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0"/>
  </p:notesMasterIdLst>
  <p:handoutMasterIdLst>
    <p:handoutMasterId r:id="rId41"/>
  </p:handoutMasterIdLst>
  <p:sldIdLst>
    <p:sldId id="256" r:id="rId2"/>
    <p:sldId id="294" r:id="rId3"/>
    <p:sldId id="295"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1" r:id="rId18"/>
    <p:sldId id="272" r:id="rId19"/>
    <p:sldId id="273" r:id="rId20"/>
    <p:sldId id="274" r:id="rId21"/>
    <p:sldId id="275" r:id="rId22"/>
    <p:sldId id="276" r:id="rId23"/>
    <p:sldId id="277" r:id="rId24"/>
    <p:sldId id="278" r:id="rId25"/>
    <p:sldId id="283" r:id="rId26"/>
    <p:sldId id="279" r:id="rId27"/>
    <p:sldId id="281" r:id="rId28"/>
    <p:sldId id="282" r:id="rId29"/>
    <p:sldId id="284" r:id="rId30"/>
    <p:sldId id="285" r:id="rId31"/>
    <p:sldId id="286" r:id="rId32"/>
    <p:sldId id="287" r:id="rId33"/>
    <p:sldId id="288" r:id="rId34"/>
    <p:sldId id="289" r:id="rId35"/>
    <p:sldId id="290" r:id="rId36"/>
    <p:sldId id="291" r:id="rId37"/>
    <p:sldId id="292" r:id="rId38"/>
    <p:sldId id="293" r:id="rId39"/>
  </p:sldIdLst>
  <p:sldSz cx="9144000" cy="6858000" type="screen4x3"/>
  <p:notesSz cx="6858000" cy="9144000"/>
  <p:embeddedFontLst>
    <p:embeddedFont>
      <p:font typeface="Calibri" panose="020F0502020204030204" pitchFamily="34" charset="0"/>
      <p:regular r:id="rId42"/>
      <p:bold r:id="rId43"/>
      <p:italic r:id="rId44"/>
      <p:boldItalic r:id="rId4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ukkaprasad" initials="c" lastIdx="2" clrIdx="0">
    <p:extLst>
      <p:ext uri="{19B8F6BF-5375-455C-9EA6-DF929625EA0E}">
        <p15:presenceInfo xmlns:p15="http://schemas.microsoft.com/office/powerpoint/2012/main" userId="S-1-5-21-1666015839-3846122634-945917319-22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366092"/>
    <a:srgbClr val="000000"/>
    <a:srgbClr val="0000FF"/>
    <a:srgbClr val="FFFFCC"/>
    <a:srgbClr val="CCFFCC"/>
    <a:srgbClr val="FF00FF"/>
    <a:srgbClr val="00808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72" autoAdjust="0"/>
    <p:restoredTop sz="94709" autoAdjust="0"/>
  </p:normalViewPr>
  <p:slideViewPr>
    <p:cSldViewPr>
      <p:cViewPr varScale="1">
        <p:scale>
          <a:sx n="90" d="100"/>
          <a:sy n="90" d="100"/>
        </p:scale>
        <p:origin x="228" y="8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1.fntdata"/><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2.fntdata"/><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8/22/2019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7.wmf"/><Relationship Id="rId5" Type="http://schemas.openxmlformats.org/officeDocument/2006/relationships/oleObject" Target="../embeddings/oleObject6.bin"/><Relationship Id="rId4" Type="http://schemas.openxmlformats.org/officeDocument/2006/relationships/image" Target="../media/image6.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9.wmf"/><Relationship Id="rId5" Type="http://schemas.openxmlformats.org/officeDocument/2006/relationships/oleObject" Target="../embeddings/oleObject8.bin"/><Relationship Id="rId4" Type="http://schemas.openxmlformats.org/officeDocument/2006/relationships/image" Target="../media/image8.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1.wmf"/></Relationships>
</file>

<file path=ppt/slides/_rels/slide19.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3.wmf"/><Relationship Id="rId5" Type="http://schemas.openxmlformats.org/officeDocument/2006/relationships/oleObject" Target="../embeddings/oleObject12.bin"/><Relationship Id="rId4" Type="http://schemas.openxmlformats.org/officeDocument/2006/relationships/image" Target="../media/image12.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6.wmf"/><Relationship Id="rId5" Type="http://schemas.openxmlformats.org/officeDocument/2006/relationships/oleObject" Target="../embeddings/oleObject15.bin"/><Relationship Id="rId4" Type="http://schemas.openxmlformats.org/officeDocument/2006/relationships/image" Target="../media/image15.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8.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0.wmf"/><Relationship Id="rId5" Type="http://schemas.openxmlformats.org/officeDocument/2006/relationships/oleObject" Target="../embeddings/oleObject19.bin"/><Relationship Id="rId4" Type="http://schemas.openxmlformats.org/officeDocument/2006/relationships/image" Target="../media/image19.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21.bin"/><Relationship Id="rId7"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23.wmf"/><Relationship Id="rId5" Type="http://schemas.openxmlformats.org/officeDocument/2006/relationships/oleObject" Target="../embeddings/oleObject22.bin"/><Relationship Id="rId4" Type="http://schemas.openxmlformats.org/officeDocument/2006/relationships/image" Target="../media/image22.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26.wmf"/><Relationship Id="rId5" Type="http://schemas.openxmlformats.org/officeDocument/2006/relationships/oleObject" Target="../embeddings/oleObject25.bin"/><Relationship Id="rId4" Type="http://schemas.openxmlformats.org/officeDocument/2006/relationships/image" Target="../media/image25.wm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27.bin"/><Relationship Id="rId7"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29.wmf"/><Relationship Id="rId5" Type="http://schemas.openxmlformats.org/officeDocument/2006/relationships/oleObject" Target="../embeddings/oleObject28.bin"/><Relationship Id="rId4" Type="http://schemas.openxmlformats.org/officeDocument/2006/relationships/image" Target="../media/image28.w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a:t>
            </a:r>
            <a:r>
              <a:rPr lang="en-US" b="1" dirty="0" smtClean="0">
                <a:solidFill>
                  <a:srgbClr val="1F497D"/>
                </a:solidFill>
                <a:latin typeface="Arial" charset="0"/>
                <a:cs typeface="Arial" charset="0"/>
              </a:rPr>
              <a:t>5.3</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a:t>Annuities: Present and Future Value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Annuity Formula for Finding Future Value </a:t>
            </a:r>
          </a:p>
        </p:txBody>
      </p:sp>
      <p:sp>
        <p:nvSpPr>
          <p:cNvPr id="3" name="Content Placeholder 2"/>
          <p:cNvSpPr>
            <a:spLocks noGrp="1"/>
          </p:cNvSpPr>
          <p:nvPr>
            <p:ph idx="1"/>
          </p:nvPr>
        </p:nvSpPr>
        <p:spPr>
          <a:xfrm>
            <a:off x="457200" y="1280160"/>
            <a:ext cx="8229600" cy="4056495"/>
          </a:xfrm>
          <a:solidFill>
            <a:srgbClr val="FFFFCC"/>
          </a:solidFill>
          <a:ln w="28575">
            <a:solidFill>
              <a:srgbClr val="000000"/>
            </a:solidFill>
          </a:ln>
        </p:spPr>
        <p:txBody>
          <a:bodyPr>
            <a:spAutoFit/>
          </a:bodyPr>
          <a:lstStyle/>
          <a:p>
            <a:pPr algn="ctr"/>
            <a:r>
              <a:rPr lang="en-US" b="1" dirty="0">
                <a:solidFill>
                  <a:srgbClr val="000000"/>
                </a:solidFill>
              </a:rPr>
              <a:t>Annuity Formula for Finding Future Value </a:t>
            </a:r>
          </a:p>
          <a:p>
            <a:r>
              <a:rPr lang="en-US" dirty="0">
                <a:solidFill>
                  <a:srgbClr val="000000"/>
                </a:solidFill>
              </a:rPr>
              <a:t>The future value (</a:t>
            </a:r>
            <a:r>
              <a:rPr lang="en-US" i="1" dirty="0">
                <a:solidFill>
                  <a:srgbClr val="000000"/>
                </a:solidFill>
              </a:rPr>
              <a:t>FV</a:t>
            </a:r>
            <a:r>
              <a:rPr lang="en-US" dirty="0">
                <a:solidFill>
                  <a:srgbClr val="000000"/>
                </a:solidFill>
              </a:rPr>
              <a:t>) of an annuity savings account is calculated with the formula</a:t>
            </a:r>
          </a:p>
          <a:p>
            <a:endParaRPr lang="en-US" dirty="0">
              <a:solidFill>
                <a:srgbClr val="000000"/>
              </a:solidFill>
            </a:endParaRPr>
          </a:p>
          <a:p>
            <a:endParaRPr lang="en-US" dirty="0">
              <a:solidFill>
                <a:srgbClr val="000000"/>
              </a:solidFill>
            </a:endParaRPr>
          </a:p>
          <a:p>
            <a:r>
              <a:rPr lang="en-US" dirty="0">
                <a:solidFill>
                  <a:srgbClr val="000000"/>
                </a:solidFill>
              </a:rPr>
              <a:t> </a:t>
            </a:r>
          </a:p>
          <a:p>
            <a:endParaRPr lang="en-US" dirty="0">
              <a:solidFill>
                <a:srgbClr val="000000"/>
              </a:solidFill>
            </a:endParaRPr>
          </a:p>
          <a:p>
            <a:endParaRPr lang="en-US" dirty="0">
              <a:solidFill>
                <a:srgbClr val="000000"/>
              </a:solidFill>
            </a:endParaRPr>
          </a:p>
        </p:txBody>
      </p:sp>
      <p:graphicFrame>
        <p:nvGraphicFramePr>
          <p:cNvPr id="4098" name="Object 2"/>
          <p:cNvGraphicFramePr>
            <a:graphicFrameLocks noChangeAspect="1"/>
          </p:cNvGraphicFramePr>
          <p:nvPr/>
        </p:nvGraphicFramePr>
        <p:xfrm>
          <a:off x="2698750" y="2895600"/>
          <a:ext cx="3746500" cy="2057400"/>
        </p:xfrm>
        <a:graphic>
          <a:graphicData uri="http://schemas.openxmlformats.org/presentationml/2006/ole">
            <mc:AlternateContent xmlns:mc="http://schemas.openxmlformats.org/markup-compatibility/2006">
              <mc:Choice xmlns:v="urn:schemas-microsoft-com:vml" Requires="v">
                <p:oleObj spid="_x0000_s4112" name="Equation" r:id="rId3" imgW="3746160" imgH="2057400" progId="Equation.DSMT4">
                  <p:embed/>
                </p:oleObj>
              </mc:Choice>
              <mc:Fallback>
                <p:oleObj name="Equation" r:id="rId3" imgW="3746160" imgH="2057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8750" y="2895600"/>
                        <a:ext cx="37465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Annuity Formula for Finding Future Value </a:t>
            </a:r>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a:solidFill>
                  <a:srgbClr val="000000"/>
                </a:solidFill>
              </a:rPr>
              <a:t>Annuity Formula for Finding Future Value (cont.)</a:t>
            </a:r>
          </a:p>
          <a:p>
            <a:r>
              <a:rPr lang="en-US" dirty="0">
                <a:solidFill>
                  <a:srgbClr val="000000"/>
                </a:solidFill>
              </a:rPr>
              <a:t>where </a:t>
            </a:r>
            <a:r>
              <a:rPr lang="en-US" i="1" dirty="0">
                <a:solidFill>
                  <a:srgbClr val="000000"/>
                </a:solidFill>
              </a:rPr>
              <a:t>PMT </a:t>
            </a:r>
            <a:r>
              <a:rPr lang="en-US" dirty="0">
                <a:solidFill>
                  <a:srgbClr val="000000"/>
                </a:solidFill>
              </a:rPr>
              <a:t>is the payment amount that is deposited on a regular basis,</a:t>
            </a:r>
            <a:r>
              <a:rPr lang="en-US" i="1" dirty="0">
                <a:solidFill>
                  <a:srgbClr val="000000"/>
                </a:solidFill>
              </a:rPr>
              <a:t> r </a:t>
            </a:r>
            <a:r>
              <a:rPr lang="en-US" dirty="0">
                <a:solidFill>
                  <a:srgbClr val="000000"/>
                </a:solidFill>
              </a:rPr>
              <a:t>is the APR,</a:t>
            </a:r>
            <a:r>
              <a:rPr lang="en-US" i="1" dirty="0">
                <a:solidFill>
                  <a:srgbClr val="000000"/>
                </a:solidFill>
              </a:rPr>
              <a:t> n </a:t>
            </a:r>
            <a:r>
              <a:rPr lang="en-US" dirty="0">
                <a:solidFill>
                  <a:srgbClr val="000000"/>
                </a:solidFill>
              </a:rPr>
              <a:t>is the number of regular payments made each year, and </a:t>
            </a:r>
            <a:r>
              <a:rPr lang="en-US" i="1" dirty="0">
                <a:solidFill>
                  <a:srgbClr val="000000"/>
                </a:solidFill>
              </a:rPr>
              <a:t>FV </a:t>
            </a:r>
            <a:r>
              <a:rPr lang="en-US" dirty="0">
                <a:solidFill>
                  <a:srgbClr val="000000"/>
                </a:solidFill>
              </a:rPr>
              <a:t>is the future value after</a:t>
            </a:r>
            <a:r>
              <a:rPr lang="en-US" i="1" dirty="0">
                <a:solidFill>
                  <a:srgbClr val="000000"/>
                </a:solidFill>
              </a:rPr>
              <a:t> t </a:t>
            </a:r>
            <a:r>
              <a:rPr lang="en-US" dirty="0">
                <a:solidFill>
                  <a:srgbClr val="000000"/>
                </a:solidFill>
              </a:rPr>
              <a:t>years</a:t>
            </a:r>
            <a:r>
              <a:rPr lang="en-US" i="1" dirty="0">
                <a:solidFill>
                  <a:srgbClr val="000000"/>
                </a:solidFill>
              </a:rPr>
              <a:t>.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Calculating Future Value Using an Annuity Plan </a:t>
            </a:r>
          </a:p>
        </p:txBody>
      </p:sp>
      <p:sp>
        <p:nvSpPr>
          <p:cNvPr id="3" name="Content Placeholder 2"/>
          <p:cNvSpPr>
            <a:spLocks noGrp="1"/>
          </p:cNvSpPr>
          <p:nvPr>
            <p:ph idx="1"/>
          </p:nvPr>
        </p:nvSpPr>
        <p:spPr/>
        <p:txBody>
          <a:bodyPr/>
          <a:lstStyle/>
          <a:p>
            <a:r>
              <a:rPr lang="en-US" dirty="0"/>
              <a:t>Daigle begins placing </a:t>
            </a:r>
            <a:r>
              <a:rPr lang="en-US" dirty="0">
                <a:solidFill>
                  <a:srgbClr val="0000FF"/>
                </a:solidFill>
              </a:rPr>
              <a:t>$75 </a:t>
            </a:r>
            <a:r>
              <a:rPr lang="en-US" dirty="0"/>
              <a:t>per month into an annuity savings plan when he begins receiving his first official paycheck in August </a:t>
            </a:r>
            <a:r>
              <a:rPr lang="en-US" dirty="0">
                <a:solidFill>
                  <a:srgbClr val="0000FF"/>
                </a:solidFill>
              </a:rPr>
              <a:t>2014</a:t>
            </a:r>
            <a:r>
              <a:rPr lang="en-US" dirty="0"/>
              <a:t>. The savings plan earns </a:t>
            </a:r>
            <a:br>
              <a:rPr lang="en-US" dirty="0"/>
            </a:br>
            <a:r>
              <a:rPr lang="en-US" dirty="0">
                <a:solidFill>
                  <a:srgbClr val="0000FF"/>
                </a:solidFill>
              </a:rPr>
              <a:t>2.5%</a:t>
            </a:r>
            <a:r>
              <a:rPr lang="en-US" dirty="0"/>
              <a:t> APR, compounded monthly. </a:t>
            </a:r>
          </a:p>
          <a:p>
            <a:pPr marL="463550" indent="-463550"/>
            <a:r>
              <a:rPr lang="en-US" b="1" dirty="0"/>
              <a:t>a.	</a:t>
            </a:r>
            <a:r>
              <a:rPr lang="en-US" dirty="0"/>
              <a:t>Determine the amount of money that Daigle will personally put in the savings plan over </a:t>
            </a:r>
            <a:r>
              <a:rPr lang="en-US" dirty="0">
                <a:solidFill>
                  <a:srgbClr val="0000FF"/>
                </a:solidFill>
              </a:rPr>
              <a:t>10 years</a:t>
            </a:r>
            <a:r>
              <a:rPr lang="en-US" dirty="0"/>
              <a:t>. </a:t>
            </a:r>
          </a:p>
          <a:p>
            <a:pPr marL="463550" indent="-463550"/>
            <a:r>
              <a:rPr lang="en-US" b="1" dirty="0"/>
              <a:t>b.	</a:t>
            </a:r>
            <a:r>
              <a:rPr lang="en-US" dirty="0"/>
              <a:t>Calculate the future value of Daigle’s savings in August </a:t>
            </a:r>
            <a:r>
              <a:rPr lang="en-US" dirty="0">
                <a:solidFill>
                  <a:srgbClr val="0000FF"/>
                </a:solidFill>
              </a:rPr>
              <a:t>2024</a:t>
            </a:r>
            <a:r>
              <a:rPr lang="en-US" dirty="0"/>
              <a:t>.</a:t>
            </a:r>
            <a:r>
              <a:rPr lang="en-US" b="1" dirty="0"/>
              <a:t>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Calculating Future Value Using an Annuity Plan (cont.) </a:t>
            </a:r>
          </a:p>
        </p:txBody>
      </p:sp>
      <p:sp>
        <p:nvSpPr>
          <p:cNvPr id="3" name="Content Placeholder 2"/>
          <p:cNvSpPr>
            <a:spLocks noGrp="1"/>
          </p:cNvSpPr>
          <p:nvPr>
            <p:ph idx="1"/>
          </p:nvPr>
        </p:nvSpPr>
        <p:spPr>
          <a:xfrm>
            <a:off x="457200" y="1280160"/>
            <a:ext cx="8229600" cy="2763834"/>
          </a:xfrm>
        </p:spPr>
        <p:txBody>
          <a:bodyPr>
            <a:spAutoFit/>
          </a:bodyPr>
          <a:lstStyle/>
          <a:p>
            <a:r>
              <a:rPr lang="en-US" b="1" dirty="0"/>
              <a:t>Solution </a:t>
            </a:r>
          </a:p>
          <a:p>
            <a:pPr marL="463550" indent="-463550"/>
            <a:r>
              <a:rPr lang="en-US" b="1" dirty="0"/>
              <a:t>a.	</a:t>
            </a:r>
            <a:r>
              <a:rPr lang="en-US" dirty="0"/>
              <a:t>To find the amount of money that Daigle will personally add to the savings plan, we need to multiply the monthly payment amount by the number of payments each year and then by the number of years he plans to continue his payments.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Calculating Future Value Using an Annuity Plan (cont.) </a:t>
            </a:r>
          </a:p>
        </p:txBody>
      </p:sp>
      <p:sp>
        <p:nvSpPr>
          <p:cNvPr id="3" name="Content Placeholder 2"/>
          <p:cNvSpPr>
            <a:spLocks noGrp="1"/>
          </p:cNvSpPr>
          <p:nvPr>
            <p:ph idx="1"/>
          </p:nvPr>
        </p:nvSpPr>
        <p:spPr>
          <a:xfrm>
            <a:off x="457200" y="1280160"/>
            <a:ext cx="8229600" cy="3539430"/>
          </a:xfrm>
        </p:spPr>
        <p:txBody>
          <a:bodyPr>
            <a:spAutoFit/>
          </a:bodyPr>
          <a:lstStyle/>
          <a:p>
            <a:r>
              <a:rPr lang="en-US" dirty="0"/>
              <a:t>This gives us the following. </a:t>
            </a:r>
          </a:p>
          <a:p>
            <a:pPr marL="463550" indent="-463550"/>
            <a:r>
              <a:rPr lang="en-US" dirty="0"/>
              <a:t>	</a:t>
            </a:r>
          </a:p>
          <a:p>
            <a:pPr marL="463550" indent="-463550"/>
            <a:endParaRPr lang="en-US" dirty="0"/>
          </a:p>
          <a:p>
            <a:pPr marL="463550" indent="-463550"/>
            <a:endParaRPr lang="en-US" dirty="0"/>
          </a:p>
          <a:p>
            <a:pPr marL="463550" indent="-463550"/>
            <a:endParaRPr lang="en-US" dirty="0"/>
          </a:p>
          <a:p>
            <a:r>
              <a:rPr lang="en-US" dirty="0"/>
              <a:t>So, over the 10 years, Daigle will contribute </a:t>
            </a:r>
            <a:r>
              <a:rPr lang="en-US" dirty="0">
                <a:solidFill>
                  <a:srgbClr val="FF0000"/>
                </a:solidFill>
              </a:rPr>
              <a:t>$9000 </a:t>
            </a:r>
            <a:r>
              <a:rPr lang="en-US" dirty="0"/>
              <a:t>to his savings plan. </a:t>
            </a:r>
          </a:p>
        </p:txBody>
      </p:sp>
      <p:graphicFrame>
        <p:nvGraphicFramePr>
          <p:cNvPr id="7171" name="Object 3"/>
          <p:cNvGraphicFramePr>
            <a:graphicFrameLocks noChangeAspect="1"/>
          </p:cNvGraphicFramePr>
          <p:nvPr/>
        </p:nvGraphicFramePr>
        <p:xfrm>
          <a:off x="571500" y="2209800"/>
          <a:ext cx="8001000" cy="876300"/>
        </p:xfrm>
        <a:graphic>
          <a:graphicData uri="http://schemas.openxmlformats.org/presentationml/2006/ole">
            <mc:AlternateContent xmlns:mc="http://schemas.openxmlformats.org/markup-compatibility/2006">
              <mc:Choice xmlns:v="urn:schemas-microsoft-com:vml" Requires="v">
                <p:oleObj spid="_x0000_s7200" name="Equation" r:id="rId3" imgW="8001000" imgH="876240" progId="Equation.DSMT4">
                  <p:embed/>
                </p:oleObj>
              </mc:Choice>
              <mc:Fallback>
                <p:oleObj name="Equation" r:id="rId3" imgW="8001000" imgH="876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 y="2209800"/>
                        <a:ext cx="80010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extLst>
              <p:ext uri="{D42A27DB-BD31-4B8C-83A1-F6EECF244321}">
                <p14:modId xmlns:p14="http://schemas.microsoft.com/office/powerpoint/2010/main" val="2907549168"/>
              </p:ext>
            </p:extLst>
          </p:nvPr>
        </p:nvGraphicFramePr>
        <p:xfrm>
          <a:off x="587992" y="3258498"/>
          <a:ext cx="1193800" cy="368300"/>
        </p:xfrm>
        <a:graphic>
          <a:graphicData uri="http://schemas.openxmlformats.org/presentationml/2006/ole">
            <mc:AlternateContent xmlns:mc="http://schemas.openxmlformats.org/markup-compatibility/2006">
              <mc:Choice xmlns:v="urn:schemas-microsoft-com:vml" Requires="v">
                <p:oleObj spid="_x0000_s7201" name="Equation" r:id="rId5" imgW="1193760" imgH="368280" progId="Equation.DSMT4">
                  <p:embed/>
                </p:oleObj>
              </mc:Choice>
              <mc:Fallback>
                <p:oleObj name="Equation" r:id="rId5" imgW="1193760" imgH="368280" progId="Equation.DSMT4">
                  <p:embed/>
                  <p:pic>
                    <p:nvPicPr>
                      <p:cNvPr id="0" name="Picture 4"/>
                      <p:cNvPicPr>
                        <a:picLocks noChangeAspect="1" noChangeArrowheads="1"/>
                      </p:cNvPicPr>
                      <p:nvPr/>
                    </p:nvPicPr>
                    <p:blipFill>
                      <a:blip r:embed="rId6"/>
                      <a:srcRect/>
                      <a:stretch>
                        <a:fillRect/>
                      </a:stretch>
                    </p:blipFill>
                    <p:spPr bwMode="auto">
                      <a:xfrm>
                        <a:off x="587992" y="3258498"/>
                        <a:ext cx="1193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Calculating Future Value Using an Annuity Plan (cont.) </a:t>
            </a:r>
          </a:p>
        </p:txBody>
      </p:sp>
      <p:sp>
        <p:nvSpPr>
          <p:cNvPr id="3" name="Content Placeholder 2"/>
          <p:cNvSpPr>
            <a:spLocks noGrp="1"/>
          </p:cNvSpPr>
          <p:nvPr>
            <p:ph idx="1"/>
          </p:nvPr>
        </p:nvSpPr>
        <p:spPr/>
        <p:txBody>
          <a:bodyPr/>
          <a:lstStyle/>
          <a:p>
            <a:pPr marL="463550" indent="-463550"/>
            <a:r>
              <a:rPr lang="en-US" b="1" dirty="0"/>
              <a:t>b.	</a:t>
            </a:r>
            <a:r>
              <a:rPr lang="en-US" dirty="0"/>
              <a:t>In order to find the future value of Daigle’s savings, we need several values. First, we are told that he will contribute $75.00 each month. So, we know that </a:t>
            </a:r>
            <a:r>
              <a:rPr lang="en-US" i="1" dirty="0"/>
              <a:t>PMT </a:t>
            </a:r>
            <a:r>
              <a:rPr lang="en-US" dirty="0"/>
              <a:t>= $75.00 and the number of payments made each year gives us</a:t>
            </a:r>
            <a:r>
              <a:rPr lang="en-US" i="1" dirty="0"/>
              <a:t> n </a:t>
            </a:r>
            <a:r>
              <a:rPr lang="en-US" dirty="0"/>
              <a:t>= 12. The APY given is</a:t>
            </a:r>
            <a:r>
              <a:rPr lang="en-US" i="1" dirty="0"/>
              <a:t> </a:t>
            </a:r>
            <a:r>
              <a:rPr lang="en-US" dirty="0"/>
              <a:t>2.5%, or</a:t>
            </a:r>
            <a:r>
              <a:rPr lang="en-US" i="1" dirty="0"/>
              <a:t> r </a:t>
            </a:r>
            <a:r>
              <a:rPr lang="en-US" dirty="0"/>
              <a:t>= 0.025. The time period is from August 2014 through August 2024, so </a:t>
            </a:r>
            <a:r>
              <a:rPr lang="en-US" i="1" dirty="0"/>
              <a:t>t </a:t>
            </a:r>
            <a:r>
              <a:rPr lang="en-US" dirty="0"/>
              <a:t>= 10 years. Now, we can substitute these values in the annuity formula to find the future value.</a:t>
            </a:r>
            <a:r>
              <a:rPr lang="en-US" i="1" dirty="0"/>
              <a:t>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Calculating Future Value Using an Annuity Plan (cont.) </a:t>
            </a:r>
          </a:p>
        </p:txBody>
      </p:sp>
      <p:graphicFrame>
        <p:nvGraphicFramePr>
          <p:cNvPr id="8195" name="Object 3"/>
          <p:cNvGraphicFramePr>
            <a:graphicFrameLocks noChangeAspect="1"/>
          </p:cNvGraphicFramePr>
          <p:nvPr/>
        </p:nvGraphicFramePr>
        <p:xfrm>
          <a:off x="596900" y="1295400"/>
          <a:ext cx="3746500" cy="2057400"/>
        </p:xfrm>
        <a:graphic>
          <a:graphicData uri="http://schemas.openxmlformats.org/presentationml/2006/ole">
            <mc:AlternateContent xmlns:mc="http://schemas.openxmlformats.org/markup-compatibility/2006">
              <mc:Choice xmlns:v="urn:schemas-microsoft-com:vml" Requires="v">
                <p:oleObj spid="_x0000_s8237" name="Equation" r:id="rId3" imgW="3746160" imgH="2057400" progId="Equation.DSMT4">
                  <p:embed/>
                </p:oleObj>
              </mc:Choice>
              <mc:Fallback>
                <p:oleObj name="Equation" r:id="rId3" imgW="3746160" imgH="2057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900" y="1295400"/>
                        <a:ext cx="37465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4495800" y="1371600"/>
          <a:ext cx="3810000" cy="2057400"/>
        </p:xfrm>
        <a:graphic>
          <a:graphicData uri="http://schemas.openxmlformats.org/presentationml/2006/ole">
            <mc:AlternateContent xmlns:mc="http://schemas.openxmlformats.org/markup-compatibility/2006">
              <mc:Choice xmlns:v="urn:schemas-microsoft-com:vml" Requires="v">
                <p:oleObj spid="_x0000_s8238" name="Equation" r:id="rId5" imgW="3809880" imgH="2057400" progId="Equation.DSMT4">
                  <p:embed/>
                </p:oleObj>
              </mc:Choice>
              <mc:Fallback>
                <p:oleObj name="Equation" r:id="rId5" imgW="3809880" imgH="2057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95800" y="1371600"/>
                        <a:ext cx="38100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3702494426"/>
              </p:ext>
            </p:extLst>
          </p:nvPr>
        </p:nvGraphicFramePr>
        <p:xfrm>
          <a:off x="4495800" y="3556000"/>
          <a:ext cx="1803400" cy="330200"/>
        </p:xfrm>
        <a:graphic>
          <a:graphicData uri="http://schemas.openxmlformats.org/presentationml/2006/ole">
            <mc:AlternateContent xmlns:mc="http://schemas.openxmlformats.org/markup-compatibility/2006">
              <mc:Choice xmlns:v="urn:schemas-microsoft-com:vml" Requires="v">
                <p:oleObj spid="_x0000_s8239" name="Equation" r:id="rId7" imgW="1803240" imgH="330120" progId="Equation.DSMT4">
                  <p:embed/>
                </p:oleObj>
              </mc:Choice>
              <mc:Fallback>
                <p:oleObj name="Equation" r:id="rId7" imgW="1803240" imgH="330120" progId="Equation.DSMT4">
                  <p:embed/>
                  <p:pic>
                    <p:nvPicPr>
                      <p:cNvPr id="0" name="Picture 5"/>
                      <p:cNvPicPr>
                        <a:picLocks noChangeAspect="1" noChangeArrowheads="1"/>
                      </p:cNvPicPr>
                      <p:nvPr/>
                    </p:nvPicPr>
                    <p:blipFill>
                      <a:blip r:embed="rId8"/>
                      <a:srcRect/>
                      <a:stretch>
                        <a:fillRect/>
                      </a:stretch>
                    </p:blipFill>
                    <p:spPr bwMode="auto">
                      <a:xfrm>
                        <a:off x="4495800" y="3556000"/>
                        <a:ext cx="1803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Content Placeholder 2"/>
          <p:cNvSpPr>
            <a:spLocks noGrp="1"/>
          </p:cNvSpPr>
          <p:nvPr>
            <p:ph idx="1"/>
          </p:nvPr>
        </p:nvSpPr>
        <p:spPr>
          <a:xfrm>
            <a:off x="457200" y="4038600"/>
            <a:ext cx="8229600" cy="1815882"/>
          </a:xfrm>
        </p:spPr>
        <p:txBody>
          <a:bodyPr>
            <a:spAutoFit/>
          </a:bodyPr>
          <a:lstStyle/>
          <a:p>
            <a:r>
              <a:rPr lang="en-US" dirty="0"/>
              <a:t>Therefore, after 10 years, Daigle’s savings account will contain $10,212.90. Since we know that he contributed $9000, over 10 years Daigle’s savings earned interest in the amount of: </a:t>
            </a:r>
            <a:r>
              <a:rPr lang="en-US" dirty="0">
                <a:solidFill>
                  <a:srgbClr val="000099"/>
                </a:solidFill>
              </a:rPr>
              <a:t>$10,212.90 </a:t>
            </a:r>
            <a:r>
              <a:rPr lang="en-US" dirty="0">
                <a:solidFill>
                  <a:srgbClr val="000099"/>
                </a:solidFill>
                <a:latin typeface="Symbol" pitchFamily="18" charset="2"/>
              </a:rPr>
              <a:t>-</a:t>
            </a:r>
            <a:r>
              <a:rPr lang="en-US" dirty="0">
                <a:solidFill>
                  <a:srgbClr val="000099"/>
                </a:solidFill>
              </a:rPr>
              <a:t> $9000 =</a:t>
            </a:r>
            <a:r>
              <a:rPr lang="en-US" dirty="0">
                <a:solidFill>
                  <a:srgbClr val="FF0000"/>
                </a:solidFill>
              </a:rPr>
              <a:t> $1212.90</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#2 </a:t>
            </a:r>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a:solidFill>
                  <a:srgbClr val="000000"/>
                </a:solidFill>
              </a:rPr>
              <a:t>Skill Check #2 </a:t>
            </a:r>
          </a:p>
          <a:p>
            <a:r>
              <a:rPr lang="en-US" dirty="0">
                <a:solidFill>
                  <a:srgbClr val="000000"/>
                </a:solidFill>
              </a:rPr>
              <a:t>Find the future value of the annuity plan in Example 2 after 15 years. </a:t>
            </a:r>
          </a:p>
        </p:txBody>
      </p:sp>
      <p:sp>
        <p:nvSpPr>
          <p:cNvPr id="4" name="Rectangle 3"/>
          <p:cNvSpPr/>
          <p:nvPr/>
        </p:nvSpPr>
        <p:spPr>
          <a:xfrm>
            <a:off x="457200" y="5496580"/>
            <a:ext cx="4572000" cy="523220"/>
          </a:xfrm>
          <a:prstGeom prst="rect">
            <a:avLst/>
          </a:prstGeom>
        </p:spPr>
        <p:txBody>
          <a:bodyPr>
            <a:spAutoFit/>
          </a:bodyPr>
          <a:lstStyle/>
          <a:p>
            <a:r>
              <a:rPr lang="en-US" sz="2800" dirty="0">
                <a:solidFill>
                  <a:srgbClr val="000000"/>
                </a:solidFill>
              </a:rPr>
              <a:t>Answers:  </a:t>
            </a:r>
            <a:r>
              <a:rPr lang="en-US" sz="2800" dirty="0">
                <a:solidFill>
                  <a:srgbClr val="FF0000"/>
                </a:solidFill>
              </a:rPr>
              <a:t>$16,359.26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Calculating Future Value for an Annuity (Savings Plan) </a:t>
            </a:r>
          </a:p>
        </p:txBody>
      </p:sp>
      <p:sp>
        <p:nvSpPr>
          <p:cNvPr id="3" name="Content Placeholder 2"/>
          <p:cNvSpPr>
            <a:spLocks noGrp="1"/>
          </p:cNvSpPr>
          <p:nvPr>
            <p:ph idx="1"/>
          </p:nvPr>
        </p:nvSpPr>
        <p:spPr/>
        <p:txBody>
          <a:bodyPr/>
          <a:lstStyle/>
          <a:p>
            <a:r>
              <a:rPr lang="en-US" dirty="0"/>
              <a:t>Use the annuity formula to calculate the future value after six months of monthly </a:t>
            </a:r>
            <a:r>
              <a:rPr lang="en-US" dirty="0">
                <a:solidFill>
                  <a:srgbClr val="0000FF"/>
                </a:solidFill>
              </a:rPr>
              <a:t>$50 </a:t>
            </a:r>
            <a:r>
              <a:rPr lang="en-US" dirty="0"/>
              <a:t>payments for an annuity savings plan having an APR of </a:t>
            </a:r>
            <a:r>
              <a:rPr lang="en-US" dirty="0">
                <a:solidFill>
                  <a:srgbClr val="0000FF"/>
                </a:solidFill>
              </a:rPr>
              <a:t>12%</a:t>
            </a:r>
            <a:r>
              <a:rPr lang="en-US" dirty="0"/>
              <a:t>. </a:t>
            </a:r>
          </a:p>
          <a:p>
            <a:r>
              <a:rPr lang="en-US" b="1" dirty="0"/>
              <a:t>Solution </a:t>
            </a:r>
          </a:p>
          <a:p>
            <a:r>
              <a:rPr lang="en-US" dirty="0"/>
              <a:t>We have monthly payments of </a:t>
            </a:r>
            <a:r>
              <a:rPr lang="en-US" i="1" dirty="0"/>
              <a:t>PMT </a:t>
            </a:r>
            <a:r>
              <a:rPr lang="en-US" dirty="0"/>
              <a:t>= $50, an annual interest rate of</a:t>
            </a:r>
            <a:r>
              <a:rPr lang="en-US" i="1" dirty="0"/>
              <a:t> r </a:t>
            </a:r>
            <a:r>
              <a:rPr lang="en-US" dirty="0"/>
              <a:t>= 0.12,</a:t>
            </a:r>
            <a:r>
              <a:rPr lang="en-US" i="1" dirty="0"/>
              <a:t> n </a:t>
            </a:r>
            <a:r>
              <a:rPr lang="en-US" dirty="0"/>
              <a:t>= 12 because the </a:t>
            </a:r>
            <a:r>
              <a:rPr lang="en-US" dirty="0" smtClean="0"/>
              <a:t>payments</a:t>
            </a:r>
          </a:p>
          <a:p>
            <a:pPr>
              <a:spcBef>
                <a:spcPts val="1200"/>
              </a:spcBef>
            </a:pPr>
            <a:r>
              <a:rPr lang="en-US" dirty="0" smtClean="0"/>
              <a:t>are </a:t>
            </a:r>
            <a:r>
              <a:rPr lang="en-US" dirty="0"/>
              <a:t>made monthly, and</a:t>
            </a:r>
            <a:r>
              <a:rPr lang="en-US" i="1" dirty="0"/>
              <a:t> 	      </a:t>
            </a:r>
            <a:r>
              <a:rPr lang="en-US" dirty="0"/>
              <a:t>because six months is </a:t>
            </a:r>
            <a:r>
              <a:rPr lang="en-US" dirty="0" smtClean="0"/>
              <a:t>a</a:t>
            </a:r>
          </a:p>
          <a:p>
            <a:pPr>
              <a:spcBef>
                <a:spcPts val="1200"/>
              </a:spcBef>
            </a:pPr>
            <a:r>
              <a:rPr lang="en-US" dirty="0" smtClean="0"/>
              <a:t>half </a:t>
            </a:r>
            <a:r>
              <a:rPr lang="en-US" dirty="0"/>
              <a:t>year. Using the savings formula, we can find the future value after six months.</a:t>
            </a:r>
            <a:r>
              <a:rPr lang="en-US" i="1" dirty="0"/>
              <a:t> </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465579502"/>
              </p:ext>
            </p:extLst>
          </p:nvPr>
        </p:nvGraphicFramePr>
        <p:xfrm>
          <a:off x="3930650" y="4003163"/>
          <a:ext cx="723900" cy="838200"/>
        </p:xfrm>
        <a:graphic>
          <a:graphicData uri="http://schemas.openxmlformats.org/presentationml/2006/ole">
            <mc:AlternateContent xmlns:mc="http://schemas.openxmlformats.org/markup-compatibility/2006">
              <mc:Choice xmlns:v="urn:schemas-microsoft-com:vml" Requires="v">
                <p:oleObj spid="_x0000_s18444" name="Equation" r:id="rId3" imgW="723600" imgH="838080" progId="Equation.DSMT4">
                  <p:embed/>
                </p:oleObj>
              </mc:Choice>
              <mc:Fallback>
                <p:oleObj name="Equation" r:id="rId3" imgW="723600" imgH="838080" progId="Equation.DSMT4">
                  <p:embed/>
                  <p:pic>
                    <p:nvPicPr>
                      <p:cNvPr id="0" name="Object 3"/>
                      <p:cNvPicPr>
                        <a:picLocks noChangeAspect="1" noChangeArrowheads="1"/>
                      </p:cNvPicPr>
                      <p:nvPr/>
                    </p:nvPicPr>
                    <p:blipFill>
                      <a:blip r:embed="rId4"/>
                      <a:srcRect/>
                      <a:stretch>
                        <a:fillRect/>
                      </a:stretch>
                    </p:blipFill>
                    <p:spPr bwMode="auto">
                      <a:xfrm>
                        <a:off x="3930650" y="4003163"/>
                        <a:ext cx="72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Calculating Future Value for an Annuity (Savings Plan) (cont.) </a:t>
            </a:r>
          </a:p>
        </p:txBody>
      </p:sp>
      <p:graphicFrame>
        <p:nvGraphicFramePr>
          <p:cNvPr id="9219" name="Object 3"/>
          <p:cNvGraphicFramePr>
            <a:graphicFrameLocks noChangeAspect="1"/>
          </p:cNvGraphicFramePr>
          <p:nvPr>
            <p:extLst>
              <p:ext uri="{D42A27DB-BD31-4B8C-83A1-F6EECF244321}">
                <p14:modId xmlns:p14="http://schemas.microsoft.com/office/powerpoint/2010/main" val="3731375025"/>
              </p:ext>
            </p:extLst>
          </p:nvPr>
        </p:nvGraphicFramePr>
        <p:xfrm>
          <a:off x="609600" y="2244108"/>
          <a:ext cx="3746500" cy="2057400"/>
        </p:xfrm>
        <a:graphic>
          <a:graphicData uri="http://schemas.openxmlformats.org/presentationml/2006/ole">
            <mc:AlternateContent xmlns:mc="http://schemas.openxmlformats.org/markup-compatibility/2006">
              <mc:Choice xmlns:v="urn:schemas-microsoft-com:vml" Requires="v">
                <p:oleObj spid="_x0000_s9261" name="Equation" r:id="rId3" imgW="3746160" imgH="2057400" progId="Equation.DSMT4">
                  <p:embed/>
                </p:oleObj>
              </mc:Choice>
              <mc:Fallback>
                <p:oleObj name="Equation" r:id="rId3" imgW="3746160" imgH="2057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2244108"/>
                        <a:ext cx="37465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954725772"/>
              </p:ext>
            </p:extLst>
          </p:nvPr>
        </p:nvGraphicFramePr>
        <p:xfrm>
          <a:off x="4495800" y="2298700"/>
          <a:ext cx="3708400" cy="2057400"/>
        </p:xfrm>
        <a:graphic>
          <a:graphicData uri="http://schemas.openxmlformats.org/presentationml/2006/ole">
            <mc:AlternateContent xmlns:mc="http://schemas.openxmlformats.org/markup-compatibility/2006">
              <mc:Choice xmlns:v="urn:schemas-microsoft-com:vml" Requires="v">
                <p:oleObj spid="_x0000_s9262" name="Equation" r:id="rId5" imgW="3708360" imgH="2057400" progId="Equation.DSMT4">
                  <p:embed/>
                </p:oleObj>
              </mc:Choice>
              <mc:Fallback>
                <p:oleObj name="Equation" r:id="rId5" imgW="3708360" imgH="2057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95800" y="2298700"/>
                        <a:ext cx="3708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extLst>
              <p:ext uri="{D42A27DB-BD31-4B8C-83A1-F6EECF244321}">
                <p14:modId xmlns:p14="http://schemas.microsoft.com/office/powerpoint/2010/main" val="2598200647"/>
              </p:ext>
            </p:extLst>
          </p:nvPr>
        </p:nvGraphicFramePr>
        <p:xfrm>
          <a:off x="4495800" y="4508500"/>
          <a:ext cx="1282700" cy="292100"/>
        </p:xfrm>
        <a:graphic>
          <a:graphicData uri="http://schemas.openxmlformats.org/presentationml/2006/ole">
            <mc:AlternateContent xmlns:mc="http://schemas.openxmlformats.org/markup-compatibility/2006">
              <mc:Choice xmlns:v="urn:schemas-microsoft-com:vml" Requires="v">
                <p:oleObj spid="_x0000_s9263" name="Equation" r:id="rId7" imgW="1282680" imgH="291960" progId="Equation.DSMT4">
                  <p:embed/>
                </p:oleObj>
              </mc:Choice>
              <mc:Fallback>
                <p:oleObj name="Equation" r:id="rId7" imgW="1282680" imgH="291960" progId="Equation.DSMT4">
                  <p:embed/>
                  <p:pic>
                    <p:nvPicPr>
                      <p:cNvPr id="0" name="Picture 5"/>
                      <p:cNvPicPr>
                        <a:picLocks noChangeAspect="1" noChangeArrowheads="1"/>
                      </p:cNvPicPr>
                      <p:nvPr/>
                    </p:nvPicPr>
                    <p:blipFill>
                      <a:blip r:embed="rId8"/>
                      <a:srcRect/>
                      <a:stretch>
                        <a:fillRect/>
                      </a:stretch>
                    </p:blipFill>
                    <p:spPr bwMode="auto">
                      <a:xfrm>
                        <a:off x="4495800" y="4508500"/>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7"/>
          <p:cNvSpPr/>
          <p:nvPr/>
        </p:nvSpPr>
        <p:spPr>
          <a:xfrm>
            <a:off x="457200" y="1103293"/>
            <a:ext cx="8229600" cy="954107"/>
          </a:xfrm>
          <a:prstGeom prst="rect">
            <a:avLst/>
          </a:prstGeom>
        </p:spPr>
        <p:txBody>
          <a:bodyPr>
            <a:spAutoFit/>
          </a:bodyPr>
          <a:lstStyle/>
          <a:p>
            <a:r>
              <a:rPr lang="en-US" sz="2800" dirty="0"/>
              <a:t>Replacing the variables in the formula with their values we obtain the following.</a:t>
            </a:r>
          </a:p>
        </p:txBody>
      </p:sp>
      <p:sp>
        <p:nvSpPr>
          <p:cNvPr id="7" name="Rectangle 6"/>
          <p:cNvSpPr/>
          <p:nvPr/>
        </p:nvSpPr>
        <p:spPr>
          <a:xfrm>
            <a:off x="609600" y="4913293"/>
            <a:ext cx="8229600" cy="954107"/>
          </a:xfrm>
          <a:prstGeom prst="rect">
            <a:avLst/>
          </a:prstGeom>
        </p:spPr>
        <p:txBody>
          <a:bodyPr>
            <a:spAutoFit/>
          </a:bodyPr>
          <a:lstStyle/>
          <a:p>
            <a:r>
              <a:rPr lang="en-US" sz="2800" dirty="0"/>
              <a:t>Therefore, after six months, the savings plan has accrued </a:t>
            </a:r>
            <a:r>
              <a:rPr lang="en-US" sz="2800" dirty="0">
                <a:solidFill>
                  <a:srgbClr val="FF0000"/>
                </a:solidFill>
              </a:rPr>
              <a:t>$307.60</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 Objectives </a:t>
            </a:r>
          </a:p>
        </p:txBody>
      </p:sp>
      <p:sp>
        <p:nvSpPr>
          <p:cNvPr id="3" name="Content Placeholder 2"/>
          <p:cNvSpPr>
            <a:spLocks noGrp="1"/>
          </p:cNvSpPr>
          <p:nvPr>
            <p:ph idx="1"/>
          </p:nvPr>
        </p:nvSpPr>
        <p:spPr>
          <a:xfrm>
            <a:off x="457200" y="1280160"/>
            <a:ext cx="8229600" cy="2074414"/>
          </a:xfrm>
        </p:spPr>
        <p:txBody>
          <a:bodyPr>
            <a:spAutoFit/>
          </a:bodyPr>
          <a:lstStyle/>
          <a:p>
            <a:pPr marL="457200" indent="-457200">
              <a:buFont typeface="Courier New" panose="02070309020205020404" pitchFamily="49" charset="0"/>
              <a:buChar char="o"/>
            </a:pPr>
            <a:r>
              <a:rPr lang="en-US" dirty="0"/>
              <a:t>Calculate future </a:t>
            </a:r>
            <a:r>
              <a:rPr lang="en-US" dirty="0" smtClean="0"/>
              <a:t>value.</a:t>
            </a:r>
            <a:endParaRPr lang="en-US" dirty="0"/>
          </a:p>
          <a:p>
            <a:pPr marL="457200" indent="-457200">
              <a:buFont typeface="Courier New" panose="02070309020205020404" pitchFamily="49" charset="0"/>
              <a:buChar char="o"/>
            </a:pPr>
            <a:r>
              <a:rPr lang="en-US" dirty="0"/>
              <a:t>Calculate monthly </a:t>
            </a:r>
            <a:r>
              <a:rPr lang="en-US" dirty="0" smtClean="0"/>
              <a:t>payments.</a:t>
            </a:r>
            <a:endParaRPr lang="en-US" dirty="0"/>
          </a:p>
          <a:p>
            <a:pPr marL="457200" indent="-457200">
              <a:buFont typeface="Courier New" panose="02070309020205020404" pitchFamily="49" charset="0"/>
              <a:buChar char="o"/>
            </a:pPr>
            <a:r>
              <a:rPr lang="en-US" dirty="0"/>
              <a:t>Calculate present value </a:t>
            </a:r>
            <a:r>
              <a:rPr lang="en-US" dirty="0" smtClean="0"/>
              <a:t>needed.</a:t>
            </a:r>
            <a:endParaRPr lang="en-US" dirty="0"/>
          </a:p>
          <a:p>
            <a:pPr marL="457200" indent="-457200">
              <a:buFont typeface="Courier New" panose="02070309020205020404" pitchFamily="49" charset="0"/>
              <a:buChar char="o"/>
            </a:pPr>
            <a:r>
              <a:rPr lang="en-US" dirty="0"/>
              <a:t>Calculate quarterly </a:t>
            </a:r>
            <a:r>
              <a:rPr lang="en-US" dirty="0" smtClean="0"/>
              <a:t>payments.</a:t>
            </a:r>
            <a:endParaRPr lang="en-US" dirty="0"/>
          </a:p>
        </p:txBody>
      </p:sp>
    </p:spTree>
    <p:extLst>
      <p:ext uri="{BB962C8B-B14F-4D97-AF65-F5344CB8AC3E}">
        <p14:creationId xmlns:p14="http://schemas.microsoft.com/office/powerpoint/2010/main" val="21337963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Calculating Future Value of an IRA Using the Annuity Formula </a:t>
            </a:r>
          </a:p>
        </p:txBody>
      </p:sp>
      <p:sp>
        <p:nvSpPr>
          <p:cNvPr id="3" name="Content Placeholder 2"/>
          <p:cNvSpPr>
            <a:spLocks noGrp="1"/>
          </p:cNvSpPr>
          <p:nvPr>
            <p:ph idx="1"/>
          </p:nvPr>
        </p:nvSpPr>
        <p:spPr/>
        <p:txBody>
          <a:bodyPr/>
          <a:lstStyle/>
          <a:p>
            <a:r>
              <a:rPr lang="en-US" dirty="0"/>
              <a:t>At the age of </a:t>
            </a:r>
            <a:r>
              <a:rPr lang="en-US" dirty="0">
                <a:solidFill>
                  <a:srgbClr val="0000FF"/>
                </a:solidFill>
              </a:rPr>
              <a:t>25</a:t>
            </a:r>
            <a:r>
              <a:rPr lang="en-US" dirty="0"/>
              <a:t>, Angela starts an IRA (individual retirement account) to save for retirement. She deposits </a:t>
            </a:r>
            <a:r>
              <a:rPr lang="en-US" dirty="0">
                <a:solidFill>
                  <a:srgbClr val="0000FF"/>
                </a:solidFill>
              </a:rPr>
              <a:t>$200 </a:t>
            </a:r>
            <a:r>
              <a:rPr lang="en-US" dirty="0"/>
              <a:t>into the account each month. Based on past performance of similar accounts, she expects to obtain an annual interest rate of </a:t>
            </a:r>
            <a:r>
              <a:rPr lang="en-US" dirty="0">
                <a:solidFill>
                  <a:srgbClr val="0000FF"/>
                </a:solidFill>
              </a:rPr>
              <a:t>8%</a:t>
            </a:r>
            <a:r>
              <a:rPr lang="en-US" dirty="0"/>
              <a:t>. </a:t>
            </a:r>
          </a:p>
          <a:p>
            <a:pPr marL="463550" indent="-463550"/>
            <a:r>
              <a:rPr lang="en-US" b="1" dirty="0"/>
              <a:t>a.	</a:t>
            </a:r>
            <a:r>
              <a:rPr lang="en-US" dirty="0"/>
              <a:t>How much money will Angela have saved upon retirement at the age of </a:t>
            </a:r>
            <a:r>
              <a:rPr lang="en-US" dirty="0">
                <a:solidFill>
                  <a:srgbClr val="0000FF"/>
                </a:solidFill>
              </a:rPr>
              <a:t>65</a:t>
            </a:r>
            <a:r>
              <a:rPr lang="en-US" dirty="0"/>
              <a:t>? </a:t>
            </a:r>
          </a:p>
          <a:p>
            <a:pPr marL="463550" indent="-463550"/>
            <a:r>
              <a:rPr lang="en-US" b="1" dirty="0"/>
              <a:t>b.	</a:t>
            </a:r>
            <a:r>
              <a:rPr lang="en-US" dirty="0"/>
              <a:t>Compare the future value to the total amount Angela deposited over the time period.</a:t>
            </a:r>
            <a:r>
              <a:rPr lang="en-US" b="1" dirty="0"/>
              <a:t> </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Calculating Future Value of an IRA Using the Annuity Formula (cont.)</a:t>
            </a:r>
          </a:p>
        </p:txBody>
      </p:sp>
      <p:sp>
        <p:nvSpPr>
          <p:cNvPr id="3" name="Content Placeholder 2"/>
          <p:cNvSpPr>
            <a:spLocks noGrp="1"/>
          </p:cNvSpPr>
          <p:nvPr>
            <p:ph idx="1"/>
          </p:nvPr>
        </p:nvSpPr>
        <p:spPr/>
        <p:txBody>
          <a:bodyPr/>
          <a:lstStyle/>
          <a:p>
            <a:r>
              <a:rPr lang="en-US" b="1" dirty="0"/>
              <a:t>Solution </a:t>
            </a:r>
          </a:p>
          <a:p>
            <a:pPr marL="463550" indent="-463550"/>
            <a:r>
              <a:rPr lang="en-US" b="1" dirty="0"/>
              <a:t>a.	</a:t>
            </a:r>
            <a:r>
              <a:rPr lang="en-US" dirty="0"/>
              <a:t>Because Angela starts making payments at age 25 and stops at 65, she is making payments over </a:t>
            </a:r>
            <a:br>
              <a:rPr lang="en-US" dirty="0"/>
            </a:br>
            <a:r>
              <a:rPr lang="en-US" dirty="0"/>
              <a:t>40 years. Using the savings plan annuity formula, we need the following: payments of </a:t>
            </a:r>
            <a:r>
              <a:rPr lang="en-US" i="1" dirty="0"/>
              <a:t>PMT </a:t>
            </a:r>
            <a:r>
              <a:rPr lang="en-US" dirty="0"/>
              <a:t>= $200, an interest rate of</a:t>
            </a:r>
            <a:r>
              <a:rPr lang="en-US" i="1" dirty="0"/>
              <a:t> r </a:t>
            </a:r>
            <a:r>
              <a:rPr lang="en-US" dirty="0"/>
              <a:t>= 0.08, and </a:t>
            </a:r>
            <a:r>
              <a:rPr lang="en-US" i="1" dirty="0"/>
              <a:t>n </a:t>
            </a:r>
            <a:r>
              <a:rPr lang="en-US" dirty="0"/>
              <a:t>= 12 for monthly deposits. The balance after</a:t>
            </a:r>
            <a:r>
              <a:rPr lang="en-US" i="1" dirty="0"/>
              <a:t> t </a:t>
            </a:r>
            <a:r>
              <a:rPr lang="en-US" dirty="0"/>
              <a:t>= 40 years is as follows.</a:t>
            </a:r>
            <a:r>
              <a:rPr lang="en-US" i="1" dirty="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Calculating Future Value of an IRA Using the Annuity Formula (cont.)</a:t>
            </a:r>
          </a:p>
        </p:txBody>
      </p:sp>
      <p:graphicFrame>
        <p:nvGraphicFramePr>
          <p:cNvPr id="10243" name="Object 3"/>
          <p:cNvGraphicFramePr>
            <a:graphicFrameLocks noChangeAspect="1"/>
          </p:cNvGraphicFramePr>
          <p:nvPr/>
        </p:nvGraphicFramePr>
        <p:xfrm>
          <a:off x="2424752" y="1295400"/>
          <a:ext cx="3746500" cy="1955800"/>
        </p:xfrm>
        <a:graphic>
          <a:graphicData uri="http://schemas.openxmlformats.org/presentationml/2006/ole">
            <mc:AlternateContent xmlns:mc="http://schemas.openxmlformats.org/markup-compatibility/2006">
              <mc:Choice xmlns:v="urn:schemas-microsoft-com:vml" Requires="v">
                <p:oleObj spid="_x0000_s10285" name="Equation" r:id="rId3" imgW="3746160" imgH="1955520" progId="Equation.DSMT4">
                  <p:embed/>
                </p:oleObj>
              </mc:Choice>
              <mc:Fallback>
                <p:oleObj name="Equation" r:id="rId3" imgW="3746160" imgH="19555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24752" y="1295400"/>
                        <a:ext cx="3746500" cy="195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2895600" y="3399808"/>
          <a:ext cx="3835400" cy="1955800"/>
        </p:xfrm>
        <a:graphic>
          <a:graphicData uri="http://schemas.openxmlformats.org/presentationml/2006/ole">
            <mc:AlternateContent xmlns:mc="http://schemas.openxmlformats.org/markup-compatibility/2006">
              <mc:Choice xmlns:v="urn:schemas-microsoft-com:vml" Requires="v">
                <p:oleObj spid="_x0000_s10286" name="Equation" r:id="rId5" imgW="3835080" imgH="1955520" progId="Equation.DSMT4">
                  <p:embed/>
                </p:oleObj>
              </mc:Choice>
              <mc:Fallback>
                <p:oleObj name="Equation" r:id="rId5" imgW="3835080" imgH="1955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3399808"/>
                        <a:ext cx="3835400" cy="195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extLst>
              <p:ext uri="{D42A27DB-BD31-4B8C-83A1-F6EECF244321}">
                <p14:modId xmlns:p14="http://schemas.microsoft.com/office/powerpoint/2010/main" val="3149237036"/>
              </p:ext>
            </p:extLst>
          </p:nvPr>
        </p:nvGraphicFramePr>
        <p:xfrm>
          <a:off x="2895600" y="5537200"/>
          <a:ext cx="1917700" cy="330200"/>
        </p:xfrm>
        <a:graphic>
          <a:graphicData uri="http://schemas.openxmlformats.org/presentationml/2006/ole">
            <mc:AlternateContent xmlns:mc="http://schemas.openxmlformats.org/markup-compatibility/2006">
              <mc:Choice xmlns:v="urn:schemas-microsoft-com:vml" Requires="v">
                <p:oleObj spid="_x0000_s10287" name="Equation" r:id="rId7" imgW="1917360" imgH="330120" progId="Equation.DSMT4">
                  <p:embed/>
                </p:oleObj>
              </mc:Choice>
              <mc:Fallback>
                <p:oleObj name="Equation" r:id="rId7" imgW="1917360" imgH="330120" progId="Equation.DSMT4">
                  <p:embed/>
                  <p:pic>
                    <p:nvPicPr>
                      <p:cNvPr id="0" name="Picture 5"/>
                      <p:cNvPicPr>
                        <a:picLocks noChangeAspect="1" noChangeArrowheads="1"/>
                      </p:cNvPicPr>
                      <p:nvPr/>
                    </p:nvPicPr>
                    <p:blipFill>
                      <a:blip r:embed="rId8"/>
                      <a:srcRect/>
                      <a:stretch>
                        <a:fillRect/>
                      </a:stretch>
                    </p:blipFill>
                    <p:spPr bwMode="auto">
                      <a:xfrm>
                        <a:off x="2895600" y="5537200"/>
                        <a:ext cx="1917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Calculating Future Value of an IRA Using the Annuity Formula (cont.)</a:t>
            </a:r>
          </a:p>
        </p:txBody>
      </p:sp>
      <p:sp>
        <p:nvSpPr>
          <p:cNvPr id="3" name="Content Placeholder 2"/>
          <p:cNvSpPr>
            <a:spLocks noGrp="1"/>
          </p:cNvSpPr>
          <p:nvPr>
            <p:ph idx="1"/>
          </p:nvPr>
        </p:nvSpPr>
        <p:spPr>
          <a:xfrm>
            <a:off x="457200" y="1280160"/>
            <a:ext cx="8229600" cy="4142673"/>
          </a:xfrm>
        </p:spPr>
        <p:txBody>
          <a:bodyPr>
            <a:spAutoFit/>
          </a:bodyPr>
          <a:lstStyle/>
          <a:p>
            <a:pPr marL="463550" indent="-463550"/>
            <a:r>
              <a:rPr lang="en-US" b="1" dirty="0"/>
              <a:t>b.	</a:t>
            </a:r>
            <a:r>
              <a:rPr lang="en-US" dirty="0"/>
              <a:t>Now we wish to calculate the total deposit amount over the 40 years. Keep in mind that over the </a:t>
            </a:r>
            <a:br>
              <a:rPr lang="en-US" dirty="0"/>
            </a:br>
            <a:r>
              <a:rPr lang="en-US" dirty="0"/>
              <a:t>40 years, Angela has made 480 monthly deposits of $200. That means she has deposited a total of</a:t>
            </a:r>
          </a:p>
          <a:p>
            <a:pPr algn="ctr"/>
            <a:r>
              <a:rPr lang="en-US" dirty="0">
                <a:solidFill>
                  <a:srgbClr val="000099"/>
                </a:solidFill>
              </a:rPr>
              <a:t>480 · $200 =</a:t>
            </a:r>
            <a:r>
              <a:rPr lang="en-US" dirty="0">
                <a:solidFill>
                  <a:srgbClr val="FF0000"/>
                </a:solidFill>
              </a:rPr>
              <a:t> $96,000</a:t>
            </a:r>
            <a:r>
              <a:rPr lang="en-US" dirty="0"/>
              <a:t>. </a:t>
            </a:r>
          </a:p>
          <a:p>
            <a:pPr marL="463550"/>
            <a:r>
              <a:rPr lang="en-US" dirty="0"/>
              <a:t>The rest is all interest. Or in other words, even though Angela only deposited $96,000, she made $602,201.57 in interest. Just think if she had started saving that same $200 per month when she was 18!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#3 </a:t>
            </a:r>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a:solidFill>
                  <a:srgbClr val="000000"/>
                </a:solidFill>
              </a:rPr>
              <a:t>Skill Check #3 </a:t>
            </a:r>
          </a:p>
          <a:p>
            <a:r>
              <a:rPr lang="en-US" dirty="0">
                <a:solidFill>
                  <a:srgbClr val="000000"/>
                </a:solidFill>
              </a:rPr>
              <a:t>Repeat Example 4 with Angela saving $200/month from age 18 to age 65. </a:t>
            </a:r>
          </a:p>
        </p:txBody>
      </p:sp>
      <p:sp>
        <p:nvSpPr>
          <p:cNvPr id="4" name="Rectangle 3"/>
          <p:cNvSpPr/>
          <p:nvPr/>
        </p:nvSpPr>
        <p:spPr>
          <a:xfrm>
            <a:off x="457200" y="5486400"/>
            <a:ext cx="4572000" cy="523220"/>
          </a:xfrm>
          <a:prstGeom prst="rect">
            <a:avLst/>
          </a:prstGeom>
        </p:spPr>
        <p:txBody>
          <a:bodyPr>
            <a:spAutoFit/>
          </a:bodyPr>
          <a:lstStyle/>
          <a:p>
            <a:r>
              <a:rPr lang="en-US" sz="2800" dirty="0">
                <a:solidFill>
                  <a:srgbClr val="000000"/>
                </a:solidFill>
              </a:rPr>
              <a:t>Answers:   </a:t>
            </a:r>
            <a:r>
              <a:rPr lang="en-US" sz="2800" dirty="0">
                <a:solidFill>
                  <a:srgbClr val="FF0000"/>
                </a:solidFill>
              </a:rPr>
              <a:t>$1,242,475.48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82880"/>
            <a:ext cx="8229600" cy="914400"/>
          </a:xfrm>
        </p:spPr>
        <p:txBody>
          <a:bodyPr/>
          <a:lstStyle/>
          <a:p>
            <a:r>
              <a:rPr lang="en-US" dirty="0"/>
              <a:t>Annuity Formula for Finding Payment Amounts </a:t>
            </a:r>
          </a:p>
        </p:txBody>
      </p:sp>
      <p:sp>
        <p:nvSpPr>
          <p:cNvPr id="5" name="Content Placeholder 2"/>
          <p:cNvSpPr>
            <a:spLocks noGrp="1"/>
          </p:cNvSpPr>
          <p:nvPr>
            <p:ph idx="1"/>
          </p:nvPr>
        </p:nvSpPr>
        <p:spPr>
          <a:xfrm>
            <a:off x="457200" y="1280160"/>
            <a:ext cx="8229600" cy="4487382"/>
          </a:xfrm>
          <a:solidFill>
            <a:srgbClr val="FFFFCC"/>
          </a:solidFill>
          <a:ln w="28575">
            <a:solidFill>
              <a:srgbClr val="000000"/>
            </a:solidFill>
          </a:ln>
        </p:spPr>
        <p:txBody>
          <a:bodyPr>
            <a:spAutoFit/>
          </a:bodyPr>
          <a:lstStyle/>
          <a:p>
            <a:pPr algn="ctr"/>
            <a:r>
              <a:rPr lang="en-US" b="1" dirty="0">
                <a:solidFill>
                  <a:srgbClr val="000000"/>
                </a:solidFill>
              </a:rPr>
              <a:t>Annuity Formula for Finding Payment Amounts </a:t>
            </a:r>
          </a:p>
          <a:p>
            <a:r>
              <a:rPr lang="en-US" dirty="0">
                <a:solidFill>
                  <a:srgbClr val="000000"/>
                </a:solidFill>
              </a:rPr>
              <a:t>The regular payment amount (</a:t>
            </a:r>
            <a:r>
              <a:rPr lang="en-US" i="1" dirty="0">
                <a:solidFill>
                  <a:srgbClr val="000000"/>
                </a:solidFill>
              </a:rPr>
              <a:t>PMT</a:t>
            </a:r>
            <a:r>
              <a:rPr lang="en-US" dirty="0">
                <a:solidFill>
                  <a:srgbClr val="000000"/>
                </a:solidFill>
              </a:rPr>
              <a:t>) needed to reach a future goal with an annuity savings account is calculated with the formula</a:t>
            </a: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r>
              <a:rPr lang="en-US" dirty="0">
                <a:solidFill>
                  <a:srgbClr val="000000"/>
                </a:solidFill>
              </a:rPr>
              <a:t> </a:t>
            </a:r>
          </a:p>
        </p:txBody>
      </p:sp>
      <p:graphicFrame>
        <p:nvGraphicFramePr>
          <p:cNvPr id="6" name="Object 2"/>
          <p:cNvGraphicFramePr>
            <a:graphicFrameLocks noChangeAspect="1"/>
          </p:cNvGraphicFramePr>
          <p:nvPr/>
        </p:nvGraphicFramePr>
        <p:xfrm>
          <a:off x="2698750" y="3276600"/>
          <a:ext cx="3746500" cy="2057400"/>
        </p:xfrm>
        <a:graphic>
          <a:graphicData uri="http://schemas.openxmlformats.org/presentationml/2006/ole">
            <mc:AlternateContent xmlns:mc="http://schemas.openxmlformats.org/markup-compatibility/2006">
              <mc:Choice xmlns:v="urn:schemas-microsoft-com:vml" Requires="v">
                <p:oleObj spid="_x0000_s14352" name="Equation" r:id="rId3" imgW="3746160" imgH="2057400" progId="Equation.DSMT4">
                  <p:embed/>
                </p:oleObj>
              </mc:Choice>
              <mc:Fallback>
                <p:oleObj name="Equation" r:id="rId3" imgW="3746160" imgH="20574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8750" y="3276600"/>
                        <a:ext cx="37465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Annuity Formula for Finding Payment Amounts </a:t>
            </a:r>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a:solidFill>
                  <a:srgbClr val="000000"/>
                </a:solidFill>
              </a:rPr>
              <a:t>Annuity Formula for Finding Payment Amounts (cont.) </a:t>
            </a:r>
          </a:p>
          <a:p>
            <a:r>
              <a:rPr lang="en-US" dirty="0">
                <a:solidFill>
                  <a:srgbClr val="000000"/>
                </a:solidFill>
              </a:rPr>
              <a:t>where </a:t>
            </a:r>
            <a:r>
              <a:rPr lang="en-US" i="1" dirty="0">
                <a:solidFill>
                  <a:srgbClr val="000000"/>
                </a:solidFill>
              </a:rPr>
              <a:t>FV </a:t>
            </a:r>
            <a:r>
              <a:rPr lang="en-US" dirty="0">
                <a:solidFill>
                  <a:srgbClr val="000000"/>
                </a:solidFill>
              </a:rPr>
              <a:t>is the future value desired,</a:t>
            </a:r>
            <a:r>
              <a:rPr lang="en-US" i="1" dirty="0">
                <a:solidFill>
                  <a:srgbClr val="000000"/>
                </a:solidFill>
              </a:rPr>
              <a:t> r </a:t>
            </a:r>
            <a:r>
              <a:rPr lang="en-US" dirty="0">
                <a:solidFill>
                  <a:srgbClr val="000000"/>
                </a:solidFill>
              </a:rPr>
              <a:t>is the APR,</a:t>
            </a:r>
            <a:r>
              <a:rPr lang="en-US" i="1" dirty="0">
                <a:solidFill>
                  <a:srgbClr val="000000"/>
                </a:solidFill>
              </a:rPr>
              <a:t> n </a:t>
            </a:r>
            <a:r>
              <a:rPr lang="en-US" dirty="0">
                <a:solidFill>
                  <a:srgbClr val="000000"/>
                </a:solidFill>
              </a:rPr>
              <a:t>is the number of regular payments made each year for</a:t>
            </a:r>
            <a:r>
              <a:rPr lang="en-US" i="1" dirty="0">
                <a:solidFill>
                  <a:srgbClr val="000000"/>
                </a:solidFill>
              </a:rPr>
              <a:t> t</a:t>
            </a:r>
            <a:r>
              <a:rPr lang="en-US" dirty="0">
                <a:solidFill>
                  <a:srgbClr val="000000"/>
                </a:solidFill>
              </a:rPr>
              <a:t> years.</a:t>
            </a:r>
            <a:r>
              <a:rPr lang="en-US" i="1" dirty="0">
                <a:solidFill>
                  <a:srgbClr val="000000"/>
                </a:solidFill>
              </a:rPr>
              <a:t>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Finding Monthly Payments in Order to Meet a Goal </a:t>
            </a:r>
          </a:p>
        </p:txBody>
      </p:sp>
      <p:sp>
        <p:nvSpPr>
          <p:cNvPr id="3" name="Content Placeholder 2"/>
          <p:cNvSpPr>
            <a:spLocks noGrp="1"/>
          </p:cNvSpPr>
          <p:nvPr>
            <p:ph idx="1"/>
          </p:nvPr>
        </p:nvSpPr>
        <p:spPr>
          <a:xfrm>
            <a:off x="457200" y="1280160"/>
            <a:ext cx="8229600" cy="5004447"/>
          </a:xfrm>
        </p:spPr>
        <p:txBody>
          <a:bodyPr>
            <a:spAutoFit/>
          </a:bodyPr>
          <a:lstStyle/>
          <a:p>
            <a:pPr>
              <a:spcBef>
                <a:spcPts val="0"/>
              </a:spcBef>
            </a:pPr>
            <a:r>
              <a:rPr lang="en-US" dirty="0"/>
              <a:t>Suppose you’d like to save enough money to pay cash for your next computer. The goal is to save an extra </a:t>
            </a:r>
            <a:r>
              <a:rPr lang="en-US" dirty="0">
                <a:solidFill>
                  <a:srgbClr val="0000FF"/>
                </a:solidFill>
              </a:rPr>
              <a:t>$3000 </a:t>
            </a:r>
            <a:r>
              <a:rPr lang="en-US" dirty="0"/>
              <a:t>over the next three years. What amount of monthly payments must you make into an account that earns </a:t>
            </a:r>
            <a:r>
              <a:rPr lang="en-US" dirty="0">
                <a:solidFill>
                  <a:srgbClr val="0000FF"/>
                </a:solidFill>
              </a:rPr>
              <a:t>1.25%</a:t>
            </a:r>
            <a:r>
              <a:rPr lang="en-US" dirty="0"/>
              <a:t> interest in order to reach your goal?</a:t>
            </a:r>
          </a:p>
          <a:p>
            <a:pPr>
              <a:spcBef>
                <a:spcPts val="0"/>
              </a:spcBef>
            </a:pPr>
            <a:r>
              <a:rPr lang="en-US" b="1" dirty="0"/>
              <a:t>Solution </a:t>
            </a:r>
          </a:p>
          <a:p>
            <a:pPr>
              <a:spcBef>
                <a:spcPts val="0"/>
              </a:spcBef>
            </a:pPr>
            <a:r>
              <a:rPr lang="en-US" dirty="0"/>
              <a:t>We can find the monthly payment required to meet the goal by using the annuity formula for payments. The future value is </a:t>
            </a:r>
            <a:r>
              <a:rPr lang="en-US" i="1" dirty="0"/>
              <a:t>FV </a:t>
            </a:r>
            <a:r>
              <a:rPr lang="en-US" dirty="0"/>
              <a:t>= 3000,</a:t>
            </a:r>
            <a:r>
              <a:rPr lang="en-US" i="1" dirty="0"/>
              <a:t> r </a:t>
            </a:r>
            <a:r>
              <a:rPr lang="en-US" dirty="0"/>
              <a:t>= 0.0125,</a:t>
            </a:r>
            <a:r>
              <a:rPr lang="en-US" i="1" dirty="0"/>
              <a:t> n </a:t>
            </a:r>
            <a:r>
              <a:rPr lang="en-US" dirty="0"/>
              <a:t>= 12, and</a:t>
            </a:r>
            <a:r>
              <a:rPr lang="en-US" i="1" dirty="0"/>
              <a:t> </a:t>
            </a:r>
            <a:br>
              <a:rPr lang="en-US" i="1" dirty="0"/>
            </a:br>
            <a:r>
              <a:rPr lang="en-US" i="1" dirty="0"/>
              <a:t>t </a:t>
            </a:r>
            <a:r>
              <a:rPr lang="en-US" dirty="0"/>
              <a:t>= 3 years. Substituting these values into the formula, we have the following.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Finding Monthly Payments in Order to Meet a Goal (cont.)</a:t>
            </a:r>
          </a:p>
        </p:txBody>
      </p:sp>
      <p:sp>
        <p:nvSpPr>
          <p:cNvPr id="3" name="Content Placeholder 2"/>
          <p:cNvSpPr>
            <a:spLocks noGrp="1"/>
          </p:cNvSpPr>
          <p:nvPr>
            <p:ph idx="1"/>
          </p:nvPr>
        </p:nvSpPr>
        <p:spPr/>
        <p:txBody>
          <a:bodyPr anchor="b"/>
          <a:lstStyle/>
          <a:p>
            <a:r>
              <a:rPr lang="en-US" dirty="0"/>
              <a:t>Therefore, in order to reach $3000 in three years with a 1.25% APR, you need to make a monthly payment of </a:t>
            </a:r>
            <a:r>
              <a:rPr lang="en-US" dirty="0">
                <a:solidFill>
                  <a:srgbClr val="FF0000"/>
                </a:solidFill>
              </a:rPr>
              <a:t>$81.82</a:t>
            </a:r>
            <a:r>
              <a:rPr lang="en-US" dirty="0"/>
              <a:t>. </a:t>
            </a:r>
          </a:p>
        </p:txBody>
      </p:sp>
      <p:graphicFrame>
        <p:nvGraphicFramePr>
          <p:cNvPr id="13315" name="Object 3"/>
          <p:cNvGraphicFramePr>
            <a:graphicFrameLocks noChangeAspect="1"/>
          </p:cNvGraphicFramePr>
          <p:nvPr/>
        </p:nvGraphicFramePr>
        <p:xfrm>
          <a:off x="547048" y="1412544"/>
          <a:ext cx="3746500" cy="2057400"/>
        </p:xfrm>
        <a:graphic>
          <a:graphicData uri="http://schemas.openxmlformats.org/presentationml/2006/ole">
            <mc:AlternateContent xmlns:mc="http://schemas.openxmlformats.org/markup-compatibility/2006">
              <mc:Choice xmlns:v="urn:schemas-microsoft-com:vml" Requires="v">
                <p:oleObj spid="_x0000_s13357" name="Equation" r:id="rId3" imgW="3746160" imgH="2057400" progId="Equation.DSMT4">
                  <p:embed/>
                </p:oleObj>
              </mc:Choice>
              <mc:Fallback>
                <p:oleObj name="Equation" r:id="rId3" imgW="3746160" imgH="2057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048" y="1412544"/>
                        <a:ext cx="37465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4341504" y="1434152"/>
          <a:ext cx="4241800" cy="2057400"/>
        </p:xfrm>
        <a:graphic>
          <a:graphicData uri="http://schemas.openxmlformats.org/presentationml/2006/ole">
            <mc:AlternateContent xmlns:mc="http://schemas.openxmlformats.org/markup-compatibility/2006">
              <mc:Choice xmlns:v="urn:schemas-microsoft-com:vml" Requires="v">
                <p:oleObj spid="_x0000_s13358" name="Equation" r:id="rId5" imgW="4241520" imgH="2057400" progId="Equation.DSMT4">
                  <p:embed/>
                </p:oleObj>
              </mc:Choice>
              <mc:Fallback>
                <p:oleObj name="Equation" r:id="rId5" imgW="4241520" imgH="2057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41504" y="1434152"/>
                        <a:ext cx="42418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extLst>
              <p:ext uri="{D42A27DB-BD31-4B8C-83A1-F6EECF244321}">
                <p14:modId xmlns:p14="http://schemas.microsoft.com/office/powerpoint/2010/main" val="2970365658"/>
              </p:ext>
            </p:extLst>
          </p:nvPr>
        </p:nvGraphicFramePr>
        <p:xfrm>
          <a:off x="1332552" y="3670300"/>
          <a:ext cx="1092200" cy="292100"/>
        </p:xfrm>
        <a:graphic>
          <a:graphicData uri="http://schemas.openxmlformats.org/presentationml/2006/ole">
            <mc:AlternateContent xmlns:mc="http://schemas.openxmlformats.org/markup-compatibility/2006">
              <mc:Choice xmlns:v="urn:schemas-microsoft-com:vml" Requires="v">
                <p:oleObj spid="_x0000_s13359" name="Equation" r:id="rId7" imgW="1091880" imgH="291960" progId="Equation.DSMT4">
                  <p:embed/>
                </p:oleObj>
              </mc:Choice>
              <mc:Fallback>
                <p:oleObj name="Equation" r:id="rId7" imgW="1091880" imgH="291960" progId="Equation.DSMT4">
                  <p:embed/>
                  <p:pic>
                    <p:nvPicPr>
                      <p:cNvPr id="0" name="Picture 5"/>
                      <p:cNvPicPr>
                        <a:picLocks noChangeAspect="1" noChangeArrowheads="1"/>
                      </p:cNvPicPr>
                      <p:nvPr/>
                    </p:nvPicPr>
                    <p:blipFill>
                      <a:blip r:embed="rId8"/>
                      <a:srcRect/>
                      <a:stretch>
                        <a:fillRect/>
                      </a:stretch>
                    </p:blipFill>
                    <p:spPr bwMode="auto">
                      <a:xfrm>
                        <a:off x="1332552" y="3670300"/>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Calculating Monthly Payments </a:t>
            </a:r>
          </a:p>
        </p:txBody>
      </p:sp>
      <p:sp>
        <p:nvSpPr>
          <p:cNvPr id="3" name="Content Placeholder 2"/>
          <p:cNvSpPr>
            <a:spLocks noGrp="1"/>
          </p:cNvSpPr>
          <p:nvPr>
            <p:ph idx="1"/>
          </p:nvPr>
        </p:nvSpPr>
        <p:spPr/>
        <p:txBody>
          <a:bodyPr/>
          <a:lstStyle/>
          <a:p>
            <a:r>
              <a:rPr lang="en-US" dirty="0"/>
              <a:t>Amber wishes to deposit a fixed monthly amount into an annuity account for her child’s college fund. She wishes to accumulate a future value of </a:t>
            </a:r>
            <a:r>
              <a:rPr lang="en-US" dirty="0">
                <a:solidFill>
                  <a:srgbClr val="0000FF"/>
                </a:solidFill>
              </a:rPr>
              <a:t>$150,000</a:t>
            </a:r>
            <a:r>
              <a:rPr lang="en-US" dirty="0"/>
              <a:t> in </a:t>
            </a:r>
            <a:r>
              <a:rPr lang="en-US" dirty="0">
                <a:solidFill>
                  <a:srgbClr val="0000FF"/>
                </a:solidFill>
              </a:rPr>
              <a:t>18 years</a:t>
            </a:r>
            <a:r>
              <a:rPr lang="en-US" dirty="0"/>
              <a:t>. </a:t>
            </a:r>
          </a:p>
          <a:p>
            <a:pPr marL="463550" indent="-463550"/>
            <a:r>
              <a:rPr lang="en-US" b="1" dirty="0"/>
              <a:t>a.	</a:t>
            </a:r>
            <a:r>
              <a:rPr lang="en-US" dirty="0"/>
              <a:t>Assuming an APR of </a:t>
            </a:r>
            <a:r>
              <a:rPr lang="en-US" dirty="0">
                <a:solidFill>
                  <a:srgbClr val="0000FF"/>
                </a:solidFill>
              </a:rPr>
              <a:t>4%</a:t>
            </a:r>
            <a:r>
              <a:rPr lang="en-US" dirty="0"/>
              <a:t>, how much money should Amber deposit monthly in order to reach her goal? </a:t>
            </a:r>
          </a:p>
          <a:p>
            <a:pPr marL="463550" indent="-463550"/>
            <a:r>
              <a:rPr lang="en-US" b="1" dirty="0"/>
              <a:t>b.	</a:t>
            </a:r>
            <a:r>
              <a:rPr lang="en-US" dirty="0"/>
              <a:t>How much of the </a:t>
            </a:r>
            <a:r>
              <a:rPr lang="en-US" dirty="0">
                <a:solidFill>
                  <a:srgbClr val="0000FF"/>
                </a:solidFill>
              </a:rPr>
              <a:t>$150,000 </a:t>
            </a:r>
            <a:r>
              <a:rPr lang="en-US" dirty="0"/>
              <a:t>will Amber ultimately deposit in the account, and how much is interest earned?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Saving Money</a:t>
            </a:r>
          </a:p>
        </p:txBody>
      </p:sp>
      <p:sp>
        <p:nvSpPr>
          <p:cNvPr id="3" name="Content Placeholder 2"/>
          <p:cNvSpPr>
            <a:spLocks noGrp="1"/>
          </p:cNvSpPr>
          <p:nvPr>
            <p:ph idx="1"/>
          </p:nvPr>
        </p:nvSpPr>
        <p:spPr/>
        <p:txBody>
          <a:bodyPr/>
          <a:lstStyle/>
          <a:p>
            <a:r>
              <a:rPr lang="en-US" dirty="0"/>
              <a:t>Interest is not always a bad thing. It can lend a helping hand when we are saving money. Whether it is for a particular short term goal or a long term retirement plan, we can use interest to our benefit.</a:t>
            </a:r>
          </a:p>
        </p:txBody>
      </p:sp>
    </p:spTree>
    <p:extLst>
      <p:ext uri="{BB962C8B-B14F-4D97-AF65-F5344CB8AC3E}">
        <p14:creationId xmlns:p14="http://schemas.microsoft.com/office/powerpoint/2010/main" val="220512162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Calculating Monthly Payments (cont.)</a:t>
            </a:r>
          </a:p>
        </p:txBody>
      </p:sp>
      <p:sp>
        <p:nvSpPr>
          <p:cNvPr id="3" name="Content Placeholder 2"/>
          <p:cNvSpPr>
            <a:spLocks noGrp="1"/>
          </p:cNvSpPr>
          <p:nvPr>
            <p:ph idx="1"/>
          </p:nvPr>
        </p:nvSpPr>
        <p:spPr/>
        <p:txBody>
          <a:bodyPr/>
          <a:lstStyle/>
          <a:p>
            <a:r>
              <a:rPr lang="en-US" b="1" dirty="0"/>
              <a:t>Solution </a:t>
            </a:r>
          </a:p>
          <a:p>
            <a:pPr marL="463550" indent="-463550"/>
            <a:r>
              <a:rPr lang="en-US" b="1" dirty="0"/>
              <a:t>a.	</a:t>
            </a:r>
            <a:r>
              <a:rPr lang="en-US" dirty="0"/>
              <a:t>Amber’s goal is to have accumulated a balance of $150,000 after 18 years. She has an interest rate of 4% and is going to make monthly payments. Therefore, we know that </a:t>
            </a:r>
            <a:r>
              <a:rPr lang="en-US" i="1" dirty="0"/>
              <a:t>P </a:t>
            </a:r>
            <a:r>
              <a:rPr lang="en-US" dirty="0"/>
              <a:t>= 150,000,</a:t>
            </a:r>
            <a:r>
              <a:rPr lang="en-US" i="1" dirty="0"/>
              <a:t> r </a:t>
            </a:r>
            <a:r>
              <a:rPr lang="en-US" dirty="0"/>
              <a:t>= 0.04,</a:t>
            </a:r>
            <a:r>
              <a:rPr lang="en-US" i="1" dirty="0"/>
              <a:t> n </a:t>
            </a:r>
            <a:r>
              <a:rPr lang="en-US" dirty="0"/>
              <a:t>= 12, and</a:t>
            </a:r>
            <a:r>
              <a:rPr lang="en-US" i="1" dirty="0"/>
              <a:t> t </a:t>
            </a:r>
            <a:r>
              <a:rPr lang="en-US" dirty="0"/>
              <a:t>= 18. Now, substituting these into the formula, we can calculate the monthly payment needed.</a:t>
            </a:r>
            <a:r>
              <a:rPr lang="en-US" i="1" dirty="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Calculating Monthly Payments (cont.)</a:t>
            </a:r>
          </a:p>
        </p:txBody>
      </p:sp>
      <p:sp>
        <p:nvSpPr>
          <p:cNvPr id="3" name="Content Placeholder 2"/>
          <p:cNvSpPr>
            <a:spLocks noGrp="1"/>
          </p:cNvSpPr>
          <p:nvPr>
            <p:ph idx="1"/>
          </p:nvPr>
        </p:nvSpPr>
        <p:spPr>
          <a:xfrm>
            <a:off x="457200" y="1280160"/>
            <a:ext cx="8229600" cy="3825240"/>
          </a:xfrm>
        </p:spPr>
        <p:txBody>
          <a:bodyPr anchor="b"/>
          <a:lstStyle/>
          <a:p>
            <a:r>
              <a:rPr lang="en-US" dirty="0"/>
              <a:t>So, Amber will need to deposit at least </a:t>
            </a:r>
            <a:r>
              <a:rPr lang="en-US" dirty="0">
                <a:solidFill>
                  <a:srgbClr val="FF0000"/>
                </a:solidFill>
              </a:rPr>
              <a:t>$475.30 </a:t>
            </a:r>
            <a:r>
              <a:rPr lang="en-US" dirty="0"/>
              <a:t>per month in order to meet her goal of $150,000. </a:t>
            </a:r>
          </a:p>
        </p:txBody>
      </p:sp>
      <p:graphicFrame>
        <p:nvGraphicFramePr>
          <p:cNvPr id="15363" name="Object 3"/>
          <p:cNvGraphicFramePr>
            <a:graphicFrameLocks noChangeAspect="1"/>
          </p:cNvGraphicFramePr>
          <p:nvPr/>
        </p:nvGraphicFramePr>
        <p:xfrm>
          <a:off x="595952" y="1371600"/>
          <a:ext cx="3746500" cy="2057400"/>
        </p:xfrm>
        <a:graphic>
          <a:graphicData uri="http://schemas.openxmlformats.org/presentationml/2006/ole">
            <mc:AlternateContent xmlns:mc="http://schemas.openxmlformats.org/markup-compatibility/2006">
              <mc:Choice xmlns:v="urn:schemas-microsoft-com:vml" Requires="v">
                <p:oleObj spid="_x0000_s15405" name="Equation" r:id="rId3" imgW="3746160" imgH="2057400" progId="Equation.DSMT4">
                  <p:embed/>
                </p:oleObj>
              </mc:Choice>
              <mc:Fallback>
                <p:oleObj name="Equation" r:id="rId3" imgW="3746160" imgH="2057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952" y="1371600"/>
                        <a:ext cx="37465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4377708" y="1371600"/>
          <a:ext cx="4483100" cy="2057400"/>
        </p:xfrm>
        <a:graphic>
          <a:graphicData uri="http://schemas.openxmlformats.org/presentationml/2006/ole">
            <mc:AlternateContent xmlns:mc="http://schemas.openxmlformats.org/markup-compatibility/2006">
              <mc:Choice xmlns:v="urn:schemas-microsoft-com:vml" Requires="v">
                <p:oleObj spid="_x0000_s15406" name="Equation" r:id="rId5" imgW="4483080" imgH="2057400" progId="Equation.DSMT4">
                  <p:embed/>
                </p:oleObj>
              </mc:Choice>
              <mc:Fallback>
                <p:oleObj name="Equation" r:id="rId5" imgW="4483080" imgH="2057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77708" y="1371600"/>
                        <a:ext cx="44831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extLst>
              <p:ext uri="{D42A27DB-BD31-4B8C-83A1-F6EECF244321}">
                <p14:modId xmlns:p14="http://schemas.microsoft.com/office/powerpoint/2010/main" val="1626822708"/>
              </p:ext>
            </p:extLst>
          </p:nvPr>
        </p:nvGraphicFramePr>
        <p:xfrm>
          <a:off x="1344304" y="3594100"/>
          <a:ext cx="1282700" cy="292100"/>
        </p:xfrm>
        <a:graphic>
          <a:graphicData uri="http://schemas.openxmlformats.org/presentationml/2006/ole">
            <mc:AlternateContent xmlns:mc="http://schemas.openxmlformats.org/markup-compatibility/2006">
              <mc:Choice xmlns:v="urn:schemas-microsoft-com:vml" Requires="v">
                <p:oleObj spid="_x0000_s15407" name="Equation" r:id="rId7" imgW="1282680" imgH="291960" progId="Equation.DSMT4">
                  <p:embed/>
                </p:oleObj>
              </mc:Choice>
              <mc:Fallback>
                <p:oleObj name="Equation" r:id="rId7" imgW="1282680" imgH="291960" progId="Equation.DSMT4">
                  <p:embed/>
                  <p:pic>
                    <p:nvPicPr>
                      <p:cNvPr id="0" name="Picture 5"/>
                      <p:cNvPicPr>
                        <a:picLocks noChangeAspect="1" noChangeArrowheads="1"/>
                      </p:cNvPicPr>
                      <p:nvPr/>
                    </p:nvPicPr>
                    <p:blipFill>
                      <a:blip r:embed="rId8"/>
                      <a:srcRect/>
                      <a:stretch>
                        <a:fillRect/>
                      </a:stretch>
                    </p:blipFill>
                    <p:spPr bwMode="auto">
                      <a:xfrm>
                        <a:off x="1344304" y="3594100"/>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Calculating Monthly Payments (cont.)</a:t>
            </a:r>
          </a:p>
        </p:txBody>
      </p:sp>
      <p:sp>
        <p:nvSpPr>
          <p:cNvPr id="3" name="Content Placeholder 2"/>
          <p:cNvSpPr>
            <a:spLocks noGrp="1"/>
          </p:cNvSpPr>
          <p:nvPr>
            <p:ph idx="1"/>
          </p:nvPr>
        </p:nvSpPr>
        <p:spPr>
          <a:xfrm>
            <a:off x="457200" y="1280160"/>
            <a:ext cx="8229600" cy="4832092"/>
          </a:xfrm>
        </p:spPr>
        <p:txBody>
          <a:bodyPr>
            <a:spAutoFit/>
          </a:bodyPr>
          <a:lstStyle/>
          <a:p>
            <a:pPr marL="463550" indent="-463550"/>
            <a:r>
              <a:rPr lang="en-US" b="1" dirty="0"/>
              <a:t>b.	</a:t>
            </a:r>
            <a:r>
              <a:rPr lang="en-US" dirty="0"/>
              <a:t>Amber will need to make 18 years worth of monthly payments of $475.30. We can find her contribution to the savings plan by multiplying these together. </a:t>
            </a:r>
          </a:p>
          <a:p>
            <a:pPr algn="ctr"/>
            <a:r>
              <a:rPr lang="en-US" dirty="0">
                <a:solidFill>
                  <a:srgbClr val="000099"/>
                </a:solidFill>
              </a:rPr>
              <a:t>18 ⋅ 12 ⋅ $475.30 =</a:t>
            </a:r>
            <a:r>
              <a:rPr lang="en-US" dirty="0">
                <a:solidFill>
                  <a:srgbClr val="FF0000"/>
                </a:solidFill>
              </a:rPr>
              <a:t> $102,664.80 </a:t>
            </a:r>
          </a:p>
          <a:p>
            <a:pPr marL="463550"/>
            <a:r>
              <a:rPr lang="en-US" dirty="0"/>
              <a:t>The interest earned is then the difference between the goal and the contributed amount from Amber. </a:t>
            </a:r>
          </a:p>
          <a:p>
            <a:pPr>
              <a:tabLst>
                <a:tab pos="463550" algn="l"/>
              </a:tabLst>
            </a:pPr>
            <a:r>
              <a:rPr lang="en-US" dirty="0"/>
              <a:t>	So, we can subtract and have the following. </a:t>
            </a:r>
          </a:p>
          <a:p>
            <a:pPr algn="ctr"/>
            <a:r>
              <a:rPr lang="en-US" dirty="0">
                <a:solidFill>
                  <a:srgbClr val="000099"/>
                </a:solidFill>
              </a:rPr>
              <a:t>$150,000 – $102,664.80 =</a:t>
            </a:r>
            <a:r>
              <a:rPr lang="en-US" dirty="0">
                <a:solidFill>
                  <a:srgbClr val="FF0000"/>
                </a:solidFill>
              </a:rPr>
              <a:t> $47,335.20 </a:t>
            </a:r>
          </a:p>
          <a:p>
            <a:pPr marL="463550"/>
            <a:r>
              <a:rPr lang="en-US" dirty="0"/>
              <a:t>So, the savings plan earned </a:t>
            </a:r>
            <a:r>
              <a:rPr lang="en-US" dirty="0">
                <a:solidFill>
                  <a:srgbClr val="FF0000"/>
                </a:solidFill>
              </a:rPr>
              <a:t>$47,335.20 </a:t>
            </a:r>
            <a:r>
              <a:rPr lang="en-US" dirty="0"/>
              <a:t>in interest over the 18 years.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Calculating Monthly Payments for a Retirement Fund </a:t>
            </a:r>
          </a:p>
        </p:txBody>
      </p:sp>
      <p:sp>
        <p:nvSpPr>
          <p:cNvPr id="3" name="Content Placeholder 2"/>
          <p:cNvSpPr>
            <a:spLocks noGrp="1"/>
          </p:cNvSpPr>
          <p:nvPr>
            <p:ph idx="1"/>
          </p:nvPr>
        </p:nvSpPr>
        <p:spPr/>
        <p:txBody>
          <a:bodyPr/>
          <a:lstStyle/>
          <a:p>
            <a:r>
              <a:rPr lang="en-US" dirty="0"/>
              <a:t>Assume you have just graduated from college and have obtained your first job making </a:t>
            </a:r>
            <a:r>
              <a:rPr lang="en-US" dirty="0">
                <a:solidFill>
                  <a:srgbClr val="0000FF"/>
                </a:solidFill>
              </a:rPr>
              <a:t>$44,250 </a:t>
            </a:r>
            <a:r>
              <a:rPr lang="en-US" dirty="0"/>
              <a:t>per year. Currently, the national average retirement income for people with a bachelor’s degree is </a:t>
            </a:r>
            <a:r>
              <a:rPr lang="en-US" dirty="0">
                <a:solidFill>
                  <a:srgbClr val="0000FF"/>
                </a:solidFill>
              </a:rPr>
              <a:t>$60,000 </a:t>
            </a:r>
            <a:r>
              <a:rPr lang="en-US" dirty="0"/>
              <a:t>per year. Assuming you are </a:t>
            </a:r>
            <a:r>
              <a:rPr lang="en-US" dirty="0">
                <a:solidFill>
                  <a:srgbClr val="0000FF"/>
                </a:solidFill>
              </a:rPr>
              <a:t>22 years </a:t>
            </a:r>
            <a:r>
              <a:rPr lang="en-US" dirty="0"/>
              <a:t>of age at graduation and you will retire at age </a:t>
            </a:r>
            <a:r>
              <a:rPr lang="en-US" dirty="0">
                <a:solidFill>
                  <a:srgbClr val="0000FF"/>
                </a:solidFill>
              </a:rPr>
              <a:t>67</a:t>
            </a:r>
            <a:r>
              <a:rPr lang="en-US" dirty="0"/>
              <a:t>, then you will be working—and investing—for </a:t>
            </a:r>
            <a:r>
              <a:rPr lang="en-US" dirty="0">
                <a:solidFill>
                  <a:srgbClr val="0000FF"/>
                </a:solidFill>
              </a:rPr>
              <a:t>45 years</a:t>
            </a:r>
            <a:r>
              <a:rPr lang="en-US" dirty="0"/>
              <a:t>. At current rates, a mutual fund has an APR of </a:t>
            </a:r>
            <a:r>
              <a:rPr lang="en-US" dirty="0">
                <a:solidFill>
                  <a:srgbClr val="0000FF"/>
                </a:solidFill>
              </a:rPr>
              <a:t>8%</a:t>
            </a:r>
            <a:r>
              <a:rPr lang="en-US" dirty="0"/>
              <a:t>. How much do you need to invest each month in order to live off of </a:t>
            </a:r>
            <a:r>
              <a:rPr lang="en-US" dirty="0">
                <a:solidFill>
                  <a:srgbClr val="0000FF"/>
                </a:solidFill>
              </a:rPr>
              <a:t>$60,000 </a:t>
            </a:r>
            <a:r>
              <a:rPr lang="en-US" dirty="0"/>
              <a:t>per year when you retire?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Calculating Monthly Payments for a Retirement Fund (cont.)</a:t>
            </a:r>
          </a:p>
        </p:txBody>
      </p:sp>
      <p:sp>
        <p:nvSpPr>
          <p:cNvPr id="3" name="Content Placeholder 2"/>
          <p:cNvSpPr>
            <a:spLocks noGrp="1"/>
          </p:cNvSpPr>
          <p:nvPr>
            <p:ph idx="1"/>
          </p:nvPr>
        </p:nvSpPr>
        <p:spPr/>
        <p:txBody>
          <a:bodyPr>
            <a:normAutofit/>
          </a:bodyPr>
          <a:lstStyle/>
          <a:p>
            <a:r>
              <a:rPr lang="en-US" b="1" dirty="0"/>
              <a:t>Solution </a:t>
            </a:r>
          </a:p>
          <a:p>
            <a:r>
              <a:rPr lang="en-US" dirty="0"/>
              <a:t>You want to build an account large enough so that you can have an annual annuity payment of $60,000 without reducing the principal on your retirement fund. In other words, you will live on the interest the account earns. We can phrase this another way by asking, “What balance is needed so that it earns $60,000 in annual interest?” Since we are assuming there is an APR of 8%, the $60,000 must be equal to 8% of the total balance.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Calculating Monthly Payments for a Retirement Fund (cont.)</a:t>
            </a:r>
          </a:p>
        </p:txBody>
      </p:sp>
      <p:sp>
        <p:nvSpPr>
          <p:cNvPr id="3" name="Content Placeholder 2"/>
          <p:cNvSpPr>
            <a:spLocks noGrp="1"/>
          </p:cNvSpPr>
          <p:nvPr>
            <p:ph idx="1"/>
          </p:nvPr>
        </p:nvSpPr>
        <p:spPr/>
        <p:txBody>
          <a:bodyPr/>
          <a:lstStyle/>
          <a:p>
            <a:r>
              <a:rPr lang="en-US" dirty="0"/>
              <a:t>We can write this as a mathematical equation, letting </a:t>
            </a:r>
            <a:r>
              <a:rPr lang="en-US" i="1" dirty="0"/>
              <a:t>x </a:t>
            </a:r>
            <a:r>
              <a:rPr lang="en-US" dirty="0"/>
              <a:t>equal the principal needed, and then solve for</a:t>
            </a:r>
            <a:r>
              <a:rPr lang="en-US" i="1" dirty="0"/>
              <a:t> x </a:t>
            </a:r>
            <a:r>
              <a:rPr lang="en-US" dirty="0"/>
              <a:t>as shown below.</a:t>
            </a:r>
          </a:p>
          <a:p>
            <a:endParaRPr lang="en-US" dirty="0"/>
          </a:p>
        </p:txBody>
      </p:sp>
      <p:graphicFrame>
        <p:nvGraphicFramePr>
          <p:cNvPr id="16387" name="Object 3"/>
          <p:cNvGraphicFramePr>
            <a:graphicFrameLocks noChangeAspect="1"/>
          </p:cNvGraphicFramePr>
          <p:nvPr/>
        </p:nvGraphicFramePr>
        <p:xfrm>
          <a:off x="3311856" y="2653352"/>
          <a:ext cx="2349500" cy="330200"/>
        </p:xfrm>
        <a:graphic>
          <a:graphicData uri="http://schemas.openxmlformats.org/presentationml/2006/ole">
            <mc:AlternateContent xmlns:mc="http://schemas.openxmlformats.org/markup-compatibility/2006">
              <mc:Choice xmlns:v="urn:schemas-microsoft-com:vml" Requires="v">
                <p:oleObj spid="_x0000_s16429" name="Equation" r:id="rId3" imgW="2349360" imgH="330120" progId="Equation.DSMT4">
                  <p:embed/>
                </p:oleObj>
              </mc:Choice>
              <mc:Fallback>
                <p:oleObj name="Equation" r:id="rId3" imgW="2349360" imgH="3301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11856" y="2653352"/>
                        <a:ext cx="2349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4087504" y="3137848"/>
          <a:ext cx="1625600" cy="838200"/>
        </p:xfrm>
        <a:graphic>
          <a:graphicData uri="http://schemas.openxmlformats.org/presentationml/2006/ole">
            <mc:AlternateContent xmlns:mc="http://schemas.openxmlformats.org/markup-compatibility/2006">
              <mc:Choice xmlns:v="urn:schemas-microsoft-com:vml" Requires="v">
                <p:oleObj spid="_x0000_s16430" name="Equation" r:id="rId5" imgW="1625400" imgH="838080" progId="Equation.DSMT4">
                  <p:embed/>
                </p:oleObj>
              </mc:Choice>
              <mc:Fallback>
                <p:oleObj name="Equation" r:id="rId5" imgW="16254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87504" y="3137848"/>
                        <a:ext cx="162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4079544" y="4157640"/>
          <a:ext cx="1739900" cy="330200"/>
        </p:xfrm>
        <a:graphic>
          <a:graphicData uri="http://schemas.openxmlformats.org/presentationml/2006/ole">
            <mc:AlternateContent xmlns:mc="http://schemas.openxmlformats.org/markup-compatibility/2006">
              <mc:Choice xmlns:v="urn:schemas-microsoft-com:vml" Requires="v">
                <p:oleObj spid="_x0000_s16431" name="Equation" r:id="rId7" imgW="1739880" imgH="330120" progId="Equation.DSMT4">
                  <p:embed/>
                </p:oleObj>
              </mc:Choice>
              <mc:Fallback>
                <p:oleObj name="Equation" r:id="rId7" imgW="1739880" imgH="330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79544" y="4157640"/>
                        <a:ext cx="1739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Calculating Monthly Payments for a Retirement Fund (cont.)</a:t>
            </a:r>
          </a:p>
        </p:txBody>
      </p:sp>
      <p:sp>
        <p:nvSpPr>
          <p:cNvPr id="3" name="Content Placeholder 2"/>
          <p:cNvSpPr>
            <a:spLocks noGrp="1"/>
          </p:cNvSpPr>
          <p:nvPr>
            <p:ph idx="1"/>
          </p:nvPr>
        </p:nvSpPr>
        <p:spPr/>
        <p:txBody>
          <a:bodyPr/>
          <a:lstStyle/>
          <a:p>
            <a:r>
              <a:rPr lang="en-US" dirty="0"/>
              <a:t>With an 8% APR, a balance of $750,000 allows you to withdraw $60,000 per year without reducing the principal. Now that we know the total amount needed to generate our $60,000 per year income, we can use the monthly annuity formula to compute the monthly payment amount needed to meet this future value goal.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Calculating Monthly Payments for a Retirement Fund (cont.)</a:t>
            </a:r>
          </a:p>
        </p:txBody>
      </p:sp>
      <p:sp>
        <p:nvSpPr>
          <p:cNvPr id="3" name="Content Placeholder 2"/>
          <p:cNvSpPr>
            <a:spLocks noGrp="1"/>
          </p:cNvSpPr>
          <p:nvPr>
            <p:ph idx="1"/>
          </p:nvPr>
        </p:nvSpPr>
        <p:spPr/>
        <p:txBody>
          <a:bodyPr/>
          <a:lstStyle/>
          <a:p>
            <a:r>
              <a:rPr lang="en-US" dirty="0"/>
              <a:t>We have that </a:t>
            </a:r>
            <a:r>
              <a:rPr lang="en-US" i="1" dirty="0"/>
              <a:t>FV </a:t>
            </a:r>
            <a:r>
              <a:rPr lang="en-US" dirty="0"/>
              <a:t>= $750,000 from our calculation,</a:t>
            </a:r>
            <a:r>
              <a:rPr lang="en-US" i="1" dirty="0"/>
              <a:t> r </a:t>
            </a:r>
            <a:r>
              <a:rPr lang="en-US" dirty="0"/>
              <a:t>= 0.08,</a:t>
            </a:r>
            <a:r>
              <a:rPr lang="en-US" i="1" dirty="0"/>
              <a:t> t </a:t>
            </a:r>
            <a:r>
              <a:rPr lang="en-US" dirty="0"/>
              <a:t>= 45 years, and</a:t>
            </a:r>
            <a:r>
              <a:rPr lang="en-US" i="1" dirty="0"/>
              <a:t> n </a:t>
            </a:r>
            <a:r>
              <a:rPr lang="en-US" dirty="0"/>
              <a:t>= 12</a:t>
            </a:r>
            <a:r>
              <a:rPr lang="en-US" i="1" dirty="0"/>
              <a:t>. </a:t>
            </a:r>
            <a:endParaRPr lang="en-US" dirty="0"/>
          </a:p>
        </p:txBody>
      </p:sp>
      <p:graphicFrame>
        <p:nvGraphicFramePr>
          <p:cNvPr id="17411" name="Object 3"/>
          <p:cNvGraphicFramePr>
            <a:graphicFrameLocks noChangeAspect="1"/>
          </p:cNvGraphicFramePr>
          <p:nvPr/>
        </p:nvGraphicFramePr>
        <p:xfrm>
          <a:off x="470848" y="2334904"/>
          <a:ext cx="3746500" cy="2057400"/>
        </p:xfrm>
        <a:graphic>
          <a:graphicData uri="http://schemas.openxmlformats.org/presentationml/2006/ole">
            <mc:AlternateContent xmlns:mc="http://schemas.openxmlformats.org/markup-compatibility/2006">
              <mc:Choice xmlns:v="urn:schemas-microsoft-com:vml" Requires="v">
                <p:oleObj spid="_x0000_s17453" name="Equation" r:id="rId3" imgW="3746160" imgH="2057400" progId="Equation.DSMT4">
                  <p:embed/>
                </p:oleObj>
              </mc:Choice>
              <mc:Fallback>
                <p:oleObj name="Equation" r:id="rId3" imgW="3746160" imgH="2057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0848" y="2334904"/>
                        <a:ext cx="37465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4266252" y="2334904"/>
          <a:ext cx="4483100" cy="2057400"/>
        </p:xfrm>
        <a:graphic>
          <a:graphicData uri="http://schemas.openxmlformats.org/presentationml/2006/ole">
            <mc:AlternateContent xmlns:mc="http://schemas.openxmlformats.org/markup-compatibility/2006">
              <mc:Choice xmlns:v="urn:schemas-microsoft-com:vml" Requires="v">
                <p:oleObj spid="_x0000_s17454" name="Equation" r:id="rId5" imgW="4483080" imgH="2057400" progId="Equation.DSMT4">
                  <p:embed/>
                </p:oleObj>
              </mc:Choice>
              <mc:Fallback>
                <p:oleObj name="Equation" r:id="rId5" imgW="4483080" imgH="2057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66252" y="2334904"/>
                        <a:ext cx="44831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extLst>
              <p:ext uri="{D42A27DB-BD31-4B8C-83A1-F6EECF244321}">
                <p14:modId xmlns:p14="http://schemas.microsoft.com/office/powerpoint/2010/main" val="451279008"/>
              </p:ext>
            </p:extLst>
          </p:nvPr>
        </p:nvGraphicFramePr>
        <p:xfrm>
          <a:off x="1268104" y="4584700"/>
          <a:ext cx="1270000" cy="292100"/>
        </p:xfrm>
        <a:graphic>
          <a:graphicData uri="http://schemas.openxmlformats.org/presentationml/2006/ole">
            <mc:AlternateContent xmlns:mc="http://schemas.openxmlformats.org/markup-compatibility/2006">
              <mc:Choice xmlns:v="urn:schemas-microsoft-com:vml" Requires="v">
                <p:oleObj spid="_x0000_s17455" name="Equation" r:id="rId7" imgW="1269720" imgH="291960" progId="Equation.DSMT4">
                  <p:embed/>
                </p:oleObj>
              </mc:Choice>
              <mc:Fallback>
                <p:oleObj name="Equation" r:id="rId7" imgW="1269720" imgH="291960" progId="Equation.DSMT4">
                  <p:embed/>
                  <p:pic>
                    <p:nvPicPr>
                      <p:cNvPr id="0" name="Picture 5"/>
                      <p:cNvPicPr>
                        <a:picLocks noChangeAspect="1" noChangeArrowheads="1"/>
                      </p:cNvPicPr>
                      <p:nvPr/>
                    </p:nvPicPr>
                    <p:blipFill>
                      <a:blip r:embed="rId8"/>
                      <a:srcRect/>
                      <a:stretch>
                        <a:fillRect/>
                      </a:stretch>
                    </p:blipFill>
                    <p:spPr bwMode="auto">
                      <a:xfrm>
                        <a:off x="1268104" y="45847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Calculating Monthly Payments for a Retirement Fund (cont.)</a:t>
            </a:r>
          </a:p>
        </p:txBody>
      </p:sp>
      <p:sp>
        <p:nvSpPr>
          <p:cNvPr id="3" name="Content Placeholder 2"/>
          <p:cNvSpPr>
            <a:spLocks noGrp="1"/>
          </p:cNvSpPr>
          <p:nvPr>
            <p:ph idx="1"/>
          </p:nvPr>
        </p:nvSpPr>
        <p:spPr/>
        <p:txBody>
          <a:bodyPr/>
          <a:lstStyle/>
          <a:p>
            <a:r>
              <a:rPr lang="en-US" dirty="0"/>
              <a:t>So, if you wish to retire and make $60,000 per year without affecting the principal in your retirement fund, you need to start at age 22 depositing approximately $143 per month. With a fixed APR of 8% over the years of your retirement, you will never outlive your retirement savings.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Present Value (</a:t>
            </a:r>
            <a:r>
              <a:rPr lang="en-US" i="1" dirty="0"/>
              <a:t>PV</a:t>
            </a:r>
            <a:r>
              <a:rPr lang="en-US" dirty="0"/>
              <a:t>) </a:t>
            </a:r>
          </a:p>
        </p:txBody>
      </p:sp>
      <p:sp>
        <p:nvSpPr>
          <p:cNvPr id="3" name="Content Placeholder 2"/>
          <p:cNvSpPr>
            <a:spLocks noGrp="1"/>
          </p:cNvSpPr>
          <p:nvPr>
            <p:ph idx="1"/>
          </p:nvPr>
        </p:nvSpPr>
        <p:spPr>
          <a:xfrm>
            <a:off x="457200" y="1280160"/>
            <a:ext cx="8229600" cy="4613571"/>
          </a:xfrm>
          <a:solidFill>
            <a:srgbClr val="FFFFCC"/>
          </a:solidFill>
          <a:ln w="28575">
            <a:solidFill>
              <a:srgbClr val="000000"/>
            </a:solidFill>
          </a:ln>
        </p:spPr>
        <p:txBody>
          <a:bodyPr>
            <a:spAutoFit/>
          </a:bodyPr>
          <a:lstStyle/>
          <a:p>
            <a:pPr algn="ctr"/>
            <a:r>
              <a:rPr lang="en-US" b="1" dirty="0">
                <a:solidFill>
                  <a:srgbClr val="000000"/>
                </a:solidFill>
              </a:rPr>
              <a:t>Present Value (</a:t>
            </a:r>
            <a:r>
              <a:rPr lang="en-US" b="1" i="1" dirty="0">
                <a:solidFill>
                  <a:srgbClr val="000000"/>
                </a:solidFill>
              </a:rPr>
              <a:t>PV</a:t>
            </a:r>
            <a:r>
              <a:rPr lang="en-US" b="1" dirty="0">
                <a:solidFill>
                  <a:srgbClr val="000000"/>
                </a:solidFill>
              </a:rPr>
              <a:t>)</a:t>
            </a:r>
            <a:r>
              <a:rPr lang="en-US" b="1" i="1" dirty="0">
                <a:solidFill>
                  <a:srgbClr val="000000"/>
                </a:solidFill>
              </a:rPr>
              <a:t> </a:t>
            </a:r>
          </a:p>
          <a:p>
            <a:r>
              <a:rPr lang="en-US" b="1" dirty="0">
                <a:solidFill>
                  <a:srgbClr val="C00000"/>
                </a:solidFill>
              </a:rPr>
              <a:t>Present value </a:t>
            </a:r>
            <a:r>
              <a:rPr lang="en-US" dirty="0">
                <a:solidFill>
                  <a:srgbClr val="000000"/>
                </a:solidFill>
              </a:rPr>
              <a:t>(</a:t>
            </a:r>
            <a:r>
              <a:rPr lang="en-US" i="1" dirty="0">
                <a:solidFill>
                  <a:srgbClr val="000000"/>
                </a:solidFill>
              </a:rPr>
              <a:t>PV</a:t>
            </a:r>
            <a:r>
              <a:rPr lang="en-US" dirty="0">
                <a:solidFill>
                  <a:srgbClr val="000000"/>
                </a:solidFill>
              </a:rPr>
              <a:t>) is the amount of principal needed now in order to reach a future value amount. Present value is calculated with the formula</a:t>
            </a:r>
          </a:p>
          <a:p>
            <a:endParaRPr lang="en-US" i="1" dirty="0">
              <a:solidFill>
                <a:srgbClr val="000000"/>
              </a:solidFill>
            </a:endParaRPr>
          </a:p>
          <a:p>
            <a:endParaRPr lang="en-US" i="1" dirty="0">
              <a:solidFill>
                <a:srgbClr val="000000"/>
              </a:solidFill>
            </a:endParaRPr>
          </a:p>
          <a:p>
            <a:pPr>
              <a:spcBef>
                <a:spcPts val="3000"/>
              </a:spcBef>
            </a:pPr>
            <a:r>
              <a:rPr lang="en-US" dirty="0">
                <a:solidFill>
                  <a:srgbClr val="000000"/>
                </a:solidFill>
              </a:rPr>
              <a:t>where </a:t>
            </a:r>
            <a:r>
              <a:rPr lang="en-US" i="1" dirty="0">
                <a:solidFill>
                  <a:srgbClr val="000000"/>
                </a:solidFill>
              </a:rPr>
              <a:t>A </a:t>
            </a:r>
            <a:r>
              <a:rPr lang="en-US" dirty="0">
                <a:solidFill>
                  <a:srgbClr val="000000"/>
                </a:solidFill>
              </a:rPr>
              <a:t>is the future value,</a:t>
            </a:r>
            <a:r>
              <a:rPr lang="en-US" i="1" dirty="0">
                <a:solidFill>
                  <a:srgbClr val="000000"/>
                </a:solidFill>
              </a:rPr>
              <a:t> r </a:t>
            </a:r>
            <a:r>
              <a:rPr lang="en-US" dirty="0">
                <a:solidFill>
                  <a:srgbClr val="000000"/>
                </a:solidFill>
              </a:rPr>
              <a:t>is the APR,</a:t>
            </a:r>
            <a:r>
              <a:rPr lang="en-US" i="1" dirty="0">
                <a:solidFill>
                  <a:srgbClr val="000000"/>
                </a:solidFill>
              </a:rPr>
              <a:t> n </a:t>
            </a:r>
            <a:r>
              <a:rPr lang="en-US" dirty="0">
                <a:solidFill>
                  <a:srgbClr val="000000"/>
                </a:solidFill>
              </a:rPr>
              <a:t>is the number of compound intervals per year, and</a:t>
            </a:r>
            <a:r>
              <a:rPr lang="en-US" i="1" dirty="0">
                <a:solidFill>
                  <a:srgbClr val="000000"/>
                </a:solidFill>
              </a:rPr>
              <a:t> t </a:t>
            </a:r>
            <a:r>
              <a:rPr lang="en-US" dirty="0">
                <a:solidFill>
                  <a:srgbClr val="000000"/>
                </a:solidFill>
              </a:rPr>
              <a:t>is time, or term, in years.  </a:t>
            </a:r>
          </a:p>
        </p:txBody>
      </p:sp>
      <p:graphicFrame>
        <p:nvGraphicFramePr>
          <p:cNvPr id="1026" name="Object 2"/>
          <p:cNvGraphicFramePr>
            <a:graphicFrameLocks noChangeAspect="1"/>
          </p:cNvGraphicFramePr>
          <p:nvPr/>
        </p:nvGraphicFramePr>
        <p:xfrm>
          <a:off x="3575050" y="3124200"/>
          <a:ext cx="1993900" cy="1333500"/>
        </p:xfrm>
        <a:graphic>
          <a:graphicData uri="http://schemas.openxmlformats.org/presentationml/2006/ole">
            <mc:AlternateContent xmlns:mc="http://schemas.openxmlformats.org/markup-compatibility/2006">
              <mc:Choice xmlns:v="urn:schemas-microsoft-com:vml" Requires="v">
                <p:oleObj spid="_x0000_s1040" name="Equation" r:id="rId3" imgW="1993680" imgH="1333440" progId="Equation.DSMT4">
                  <p:embed/>
                </p:oleObj>
              </mc:Choice>
              <mc:Fallback>
                <p:oleObj name="Equation" r:id="rId3" imgW="1993680" imgH="13334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75050" y="3124200"/>
                        <a:ext cx="1993900" cy="133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Computing Principal Needed for Future Value </a:t>
            </a:r>
          </a:p>
        </p:txBody>
      </p:sp>
      <p:sp>
        <p:nvSpPr>
          <p:cNvPr id="3" name="Content Placeholder 2"/>
          <p:cNvSpPr>
            <a:spLocks noGrp="1"/>
          </p:cNvSpPr>
          <p:nvPr>
            <p:ph idx="1"/>
          </p:nvPr>
        </p:nvSpPr>
        <p:spPr/>
        <p:txBody>
          <a:bodyPr/>
          <a:lstStyle/>
          <a:p>
            <a:r>
              <a:rPr lang="en-US" dirty="0"/>
              <a:t>State College predicts that in </a:t>
            </a:r>
            <a:r>
              <a:rPr lang="en-US" dirty="0">
                <a:solidFill>
                  <a:srgbClr val="0000FF"/>
                </a:solidFill>
              </a:rPr>
              <a:t>18 years </a:t>
            </a:r>
            <a:r>
              <a:rPr lang="en-US" dirty="0"/>
              <a:t>it will take </a:t>
            </a:r>
            <a:r>
              <a:rPr lang="en-US" dirty="0">
                <a:solidFill>
                  <a:srgbClr val="0000FF"/>
                </a:solidFill>
              </a:rPr>
              <a:t>$150,000 </a:t>
            </a:r>
            <a:r>
              <a:rPr lang="en-US" dirty="0"/>
              <a:t>to attend the college for four years. Amber has a substantial amount of cash and wishes to save money for her newborn child’s college fund. How much should Amber put aside in an account with an APR of </a:t>
            </a:r>
            <a:r>
              <a:rPr lang="en-US" dirty="0">
                <a:solidFill>
                  <a:srgbClr val="0000FF"/>
                </a:solidFill>
              </a:rPr>
              <a:t>4%</a:t>
            </a:r>
            <a:r>
              <a:rPr lang="en-US" dirty="0"/>
              <a:t>, compounded monthly, in order to have </a:t>
            </a:r>
            <a:r>
              <a:rPr lang="en-US" dirty="0">
                <a:solidFill>
                  <a:srgbClr val="0000FF"/>
                </a:solidFill>
              </a:rPr>
              <a:t>$150,000 </a:t>
            </a:r>
            <a:r>
              <a:rPr lang="en-US" dirty="0"/>
              <a:t>in the account in </a:t>
            </a:r>
            <a:r>
              <a:rPr lang="en-US" dirty="0">
                <a:solidFill>
                  <a:srgbClr val="0000FF"/>
                </a:solidFill>
              </a:rPr>
              <a:t>18 years</a:t>
            </a:r>
            <a:r>
              <a:rPr lang="en-US" dirty="0"/>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Computing Principal Needed for Future Value (cont.)</a:t>
            </a:r>
          </a:p>
        </p:txBody>
      </p:sp>
      <p:sp>
        <p:nvSpPr>
          <p:cNvPr id="3" name="Content Placeholder 2"/>
          <p:cNvSpPr>
            <a:spLocks noGrp="1"/>
          </p:cNvSpPr>
          <p:nvPr>
            <p:ph idx="1"/>
          </p:nvPr>
        </p:nvSpPr>
        <p:spPr>
          <a:xfrm>
            <a:off x="457200" y="1280160"/>
            <a:ext cx="8229600" cy="3625608"/>
          </a:xfrm>
        </p:spPr>
        <p:txBody>
          <a:bodyPr>
            <a:spAutoFit/>
          </a:bodyPr>
          <a:lstStyle/>
          <a:p>
            <a:r>
              <a:rPr lang="en-US" b="1" dirty="0"/>
              <a:t>Solution </a:t>
            </a:r>
          </a:p>
          <a:p>
            <a:r>
              <a:rPr lang="en-US" dirty="0"/>
              <a:t>We know that Amber wishes to have a future value of $150,000 for her child’s college fund.  Since she has found an investment opportunity that will give her monthly compounding at 4%, we know that </a:t>
            </a:r>
            <a:r>
              <a:rPr lang="en-US" i="1" dirty="0"/>
              <a:t>A </a:t>
            </a:r>
            <a:r>
              <a:rPr lang="en-US" dirty="0"/>
              <a:t>= 150,000, </a:t>
            </a:r>
            <a:r>
              <a:rPr lang="en-US" i="1" dirty="0"/>
              <a:t>r </a:t>
            </a:r>
            <a:r>
              <a:rPr lang="en-US" dirty="0"/>
              <a:t>= 0.04,</a:t>
            </a:r>
            <a:r>
              <a:rPr lang="en-US" i="1" dirty="0"/>
              <a:t> n </a:t>
            </a:r>
            <a:r>
              <a:rPr lang="en-US" dirty="0"/>
              <a:t>= 12, and</a:t>
            </a:r>
            <a:r>
              <a:rPr lang="en-US" i="1" dirty="0"/>
              <a:t> t </a:t>
            </a:r>
            <a:r>
              <a:rPr lang="en-US" dirty="0"/>
              <a:t>= 18. Substituting these values into the present value formula to find</a:t>
            </a:r>
            <a:r>
              <a:rPr lang="en-US" i="1" dirty="0"/>
              <a:t> P</a:t>
            </a:r>
            <a:r>
              <a:rPr lang="en-US" dirty="0"/>
              <a:t>, we have the following.</a:t>
            </a:r>
            <a:endParaRPr lang="en-US"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Computing Principal Needed for Future Value (cont.)</a:t>
            </a:r>
          </a:p>
        </p:txBody>
      </p:sp>
      <p:sp>
        <p:nvSpPr>
          <p:cNvPr id="3" name="Content Placeholder 2"/>
          <p:cNvSpPr>
            <a:spLocks noGrp="1"/>
          </p:cNvSpPr>
          <p:nvPr>
            <p:ph idx="1"/>
          </p:nvPr>
        </p:nvSpPr>
        <p:spPr>
          <a:xfrm>
            <a:off x="457200" y="1280160"/>
            <a:ext cx="8229600" cy="3884140"/>
          </a:xfrm>
        </p:spPr>
        <p:txBody>
          <a:bodyPr>
            <a:spAutoFit/>
          </a:bodyPr>
          <a:lstStyle/>
          <a:p>
            <a:endParaRPr lang="en-US" i="1" dirty="0"/>
          </a:p>
          <a:p>
            <a:endParaRPr lang="en-US" i="1" dirty="0"/>
          </a:p>
          <a:p>
            <a:endParaRPr lang="en-US" dirty="0"/>
          </a:p>
          <a:p>
            <a:pPr>
              <a:lnSpc>
                <a:spcPct val="200000"/>
              </a:lnSpc>
            </a:pPr>
            <a:endParaRPr lang="en-US" dirty="0"/>
          </a:p>
          <a:p>
            <a:r>
              <a:rPr lang="en-US" dirty="0"/>
              <a:t>This means that if Amber could deposit </a:t>
            </a:r>
            <a:r>
              <a:rPr lang="en-US" dirty="0">
                <a:solidFill>
                  <a:srgbClr val="FF0000"/>
                </a:solidFill>
              </a:rPr>
              <a:t>$73,100.31 </a:t>
            </a:r>
            <a:r>
              <a:rPr lang="en-US" dirty="0"/>
              <a:t>into the account now, then after 18 years there will be $150,000 in the account.</a:t>
            </a:r>
            <a:r>
              <a:rPr lang="en-US" i="1" dirty="0"/>
              <a:t> </a:t>
            </a:r>
            <a:endParaRPr lang="en-US" dirty="0"/>
          </a:p>
        </p:txBody>
      </p:sp>
      <p:graphicFrame>
        <p:nvGraphicFramePr>
          <p:cNvPr id="3075" name="Object 3"/>
          <p:cNvGraphicFramePr>
            <a:graphicFrameLocks noChangeAspect="1"/>
          </p:cNvGraphicFramePr>
          <p:nvPr/>
        </p:nvGraphicFramePr>
        <p:xfrm>
          <a:off x="3155950" y="1524000"/>
          <a:ext cx="2832100" cy="1435100"/>
        </p:xfrm>
        <a:graphic>
          <a:graphicData uri="http://schemas.openxmlformats.org/presentationml/2006/ole">
            <mc:AlternateContent xmlns:mc="http://schemas.openxmlformats.org/markup-compatibility/2006">
              <mc:Choice xmlns:v="urn:schemas-microsoft-com:vml" Requires="v">
                <p:oleObj spid="_x0000_s3103" name="Equation" r:id="rId3" imgW="2831760" imgH="1434960" progId="Equation.DSMT4">
                  <p:embed/>
                </p:oleObj>
              </mc:Choice>
              <mc:Fallback>
                <p:oleObj name="Equation" r:id="rId3" imgW="2831760" imgH="1434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55950" y="1524000"/>
                        <a:ext cx="28321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3615821446"/>
              </p:ext>
            </p:extLst>
          </p:nvPr>
        </p:nvGraphicFramePr>
        <p:xfrm>
          <a:off x="3657600" y="3096904"/>
          <a:ext cx="1714500" cy="330200"/>
        </p:xfrm>
        <a:graphic>
          <a:graphicData uri="http://schemas.openxmlformats.org/presentationml/2006/ole">
            <mc:AlternateContent xmlns:mc="http://schemas.openxmlformats.org/markup-compatibility/2006">
              <mc:Choice xmlns:v="urn:schemas-microsoft-com:vml" Requires="v">
                <p:oleObj spid="_x0000_s3104" name="Equation" r:id="rId5" imgW="1714320" imgH="330120" progId="Equation.DSMT4">
                  <p:embed/>
                </p:oleObj>
              </mc:Choice>
              <mc:Fallback>
                <p:oleObj name="Equation" r:id="rId5" imgW="1714320" imgH="330120" progId="Equation.DSMT4">
                  <p:embed/>
                  <p:pic>
                    <p:nvPicPr>
                      <p:cNvPr id="0" name="Picture 4"/>
                      <p:cNvPicPr>
                        <a:picLocks noChangeAspect="1" noChangeArrowheads="1"/>
                      </p:cNvPicPr>
                      <p:nvPr/>
                    </p:nvPicPr>
                    <p:blipFill>
                      <a:blip r:embed="rId6"/>
                      <a:srcRect/>
                      <a:stretch>
                        <a:fillRect/>
                      </a:stretch>
                    </p:blipFill>
                    <p:spPr bwMode="auto">
                      <a:xfrm>
                        <a:off x="3657600" y="3096904"/>
                        <a:ext cx="1714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#1 </a:t>
            </a:r>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a:solidFill>
                  <a:srgbClr val="000000"/>
                </a:solidFill>
              </a:rPr>
              <a:t>Skill Check #1 </a:t>
            </a:r>
          </a:p>
          <a:p>
            <a:r>
              <a:rPr lang="en-US" dirty="0">
                <a:solidFill>
                  <a:srgbClr val="000000"/>
                </a:solidFill>
              </a:rPr>
              <a:t>How much should you deposit now in an account with an APR of 7% compounded monthly if you wish for the account to have a balance of $200,000 in 25 years? </a:t>
            </a:r>
          </a:p>
        </p:txBody>
      </p:sp>
      <p:sp>
        <p:nvSpPr>
          <p:cNvPr id="4" name="Rectangle 3"/>
          <p:cNvSpPr/>
          <p:nvPr/>
        </p:nvSpPr>
        <p:spPr>
          <a:xfrm>
            <a:off x="457200" y="5496580"/>
            <a:ext cx="4572000" cy="523220"/>
          </a:xfrm>
          <a:prstGeom prst="rect">
            <a:avLst/>
          </a:prstGeom>
        </p:spPr>
        <p:txBody>
          <a:bodyPr>
            <a:spAutoFit/>
          </a:bodyPr>
          <a:lstStyle/>
          <a:p>
            <a:r>
              <a:rPr lang="en-US" sz="2800" dirty="0">
                <a:solidFill>
                  <a:srgbClr val="000000"/>
                </a:solidFill>
              </a:rPr>
              <a:t>Answers:  </a:t>
            </a:r>
            <a:r>
              <a:rPr lang="en-US" sz="2800" dirty="0">
                <a:solidFill>
                  <a:srgbClr val="FF0000"/>
                </a:solidFill>
              </a:rPr>
              <a:t>$34,931.95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Annuity </a:t>
            </a:r>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a:solidFill>
                  <a:srgbClr val="000000"/>
                </a:solidFill>
              </a:rPr>
              <a:t>Annuity </a:t>
            </a:r>
          </a:p>
          <a:p>
            <a:r>
              <a:rPr lang="en-US" dirty="0">
                <a:solidFill>
                  <a:srgbClr val="000000"/>
                </a:solidFill>
              </a:rPr>
              <a:t>An </a:t>
            </a:r>
            <a:r>
              <a:rPr lang="en-US" b="1" dirty="0">
                <a:solidFill>
                  <a:srgbClr val="C00000"/>
                </a:solidFill>
              </a:rPr>
              <a:t>annuity</a:t>
            </a:r>
            <a:r>
              <a:rPr lang="en-US" dirty="0">
                <a:solidFill>
                  <a:srgbClr val="000000"/>
                </a:solidFill>
              </a:rPr>
              <a:t> is a sequence of regular payments made into an account, or taken out of an account, over time.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1030</TotalTime>
  <Words>1640</Words>
  <Application>Microsoft Office PowerPoint</Application>
  <PresentationFormat>On-screen Show (4:3)</PresentationFormat>
  <Paragraphs>135</Paragraphs>
  <Slides>38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38</vt:i4>
      </vt:variant>
    </vt:vector>
  </HeadingPairs>
  <TitlesOfParts>
    <vt:vector size="45" baseType="lpstr">
      <vt:lpstr>Symbol</vt:lpstr>
      <vt:lpstr>Calibri</vt:lpstr>
      <vt:lpstr>Courier New</vt:lpstr>
      <vt:lpstr>Arial</vt:lpstr>
      <vt:lpstr>Office Theme</vt:lpstr>
      <vt:lpstr>Equation</vt:lpstr>
      <vt:lpstr>MathType 7.0 Equation</vt:lpstr>
      <vt:lpstr>Section 5.3</vt:lpstr>
      <vt:lpstr> Objectives </vt:lpstr>
      <vt:lpstr>Saving Money</vt:lpstr>
      <vt:lpstr>Present Value (PV) </vt:lpstr>
      <vt:lpstr>Example 1: Computing Principal Needed for Future Value </vt:lpstr>
      <vt:lpstr>Example 1: Computing Principal Needed for Future Value (cont.)</vt:lpstr>
      <vt:lpstr>Example 1: Computing Principal Needed for Future Value (cont.)</vt:lpstr>
      <vt:lpstr>Skill Check #1 </vt:lpstr>
      <vt:lpstr>Annuity </vt:lpstr>
      <vt:lpstr>Annuity Formula for Finding Future Value </vt:lpstr>
      <vt:lpstr>Annuity Formula for Finding Future Value </vt:lpstr>
      <vt:lpstr>Example 2: Calculating Future Value Using an Annuity Plan </vt:lpstr>
      <vt:lpstr>Example 2: Calculating Future Value Using an Annuity Plan (cont.) </vt:lpstr>
      <vt:lpstr>Example 2: Calculating Future Value Using an Annuity Plan (cont.) </vt:lpstr>
      <vt:lpstr>Example 2: Calculating Future Value Using an Annuity Plan (cont.) </vt:lpstr>
      <vt:lpstr>Example 2: Calculating Future Value Using an Annuity Plan (cont.) </vt:lpstr>
      <vt:lpstr>Skill Check #2 </vt:lpstr>
      <vt:lpstr>Example 3: Calculating Future Value for an Annuity (Savings Plan) </vt:lpstr>
      <vt:lpstr>Example 3: Calculating Future Value for an Annuity (Savings Plan) (cont.) </vt:lpstr>
      <vt:lpstr>Example 4: Calculating Future Value of an IRA Using the Annuity Formula </vt:lpstr>
      <vt:lpstr>Example 4: Calculating Future Value of an IRA Using the Annuity Formula (cont.)</vt:lpstr>
      <vt:lpstr>Example 4: Calculating Future Value of an IRA Using the Annuity Formula (cont.)</vt:lpstr>
      <vt:lpstr>Example 4: Calculating Future Value of an IRA Using the Annuity Formula (cont.)</vt:lpstr>
      <vt:lpstr>Skill Check #3 </vt:lpstr>
      <vt:lpstr>Annuity Formula for Finding Payment Amounts </vt:lpstr>
      <vt:lpstr>Annuity Formula for Finding Payment Amounts </vt:lpstr>
      <vt:lpstr>Example 5: Finding Monthly Payments in Order to Meet a Goal </vt:lpstr>
      <vt:lpstr>Example 5: Finding Monthly Payments in Order to Meet a Goal (cont.)</vt:lpstr>
      <vt:lpstr>Example 6: Calculating Monthly Payments </vt:lpstr>
      <vt:lpstr>Example 6: Calculating Monthly Payments (cont.)</vt:lpstr>
      <vt:lpstr>Example 6: Calculating Monthly Payments (cont.)</vt:lpstr>
      <vt:lpstr>Example 6: Calculating Monthly Payments (cont.)</vt:lpstr>
      <vt:lpstr>Example 7: Calculating Monthly Payments for a Retirement Fund </vt:lpstr>
      <vt:lpstr>Example 7: Calculating Monthly Payments for a Retirement Fund (cont.)</vt:lpstr>
      <vt:lpstr>Example 7: Calculating Monthly Payments for a Retirement Fund (cont.)</vt:lpstr>
      <vt:lpstr>Example 7: Calculating Monthly Payments for a Retirement Fund (cont.)</vt:lpstr>
      <vt:lpstr>Example 7: Calculating Monthly Payments for a Retirement Fund (cont.)</vt:lpstr>
      <vt:lpstr>Example 7: Calculating Monthly Payments for a Retirement Fund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 with Applications in Business and Social Sciences</dc:title>
  <dc:creator>Hawkes Learning Systems</dc:creator>
  <cp:lastModifiedBy>syamprasad</cp:lastModifiedBy>
  <cp:revision>165</cp:revision>
  <dcterms:created xsi:type="dcterms:W3CDTF">2013-04-26T14:43:13Z</dcterms:created>
  <dcterms:modified xsi:type="dcterms:W3CDTF">2019-08-22T05:08:06Z</dcterms:modified>
</cp:coreProperties>
</file>