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3"/>
  </p:notesMasterIdLst>
  <p:handoutMasterIdLst>
    <p:handoutMasterId r:id="rId44"/>
  </p:handoutMasterIdLst>
  <p:sldIdLst>
    <p:sldId id="256" r:id="rId2"/>
    <p:sldId id="293" r:id="rId3"/>
    <p:sldId id="294" r:id="rId4"/>
    <p:sldId id="257" r:id="rId5"/>
    <p:sldId id="295"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6" r:id="rId42"/>
  </p:sldIdLst>
  <p:sldSz cx="9144000" cy="6858000" type="screen4x3"/>
  <p:notesSz cx="6858000" cy="9144000"/>
  <p:embeddedFontLst>
    <p:embeddedFont>
      <p:font typeface="Calibri" panose="020F0502020204030204" pitchFamily="34" charset="0"/>
      <p:regular r:id="rId45"/>
      <p:bold r:id="rId46"/>
      <p:italic r:id="rId47"/>
      <p:boldItalic r:id="rId4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ukkaprasad" initials="c" lastIdx="3" clrIdx="0">
    <p:extLst>
      <p:ext uri="{19B8F6BF-5375-455C-9EA6-DF929625EA0E}">
        <p15:presenceInfo xmlns:p15="http://schemas.microsoft.com/office/powerpoint/2012/main" userId="S-1-5-21-1666015839-3846122634-945917319-22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00FF"/>
    <a:srgbClr val="366092"/>
    <a:srgbClr val="000000"/>
    <a:srgbClr val="0000FF"/>
    <a:srgbClr val="FFFFCC"/>
    <a:srgbClr val="CCFFCC"/>
    <a:srgbClr val="00808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46" autoAdjust="0"/>
    <p:restoredTop sz="94709" autoAdjust="0"/>
  </p:normalViewPr>
  <p:slideViewPr>
    <p:cSldViewPr>
      <p:cViewPr varScale="1">
        <p:scale>
          <a:sx n="90" d="100"/>
          <a:sy n="90" d="100"/>
        </p:scale>
        <p:origin x="282" y="8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font" Target="fonts/font3.fntdata"/><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1.fntdata"/><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font" Target="fonts/font4.fntdata"/><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2.fntdata"/><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4" Type="http://schemas.openxmlformats.org/officeDocument/2006/relationships/image" Target="../media/image29.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4" Type="http://schemas.openxmlformats.org/officeDocument/2006/relationships/image" Target="../media/image3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8/22/2019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oleObject" Target="../embeddings/oleObject7.bin"/><Relationship Id="rId4" Type="http://schemas.openxmlformats.org/officeDocument/2006/relationships/image" Target="../media/image3.wmf"/></Relationships>
</file>

<file path=ppt/slides/_rels/slide12.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8.wmf"/><Relationship Id="rId5" Type="http://schemas.openxmlformats.org/officeDocument/2006/relationships/oleObject" Target="../embeddings/oleObject9.bin"/><Relationship Id="rId4" Type="http://schemas.openxmlformats.org/officeDocument/2006/relationships/image" Target="../media/image7.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0.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2.wmf"/><Relationship Id="rId5" Type="http://schemas.openxmlformats.org/officeDocument/2006/relationships/oleObject" Target="../embeddings/oleObject13.bin"/><Relationship Id="rId4" Type="http://schemas.openxmlformats.org/officeDocument/2006/relationships/image" Target="../media/image11.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6.wmf"/><Relationship Id="rId5" Type="http://schemas.openxmlformats.org/officeDocument/2006/relationships/oleObject" Target="../embeddings/oleObject16.bin"/><Relationship Id="rId4" Type="http://schemas.openxmlformats.org/officeDocument/2006/relationships/image" Target="../media/image15.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9.wmf"/><Relationship Id="rId5" Type="http://schemas.openxmlformats.org/officeDocument/2006/relationships/oleObject" Target="../embeddings/oleObject19.bin"/><Relationship Id="rId4" Type="http://schemas.openxmlformats.org/officeDocument/2006/relationships/image" Target="../media/image18.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1.bin"/><Relationship Id="rId7"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2.wmf"/><Relationship Id="rId5" Type="http://schemas.openxmlformats.org/officeDocument/2006/relationships/oleObject" Target="../embeddings/oleObject22.bin"/><Relationship Id="rId4" Type="http://schemas.openxmlformats.org/officeDocument/2006/relationships/image" Target="../media/image21.w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4.wmf"/></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25.wmf"/></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6.bin"/><Relationship Id="rId7"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27.wmf"/><Relationship Id="rId5" Type="http://schemas.openxmlformats.org/officeDocument/2006/relationships/oleObject" Target="../embeddings/oleObject27.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9.bin"/></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oleObject" Target="../embeddings/oleObject30.bin"/><Relationship Id="rId7"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31.wmf"/><Relationship Id="rId5" Type="http://schemas.openxmlformats.org/officeDocument/2006/relationships/oleObject" Target="../embeddings/oleObject31.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3.bin"/></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5.4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smtClean="0"/>
              <a:t>Borrowing Money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Paying Off Credit Card Debt with a Fixed Payment (cont.)</a:t>
            </a:r>
            <a:endParaRPr lang="en-US" dirty="0"/>
          </a:p>
        </p:txBody>
      </p:sp>
      <p:sp>
        <p:nvSpPr>
          <p:cNvPr id="3" name="Content Placeholder 2"/>
          <p:cNvSpPr>
            <a:spLocks noGrp="1"/>
          </p:cNvSpPr>
          <p:nvPr>
            <p:ph idx="1"/>
          </p:nvPr>
        </p:nvSpPr>
        <p:spPr>
          <a:xfrm>
            <a:off x="457200" y="1280160"/>
            <a:ext cx="8229600" cy="3901440"/>
          </a:xfrm>
        </p:spPr>
        <p:txBody>
          <a:bodyPr anchor="b"/>
          <a:lstStyle/>
          <a:p>
            <a:r>
              <a:rPr lang="en-US" dirty="0" smtClean="0"/>
              <a:t>Therefore, it will take approximately </a:t>
            </a:r>
            <a:r>
              <a:rPr lang="en-US" dirty="0" smtClean="0">
                <a:solidFill>
                  <a:srgbClr val="FF0000"/>
                </a:solidFill>
              </a:rPr>
              <a:t>150</a:t>
            </a:r>
            <a:r>
              <a:rPr lang="en-US" dirty="0" smtClean="0"/>
              <a:t> monthly payments, or         years, to payoff the debt. </a:t>
            </a:r>
            <a:endParaRPr lang="en-US" dirty="0"/>
          </a:p>
        </p:txBody>
      </p:sp>
      <p:graphicFrame>
        <p:nvGraphicFramePr>
          <p:cNvPr id="3075" name="Object 3"/>
          <p:cNvGraphicFramePr>
            <a:graphicFrameLocks noChangeAspect="1"/>
          </p:cNvGraphicFramePr>
          <p:nvPr/>
        </p:nvGraphicFramePr>
        <p:xfrm>
          <a:off x="2514600" y="4737100"/>
          <a:ext cx="558800" cy="444500"/>
        </p:xfrm>
        <a:graphic>
          <a:graphicData uri="http://schemas.openxmlformats.org/presentationml/2006/ole">
            <mc:AlternateContent xmlns:mc="http://schemas.openxmlformats.org/markup-compatibility/2006">
              <mc:Choice xmlns:v="urn:schemas-microsoft-com:vml" Requires="v">
                <p:oleObj spid="_x0000_s3151" name="Equation" r:id="rId3" imgW="558720" imgH="444240" progId="Equation.DSMT4">
                  <p:embed/>
                </p:oleObj>
              </mc:Choice>
              <mc:Fallback>
                <p:oleObj name="Equation" r:id="rId3" imgW="558720" imgH="444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4737100"/>
                        <a:ext cx="558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774700" y="1357952"/>
          <a:ext cx="3492500" cy="1917700"/>
        </p:xfrm>
        <a:graphic>
          <a:graphicData uri="http://schemas.openxmlformats.org/presentationml/2006/ole">
            <mc:AlternateContent xmlns:mc="http://schemas.openxmlformats.org/markup-compatibility/2006">
              <mc:Choice xmlns:v="urn:schemas-microsoft-com:vml" Requires="v">
                <p:oleObj spid="_x0000_s3152" name="Equation" r:id="rId5" imgW="3492360" imgH="1917360" progId="Equation.DSMT4">
                  <p:embed/>
                </p:oleObj>
              </mc:Choice>
              <mc:Fallback>
                <p:oleObj name="Equation" r:id="rId5" imgW="3492360" imgH="1917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4700" y="1357952"/>
                        <a:ext cx="34925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4329752" y="1358900"/>
          <a:ext cx="4038600" cy="1917700"/>
        </p:xfrm>
        <a:graphic>
          <a:graphicData uri="http://schemas.openxmlformats.org/presentationml/2006/ole">
            <mc:AlternateContent xmlns:mc="http://schemas.openxmlformats.org/markup-compatibility/2006">
              <mc:Choice xmlns:v="urn:schemas-microsoft-com:vml" Requires="v">
                <p:oleObj spid="_x0000_s3153" name="Equation" r:id="rId7" imgW="4038480" imgH="1917360" progId="Equation.DSMT4">
                  <p:embed/>
                </p:oleObj>
              </mc:Choice>
              <mc:Fallback>
                <p:oleObj name="Equation" r:id="rId7" imgW="4038480" imgH="1917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29752" y="1358900"/>
                        <a:ext cx="40386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3093617497"/>
              </p:ext>
            </p:extLst>
          </p:nvPr>
        </p:nvGraphicFramePr>
        <p:xfrm>
          <a:off x="1039504" y="3447388"/>
          <a:ext cx="2146300" cy="292100"/>
        </p:xfrm>
        <a:graphic>
          <a:graphicData uri="http://schemas.openxmlformats.org/presentationml/2006/ole">
            <mc:AlternateContent xmlns:mc="http://schemas.openxmlformats.org/markup-compatibility/2006">
              <mc:Choice xmlns:v="urn:schemas-microsoft-com:vml" Requires="v">
                <p:oleObj spid="_x0000_s3154" name="Equation" r:id="rId9" imgW="2145960" imgH="291960" progId="Equation.DSMT4">
                  <p:embed/>
                </p:oleObj>
              </mc:Choice>
              <mc:Fallback>
                <p:oleObj name="Equation" r:id="rId9" imgW="2145960" imgH="291960" progId="Equation.DSMT4">
                  <p:embed/>
                  <p:pic>
                    <p:nvPicPr>
                      <p:cNvPr id="0" name="Picture 6"/>
                      <p:cNvPicPr>
                        <a:picLocks noChangeAspect="1" noChangeArrowheads="1"/>
                      </p:cNvPicPr>
                      <p:nvPr/>
                    </p:nvPicPr>
                    <p:blipFill>
                      <a:blip r:embed="rId10"/>
                      <a:srcRect/>
                      <a:stretch>
                        <a:fillRect/>
                      </a:stretch>
                    </p:blipFill>
                    <p:spPr bwMode="auto">
                      <a:xfrm>
                        <a:off x="1039504" y="3447388"/>
                        <a:ext cx="214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Paying Off Credit Card Debt with a Fixed Payment (cont.)</a:t>
            </a:r>
            <a:endParaRPr lang="en-US" dirty="0"/>
          </a:p>
        </p:txBody>
      </p:sp>
      <p:sp>
        <p:nvSpPr>
          <p:cNvPr id="3" name="Content Placeholder 2"/>
          <p:cNvSpPr>
            <a:spLocks noGrp="1"/>
          </p:cNvSpPr>
          <p:nvPr>
            <p:ph idx="1"/>
          </p:nvPr>
        </p:nvSpPr>
        <p:spPr/>
        <p:txBody>
          <a:bodyPr/>
          <a:lstStyle/>
          <a:p>
            <a:pPr marL="463550" indent="-463550"/>
            <a:r>
              <a:rPr lang="en-US" b="1" dirty="0" smtClean="0"/>
              <a:t>b.	</a:t>
            </a:r>
            <a:r>
              <a:rPr lang="en-US" dirty="0" smtClean="0"/>
              <a:t>If we make 150 payments at $40 each, then over    years we will have paid a total of</a:t>
            </a:r>
          </a:p>
          <a:p>
            <a:pPr marL="463550" indent="-463550" algn="ctr"/>
            <a:r>
              <a:rPr lang="en-US" dirty="0" smtClean="0">
                <a:solidFill>
                  <a:srgbClr val="000099"/>
                </a:solidFill>
              </a:rPr>
              <a:t>150 ⋅ $40 =</a:t>
            </a:r>
            <a:r>
              <a:rPr lang="en-US" dirty="0" smtClean="0">
                <a:solidFill>
                  <a:srgbClr val="FF0000"/>
                </a:solidFill>
              </a:rPr>
              <a:t> $6000</a:t>
            </a:r>
            <a:r>
              <a:rPr lang="en-US" dirty="0" smtClean="0"/>
              <a:t>.</a:t>
            </a:r>
          </a:p>
          <a:p>
            <a:pPr marL="463550"/>
            <a:r>
              <a:rPr lang="en-US" dirty="0" smtClean="0"/>
              <a:t>As you might imagine, the computer would be considerably out of date in 1      years, and you paid nearly triple the original price of the computer. This is not a wise method for purchasing a computer. </a:t>
            </a:r>
            <a:endParaRPr lang="en-US" dirty="0"/>
          </a:p>
        </p:txBody>
      </p:sp>
      <p:graphicFrame>
        <p:nvGraphicFramePr>
          <p:cNvPr id="4098" name="Object 2"/>
          <p:cNvGraphicFramePr>
            <a:graphicFrameLocks noChangeAspect="1"/>
          </p:cNvGraphicFramePr>
          <p:nvPr/>
        </p:nvGraphicFramePr>
        <p:xfrm>
          <a:off x="8079096" y="1322696"/>
          <a:ext cx="558800" cy="444500"/>
        </p:xfrm>
        <a:graphic>
          <a:graphicData uri="http://schemas.openxmlformats.org/presentationml/2006/ole">
            <mc:AlternateContent xmlns:mc="http://schemas.openxmlformats.org/markup-compatibility/2006">
              <mc:Choice xmlns:v="urn:schemas-microsoft-com:vml" Requires="v">
                <p:oleObj spid="_x0000_s4136" name="Equation" r:id="rId3" imgW="558720" imgH="444240" progId="Equation.DSMT4">
                  <p:embed/>
                </p:oleObj>
              </mc:Choice>
              <mc:Fallback>
                <p:oleObj name="Equation" r:id="rId3" imgW="558720" imgH="444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79096" y="1322696"/>
                        <a:ext cx="558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9" name="Object 3"/>
          <p:cNvGraphicFramePr>
            <a:graphicFrameLocks noChangeAspect="1"/>
          </p:cNvGraphicFramePr>
          <p:nvPr/>
        </p:nvGraphicFramePr>
        <p:xfrm>
          <a:off x="4927600" y="3210828"/>
          <a:ext cx="558800" cy="444500"/>
        </p:xfrm>
        <a:graphic>
          <a:graphicData uri="http://schemas.openxmlformats.org/presentationml/2006/ole">
            <mc:AlternateContent xmlns:mc="http://schemas.openxmlformats.org/markup-compatibility/2006">
              <mc:Choice xmlns:v="urn:schemas-microsoft-com:vml" Requires="v">
                <p:oleObj spid="_x0000_s4137" name="Equation" r:id="rId5" imgW="558720" imgH="444240" progId="Equation.DSMT4">
                  <p:embed/>
                </p:oleObj>
              </mc:Choice>
              <mc:Fallback>
                <p:oleObj name="Equation" r:id="rId5" imgW="558720" imgH="444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27600" y="3210828"/>
                        <a:ext cx="558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0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Paying Off Credit Card Debt with a Fixed Payment (cont.)</a:t>
            </a:r>
            <a:endParaRPr lang="en-US" dirty="0"/>
          </a:p>
        </p:txBody>
      </p:sp>
      <p:sp>
        <p:nvSpPr>
          <p:cNvPr id="3" name="Content Placeholder 2"/>
          <p:cNvSpPr>
            <a:spLocks noGrp="1"/>
          </p:cNvSpPr>
          <p:nvPr>
            <p:ph idx="1"/>
          </p:nvPr>
        </p:nvSpPr>
        <p:spPr>
          <a:xfrm>
            <a:off x="457200" y="1280160"/>
            <a:ext cx="8229600" cy="4572000"/>
          </a:xfrm>
        </p:spPr>
        <p:txBody>
          <a:bodyPr/>
          <a:lstStyle/>
          <a:p>
            <a:pPr marL="463550" indent="-463550"/>
            <a:r>
              <a:rPr lang="en-US" b="1" dirty="0" smtClean="0"/>
              <a:t>c.	</a:t>
            </a:r>
            <a:r>
              <a:rPr lang="en-US" dirty="0" smtClean="0"/>
              <a:t>This time, we will double the monthly fixed payment so the </a:t>
            </a:r>
            <a:r>
              <a:rPr lang="en-US" i="1" dirty="0" smtClean="0"/>
              <a:t>PMT </a:t>
            </a:r>
            <a:r>
              <a:rPr lang="en-US" dirty="0" smtClean="0"/>
              <a:t>= 80. The remaining variables stay the same; that is,</a:t>
            </a:r>
            <a:r>
              <a:rPr lang="en-US" i="1" dirty="0" smtClean="0"/>
              <a:t> A </a:t>
            </a:r>
            <a:r>
              <a:rPr lang="en-US" dirty="0" smtClean="0"/>
              <a:t>= 2200,</a:t>
            </a:r>
            <a:r>
              <a:rPr lang="en-US" i="1" dirty="0" smtClean="0"/>
              <a:t> r </a:t>
            </a:r>
            <a:r>
              <a:rPr lang="en-US" dirty="0" smtClean="0"/>
              <a:t>= 0.1999, and</a:t>
            </a:r>
            <a:r>
              <a:rPr lang="en-US" i="1" dirty="0" smtClean="0"/>
              <a:t> n </a:t>
            </a:r>
            <a:r>
              <a:rPr lang="en-US" dirty="0" smtClean="0"/>
              <a:t>= 12. Using the formula, we have the following.</a:t>
            </a:r>
            <a:r>
              <a:rPr lang="en-US" i="1" dirty="0" smtClean="0"/>
              <a:t> </a:t>
            </a:r>
            <a:endParaRPr lang="en-US" dirty="0"/>
          </a:p>
        </p:txBody>
      </p:sp>
      <p:sp>
        <p:nvSpPr>
          <p:cNvPr id="5" name="Rectangle 4"/>
          <p:cNvSpPr/>
          <p:nvPr/>
        </p:nvSpPr>
        <p:spPr>
          <a:xfrm>
            <a:off x="457200" y="5042118"/>
            <a:ext cx="8229600" cy="954107"/>
          </a:xfrm>
          <a:prstGeom prst="rect">
            <a:avLst/>
          </a:prstGeom>
        </p:spPr>
        <p:txBody>
          <a:bodyPr wrap="square">
            <a:spAutoFit/>
          </a:bodyPr>
          <a:lstStyle/>
          <a:p>
            <a:r>
              <a:rPr lang="en-US" sz="2800" dirty="0" smtClean="0"/>
              <a:t>Therefore, it will take approximately </a:t>
            </a:r>
            <a:r>
              <a:rPr lang="en-US" sz="2800" dirty="0" smtClean="0">
                <a:solidFill>
                  <a:srgbClr val="FF0000"/>
                </a:solidFill>
              </a:rPr>
              <a:t>37</a:t>
            </a:r>
            <a:r>
              <a:rPr lang="en-US" sz="2800" dirty="0" smtClean="0"/>
              <a:t> monthly payments, or just over three years, to pay off the debt.</a:t>
            </a:r>
            <a:endParaRPr lang="en-US" sz="2800" dirty="0"/>
          </a:p>
        </p:txBody>
      </p:sp>
      <p:graphicFrame>
        <p:nvGraphicFramePr>
          <p:cNvPr id="5123" name="Object 3"/>
          <p:cNvGraphicFramePr>
            <a:graphicFrameLocks noChangeAspect="1"/>
          </p:cNvGraphicFramePr>
          <p:nvPr/>
        </p:nvGraphicFramePr>
        <p:xfrm>
          <a:off x="1219200" y="3057856"/>
          <a:ext cx="3238500" cy="1778000"/>
        </p:xfrm>
        <a:graphic>
          <a:graphicData uri="http://schemas.openxmlformats.org/presentationml/2006/ole">
            <mc:AlternateContent xmlns:mc="http://schemas.openxmlformats.org/markup-compatibility/2006">
              <mc:Choice xmlns:v="urn:schemas-microsoft-com:vml" Requires="v">
                <p:oleObj spid="_x0000_s5180" name="Equation" r:id="rId3" imgW="3238200" imgH="1777680" progId="Equation.DSMT4">
                  <p:embed/>
                </p:oleObj>
              </mc:Choice>
              <mc:Fallback>
                <p:oleObj name="Equation" r:id="rId3" imgW="3238200" imgH="17776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3057856"/>
                        <a:ext cx="3238500" cy="177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4559300" y="3065816"/>
          <a:ext cx="3746500" cy="1778000"/>
        </p:xfrm>
        <a:graphic>
          <a:graphicData uri="http://schemas.openxmlformats.org/presentationml/2006/ole">
            <mc:AlternateContent xmlns:mc="http://schemas.openxmlformats.org/markup-compatibility/2006">
              <mc:Choice xmlns:v="urn:schemas-microsoft-com:vml" Requires="v">
                <p:oleObj spid="_x0000_s5181" name="Equation" r:id="rId5" imgW="3746160" imgH="1777680" progId="Equation.DSMT4">
                  <p:embed/>
                </p:oleObj>
              </mc:Choice>
              <mc:Fallback>
                <p:oleObj name="Equation" r:id="rId5" imgW="3746160" imgH="17776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59300" y="3065816"/>
                        <a:ext cx="3746500" cy="177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extLst>
              <p:ext uri="{D42A27DB-BD31-4B8C-83A1-F6EECF244321}">
                <p14:modId xmlns:p14="http://schemas.microsoft.com/office/powerpoint/2010/main" val="3893281992"/>
              </p:ext>
            </p:extLst>
          </p:nvPr>
        </p:nvGraphicFramePr>
        <p:xfrm>
          <a:off x="1462088" y="4833938"/>
          <a:ext cx="1689100" cy="279400"/>
        </p:xfrm>
        <a:graphic>
          <a:graphicData uri="http://schemas.openxmlformats.org/presentationml/2006/ole">
            <mc:AlternateContent xmlns:mc="http://schemas.openxmlformats.org/markup-compatibility/2006">
              <mc:Choice xmlns:v="urn:schemas-microsoft-com:vml" Requires="v">
                <p:oleObj spid="_x0000_s5182" name="Equation" r:id="rId7" imgW="1688760" imgH="279360" progId="Equation.DSMT4">
                  <p:embed/>
                </p:oleObj>
              </mc:Choice>
              <mc:Fallback>
                <p:oleObj name="Equation" r:id="rId7" imgW="1688760" imgH="279360" progId="Equation.DSMT4">
                  <p:embed/>
                  <p:pic>
                    <p:nvPicPr>
                      <p:cNvPr id="0" name="Picture 5"/>
                      <p:cNvPicPr>
                        <a:picLocks noChangeAspect="1" noChangeArrowheads="1"/>
                      </p:cNvPicPr>
                      <p:nvPr/>
                    </p:nvPicPr>
                    <p:blipFill>
                      <a:blip r:embed="rId8"/>
                      <a:srcRect/>
                      <a:stretch>
                        <a:fillRect/>
                      </a:stretch>
                    </p:blipFill>
                    <p:spPr bwMode="auto">
                      <a:xfrm>
                        <a:off x="1462088" y="4833938"/>
                        <a:ext cx="1689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Paying Off Credit Card Debt with a Fixed Payment (cont.)</a:t>
            </a:r>
            <a:endParaRPr lang="en-US" dirty="0"/>
          </a:p>
        </p:txBody>
      </p:sp>
      <p:sp>
        <p:nvSpPr>
          <p:cNvPr id="3" name="Content Placeholder 2"/>
          <p:cNvSpPr>
            <a:spLocks noGrp="1"/>
          </p:cNvSpPr>
          <p:nvPr>
            <p:ph idx="1"/>
          </p:nvPr>
        </p:nvSpPr>
        <p:spPr/>
        <p:txBody>
          <a:bodyPr/>
          <a:lstStyle/>
          <a:p>
            <a:pPr marL="463550" indent="-463550"/>
            <a:r>
              <a:rPr lang="en-US" b="1" dirty="0" smtClean="0"/>
              <a:t>d.	</a:t>
            </a:r>
            <a:r>
              <a:rPr lang="en-US" dirty="0" smtClean="0"/>
              <a:t>If we make 37 payments at $80 each, then over three years we will have paid a total of </a:t>
            </a:r>
          </a:p>
          <a:p>
            <a:pPr algn="ctr"/>
            <a:r>
              <a:rPr lang="en-US" dirty="0" smtClean="0">
                <a:solidFill>
                  <a:srgbClr val="000099"/>
                </a:solidFill>
              </a:rPr>
              <a:t>37 ⋅ $80 =</a:t>
            </a:r>
            <a:r>
              <a:rPr lang="en-US" dirty="0" smtClean="0">
                <a:solidFill>
                  <a:srgbClr val="FF0000"/>
                </a:solidFill>
              </a:rPr>
              <a:t> $2960</a:t>
            </a:r>
            <a:r>
              <a:rPr lang="en-US" dirty="0" smtClean="0"/>
              <a:t>.</a:t>
            </a:r>
            <a:r>
              <a:rPr lang="en-US" dirty="0" smtClean="0">
                <a:solidFill>
                  <a:srgbClr val="000099"/>
                </a:solidFill>
              </a:rPr>
              <a:t> </a:t>
            </a:r>
          </a:p>
          <a:p>
            <a:pPr marL="463550"/>
            <a:r>
              <a:rPr lang="en-US" dirty="0" smtClean="0"/>
              <a:t>This is a much more reasonable method for purchasing the computer. Although the computer still might be outdated in three years, it will probably still be functionally acceptable.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Fixed Installment Loans </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Fixed Installment Loans </a:t>
            </a:r>
          </a:p>
          <a:p>
            <a:r>
              <a:rPr lang="en-US" b="1" dirty="0" smtClean="0">
                <a:solidFill>
                  <a:srgbClr val="C00000"/>
                </a:solidFill>
              </a:rPr>
              <a:t>Fixed installment loans</a:t>
            </a:r>
            <a:r>
              <a:rPr lang="en-US" dirty="0" smtClean="0">
                <a:solidFill>
                  <a:srgbClr val="000000"/>
                </a:solidFill>
              </a:rPr>
              <a:t> have a fixed interest rate and are paid off with monthly payments over a specified amount of time.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Down Payment </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Down Payment </a:t>
            </a:r>
          </a:p>
          <a:p>
            <a:r>
              <a:rPr lang="en-US" dirty="0" smtClean="0">
                <a:solidFill>
                  <a:srgbClr val="000000"/>
                </a:solidFill>
              </a:rPr>
              <a:t>A </a:t>
            </a:r>
            <a:r>
              <a:rPr lang="en-US" b="1" dirty="0" smtClean="0">
                <a:solidFill>
                  <a:srgbClr val="C00000"/>
                </a:solidFill>
              </a:rPr>
              <a:t>down payment</a:t>
            </a:r>
            <a:r>
              <a:rPr lang="en-US" dirty="0" smtClean="0">
                <a:solidFill>
                  <a:srgbClr val="000000"/>
                </a:solidFill>
              </a:rPr>
              <a:t> is a cash payment made up front towards the total purchase price of the goods or service.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Monthly Payment Formula for Fixed Installment Loans </a:t>
            </a:r>
            <a:endParaRPr lang="en-US" dirty="0"/>
          </a:p>
        </p:txBody>
      </p:sp>
      <p:sp>
        <p:nvSpPr>
          <p:cNvPr id="3" name="Content Placeholder 2"/>
          <p:cNvSpPr>
            <a:spLocks noGrp="1"/>
          </p:cNvSpPr>
          <p:nvPr>
            <p:ph idx="1"/>
          </p:nvPr>
        </p:nvSpPr>
        <p:spPr>
          <a:solidFill>
            <a:srgbClr val="FFFFCC"/>
          </a:solidFill>
          <a:ln w="28575">
            <a:solidFill>
              <a:srgbClr val="000000"/>
            </a:solidFill>
          </a:ln>
        </p:spPr>
        <p:txBody>
          <a:bodyPr>
            <a:spAutoFit/>
          </a:bodyPr>
          <a:lstStyle/>
          <a:p>
            <a:pPr algn="ctr"/>
            <a:r>
              <a:rPr lang="en-US" b="1" dirty="0" smtClean="0">
                <a:solidFill>
                  <a:srgbClr val="000000"/>
                </a:solidFill>
              </a:rPr>
              <a:t>Monthly Payment Formula for Fixed Installment Loans</a:t>
            </a:r>
          </a:p>
          <a:p>
            <a:r>
              <a:rPr lang="en-US" dirty="0" smtClean="0">
                <a:solidFill>
                  <a:srgbClr val="000000"/>
                </a:solidFill>
              </a:rPr>
              <a:t>The amount of a </a:t>
            </a:r>
            <a:r>
              <a:rPr lang="en-US" b="1" dirty="0" smtClean="0">
                <a:solidFill>
                  <a:srgbClr val="C00000"/>
                </a:solidFill>
              </a:rPr>
              <a:t>monthly payment</a:t>
            </a:r>
            <a:r>
              <a:rPr lang="en-US" dirty="0" smtClean="0">
                <a:solidFill>
                  <a:srgbClr val="000000"/>
                </a:solidFill>
              </a:rPr>
              <a:t> (</a:t>
            </a:r>
            <a:r>
              <a:rPr lang="en-US" i="1" dirty="0" smtClean="0">
                <a:solidFill>
                  <a:srgbClr val="000000"/>
                </a:solidFill>
              </a:rPr>
              <a:t>PMT</a:t>
            </a:r>
            <a:r>
              <a:rPr lang="en-US" dirty="0" smtClean="0">
                <a:solidFill>
                  <a:srgbClr val="000000"/>
                </a:solidFill>
              </a:rPr>
              <a:t>) </a:t>
            </a:r>
            <a:r>
              <a:rPr lang="en-US" b="1" dirty="0" smtClean="0">
                <a:solidFill>
                  <a:srgbClr val="C00000"/>
                </a:solidFill>
              </a:rPr>
              <a:t>on a fixed installment loan</a:t>
            </a:r>
            <a:r>
              <a:rPr lang="en-US" dirty="0" smtClean="0">
                <a:solidFill>
                  <a:srgbClr val="000000"/>
                </a:solidFill>
              </a:rPr>
              <a:t> is calculated with the formula</a:t>
            </a:r>
            <a:r>
              <a:rPr lang="en-US" i="1" dirty="0" smtClean="0">
                <a:solidFill>
                  <a:srgbClr val="000000"/>
                </a:solidFill>
              </a:rPr>
              <a:t> </a:t>
            </a:r>
          </a:p>
          <a:p>
            <a:endParaRPr lang="en-US" i="1" dirty="0" smtClean="0">
              <a:solidFill>
                <a:srgbClr val="000000"/>
              </a:solidFill>
            </a:endParaRPr>
          </a:p>
          <a:p>
            <a:pPr>
              <a:lnSpc>
                <a:spcPct val="150000"/>
              </a:lnSpc>
            </a:pPr>
            <a:endParaRPr lang="en-US" i="1" dirty="0" smtClean="0">
              <a:solidFill>
                <a:srgbClr val="000000"/>
              </a:solidFill>
            </a:endParaRPr>
          </a:p>
          <a:p>
            <a:endParaRPr lang="en-US" i="1" dirty="0" smtClean="0">
              <a:solidFill>
                <a:srgbClr val="000000"/>
              </a:solidFill>
            </a:endParaRPr>
          </a:p>
          <a:p>
            <a:r>
              <a:rPr lang="en-US" dirty="0" smtClean="0">
                <a:solidFill>
                  <a:srgbClr val="000000"/>
                </a:solidFill>
              </a:rPr>
              <a:t>where </a:t>
            </a:r>
            <a:r>
              <a:rPr lang="en-US" i="1" dirty="0" smtClean="0">
                <a:solidFill>
                  <a:srgbClr val="000000"/>
                </a:solidFill>
              </a:rPr>
              <a:t>P </a:t>
            </a:r>
            <a:r>
              <a:rPr lang="en-US" dirty="0" smtClean="0">
                <a:solidFill>
                  <a:srgbClr val="000000"/>
                </a:solidFill>
              </a:rPr>
              <a:t>is the principal amount of money borrowed,</a:t>
            </a:r>
            <a:r>
              <a:rPr lang="en-US" i="1" dirty="0" smtClean="0">
                <a:solidFill>
                  <a:srgbClr val="000000"/>
                </a:solidFill>
              </a:rPr>
              <a:t> </a:t>
            </a:r>
            <a:br>
              <a:rPr lang="en-US" i="1" dirty="0" smtClean="0">
                <a:solidFill>
                  <a:srgbClr val="000000"/>
                </a:solidFill>
              </a:rPr>
            </a:br>
            <a:r>
              <a:rPr lang="en-US" i="1" dirty="0" smtClean="0">
                <a:solidFill>
                  <a:srgbClr val="000000"/>
                </a:solidFill>
              </a:rPr>
              <a:t>r </a:t>
            </a:r>
            <a:r>
              <a:rPr lang="en-US" dirty="0" smtClean="0">
                <a:solidFill>
                  <a:srgbClr val="000000"/>
                </a:solidFill>
              </a:rPr>
              <a:t>is the APR,</a:t>
            </a:r>
            <a:r>
              <a:rPr lang="en-US" i="1" dirty="0" smtClean="0">
                <a:solidFill>
                  <a:srgbClr val="000000"/>
                </a:solidFill>
              </a:rPr>
              <a:t> n </a:t>
            </a:r>
            <a:r>
              <a:rPr lang="en-US" dirty="0" smtClean="0">
                <a:solidFill>
                  <a:srgbClr val="000000"/>
                </a:solidFill>
              </a:rPr>
              <a:t>is the number of payments per year, and</a:t>
            </a:r>
            <a:r>
              <a:rPr lang="en-US" i="1" dirty="0" smtClean="0">
                <a:solidFill>
                  <a:srgbClr val="000000"/>
                </a:solidFill>
              </a:rPr>
              <a:t> t </a:t>
            </a:r>
            <a:r>
              <a:rPr lang="en-US" dirty="0" smtClean="0">
                <a:solidFill>
                  <a:srgbClr val="000000"/>
                </a:solidFill>
              </a:rPr>
              <a:t>is the number of years of the loan.</a:t>
            </a:r>
            <a:endParaRPr lang="en-US" dirty="0">
              <a:solidFill>
                <a:srgbClr val="000000"/>
              </a:solidFill>
            </a:endParaRPr>
          </a:p>
        </p:txBody>
      </p:sp>
      <p:graphicFrame>
        <p:nvGraphicFramePr>
          <p:cNvPr id="6146" name="Object 2"/>
          <p:cNvGraphicFramePr>
            <a:graphicFrameLocks noChangeAspect="1"/>
          </p:cNvGraphicFramePr>
          <p:nvPr/>
        </p:nvGraphicFramePr>
        <p:xfrm>
          <a:off x="3130550" y="2743200"/>
          <a:ext cx="2882900" cy="1778000"/>
        </p:xfrm>
        <a:graphic>
          <a:graphicData uri="http://schemas.openxmlformats.org/presentationml/2006/ole">
            <mc:AlternateContent xmlns:mc="http://schemas.openxmlformats.org/markup-compatibility/2006">
              <mc:Choice xmlns:v="urn:schemas-microsoft-com:vml" Requires="v">
                <p:oleObj spid="_x0000_s6165" name="Equation" r:id="rId3" imgW="2882880" imgH="1777680" progId="Equation.DSMT4">
                  <p:embed/>
                </p:oleObj>
              </mc:Choice>
              <mc:Fallback>
                <p:oleObj name="Equation" r:id="rId3" imgW="2882880" imgH="17776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0550" y="2743200"/>
                        <a:ext cx="2882900" cy="177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Purchasing a New Car </a:t>
            </a:r>
            <a:endParaRPr lang="en-US" dirty="0"/>
          </a:p>
        </p:txBody>
      </p:sp>
      <p:sp>
        <p:nvSpPr>
          <p:cNvPr id="3" name="Content Placeholder 2"/>
          <p:cNvSpPr>
            <a:spLocks noGrp="1"/>
          </p:cNvSpPr>
          <p:nvPr>
            <p:ph idx="1"/>
          </p:nvPr>
        </p:nvSpPr>
        <p:spPr>
          <a:xfrm>
            <a:off x="457200" y="1280160"/>
            <a:ext cx="8229600" cy="2677656"/>
          </a:xfrm>
        </p:spPr>
        <p:txBody>
          <a:bodyPr>
            <a:spAutoFit/>
          </a:bodyPr>
          <a:lstStyle/>
          <a:p>
            <a:r>
              <a:rPr lang="en-US" dirty="0" smtClean="0"/>
              <a:t>Kelly wishes to purchase a new car. The car she has chosen has a price of </a:t>
            </a:r>
            <a:r>
              <a:rPr lang="en-US" dirty="0" smtClean="0">
                <a:solidFill>
                  <a:srgbClr val="0000FF"/>
                </a:solidFill>
              </a:rPr>
              <a:t>$34,000</a:t>
            </a:r>
            <a:r>
              <a:rPr lang="en-US" dirty="0" smtClean="0"/>
              <a:t>, including taxes and fees. She chooses to make a down payment of </a:t>
            </a:r>
            <a:r>
              <a:rPr lang="en-US" dirty="0" smtClean="0">
                <a:solidFill>
                  <a:srgbClr val="0000FF"/>
                </a:solidFill>
              </a:rPr>
              <a:t>20%</a:t>
            </a:r>
            <a:r>
              <a:rPr lang="en-US" dirty="0" smtClean="0"/>
              <a:t> of the price and wants to finance the remainder. If Kelly has acquired an APR of </a:t>
            </a:r>
            <a:r>
              <a:rPr lang="en-US" dirty="0" smtClean="0">
                <a:solidFill>
                  <a:srgbClr val="0000FF"/>
                </a:solidFill>
              </a:rPr>
              <a:t>3.99%</a:t>
            </a:r>
            <a:r>
              <a:rPr lang="en-US" dirty="0" smtClean="0"/>
              <a:t> for a </a:t>
            </a:r>
            <a:r>
              <a:rPr lang="en-US" dirty="0" smtClean="0">
                <a:solidFill>
                  <a:srgbClr val="0000FF"/>
                </a:solidFill>
              </a:rPr>
              <a:t>72</a:t>
            </a:r>
            <a:r>
              <a:rPr lang="en-US" dirty="0" smtClean="0"/>
              <a:t>-month loan, what is the amount of her monthly payment?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Purchasing a New Car (cont.)</a:t>
            </a:r>
            <a:endParaRPr lang="en-US" dirty="0"/>
          </a:p>
        </p:txBody>
      </p:sp>
      <p:sp>
        <p:nvSpPr>
          <p:cNvPr id="3" name="Content Placeholder 2"/>
          <p:cNvSpPr>
            <a:spLocks noGrp="1"/>
          </p:cNvSpPr>
          <p:nvPr>
            <p:ph idx="1"/>
          </p:nvPr>
        </p:nvSpPr>
        <p:spPr>
          <a:xfrm>
            <a:off x="457200" y="1280160"/>
            <a:ext cx="8229600" cy="3108543"/>
          </a:xfrm>
        </p:spPr>
        <p:txBody>
          <a:bodyPr>
            <a:spAutoFit/>
          </a:bodyPr>
          <a:lstStyle/>
          <a:p>
            <a:pPr>
              <a:spcBef>
                <a:spcPts val="672"/>
              </a:spcBef>
            </a:pPr>
            <a:r>
              <a:rPr lang="en-US" b="1" dirty="0" smtClean="0"/>
              <a:t>Solution </a:t>
            </a:r>
          </a:p>
          <a:p>
            <a:pPr>
              <a:spcBef>
                <a:spcPts val="0"/>
              </a:spcBef>
            </a:pPr>
            <a:r>
              <a:rPr lang="en-US" dirty="0" smtClean="0"/>
              <a:t>First we need to know the amount of the down payment Kelly will pay up front. We can find 20% of $34,000 by multiplying the two together. Remember to change the percentage to a decimal in order to multiply. </a:t>
            </a:r>
          </a:p>
          <a:p>
            <a:pPr algn="ctr">
              <a:spcBef>
                <a:spcPts val="0"/>
              </a:spcBef>
            </a:pPr>
            <a:r>
              <a:rPr lang="en-US" dirty="0" smtClean="0">
                <a:solidFill>
                  <a:srgbClr val="000099"/>
                </a:solidFill>
              </a:rPr>
              <a:t>down payment = 0.20 ⋅ $34000 =</a:t>
            </a:r>
            <a:r>
              <a:rPr lang="en-US" dirty="0" smtClean="0">
                <a:solidFill>
                  <a:srgbClr val="FF00FF"/>
                </a:solidFill>
              </a:rPr>
              <a:t> $6800</a:t>
            </a:r>
            <a:endParaRPr lang="en-US" dirty="0">
              <a:solidFill>
                <a:srgbClr val="FF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Purchasing a New Car (cont.)</a:t>
            </a:r>
            <a:endParaRPr lang="en-US" dirty="0"/>
          </a:p>
        </p:txBody>
      </p:sp>
      <p:sp>
        <p:nvSpPr>
          <p:cNvPr id="3" name="Content Placeholder 2"/>
          <p:cNvSpPr>
            <a:spLocks noGrp="1"/>
          </p:cNvSpPr>
          <p:nvPr>
            <p:ph idx="1"/>
          </p:nvPr>
        </p:nvSpPr>
        <p:spPr/>
        <p:txBody>
          <a:bodyPr/>
          <a:lstStyle/>
          <a:p>
            <a:pPr>
              <a:spcBef>
                <a:spcPts val="600"/>
              </a:spcBef>
            </a:pPr>
            <a:r>
              <a:rPr lang="en-US" dirty="0" smtClean="0"/>
              <a:t>Therefore, Kelly will need to finance the remainder, found by subtracting the down payment from the original price of the car. </a:t>
            </a:r>
          </a:p>
          <a:p>
            <a:pPr algn="ctr">
              <a:spcBef>
                <a:spcPts val="600"/>
              </a:spcBef>
            </a:pPr>
            <a:r>
              <a:rPr lang="en-US" dirty="0" smtClean="0">
                <a:solidFill>
                  <a:srgbClr val="000099"/>
                </a:solidFill>
              </a:rPr>
              <a:t>principal to finance = $34,000 </a:t>
            </a:r>
            <a:r>
              <a:rPr lang="en-US" dirty="0" smtClean="0">
                <a:solidFill>
                  <a:srgbClr val="000099"/>
                </a:solidFill>
                <a:latin typeface="Symbol" pitchFamily="18" charset="2"/>
              </a:rPr>
              <a:t>-</a:t>
            </a:r>
            <a:r>
              <a:rPr lang="en-US" dirty="0" smtClean="0">
                <a:solidFill>
                  <a:srgbClr val="000099"/>
                </a:solidFill>
              </a:rPr>
              <a:t> $6800 =</a:t>
            </a:r>
            <a:r>
              <a:rPr lang="en-US" dirty="0" smtClean="0">
                <a:solidFill>
                  <a:srgbClr val="FF00FF"/>
                </a:solidFill>
              </a:rPr>
              <a:t> $27,200</a:t>
            </a:r>
          </a:p>
          <a:p>
            <a:pPr>
              <a:spcBef>
                <a:spcPts val="600"/>
              </a:spcBef>
            </a:pPr>
            <a:r>
              <a:rPr lang="en-US" dirty="0" smtClean="0"/>
              <a:t>Now we have that Kelly will borrow </a:t>
            </a:r>
            <a:r>
              <a:rPr lang="en-US" i="1" dirty="0" smtClean="0"/>
              <a:t>P </a:t>
            </a:r>
            <a:r>
              <a:rPr lang="en-US" dirty="0" smtClean="0"/>
              <a:t>= 27,200 for</a:t>
            </a:r>
            <a:r>
              <a:rPr lang="en-US" i="1" dirty="0" smtClean="0"/>
              <a:t> </a:t>
            </a:r>
            <a:br>
              <a:rPr lang="en-US" i="1" dirty="0" smtClean="0"/>
            </a:br>
            <a:r>
              <a:rPr lang="en-US" i="1" dirty="0" smtClean="0"/>
              <a:t>t </a:t>
            </a:r>
            <a:r>
              <a:rPr lang="en-US" dirty="0" smtClean="0"/>
              <a:t>= 6 years with an APR of 3.99%, so </a:t>
            </a:r>
            <a:r>
              <a:rPr lang="en-US" i="1" dirty="0" smtClean="0"/>
              <a:t>r </a:t>
            </a:r>
            <a:r>
              <a:rPr lang="en-US" dirty="0" smtClean="0"/>
              <a:t>= 0.0399. Substituting into the formula for fixed installment loans, we can calculate what Kelly’s monthly payment will be.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Objectives </a:t>
            </a:r>
            <a:endParaRPr lang="en-US" dirty="0"/>
          </a:p>
        </p:txBody>
      </p:sp>
      <p:sp>
        <p:nvSpPr>
          <p:cNvPr id="3" name="Content Placeholder 2"/>
          <p:cNvSpPr>
            <a:spLocks noGrp="1"/>
          </p:cNvSpPr>
          <p:nvPr>
            <p:ph idx="1"/>
          </p:nvPr>
        </p:nvSpPr>
        <p:spPr>
          <a:xfrm>
            <a:off x="457200" y="1280160"/>
            <a:ext cx="8229600" cy="2591479"/>
          </a:xfrm>
        </p:spPr>
        <p:txBody>
          <a:bodyPr>
            <a:spAutoFit/>
          </a:bodyPr>
          <a:lstStyle/>
          <a:p>
            <a:pPr marL="457200" indent="-457200">
              <a:buFont typeface="Courier New" panose="02070309020205020404" pitchFamily="49" charset="0"/>
              <a:buChar char="o"/>
            </a:pPr>
            <a:r>
              <a:rPr lang="en-US" dirty="0"/>
              <a:t>Calculate credit card </a:t>
            </a:r>
            <a:r>
              <a:rPr lang="en-US" dirty="0" smtClean="0"/>
              <a:t>payments.</a:t>
            </a:r>
            <a:endParaRPr lang="en-US" dirty="0"/>
          </a:p>
          <a:p>
            <a:pPr marL="457200" indent="-457200">
              <a:buFont typeface="Courier New" panose="02070309020205020404" pitchFamily="49" charset="0"/>
              <a:buChar char="o"/>
            </a:pPr>
            <a:r>
              <a:rPr lang="en-US" dirty="0"/>
              <a:t>Calculate interest paid on a </a:t>
            </a:r>
            <a:r>
              <a:rPr lang="en-US" dirty="0" smtClean="0"/>
              <a:t>loan.</a:t>
            </a:r>
            <a:endParaRPr lang="en-US" dirty="0"/>
          </a:p>
          <a:p>
            <a:pPr marL="457200" indent="-457200">
              <a:buFont typeface="Courier New" panose="02070309020205020404" pitchFamily="49" charset="0"/>
              <a:buChar char="o"/>
            </a:pPr>
            <a:r>
              <a:rPr lang="en-US" dirty="0"/>
              <a:t>Calculate monthly </a:t>
            </a:r>
            <a:r>
              <a:rPr lang="en-US" dirty="0" smtClean="0"/>
              <a:t>payments.</a:t>
            </a:r>
            <a:endParaRPr lang="en-US" dirty="0"/>
          </a:p>
          <a:p>
            <a:pPr marL="457200" indent="-457200">
              <a:buFont typeface="Courier New" panose="02070309020205020404" pitchFamily="49" charset="0"/>
              <a:buChar char="o"/>
            </a:pPr>
            <a:r>
              <a:rPr lang="en-US" dirty="0"/>
              <a:t>Calculate the total amount paid on a </a:t>
            </a:r>
            <a:r>
              <a:rPr lang="en-US" dirty="0" smtClean="0"/>
              <a:t>loan.</a:t>
            </a:r>
            <a:endParaRPr lang="en-US" dirty="0"/>
          </a:p>
          <a:p>
            <a:pPr marL="457200" indent="-457200">
              <a:buFont typeface="Courier New" panose="02070309020205020404" pitchFamily="49" charset="0"/>
              <a:buChar char="o"/>
            </a:pPr>
            <a:r>
              <a:rPr lang="en-US" dirty="0"/>
              <a:t>Calculate time needed to pay off </a:t>
            </a:r>
            <a:r>
              <a:rPr lang="en-US" dirty="0" smtClean="0"/>
              <a:t>debt.</a:t>
            </a:r>
            <a:endParaRPr lang="en-US" dirty="0"/>
          </a:p>
        </p:txBody>
      </p:sp>
    </p:spTree>
    <p:extLst>
      <p:ext uri="{BB962C8B-B14F-4D97-AF65-F5344CB8AC3E}">
        <p14:creationId xmlns:p14="http://schemas.microsoft.com/office/powerpoint/2010/main" val="12897342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Purchasing a New Car (cont.)</a:t>
            </a:r>
            <a:endParaRPr lang="en-US" dirty="0"/>
          </a:p>
        </p:txBody>
      </p:sp>
      <p:sp>
        <p:nvSpPr>
          <p:cNvPr id="3" name="Content Placeholder 2"/>
          <p:cNvSpPr>
            <a:spLocks noGrp="1"/>
          </p:cNvSpPr>
          <p:nvPr>
            <p:ph idx="1"/>
          </p:nvPr>
        </p:nvSpPr>
        <p:spPr>
          <a:xfrm>
            <a:off x="457200" y="1280160"/>
            <a:ext cx="8229600" cy="3977640"/>
          </a:xfrm>
        </p:spPr>
        <p:txBody>
          <a:bodyPr anchor="b"/>
          <a:lstStyle/>
          <a:p>
            <a:r>
              <a:rPr lang="en-US" dirty="0" smtClean="0"/>
              <a:t>So Kelly’s monthly payment for her new car would be </a:t>
            </a:r>
            <a:r>
              <a:rPr lang="en-US" dirty="0" smtClean="0">
                <a:solidFill>
                  <a:srgbClr val="FF0000"/>
                </a:solidFill>
              </a:rPr>
              <a:t>$425.43</a:t>
            </a:r>
            <a:r>
              <a:rPr lang="en-US" dirty="0" smtClean="0"/>
              <a:t>. </a:t>
            </a:r>
            <a:endParaRPr lang="en-US" dirty="0"/>
          </a:p>
        </p:txBody>
      </p:sp>
      <p:graphicFrame>
        <p:nvGraphicFramePr>
          <p:cNvPr id="7171" name="Object 3"/>
          <p:cNvGraphicFramePr>
            <a:graphicFrameLocks noChangeAspect="1"/>
          </p:cNvGraphicFramePr>
          <p:nvPr/>
        </p:nvGraphicFramePr>
        <p:xfrm>
          <a:off x="1141104" y="1510352"/>
          <a:ext cx="3327400" cy="2057400"/>
        </p:xfrm>
        <a:graphic>
          <a:graphicData uri="http://schemas.openxmlformats.org/presentationml/2006/ole">
            <mc:AlternateContent xmlns:mc="http://schemas.openxmlformats.org/markup-compatibility/2006">
              <mc:Choice xmlns:v="urn:schemas-microsoft-com:vml" Requires="v">
                <p:oleObj spid="_x0000_s7228" name="Equation" r:id="rId3" imgW="3327120" imgH="2057400" progId="Equation.DSMT4">
                  <p:embed/>
                </p:oleObj>
              </mc:Choice>
              <mc:Fallback>
                <p:oleObj name="Equation" r:id="rId3" imgW="3327120" imgH="2057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1104" y="1510352"/>
                        <a:ext cx="3327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4518356" y="1510352"/>
          <a:ext cx="3517900" cy="2057400"/>
        </p:xfrm>
        <a:graphic>
          <a:graphicData uri="http://schemas.openxmlformats.org/presentationml/2006/ole">
            <mc:AlternateContent xmlns:mc="http://schemas.openxmlformats.org/markup-compatibility/2006">
              <mc:Choice xmlns:v="urn:schemas-microsoft-com:vml" Requires="v">
                <p:oleObj spid="_x0000_s7229" name="Equation" r:id="rId5" imgW="3517560" imgH="2057400" progId="Equation.DSMT4">
                  <p:embed/>
                </p:oleObj>
              </mc:Choice>
              <mc:Fallback>
                <p:oleObj name="Equation" r:id="rId5" imgW="3517560" imgH="2057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18356" y="1510352"/>
                        <a:ext cx="35179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extLst>
              <p:ext uri="{D42A27DB-BD31-4B8C-83A1-F6EECF244321}">
                <p14:modId xmlns:p14="http://schemas.microsoft.com/office/powerpoint/2010/main" val="2162568163"/>
              </p:ext>
            </p:extLst>
          </p:nvPr>
        </p:nvGraphicFramePr>
        <p:xfrm>
          <a:off x="1905000" y="3746500"/>
          <a:ext cx="1993900" cy="292100"/>
        </p:xfrm>
        <a:graphic>
          <a:graphicData uri="http://schemas.openxmlformats.org/presentationml/2006/ole">
            <mc:AlternateContent xmlns:mc="http://schemas.openxmlformats.org/markup-compatibility/2006">
              <mc:Choice xmlns:v="urn:schemas-microsoft-com:vml" Requires="v">
                <p:oleObj spid="_x0000_s7230" name="Equation" r:id="rId7" imgW="1993680" imgH="291960" progId="Equation.DSMT4">
                  <p:embed/>
                </p:oleObj>
              </mc:Choice>
              <mc:Fallback>
                <p:oleObj name="Equation" r:id="rId7" imgW="1993680" imgH="291960" progId="Equation.DSMT4">
                  <p:embed/>
                  <p:pic>
                    <p:nvPicPr>
                      <p:cNvPr id="0" name="Picture 5"/>
                      <p:cNvPicPr>
                        <a:picLocks noChangeAspect="1" noChangeArrowheads="1"/>
                      </p:cNvPicPr>
                      <p:nvPr/>
                    </p:nvPicPr>
                    <p:blipFill>
                      <a:blip r:embed="rId8"/>
                      <a:srcRect/>
                      <a:stretch>
                        <a:fillRect/>
                      </a:stretch>
                    </p:blipFill>
                    <p:spPr bwMode="auto">
                      <a:xfrm>
                        <a:off x="1905000" y="3746500"/>
                        <a:ext cx="199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smtClean="0">
                <a:solidFill>
                  <a:srgbClr val="000000"/>
                </a:solidFill>
              </a:rPr>
              <a:t>Skill Check #1 </a:t>
            </a:r>
          </a:p>
          <a:p>
            <a:r>
              <a:rPr lang="en-US" dirty="0" smtClean="0">
                <a:solidFill>
                  <a:srgbClr val="000000"/>
                </a:solidFill>
              </a:rPr>
              <a:t>Jeff wants to buy a new truck that costs $48,000. After a down payment of $10,000 he finances $38,000. If Jeff has an APR of 5% for a 48-month loan, what is Jeff’s monthly payment? </a:t>
            </a:r>
            <a:endParaRPr lang="en-US" dirty="0">
              <a:solidFill>
                <a:srgbClr val="000000"/>
              </a:solidFill>
            </a:endParaRPr>
          </a:p>
        </p:txBody>
      </p:sp>
      <p:sp>
        <p:nvSpPr>
          <p:cNvPr id="4" name="Rectangle 3"/>
          <p:cNvSpPr/>
          <p:nvPr/>
        </p:nvSpPr>
        <p:spPr>
          <a:xfrm>
            <a:off x="457200" y="5496580"/>
            <a:ext cx="4572000" cy="523220"/>
          </a:xfrm>
          <a:prstGeom prst="rect">
            <a:avLst/>
          </a:prstGeom>
        </p:spPr>
        <p:txBody>
          <a:bodyPr>
            <a:spAutoFit/>
          </a:bodyPr>
          <a:lstStyle/>
          <a:p>
            <a:r>
              <a:rPr lang="en-US" sz="2800" dirty="0" smtClean="0">
                <a:solidFill>
                  <a:srgbClr val="000000"/>
                </a:solidFill>
              </a:rPr>
              <a:t>Answer: </a:t>
            </a:r>
            <a:r>
              <a:rPr lang="en-US" sz="2800" dirty="0" smtClean="0">
                <a:solidFill>
                  <a:srgbClr val="FF0000"/>
                </a:solidFill>
              </a:rPr>
              <a:t> $875.11 </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Best New Car Incentive </a:t>
            </a:r>
            <a:endParaRPr lang="en-US" dirty="0"/>
          </a:p>
        </p:txBody>
      </p:sp>
      <p:sp>
        <p:nvSpPr>
          <p:cNvPr id="3" name="Content Placeholder 2"/>
          <p:cNvSpPr>
            <a:spLocks noGrp="1"/>
          </p:cNvSpPr>
          <p:nvPr>
            <p:ph idx="1"/>
          </p:nvPr>
        </p:nvSpPr>
        <p:spPr/>
        <p:txBody>
          <a:bodyPr/>
          <a:lstStyle/>
          <a:p>
            <a:r>
              <a:rPr lang="en-US" dirty="0" smtClean="0"/>
              <a:t>Dean gets to choose from one of the new car incentives when he purchases his car next week. He can either choose </a:t>
            </a:r>
            <a:r>
              <a:rPr lang="en-US" dirty="0" smtClean="0">
                <a:solidFill>
                  <a:srgbClr val="0000FF"/>
                </a:solidFill>
              </a:rPr>
              <a:t>0.9%</a:t>
            </a:r>
            <a:r>
              <a:rPr lang="en-US" dirty="0" smtClean="0"/>
              <a:t> APR financing for 60 months or </a:t>
            </a:r>
            <a:r>
              <a:rPr lang="en-US" dirty="0" smtClean="0">
                <a:solidFill>
                  <a:srgbClr val="0000FF"/>
                </a:solidFill>
              </a:rPr>
              <a:t>$1500 </a:t>
            </a:r>
            <a:r>
              <a:rPr lang="en-US" dirty="0" smtClean="0"/>
              <a:t>cash back with a </a:t>
            </a:r>
            <a:r>
              <a:rPr lang="en-US" dirty="0" smtClean="0">
                <a:solidFill>
                  <a:srgbClr val="0000FF"/>
                </a:solidFill>
              </a:rPr>
              <a:t>3.75%</a:t>
            </a:r>
            <a:r>
              <a:rPr lang="en-US" dirty="0" smtClean="0"/>
              <a:t> APR over </a:t>
            </a:r>
            <a:r>
              <a:rPr lang="en-US" dirty="0" smtClean="0">
                <a:solidFill>
                  <a:srgbClr val="0000FF"/>
                </a:solidFill>
              </a:rPr>
              <a:t>48 months</a:t>
            </a:r>
            <a:r>
              <a:rPr lang="en-US" dirty="0" smtClean="0"/>
              <a:t>. Compare the two incentives that Dean has to choose from if the new car he wishes to buy is </a:t>
            </a:r>
            <a:r>
              <a:rPr lang="en-US" dirty="0" smtClean="0">
                <a:solidFill>
                  <a:srgbClr val="0000FF"/>
                </a:solidFill>
              </a:rPr>
              <a:t>$27,465 </a:t>
            </a:r>
            <a:r>
              <a:rPr lang="en-US" dirty="0" smtClean="0"/>
              <a:t>and he has saved a down payment of </a:t>
            </a:r>
            <a:r>
              <a:rPr lang="en-US" dirty="0" smtClean="0">
                <a:solidFill>
                  <a:srgbClr val="0000FF"/>
                </a:solidFill>
              </a:rPr>
              <a:t>$5000</a:t>
            </a:r>
            <a:r>
              <a:rPr lang="en-US" dirty="0" smtClean="0"/>
              <a:t>.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Best New Car Incentive (cont.)</a:t>
            </a:r>
            <a:endParaRPr lang="en-US" dirty="0"/>
          </a:p>
        </p:txBody>
      </p:sp>
      <p:pic>
        <p:nvPicPr>
          <p:cNvPr id="8194" name="Picture 2"/>
          <p:cNvPicPr>
            <a:picLocks noChangeAspect="1" noChangeArrowheads="1"/>
          </p:cNvPicPr>
          <p:nvPr/>
        </p:nvPicPr>
        <p:blipFill>
          <a:blip r:embed="rId2"/>
          <a:srcRect/>
          <a:stretch>
            <a:fillRect/>
          </a:stretch>
        </p:blipFill>
        <p:spPr bwMode="auto">
          <a:xfrm>
            <a:off x="1463040" y="1219202"/>
            <a:ext cx="6217920" cy="449160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Best New Car Incentive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Let Option A be the 0.9% APR financing for 60 months and Option B will be $1500 cash back with a 3.75% APR over 48 months. </a:t>
            </a:r>
          </a:p>
          <a:p>
            <a:r>
              <a:rPr lang="en-US" b="1" dirty="0" smtClean="0"/>
              <a:t>Option A: </a:t>
            </a:r>
            <a:r>
              <a:rPr lang="en-US" dirty="0" smtClean="0"/>
              <a:t>For this option, the principal to be financed is</a:t>
            </a:r>
            <a:r>
              <a:rPr lang="en-US" b="1" dirty="0" smtClean="0"/>
              <a:t> </a:t>
            </a:r>
          </a:p>
          <a:p>
            <a:pPr algn="ctr"/>
            <a:r>
              <a:rPr lang="en-US" dirty="0" smtClean="0">
                <a:solidFill>
                  <a:srgbClr val="000099"/>
                </a:solidFill>
              </a:rPr>
              <a:t>principal to be financed = $27,465 </a:t>
            </a:r>
            <a:r>
              <a:rPr lang="en-US" dirty="0" smtClean="0">
                <a:solidFill>
                  <a:srgbClr val="000099"/>
                </a:solidFill>
                <a:latin typeface="Symbol" pitchFamily="18" charset="2"/>
              </a:rPr>
              <a:t>-</a:t>
            </a:r>
            <a:r>
              <a:rPr lang="en-US" dirty="0" smtClean="0">
                <a:solidFill>
                  <a:srgbClr val="000099"/>
                </a:solidFill>
              </a:rPr>
              <a:t> $5000 =</a:t>
            </a:r>
            <a:r>
              <a:rPr lang="en-US" dirty="0" smtClean="0">
                <a:solidFill>
                  <a:srgbClr val="FF00FF"/>
                </a:solidFill>
              </a:rPr>
              <a:t> $22,465</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Best New Car Incentive (cont.)</a:t>
            </a:r>
            <a:endParaRPr lang="en-US" dirty="0"/>
          </a:p>
        </p:txBody>
      </p:sp>
      <p:sp>
        <p:nvSpPr>
          <p:cNvPr id="3" name="Content Placeholder 2"/>
          <p:cNvSpPr>
            <a:spLocks noGrp="1"/>
          </p:cNvSpPr>
          <p:nvPr>
            <p:ph idx="1"/>
          </p:nvPr>
        </p:nvSpPr>
        <p:spPr/>
        <p:txBody>
          <a:bodyPr/>
          <a:lstStyle/>
          <a:p>
            <a:r>
              <a:rPr lang="en-US" dirty="0" smtClean="0"/>
              <a:t>In addition, </a:t>
            </a:r>
            <a:r>
              <a:rPr lang="en-US" i="1" dirty="0" smtClean="0"/>
              <a:t>r </a:t>
            </a:r>
            <a:r>
              <a:rPr lang="en-US" dirty="0" smtClean="0"/>
              <a:t>= 0.009 and</a:t>
            </a:r>
            <a:r>
              <a:rPr lang="en-US" i="1" dirty="0" smtClean="0"/>
              <a:t> t </a:t>
            </a:r>
            <a:r>
              <a:rPr lang="en-US" dirty="0" smtClean="0"/>
              <a:t>= 60 ÷ 12 = 5. The payments each month are calculated as follows.</a:t>
            </a:r>
            <a:r>
              <a:rPr lang="en-US" i="1" dirty="0" smtClean="0"/>
              <a:t> </a:t>
            </a:r>
            <a:endParaRPr lang="en-US" dirty="0"/>
          </a:p>
        </p:txBody>
      </p:sp>
      <p:graphicFrame>
        <p:nvGraphicFramePr>
          <p:cNvPr id="9219" name="Object 3"/>
          <p:cNvGraphicFramePr>
            <a:graphicFrameLocks noChangeAspect="1"/>
          </p:cNvGraphicFramePr>
          <p:nvPr/>
        </p:nvGraphicFramePr>
        <p:xfrm>
          <a:off x="1219200" y="2400300"/>
          <a:ext cx="3327400" cy="2057400"/>
        </p:xfrm>
        <a:graphic>
          <a:graphicData uri="http://schemas.openxmlformats.org/presentationml/2006/ole">
            <mc:AlternateContent xmlns:mc="http://schemas.openxmlformats.org/markup-compatibility/2006">
              <mc:Choice xmlns:v="urn:schemas-microsoft-com:vml" Requires="v">
                <p:oleObj spid="_x0000_s9276" name="Equation" r:id="rId3" imgW="3327120" imgH="2057400" progId="Equation.DSMT4">
                  <p:embed/>
                </p:oleObj>
              </mc:Choice>
              <mc:Fallback>
                <p:oleObj name="Equation" r:id="rId3" imgW="3327120" imgH="2057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2400300"/>
                        <a:ext cx="3327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4606308" y="2413948"/>
          <a:ext cx="3340100" cy="2057400"/>
        </p:xfrm>
        <a:graphic>
          <a:graphicData uri="http://schemas.openxmlformats.org/presentationml/2006/ole">
            <mc:AlternateContent xmlns:mc="http://schemas.openxmlformats.org/markup-compatibility/2006">
              <mc:Choice xmlns:v="urn:schemas-microsoft-com:vml" Requires="v">
                <p:oleObj spid="_x0000_s9277" name="Equation" r:id="rId5" imgW="3340080" imgH="2057400" progId="Equation.DSMT4">
                  <p:embed/>
                </p:oleObj>
              </mc:Choice>
              <mc:Fallback>
                <p:oleObj name="Equation" r:id="rId5" imgW="3340080" imgH="2057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06308" y="2413948"/>
                        <a:ext cx="33401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extLst>
              <p:ext uri="{D42A27DB-BD31-4B8C-83A1-F6EECF244321}">
                <p14:modId xmlns:p14="http://schemas.microsoft.com/office/powerpoint/2010/main" val="4176542051"/>
              </p:ext>
            </p:extLst>
          </p:nvPr>
        </p:nvGraphicFramePr>
        <p:xfrm>
          <a:off x="1981200" y="4660900"/>
          <a:ext cx="2171700" cy="292100"/>
        </p:xfrm>
        <a:graphic>
          <a:graphicData uri="http://schemas.openxmlformats.org/presentationml/2006/ole">
            <mc:AlternateContent xmlns:mc="http://schemas.openxmlformats.org/markup-compatibility/2006">
              <mc:Choice xmlns:v="urn:schemas-microsoft-com:vml" Requires="v">
                <p:oleObj spid="_x0000_s9278" name="Equation" r:id="rId7" imgW="2171520" imgH="291960" progId="Equation.DSMT4">
                  <p:embed/>
                </p:oleObj>
              </mc:Choice>
              <mc:Fallback>
                <p:oleObj name="Equation" r:id="rId7" imgW="2171520" imgH="291960" progId="Equation.DSMT4">
                  <p:embed/>
                  <p:pic>
                    <p:nvPicPr>
                      <p:cNvPr id="0" name="Picture 5"/>
                      <p:cNvPicPr>
                        <a:picLocks noChangeAspect="1" noChangeArrowheads="1"/>
                      </p:cNvPicPr>
                      <p:nvPr/>
                    </p:nvPicPr>
                    <p:blipFill>
                      <a:blip r:embed="rId8"/>
                      <a:srcRect/>
                      <a:stretch>
                        <a:fillRect/>
                      </a:stretch>
                    </p:blipFill>
                    <p:spPr bwMode="auto">
                      <a:xfrm>
                        <a:off x="1981200" y="4660900"/>
                        <a:ext cx="217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Best New Car Incentive (cont.)</a:t>
            </a:r>
            <a:endParaRPr lang="en-US" dirty="0"/>
          </a:p>
        </p:txBody>
      </p:sp>
      <p:sp>
        <p:nvSpPr>
          <p:cNvPr id="3" name="Content Placeholder 2"/>
          <p:cNvSpPr>
            <a:spLocks noGrp="1"/>
          </p:cNvSpPr>
          <p:nvPr>
            <p:ph idx="1"/>
          </p:nvPr>
        </p:nvSpPr>
        <p:spPr/>
        <p:txBody>
          <a:bodyPr/>
          <a:lstStyle/>
          <a:p>
            <a:r>
              <a:rPr lang="en-US" dirty="0" smtClean="0"/>
              <a:t>Dean would have a monthly payment of $383.04 for </a:t>
            </a:r>
            <a:br>
              <a:rPr lang="en-US" dirty="0" smtClean="0"/>
            </a:br>
            <a:r>
              <a:rPr lang="en-US" dirty="0" smtClean="0"/>
              <a:t>60 months with Option A. His total cost for the car would be </a:t>
            </a:r>
          </a:p>
          <a:p>
            <a:pPr algn="ctr"/>
            <a:r>
              <a:rPr lang="en-US" dirty="0">
                <a:solidFill>
                  <a:srgbClr val="000099"/>
                </a:solidFill>
              </a:rPr>
              <a:t>$</a:t>
            </a:r>
            <a:r>
              <a:rPr lang="en-US" dirty="0" smtClean="0">
                <a:solidFill>
                  <a:srgbClr val="000099"/>
                </a:solidFill>
              </a:rPr>
              <a:t>383.04 ⋅ 60 + $5,000 = </a:t>
            </a:r>
            <a:r>
              <a:rPr lang="en-US" dirty="0" smtClean="0">
                <a:solidFill>
                  <a:srgbClr val="FF00FF"/>
                </a:solidFill>
              </a:rPr>
              <a:t>$</a:t>
            </a:r>
            <a:r>
              <a:rPr lang="en-US" dirty="0">
                <a:solidFill>
                  <a:srgbClr val="FF00FF"/>
                </a:solidFill>
              </a:rPr>
              <a:t>27,982.40</a:t>
            </a:r>
            <a:r>
              <a:rPr lang="en-US" dirty="0" smtClean="0"/>
              <a:t>.</a:t>
            </a:r>
            <a:r>
              <a:rPr lang="en-US" dirty="0" smtClean="0">
                <a:solidFill>
                  <a:srgbClr val="000099"/>
                </a:solidFill>
              </a:rPr>
              <a:t> </a:t>
            </a:r>
            <a:endParaRPr lang="en-US" dirty="0" smtClean="0">
              <a:solidFill>
                <a:srgbClr val="000099"/>
              </a:solidFill>
            </a:endParaRPr>
          </a:p>
          <a:p>
            <a:r>
              <a:rPr lang="en-US" b="1" dirty="0" smtClean="0"/>
              <a:t>Option B: </a:t>
            </a:r>
            <a:r>
              <a:rPr lang="en-US" dirty="0" smtClean="0"/>
              <a:t>For this option the APR is considerably more at 3.75%, but Dean can use the $1500 cash back to add to his down payment so that he has less to finance. Therefore, he will only need to finance </a:t>
            </a:r>
          </a:p>
          <a:p>
            <a:pPr algn="ctr"/>
            <a:r>
              <a:rPr lang="en-US" dirty="0" smtClean="0">
                <a:solidFill>
                  <a:srgbClr val="000099"/>
                </a:solidFill>
              </a:rPr>
              <a:t>$27,465 </a:t>
            </a:r>
            <a:r>
              <a:rPr lang="en-US" dirty="0" smtClean="0">
                <a:solidFill>
                  <a:srgbClr val="000099"/>
                </a:solidFill>
                <a:latin typeface="Symbol" pitchFamily="18" charset="2"/>
              </a:rPr>
              <a:t>-</a:t>
            </a:r>
            <a:r>
              <a:rPr lang="en-US" dirty="0" smtClean="0">
                <a:solidFill>
                  <a:srgbClr val="000099"/>
                </a:solidFill>
              </a:rPr>
              <a:t> $5000 </a:t>
            </a:r>
            <a:r>
              <a:rPr lang="en-US" dirty="0" smtClean="0">
                <a:solidFill>
                  <a:srgbClr val="000099"/>
                </a:solidFill>
                <a:latin typeface="Symbol" pitchFamily="18" charset="2"/>
              </a:rPr>
              <a:t>-</a:t>
            </a:r>
            <a:r>
              <a:rPr lang="en-US" dirty="0" smtClean="0">
                <a:solidFill>
                  <a:srgbClr val="000099"/>
                </a:solidFill>
              </a:rPr>
              <a:t> $1500 =</a:t>
            </a:r>
            <a:r>
              <a:rPr lang="en-US" dirty="0" smtClean="0">
                <a:solidFill>
                  <a:srgbClr val="FF00FF"/>
                </a:solidFill>
              </a:rPr>
              <a:t> $20,965</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Best New Car Incentive (cont.)</a:t>
            </a:r>
            <a:endParaRPr lang="en-US" dirty="0"/>
          </a:p>
        </p:txBody>
      </p:sp>
      <p:sp>
        <p:nvSpPr>
          <p:cNvPr id="3" name="Content Placeholder 2"/>
          <p:cNvSpPr>
            <a:spLocks noGrp="1"/>
          </p:cNvSpPr>
          <p:nvPr>
            <p:ph idx="1"/>
          </p:nvPr>
        </p:nvSpPr>
        <p:spPr/>
        <p:txBody>
          <a:bodyPr/>
          <a:lstStyle/>
          <a:p>
            <a:r>
              <a:rPr lang="en-US" dirty="0" smtClean="0"/>
              <a:t>For this option </a:t>
            </a:r>
            <a:r>
              <a:rPr lang="en-US" i="1" dirty="0" smtClean="0"/>
              <a:t>r </a:t>
            </a:r>
            <a:r>
              <a:rPr lang="en-US" dirty="0" smtClean="0"/>
              <a:t>= 0.0375 and the length of time is now</a:t>
            </a:r>
            <a:r>
              <a:rPr lang="en-US" i="1" dirty="0" smtClean="0"/>
              <a:t> t </a:t>
            </a:r>
            <a:r>
              <a:rPr lang="en-US" dirty="0" smtClean="0"/>
              <a:t>= 48 ÷ 12 = 4. So the payments each month will be the following. </a:t>
            </a:r>
            <a:endParaRPr lang="en-US" dirty="0"/>
          </a:p>
        </p:txBody>
      </p:sp>
      <p:graphicFrame>
        <p:nvGraphicFramePr>
          <p:cNvPr id="10243" name="Object 3"/>
          <p:cNvGraphicFramePr>
            <a:graphicFrameLocks noChangeAspect="1"/>
          </p:cNvGraphicFramePr>
          <p:nvPr/>
        </p:nvGraphicFramePr>
        <p:xfrm>
          <a:off x="1115704" y="2715904"/>
          <a:ext cx="3327400" cy="2057400"/>
        </p:xfrm>
        <a:graphic>
          <a:graphicData uri="http://schemas.openxmlformats.org/presentationml/2006/ole">
            <mc:AlternateContent xmlns:mc="http://schemas.openxmlformats.org/markup-compatibility/2006">
              <mc:Choice xmlns:v="urn:schemas-microsoft-com:vml" Requires="v">
                <p:oleObj spid="_x0000_s10300" name="Equation" r:id="rId3" imgW="3327120" imgH="2057400" progId="Equation.DSMT4">
                  <p:embed/>
                </p:oleObj>
              </mc:Choice>
              <mc:Fallback>
                <p:oleObj name="Equation" r:id="rId3" imgW="3327120" imgH="2057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5704" y="2715904"/>
                        <a:ext cx="3327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4523096" y="2721592"/>
          <a:ext cx="3517900" cy="2057400"/>
        </p:xfrm>
        <a:graphic>
          <a:graphicData uri="http://schemas.openxmlformats.org/presentationml/2006/ole">
            <mc:AlternateContent xmlns:mc="http://schemas.openxmlformats.org/markup-compatibility/2006">
              <mc:Choice xmlns:v="urn:schemas-microsoft-com:vml" Requires="v">
                <p:oleObj spid="_x0000_s10301" name="Equation" r:id="rId5" imgW="3517560" imgH="2057400" progId="Equation.DSMT4">
                  <p:embed/>
                </p:oleObj>
              </mc:Choice>
              <mc:Fallback>
                <p:oleObj name="Equation" r:id="rId5" imgW="3517560" imgH="2057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23096" y="2721592"/>
                        <a:ext cx="35179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extLst>
              <p:ext uri="{D42A27DB-BD31-4B8C-83A1-F6EECF244321}">
                <p14:modId xmlns:p14="http://schemas.microsoft.com/office/powerpoint/2010/main" val="1731611738"/>
              </p:ext>
            </p:extLst>
          </p:nvPr>
        </p:nvGraphicFramePr>
        <p:xfrm>
          <a:off x="1877704" y="4953000"/>
          <a:ext cx="2171700" cy="292100"/>
        </p:xfrm>
        <a:graphic>
          <a:graphicData uri="http://schemas.openxmlformats.org/presentationml/2006/ole">
            <mc:AlternateContent xmlns:mc="http://schemas.openxmlformats.org/markup-compatibility/2006">
              <mc:Choice xmlns:v="urn:schemas-microsoft-com:vml" Requires="v">
                <p:oleObj spid="_x0000_s10302" name="Equation" r:id="rId7" imgW="2171520" imgH="291960" progId="Equation.DSMT4">
                  <p:embed/>
                </p:oleObj>
              </mc:Choice>
              <mc:Fallback>
                <p:oleObj name="Equation" r:id="rId7" imgW="2171520" imgH="291960" progId="Equation.DSMT4">
                  <p:embed/>
                  <p:pic>
                    <p:nvPicPr>
                      <p:cNvPr id="0" name="Picture 5"/>
                      <p:cNvPicPr>
                        <a:picLocks noChangeAspect="1" noChangeArrowheads="1"/>
                      </p:cNvPicPr>
                      <p:nvPr/>
                    </p:nvPicPr>
                    <p:blipFill>
                      <a:blip r:embed="rId8"/>
                      <a:srcRect/>
                      <a:stretch>
                        <a:fillRect/>
                      </a:stretch>
                    </p:blipFill>
                    <p:spPr bwMode="auto">
                      <a:xfrm>
                        <a:off x="1877704" y="4953000"/>
                        <a:ext cx="217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Best New Car Incentive (cont.)</a:t>
            </a:r>
            <a:endParaRPr lang="en-US" dirty="0"/>
          </a:p>
        </p:txBody>
      </p:sp>
      <p:sp>
        <p:nvSpPr>
          <p:cNvPr id="3" name="Content Placeholder 2"/>
          <p:cNvSpPr>
            <a:spLocks noGrp="1"/>
          </p:cNvSpPr>
          <p:nvPr>
            <p:ph idx="1"/>
          </p:nvPr>
        </p:nvSpPr>
        <p:spPr/>
        <p:txBody>
          <a:bodyPr/>
          <a:lstStyle/>
          <a:p>
            <a:r>
              <a:rPr lang="en-US" dirty="0" smtClean="0"/>
              <a:t>Therefore, Dean’s payments for Option B will be $471.03 for 48 months. His total cost for the car would be </a:t>
            </a:r>
          </a:p>
          <a:p>
            <a:pPr algn="ctr"/>
            <a:r>
              <a:rPr lang="en-US" dirty="0">
                <a:solidFill>
                  <a:srgbClr val="000099"/>
                </a:solidFill>
              </a:rPr>
              <a:t>$</a:t>
            </a:r>
            <a:r>
              <a:rPr lang="en-US" dirty="0" smtClean="0">
                <a:solidFill>
                  <a:srgbClr val="000099"/>
                </a:solidFill>
              </a:rPr>
              <a:t>471.03 ⋅ 48 + $5,000 = </a:t>
            </a:r>
            <a:r>
              <a:rPr lang="en-US" dirty="0" smtClean="0">
                <a:solidFill>
                  <a:srgbClr val="FF0000"/>
                </a:solidFill>
              </a:rPr>
              <a:t>$27,609.44</a:t>
            </a:r>
            <a:r>
              <a:rPr lang="en-US" dirty="0" smtClean="0"/>
              <a:t>.</a:t>
            </a:r>
            <a:r>
              <a:rPr lang="en-US" dirty="0" smtClean="0">
                <a:solidFill>
                  <a:srgbClr val="000099"/>
                </a:solidFill>
              </a:rPr>
              <a:t> </a:t>
            </a:r>
            <a:endParaRPr lang="en-US" dirty="0" smtClean="0">
              <a:solidFill>
                <a:srgbClr val="000099"/>
              </a:solidFill>
            </a:endParaRPr>
          </a:p>
          <a:p>
            <a:r>
              <a:rPr lang="en-US" dirty="0" smtClean="0"/>
              <a:t>Now that the calculations for both options have been done, you can see that Dean will pay less overall if he uses Option B. Note that the difference is about $400 between the two options. There are other factors that might sway Dean’s decision. </a:t>
            </a:r>
            <a:endParaRPr lang="en-US"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Best New Car Incentive (cont.)</a:t>
            </a:r>
            <a:endParaRPr lang="en-US" dirty="0"/>
          </a:p>
        </p:txBody>
      </p:sp>
      <p:sp>
        <p:nvSpPr>
          <p:cNvPr id="3" name="Content Placeholder 2"/>
          <p:cNvSpPr>
            <a:spLocks noGrp="1"/>
          </p:cNvSpPr>
          <p:nvPr>
            <p:ph idx="1"/>
          </p:nvPr>
        </p:nvSpPr>
        <p:spPr>
          <a:xfrm>
            <a:off x="457200" y="1280160"/>
            <a:ext cx="8229600" cy="4832092"/>
          </a:xfrm>
        </p:spPr>
        <p:txBody>
          <a:bodyPr>
            <a:spAutoFit/>
          </a:bodyPr>
          <a:lstStyle/>
          <a:p>
            <a:r>
              <a:rPr lang="en-US" dirty="0" smtClean="0"/>
              <a:t>First, Option B only saves him money if he is disciplined and puts the cash back that he received towards the purchase of the car. However, the car is completely paid off an entire year earlier with this option. Dean will also need to consider which monthly payment option he can afford. Option A has the lower monthly payment. Now that Dean understands the outcomes of total cost based on length of the loan and interest rate, he can use his knowledge of budgeting and financial decision-making to choose the best option for his financial situation.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Borrowing Money</a:t>
            </a:r>
            <a:endParaRPr lang="en-US" dirty="0"/>
          </a:p>
        </p:txBody>
      </p:sp>
      <p:sp>
        <p:nvSpPr>
          <p:cNvPr id="3" name="Content Placeholder 2"/>
          <p:cNvSpPr>
            <a:spLocks noGrp="1"/>
          </p:cNvSpPr>
          <p:nvPr>
            <p:ph idx="1"/>
          </p:nvPr>
        </p:nvSpPr>
        <p:spPr/>
        <p:txBody>
          <a:bodyPr/>
          <a:lstStyle/>
          <a:p>
            <a:r>
              <a:rPr lang="en-US" dirty="0" smtClean="0"/>
              <a:t>Good financial habits, such as creating a budget and saving for the future, are key to staying financially healthy. However, even with the best budgeting skills, sometimes we must borrow money in order to make larger purchases, such as a car or house, or bridge the gap when emergencies arise.</a:t>
            </a:r>
            <a:endParaRPr lang="en-US" dirty="0"/>
          </a:p>
        </p:txBody>
      </p:sp>
    </p:spTree>
    <p:extLst>
      <p:ext uri="{BB962C8B-B14F-4D97-AF65-F5344CB8AC3E}">
        <p14:creationId xmlns:p14="http://schemas.microsoft.com/office/powerpoint/2010/main" val="18474789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Calculating Monthly Mortgage Payments </a:t>
            </a:r>
            <a:endParaRPr lang="en-US" dirty="0"/>
          </a:p>
        </p:txBody>
      </p:sp>
      <p:sp>
        <p:nvSpPr>
          <p:cNvPr id="3" name="Content Placeholder 2"/>
          <p:cNvSpPr>
            <a:spLocks noGrp="1"/>
          </p:cNvSpPr>
          <p:nvPr>
            <p:ph idx="1"/>
          </p:nvPr>
        </p:nvSpPr>
        <p:spPr>
          <a:xfrm>
            <a:off x="457200" y="1280160"/>
            <a:ext cx="8229600" cy="2677656"/>
          </a:xfrm>
        </p:spPr>
        <p:txBody>
          <a:bodyPr>
            <a:spAutoFit/>
          </a:bodyPr>
          <a:lstStyle/>
          <a:p>
            <a:r>
              <a:rPr lang="en-US" dirty="0" smtClean="0"/>
              <a:t>William and Helen are preparing to buy a new home in the Midwestern United States. They have saved </a:t>
            </a:r>
            <a:r>
              <a:rPr lang="en-US" dirty="0" smtClean="0">
                <a:solidFill>
                  <a:srgbClr val="0000FF"/>
                </a:solidFill>
              </a:rPr>
              <a:t>$21,300 </a:t>
            </a:r>
            <a:r>
              <a:rPr lang="en-US" dirty="0" smtClean="0"/>
              <a:t>for a down payment. The total price of the house is </a:t>
            </a:r>
            <a:r>
              <a:rPr lang="en-US" dirty="0" smtClean="0">
                <a:solidFill>
                  <a:srgbClr val="0000FF"/>
                </a:solidFill>
              </a:rPr>
              <a:t>$131,800</a:t>
            </a:r>
            <a:r>
              <a:rPr lang="en-US" dirty="0" smtClean="0"/>
              <a:t>, including taxes and fees. Find their monthly mortgage payment if the fixed interest rate is </a:t>
            </a:r>
            <a:r>
              <a:rPr lang="en-US" dirty="0" smtClean="0">
                <a:solidFill>
                  <a:srgbClr val="0000FF"/>
                </a:solidFill>
              </a:rPr>
              <a:t>3.52%</a:t>
            </a:r>
            <a:r>
              <a:rPr lang="en-US" dirty="0" smtClean="0"/>
              <a:t> for a </a:t>
            </a:r>
            <a:r>
              <a:rPr lang="en-US" dirty="0" smtClean="0">
                <a:solidFill>
                  <a:srgbClr val="0000FF"/>
                </a:solidFill>
              </a:rPr>
              <a:t>30</a:t>
            </a:r>
            <a:r>
              <a:rPr lang="en-US" dirty="0" smtClean="0"/>
              <a:t>-year loan.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Calculating Monthly Mortgage Payments (cont.)</a:t>
            </a:r>
            <a:endParaRPr lang="en-US" dirty="0"/>
          </a:p>
        </p:txBody>
      </p:sp>
      <p:sp>
        <p:nvSpPr>
          <p:cNvPr id="3" name="Content Placeholder 2"/>
          <p:cNvSpPr>
            <a:spLocks noGrp="1"/>
          </p:cNvSpPr>
          <p:nvPr>
            <p:ph idx="1"/>
          </p:nvPr>
        </p:nvSpPr>
        <p:spPr>
          <a:xfrm>
            <a:off x="457200" y="1280160"/>
            <a:ext cx="8229600" cy="5262979"/>
          </a:xfrm>
        </p:spPr>
        <p:txBody>
          <a:bodyPr>
            <a:spAutoFit/>
          </a:bodyPr>
          <a:lstStyle/>
          <a:p>
            <a:r>
              <a:rPr lang="en-US" b="1" dirty="0" smtClean="0"/>
              <a:t>Solution </a:t>
            </a:r>
          </a:p>
          <a:p>
            <a:r>
              <a:rPr lang="en-US" dirty="0" smtClean="0"/>
              <a:t>Since William and Helen have a down payment, we can subtract that from the purchase price to find the amount they will need to finance to buy the home. </a:t>
            </a:r>
          </a:p>
          <a:p>
            <a:pPr>
              <a:tabLst>
                <a:tab pos="4176713" algn="l"/>
              </a:tabLst>
            </a:pPr>
            <a:r>
              <a:rPr lang="en-US" dirty="0" smtClean="0">
                <a:solidFill>
                  <a:srgbClr val="000099"/>
                </a:solidFill>
              </a:rPr>
              <a:t> principal amount to finance	= $131,800 </a:t>
            </a:r>
            <a:r>
              <a:rPr lang="en-US" dirty="0" smtClean="0">
                <a:solidFill>
                  <a:srgbClr val="000099"/>
                </a:solidFill>
                <a:latin typeface="Symbol" pitchFamily="18" charset="2"/>
              </a:rPr>
              <a:t>-</a:t>
            </a:r>
            <a:r>
              <a:rPr lang="en-US" dirty="0" smtClean="0">
                <a:solidFill>
                  <a:srgbClr val="000099"/>
                </a:solidFill>
              </a:rPr>
              <a:t> $21,300</a:t>
            </a:r>
          </a:p>
          <a:p>
            <a:pPr>
              <a:tabLst>
                <a:tab pos="4176713" algn="l"/>
              </a:tabLst>
            </a:pPr>
            <a:r>
              <a:rPr lang="en-US" dirty="0" smtClean="0">
                <a:solidFill>
                  <a:srgbClr val="FF00FF"/>
                </a:solidFill>
              </a:rPr>
              <a:t>	</a:t>
            </a:r>
            <a:r>
              <a:rPr lang="en-US" dirty="0" smtClean="0">
                <a:solidFill>
                  <a:srgbClr val="000099"/>
                </a:solidFill>
              </a:rPr>
              <a:t>=</a:t>
            </a:r>
            <a:r>
              <a:rPr lang="en-US" dirty="0" smtClean="0">
                <a:solidFill>
                  <a:srgbClr val="FF00FF"/>
                </a:solidFill>
              </a:rPr>
              <a:t> $110,500 </a:t>
            </a:r>
          </a:p>
          <a:p>
            <a:pPr>
              <a:tabLst>
                <a:tab pos="4176713" algn="l"/>
              </a:tabLst>
            </a:pPr>
            <a:r>
              <a:rPr lang="en-US" dirty="0" smtClean="0"/>
              <a:t>We are told that the APR = 3.52%, so </a:t>
            </a:r>
            <a:r>
              <a:rPr lang="en-US" i="1" dirty="0" smtClean="0"/>
              <a:t>r </a:t>
            </a:r>
            <a:r>
              <a:rPr lang="en-US" dirty="0" smtClean="0"/>
              <a:t>= 0.0352 and</a:t>
            </a:r>
            <a:r>
              <a:rPr lang="en-US" i="1" dirty="0" smtClean="0"/>
              <a:t> t = </a:t>
            </a:r>
            <a:r>
              <a:rPr lang="en-US" dirty="0" smtClean="0"/>
              <a:t>30 years. Using the payment formula for fixed installment loans we can calculate their monthly mortgage payment.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Calculating Monthly Mortgage Payments (cont.)</a:t>
            </a:r>
            <a:endParaRPr lang="en-US" dirty="0"/>
          </a:p>
        </p:txBody>
      </p:sp>
      <p:sp>
        <p:nvSpPr>
          <p:cNvPr id="3" name="Content Placeholder 2"/>
          <p:cNvSpPr>
            <a:spLocks noGrp="1"/>
          </p:cNvSpPr>
          <p:nvPr>
            <p:ph idx="1"/>
          </p:nvPr>
        </p:nvSpPr>
        <p:spPr>
          <a:xfrm>
            <a:off x="457200" y="1280160"/>
            <a:ext cx="8229600" cy="4053840"/>
          </a:xfrm>
        </p:spPr>
        <p:txBody>
          <a:bodyPr anchor="b"/>
          <a:lstStyle/>
          <a:p>
            <a:r>
              <a:rPr lang="en-US" dirty="0" smtClean="0"/>
              <a:t>Therefore, William and Helen will have a monthly mortgage of </a:t>
            </a:r>
            <a:r>
              <a:rPr lang="en-US" dirty="0" smtClean="0">
                <a:solidFill>
                  <a:srgbClr val="FF0000"/>
                </a:solidFill>
              </a:rPr>
              <a:t>$497.43</a:t>
            </a:r>
            <a:r>
              <a:rPr lang="en-US" dirty="0" smtClean="0"/>
              <a:t>. </a:t>
            </a:r>
            <a:endParaRPr lang="en-US" dirty="0"/>
          </a:p>
        </p:txBody>
      </p:sp>
      <p:graphicFrame>
        <p:nvGraphicFramePr>
          <p:cNvPr id="11267" name="Object 3"/>
          <p:cNvGraphicFramePr>
            <a:graphicFrameLocks noChangeAspect="1"/>
          </p:cNvGraphicFramePr>
          <p:nvPr/>
        </p:nvGraphicFramePr>
        <p:xfrm>
          <a:off x="1066800" y="1434152"/>
          <a:ext cx="3327400" cy="2057400"/>
        </p:xfrm>
        <a:graphic>
          <a:graphicData uri="http://schemas.openxmlformats.org/presentationml/2006/ole">
            <mc:AlternateContent xmlns:mc="http://schemas.openxmlformats.org/markup-compatibility/2006">
              <mc:Choice xmlns:v="urn:schemas-microsoft-com:vml" Requires="v">
                <p:oleObj spid="_x0000_s11324" name="Equation" r:id="rId3" imgW="3327120" imgH="2057400" progId="Equation.DSMT4">
                  <p:embed/>
                </p:oleObj>
              </mc:Choice>
              <mc:Fallback>
                <p:oleObj name="Equation" r:id="rId3" imgW="3327120" imgH="2057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1434152"/>
                        <a:ext cx="3327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4457700" y="1420504"/>
          <a:ext cx="3619500" cy="2057400"/>
        </p:xfrm>
        <a:graphic>
          <a:graphicData uri="http://schemas.openxmlformats.org/presentationml/2006/ole">
            <mc:AlternateContent xmlns:mc="http://schemas.openxmlformats.org/markup-compatibility/2006">
              <mc:Choice xmlns:v="urn:schemas-microsoft-com:vml" Requires="v">
                <p:oleObj spid="_x0000_s11325" name="Equation" r:id="rId5" imgW="3619440" imgH="2057400" progId="Equation.DSMT4">
                  <p:embed/>
                </p:oleObj>
              </mc:Choice>
              <mc:Fallback>
                <p:oleObj name="Equation" r:id="rId5" imgW="3619440" imgH="2057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57700" y="1420504"/>
                        <a:ext cx="36195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extLst>
              <p:ext uri="{D42A27DB-BD31-4B8C-83A1-F6EECF244321}">
                <p14:modId xmlns:p14="http://schemas.microsoft.com/office/powerpoint/2010/main" val="3712354952"/>
              </p:ext>
            </p:extLst>
          </p:nvPr>
        </p:nvGraphicFramePr>
        <p:xfrm>
          <a:off x="1828800" y="3670300"/>
          <a:ext cx="2159000" cy="292100"/>
        </p:xfrm>
        <a:graphic>
          <a:graphicData uri="http://schemas.openxmlformats.org/presentationml/2006/ole">
            <mc:AlternateContent xmlns:mc="http://schemas.openxmlformats.org/markup-compatibility/2006">
              <mc:Choice xmlns:v="urn:schemas-microsoft-com:vml" Requires="v">
                <p:oleObj spid="_x0000_s11326" name="Equation" r:id="rId7" imgW="2158920" imgH="291960" progId="Equation.DSMT4">
                  <p:embed/>
                </p:oleObj>
              </mc:Choice>
              <mc:Fallback>
                <p:oleObj name="Equation" r:id="rId7" imgW="2158920" imgH="291960" progId="Equation.DSMT4">
                  <p:embed/>
                  <p:pic>
                    <p:nvPicPr>
                      <p:cNvPr id="0" name="Picture 5"/>
                      <p:cNvPicPr>
                        <a:picLocks noChangeAspect="1" noChangeArrowheads="1"/>
                      </p:cNvPicPr>
                      <p:nvPr/>
                    </p:nvPicPr>
                    <p:blipFill>
                      <a:blip r:embed="rId8"/>
                      <a:srcRect/>
                      <a:stretch>
                        <a:fillRect/>
                      </a:stretch>
                    </p:blipFill>
                    <p:spPr bwMode="auto">
                      <a:xfrm>
                        <a:off x="1828800" y="3670300"/>
                        <a:ext cx="215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Maximum Purchase Price Formula </a:t>
            </a:r>
            <a:endParaRPr lang="en-US" dirty="0"/>
          </a:p>
        </p:txBody>
      </p:sp>
      <p:sp>
        <p:nvSpPr>
          <p:cNvPr id="3" name="Content Placeholder 2"/>
          <p:cNvSpPr>
            <a:spLocks noGrp="1"/>
          </p:cNvSpPr>
          <p:nvPr>
            <p:ph idx="1"/>
          </p:nvPr>
        </p:nvSpPr>
        <p:spPr>
          <a:solidFill>
            <a:srgbClr val="FFFFCC"/>
          </a:solidFill>
          <a:ln w="28575">
            <a:solidFill>
              <a:srgbClr val="000000"/>
            </a:solidFill>
          </a:ln>
        </p:spPr>
        <p:txBody>
          <a:bodyPr>
            <a:spAutoFit/>
          </a:bodyPr>
          <a:lstStyle/>
          <a:p>
            <a:pPr algn="ctr"/>
            <a:r>
              <a:rPr lang="en-US" b="1" dirty="0" smtClean="0">
                <a:solidFill>
                  <a:srgbClr val="000000"/>
                </a:solidFill>
              </a:rPr>
              <a:t>Maximum Purchase Price Formula </a:t>
            </a:r>
          </a:p>
          <a:p>
            <a:r>
              <a:rPr lang="en-US" dirty="0" smtClean="0">
                <a:solidFill>
                  <a:srgbClr val="000000"/>
                </a:solidFill>
              </a:rPr>
              <a:t>The </a:t>
            </a:r>
            <a:r>
              <a:rPr lang="en-US" b="1" dirty="0" smtClean="0">
                <a:solidFill>
                  <a:srgbClr val="C00000"/>
                </a:solidFill>
              </a:rPr>
              <a:t>maximum purchase</a:t>
            </a:r>
            <a:r>
              <a:rPr lang="en-US" dirty="0" smtClean="0">
                <a:solidFill>
                  <a:srgbClr val="000000"/>
                </a:solidFill>
              </a:rPr>
              <a:t> price for a house can be found by</a:t>
            </a:r>
          </a:p>
          <a:p>
            <a:endParaRPr lang="en-US" dirty="0" smtClean="0">
              <a:solidFill>
                <a:srgbClr val="000000"/>
              </a:solidFill>
            </a:endParaRPr>
          </a:p>
          <a:p>
            <a:endParaRPr lang="en-US" dirty="0" smtClean="0">
              <a:solidFill>
                <a:srgbClr val="000000"/>
              </a:solidFill>
            </a:endParaRPr>
          </a:p>
          <a:p>
            <a:pPr>
              <a:lnSpc>
                <a:spcPct val="150000"/>
              </a:lnSpc>
            </a:pPr>
            <a:endParaRPr lang="en-US" dirty="0" smtClean="0">
              <a:solidFill>
                <a:srgbClr val="000000"/>
              </a:solidFill>
            </a:endParaRPr>
          </a:p>
          <a:p>
            <a:r>
              <a:rPr lang="en-US" dirty="0" smtClean="0">
                <a:solidFill>
                  <a:srgbClr val="000000"/>
                </a:solidFill>
              </a:rPr>
              <a:t>where </a:t>
            </a:r>
            <a:r>
              <a:rPr lang="en-US" i="1" dirty="0" smtClean="0">
                <a:solidFill>
                  <a:srgbClr val="000000"/>
                </a:solidFill>
              </a:rPr>
              <a:t>PMT </a:t>
            </a:r>
            <a:r>
              <a:rPr lang="en-US" dirty="0" smtClean="0">
                <a:solidFill>
                  <a:srgbClr val="000000"/>
                </a:solidFill>
              </a:rPr>
              <a:t>is the monthly mortgage payment you wish to make,</a:t>
            </a:r>
            <a:r>
              <a:rPr lang="en-US" i="1" dirty="0" smtClean="0">
                <a:solidFill>
                  <a:srgbClr val="000000"/>
                </a:solidFill>
              </a:rPr>
              <a:t> r </a:t>
            </a:r>
            <a:r>
              <a:rPr lang="en-US" dirty="0" smtClean="0">
                <a:solidFill>
                  <a:srgbClr val="000000"/>
                </a:solidFill>
              </a:rPr>
              <a:t>is the APR, </a:t>
            </a:r>
            <a:r>
              <a:rPr lang="en-US" i="1" dirty="0" smtClean="0">
                <a:solidFill>
                  <a:srgbClr val="000000"/>
                </a:solidFill>
              </a:rPr>
              <a:t>n </a:t>
            </a:r>
            <a:r>
              <a:rPr lang="en-US" dirty="0" smtClean="0">
                <a:solidFill>
                  <a:srgbClr val="000000"/>
                </a:solidFill>
              </a:rPr>
              <a:t>is the number of payments per year, and</a:t>
            </a:r>
            <a:r>
              <a:rPr lang="en-US" i="1" dirty="0" smtClean="0">
                <a:solidFill>
                  <a:srgbClr val="000000"/>
                </a:solidFill>
              </a:rPr>
              <a:t> t </a:t>
            </a:r>
            <a:r>
              <a:rPr lang="en-US" dirty="0" smtClean="0">
                <a:solidFill>
                  <a:srgbClr val="000000"/>
                </a:solidFill>
              </a:rPr>
              <a:t>is the number of years of the loan.  </a:t>
            </a:r>
            <a:endParaRPr lang="en-US" dirty="0">
              <a:solidFill>
                <a:srgbClr val="000000"/>
              </a:solidFill>
            </a:endParaRPr>
          </a:p>
        </p:txBody>
      </p:sp>
      <p:graphicFrame>
        <p:nvGraphicFramePr>
          <p:cNvPr id="12290" name="Object 2"/>
          <p:cNvGraphicFramePr>
            <a:graphicFrameLocks noChangeAspect="1"/>
          </p:cNvGraphicFramePr>
          <p:nvPr/>
        </p:nvGraphicFramePr>
        <p:xfrm>
          <a:off x="996950" y="2438400"/>
          <a:ext cx="7150100" cy="2057400"/>
        </p:xfrm>
        <a:graphic>
          <a:graphicData uri="http://schemas.openxmlformats.org/presentationml/2006/ole">
            <mc:AlternateContent xmlns:mc="http://schemas.openxmlformats.org/markup-compatibility/2006">
              <mc:Choice xmlns:v="urn:schemas-microsoft-com:vml" Requires="v">
                <p:oleObj spid="_x0000_s12309" name="Equation" r:id="rId3" imgW="7149960" imgH="2057400" progId="Equation.DSMT4">
                  <p:embed/>
                </p:oleObj>
              </mc:Choice>
              <mc:Fallback>
                <p:oleObj name="Equation" r:id="rId3" imgW="7149960" imgH="2057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6950" y="2438400"/>
                        <a:ext cx="71501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How Much House Can You Afford? </a:t>
            </a:r>
            <a:endParaRPr lang="en-US" dirty="0"/>
          </a:p>
        </p:txBody>
      </p:sp>
      <p:sp>
        <p:nvSpPr>
          <p:cNvPr id="3" name="Content Placeholder 2"/>
          <p:cNvSpPr>
            <a:spLocks noGrp="1"/>
          </p:cNvSpPr>
          <p:nvPr>
            <p:ph idx="1"/>
          </p:nvPr>
        </p:nvSpPr>
        <p:spPr/>
        <p:txBody>
          <a:bodyPr>
            <a:normAutofit/>
          </a:bodyPr>
          <a:lstStyle/>
          <a:p>
            <a:r>
              <a:rPr lang="en-US" dirty="0" smtClean="0"/>
              <a:t>Suppose you have recently graduated from college and want to purchase a house. Your take-home pay is </a:t>
            </a:r>
            <a:r>
              <a:rPr lang="en-US" dirty="0" smtClean="0">
                <a:solidFill>
                  <a:srgbClr val="0000FF"/>
                </a:solidFill>
              </a:rPr>
              <a:t>$3220 </a:t>
            </a:r>
            <a:r>
              <a:rPr lang="en-US" dirty="0" smtClean="0"/>
              <a:t>per month and you wish to stay within the recommended guidelines for mortgage amounts by </a:t>
            </a:r>
            <a:endParaRPr lang="en-US" dirty="0" smtClean="0"/>
          </a:p>
          <a:p>
            <a:pPr>
              <a:spcBef>
                <a:spcPts val="1200"/>
              </a:spcBef>
            </a:pPr>
            <a:r>
              <a:rPr lang="en-US" dirty="0" smtClean="0"/>
              <a:t>only </a:t>
            </a:r>
            <a:r>
              <a:rPr lang="en-US" dirty="0" smtClean="0"/>
              <a:t>spending </a:t>
            </a:r>
            <a:r>
              <a:rPr lang="en-US" dirty="0" smtClean="0"/>
              <a:t>    of </a:t>
            </a:r>
            <a:r>
              <a:rPr lang="en-US" dirty="0" smtClean="0"/>
              <a:t>your take-home pay on a house </a:t>
            </a:r>
            <a:endParaRPr lang="en-US" dirty="0" smtClean="0"/>
          </a:p>
          <a:p>
            <a:pPr>
              <a:spcBef>
                <a:spcPts val="1200"/>
              </a:spcBef>
            </a:pPr>
            <a:r>
              <a:rPr lang="en-US" dirty="0" smtClean="0"/>
              <a:t>payment</a:t>
            </a:r>
            <a:r>
              <a:rPr lang="en-US" dirty="0" smtClean="0"/>
              <a:t>. You have </a:t>
            </a:r>
            <a:r>
              <a:rPr lang="en-US" dirty="0" smtClean="0">
                <a:solidFill>
                  <a:srgbClr val="0000FF"/>
                </a:solidFill>
              </a:rPr>
              <a:t>$15,300 </a:t>
            </a:r>
            <a:r>
              <a:rPr lang="en-US" dirty="0" smtClean="0"/>
              <a:t>saved for a down payment. With your good credit and the down payment you can get an APR from your bank of </a:t>
            </a:r>
            <a:r>
              <a:rPr lang="en-US" dirty="0" smtClean="0">
                <a:solidFill>
                  <a:srgbClr val="0000FF"/>
                </a:solidFill>
              </a:rPr>
              <a:t>3.37%</a:t>
            </a:r>
            <a:r>
              <a:rPr lang="en-US" dirty="0" smtClean="0"/>
              <a:t> compounded monthly. </a:t>
            </a:r>
          </a:p>
        </p:txBody>
      </p:sp>
      <p:graphicFrame>
        <p:nvGraphicFramePr>
          <p:cNvPr id="4" name="Object 3"/>
          <p:cNvGraphicFramePr>
            <a:graphicFrameLocks noChangeAspect="1"/>
          </p:cNvGraphicFramePr>
          <p:nvPr>
            <p:extLst>
              <p:ext uri="{D42A27DB-BD31-4B8C-83A1-F6EECF244321}">
                <p14:modId xmlns:p14="http://schemas.microsoft.com/office/powerpoint/2010/main" val="103419346"/>
              </p:ext>
            </p:extLst>
          </p:nvPr>
        </p:nvGraphicFramePr>
        <p:xfrm>
          <a:off x="2612066" y="3035598"/>
          <a:ext cx="279400" cy="838200"/>
        </p:xfrm>
        <a:graphic>
          <a:graphicData uri="http://schemas.openxmlformats.org/presentationml/2006/ole">
            <mc:AlternateContent xmlns:mc="http://schemas.openxmlformats.org/markup-compatibility/2006">
              <mc:Choice xmlns:v="urn:schemas-microsoft-com:vml" Requires="v">
                <p:oleObj spid="_x0000_s15362" name="Equation" r:id="rId3" imgW="279360" imgH="838080" progId="Equation.DSMT4">
                  <p:embed/>
                </p:oleObj>
              </mc:Choice>
              <mc:Fallback>
                <p:oleObj name="Equation" r:id="rId3" imgW="279360" imgH="838080" progId="Equation.DSMT4">
                  <p:embed/>
                  <p:pic>
                    <p:nvPicPr>
                      <p:cNvPr id="0" name=""/>
                      <p:cNvPicPr/>
                      <p:nvPr/>
                    </p:nvPicPr>
                    <p:blipFill>
                      <a:blip r:embed="rId4"/>
                      <a:stretch>
                        <a:fillRect/>
                      </a:stretch>
                    </p:blipFill>
                    <p:spPr>
                      <a:xfrm>
                        <a:off x="2612066" y="3035598"/>
                        <a:ext cx="279400" cy="838200"/>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How Much House Can You Afford? (cont.)</a:t>
            </a:r>
            <a:endParaRPr lang="en-US" dirty="0"/>
          </a:p>
        </p:txBody>
      </p:sp>
      <p:sp>
        <p:nvSpPr>
          <p:cNvPr id="3" name="Content Placeholder 2"/>
          <p:cNvSpPr>
            <a:spLocks noGrp="1"/>
          </p:cNvSpPr>
          <p:nvPr>
            <p:ph idx="1"/>
          </p:nvPr>
        </p:nvSpPr>
        <p:spPr>
          <a:xfrm>
            <a:off x="457200" y="1280160"/>
            <a:ext cx="8229600" cy="4832092"/>
          </a:xfrm>
        </p:spPr>
        <p:txBody>
          <a:bodyPr>
            <a:spAutoFit/>
          </a:bodyPr>
          <a:lstStyle/>
          <a:p>
            <a:pPr marL="463550" indent="-463550">
              <a:spcBef>
                <a:spcPts val="0"/>
              </a:spcBef>
            </a:pPr>
            <a:r>
              <a:rPr lang="en-US" b="1" dirty="0" smtClean="0"/>
              <a:t>a.	</a:t>
            </a:r>
            <a:r>
              <a:rPr lang="en-US" dirty="0" smtClean="0"/>
              <a:t>What is the total cost of a house you could afford with a </a:t>
            </a:r>
            <a:r>
              <a:rPr lang="en-US" dirty="0" smtClean="0">
                <a:solidFill>
                  <a:srgbClr val="0000FF"/>
                </a:solidFill>
              </a:rPr>
              <a:t>15</a:t>
            </a:r>
            <a:r>
              <a:rPr lang="en-US" dirty="0" smtClean="0"/>
              <a:t>-year mortgage?</a:t>
            </a:r>
            <a:r>
              <a:rPr lang="en-US" b="1" dirty="0" smtClean="0"/>
              <a:t> </a:t>
            </a:r>
          </a:p>
          <a:p>
            <a:pPr marL="463550" indent="-463550">
              <a:spcBef>
                <a:spcPts val="0"/>
              </a:spcBef>
            </a:pPr>
            <a:r>
              <a:rPr lang="en-US" b="1" dirty="0" smtClean="0"/>
              <a:t>b.	</a:t>
            </a:r>
            <a:r>
              <a:rPr lang="en-US" dirty="0" smtClean="0"/>
              <a:t>What is the most that you could afford with a traditional </a:t>
            </a:r>
            <a:r>
              <a:rPr lang="en-US" dirty="0" smtClean="0">
                <a:solidFill>
                  <a:srgbClr val="0000FF"/>
                </a:solidFill>
              </a:rPr>
              <a:t>30</a:t>
            </a:r>
            <a:r>
              <a:rPr lang="en-US" dirty="0" smtClean="0"/>
              <a:t>-year mortgage instead of a </a:t>
            </a:r>
            <a:r>
              <a:rPr lang="en-US" dirty="0" smtClean="0">
                <a:solidFill>
                  <a:srgbClr val="0000FF"/>
                </a:solidFill>
              </a:rPr>
              <a:t>15</a:t>
            </a:r>
            <a:r>
              <a:rPr lang="en-US" dirty="0" smtClean="0"/>
              <a:t>-year? </a:t>
            </a:r>
          </a:p>
          <a:p>
            <a:pPr>
              <a:spcBef>
                <a:spcPts val="0"/>
              </a:spcBef>
            </a:pPr>
            <a:r>
              <a:rPr lang="en-US" b="1" dirty="0" smtClean="0"/>
              <a:t>Solution </a:t>
            </a:r>
          </a:p>
          <a:p>
            <a:pPr marL="463550" indent="-463550">
              <a:spcBef>
                <a:spcPts val="0"/>
              </a:spcBef>
            </a:pPr>
            <a:r>
              <a:rPr lang="en-US" b="1" dirty="0" smtClean="0"/>
              <a:t>a.	</a:t>
            </a:r>
            <a:r>
              <a:rPr lang="en-US" dirty="0" smtClean="0"/>
              <a:t>The first thing to do is to calculate the size of the monthly mortgage payment you are willing to spend. Since you have $3220 per month in take-home pay, multiply this by 25% to find your maximum monthly payment.</a:t>
            </a:r>
            <a:r>
              <a:rPr lang="en-US" b="1" dirty="0" smtClean="0"/>
              <a:t> </a:t>
            </a:r>
          </a:p>
          <a:p>
            <a:pPr algn="ctr">
              <a:spcBef>
                <a:spcPts val="0"/>
              </a:spcBef>
            </a:pPr>
            <a:r>
              <a:rPr lang="en-US" dirty="0" smtClean="0">
                <a:solidFill>
                  <a:srgbClr val="000099"/>
                </a:solidFill>
              </a:rPr>
              <a:t>advised monthly payment = $3220 ⋅ 0.25 =</a:t>
            </a:r>
            <a:r>
              <a:rPr lang="en-US" dirty="0" smtClean="0">
                <a:solidFill>
                  <a:srgbClr val="FF00FF"/>
                </a:solidFill>
              </a:rPr>
              <a:t> $805 </a:t>
            </a:r>
            <a:endParaRPr lang="en-US" dirty="0">
              <a:solidFill>
                <a:srgbClr val="FF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How Much House Can You Afford? (cont.)</a:t>
            </a:r>
            <a:endParaRPr lang="en-US" dirty="0"/>
          </a:p>
        </p:txBody>
      </p:sp>
      <p:sp>
        <p:nvSpPr>
          <p:cNvPr id="3" name="Content Placeholder 2"/>
          <p:cNvSpPr>
            <a:spLocks noGrp="1"/>
          </p:cNvSpPr>
          <p:nvPr>
            <p:ph idx="1"/>
          </p:nvPr>
        </p:nvSpPr>
        <p:spPr/>
        <p:txBody>
          <a:bodyPr/>
          <a:lstStyle/>
          <a:p>
            <a:r>
              <a:rPr lang="en-US" dirty="0" smtClean="0"/>
              <a:t>We know that </a:t>
            </a:r>
            <a:r>
              <a:rPr lang="en-US" i="1" dirty="0" smtClean="0"/>
              <a:t>r </a:t>
            </a:r>
            <a:r>
              <a:rPr lang="en-US" dirty="0" smtClean="0"/>
              <a:t>= 0.0337 and that because this is a </a:t>
            </a:r>
            <a:br>
              <a:rPr lang="en-US" dirty="0" smtClean="0"/>
            </a:br>
            <a:r>
              <a:rPr lang="en-US" dirty="0" smtClean="0"/>
              <a:t>15-year mortgage,</a:t>
            </a:r>
            <a:r>
              <a:rPr lang="en-US" i="1" dirty="0" smtClean="0"/>
              <a:t> n </a:t>
            </a:r>
            <a:r>
              <a:rPr lang="en-US" dirty="0" smtClean="0"/>
              <a:t>= 12 and</a:t>
            </a:r>
            <a:r>
              <a:rPr lang="en-US" i="1" dirty="0" smtClean="0"/>
              <a:t> t </a:t>
            </a:r>
            <a:r>
              <a:rPr lang="en-US" dirty="0" smtClean="0"/>
              <a:t>= 15. Substituting these values in the formula, we have the following.</a:t>
            </a:r>
            <a:r>
              <a:rPr lang="en-US" i="1" dirty="0" smtClean="0"/>
              <a:t> </a:t>
            </a:r>
            <a:endParaRPr lang="en-US" dirty="0"/>
          </a:p>
        </p:txBody>
      </p:sp>
      <p:graphicFrame>
        <p:nvGraphicFramePr>
          <p:cNvPr id="13316" name="Object 4"/>
          <p:cNvGraphicFramePr>
            <a:graphicFrameLocks noChangeAspect="1"/>
          </p:cNvGraphicFramePr>
          <p:nvPr>
            <p:extLst>
              <p:ext uri="{D42A27DB-BD31-4B8C-83A1-F6EECF244321}">
                <p14:modId xmlns:p14="http://schemas.microsoft.com/office/powerpoint/2010/main" val="3506274237"/>
              </p:ext>
            </p:extLst>
          </p:nvPr>
        </p:nvGraphicFramePr>
        <p:xfrm>
          <a:off x="609600" y="2743200"/>
          <a:ext cx="3670300" cy="368300"/>
        </p:xfrm>
        <a:graphic>
          <a:graphicData uri="http://schemas.openxmlformats.org/presentationml/2006/ole">
            <mc:AlternateContent xmlns:mc="http://schemas.openxmlformats.org/markup-compatibility/2006">
              <mc:Choice xmlns:v="urn:schemas-microsoft-com:vml" Requires="v">
                <p:oleObj spid="_x0000_s13375" name="Equation" r:id="rId3" imgW="3670200" imgH="368280" progId="Equation.DSMT4">
                  <p:embed/>
                </p:oleObj>
              </mc:Choice>
              <mc:Fallback>
                <p:oleObj name="Equation" r:id="rId3" imgW="3670200" imgH="368280" progId="Equation.DSMT4">
                  <p:embed/>
                  <p:pic>
                    <p:nvPicPr>
                      <p:cNvPr id="0" name="Picture 4"/>
                      <p:cNvPicPr>
                        <a:picLocks noChangeAspect="1" noChangeArrowheads="1"/>
                      </p:cNvPicPr>
                      <p:nvPr/>
                    </p:nvPicPr>
                    <p:blipFill>
                      <a:blip r:embed="rId4"/>
                      <a:srcRect/>
                      <a:stretch>
                        <a:fillRect/>
                      </a:stretch>
                    </p:blipFill>
                    <p:spPr bwMode="auto">
                      <a:xfrm>
                        <a:off x="609600" y="2743200"/>
                        <a:ext cx="3670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extLst>
              <p:ext uri="{D42A27DB-BD31-4B8C-83A1-F6EECF244321}">
                <p14:modId xmlns:p14="http://schemas.microsoft.com/office/powerpoint/2010/main" val="703198047"/>
              </p:ext>
            </p:extLst>
          </p:nvPr>
        </p:nvGraphicFramePr>
        <p:xfrm>
          <a:off x="693760" y="5542888"/>
          <a:ext cx="2235200" cy="330200"/>
        </p:xfrm>
        <a:graphic>
          <a:graphicData uri="http://schemas.openxmlformats.org/presentationml/2006/ole">
            <mc:AlternateContent xmlns:mc="http://schemas.openxmlformats.org/markup-compatibility/2006">
              <mc:Choice xmlns:v="urn:schemas-microsoft-com:vml" Requires="v">
                <p:oleObj spid="_x0000_s13376" name="Equation" r:id="rId5" imgW="2234880" imgH="330120" progId="Equation.DSMT4">
                  <p:embed/>
                </p:oleObj>
              </mc:Choice>
              <mc:Fallback>
                <p:oleObj name="Equation" r:id="rId5" imgW="2234880" imgH="330120" progId="Equation.DSMT4">
                  <p:embed/>
                  <p:pic>
                    <p:nvPicPr>
                      <p:cNvPr id="0" name="Picture 5"/>
                      <p:cNvPicPr>
                        <a:picLocks noChangeAspect="1" noChangeArrowheads="1"/>
                      </p:cNvPicPr>
                      <p:nvPr/>
                    </p:nvPicPr>
                    <p:blipFill>
                      <a:blip r:embed="rId6"/>
                      <a:srcRect/>
                      <a:stretch>
                        <a:fillRect/>
                      </a:stretch>
                    </p:blipFill>
                    <p:spPr bwMode="auto">
                      <a:xfrm>
                        <a:off x="693760" y="5542888"/>
                        <a:ext cx="2235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3028247252"/>
              </p:ext>
            </p:extLst>
          </p:nvPr>
        </p:nvGraphicFramePr>
        <p:xfrm>
          <a:off x="4191000" y="3200400"/>
          <a:ext cx="4254500" cy="2057400"/>
        </p:xfrm>
        <a:graphic>
          <a:graphicData uri="http://schemas.openxmlformats.org/presentationml/2006/ole">
            <mc:AlternateContent xmlns:mc="http://schemas.openxmlformats.org/markup-compatibility/2006">
              <mc:Choice xmlns:v="urn:schemas-microsoft-com:vml" Requires="v">
                <p:oleObj spid="_x0000_s13377" name="Equation" r:id="rId7" imgW="4254480" imgH="2057400" progId="Equation.DSMT4">
                  <p:embed/>
                </p:oleObj>
              </mc:Choice>
              <mc:Fallback>
                <p:oleObj name="Equation" r:id="rId7" imgW="4254480" imgH="2057400" progId="Equation.DSMT4">
                  <p:embed/>
                  <p:pic>
                    <p:nvPicPr>
                      <p:cNvPr id="0" name="Object 4"/>
                      <p:cNvPicPr>
                        <a:picLocks noChangeAspect="1" noChangeArrowheads="1"/>
                      </p:cNvPicPr>
                      <p:nvPr/>
                    </p:nvPicPr>
                    <p:blipFill>
                      <a:blip r:embed="rId8"/>
                      <a:srcRect/>
                      <a:stretch>
                        <a:fillRect/>
                      </a:stretch>
                    </p:blipFill>
                    <p:spPr bwMode="auto">
                      <a:xfrm>
                        <a:off x="4191000" y="3200400"/>
                        <a:ext cx="42545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3920880624"/>
              </p:ext>
            </p:extLst>
          </p:nvPr>
        </p:nvGraphicFramePr>
        <p:xfrm>
          <a:off x="685800" y="3200400"/>
          <a:ext cx="3403600" cy="2057400"/>
        </p:xfrm>
        <a:graphic>
          <a:graphicData uri="http://schemas.openxmlformats.org/presentationml/2006/ole">
            <mc:AlternateContent xmlns:mc="http://schemas.openxmlformats.org/markup-compatibility/2006">
              <mc:Choice xmlns:v="urn:schemas-microsoft-com:vml" Requires="v">
                <p:oleObj spid="_x0000_s13378" name="Equation" r:id="rId9" imgW="3403440" imgH="2057400" progId="Equation.DSMT4">
                  <p:embed/>
                </p:oleObj>
              </mc:Choice>
              <mc:Fallback>
                <p:oleObj name="Equation" r:id="rId9" imgW="3403440" imgH="2057400" progId="Equation.DSMT4">
                  <p:embed/>
                  <p:pic>
                    <p:nvPicPr>
                      <p:cNvPr id="0" name="Object 3"/>
                      <p:cNvPicPr>
                        <a:picLocks noChangeAspect="1" noChangeArrowheads="1"/>
                      </p:cNvPicPr>
                      <p:nvPr/>
                    </p:nvPicPr>
                    <p:blipFill>
                      <a:blip r:embed="rId10"/>
                      <a:srcRect/>
                      <a:stretch>
                        <a:fillRect/>
                      </a:stretch>
                    </p:blipFill>
                    <p:spPr bwMode="auto">
                      <a:xfrm>
                        <a:off x="685800" y="3200400"/>
                        <a:ext cx="3403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How Much House Can You Afford? (cont.)</a:t>
            </a:r>
            <a:endParaRPr lang="en-US" dirty="0"/>
          </a:p>
        </p:txBody>
      </p:sp>
      <p:sp>
        <p:nvSpPr>
          <p:cNvPr id="3" name="Content Placeholder 2"/>
          <p:cNvSpPr>
            <a:spLocks noGrp="1"/>
          </p:cNvSpPr>
          <p:nvPr>
            <p:ph idx="1"/>
          </p:nvPr>
        </p:nvSpPr>
        <p:spPr/>
        <p:txBody>
          <a:bodyPr/>
          <a:lstStyle/>
          <a:p>
            <a:r>
              <a:rPr lang="en-US" dirty="0" smtClean="0"/>
              <a:t>So, you could afford a 15-year mortgage of approximately </a:t>
            </a:r>
            <a:r>
              <a:rPr lang="en-US" dirty="0" smtClean="0">
                <a:solidFill>
                  <a:srgbClr val="FF0000"/>
                </a:solidFill>
              </a:rPr>
              <a:t>$113,617.82</a:t>
            </a:r>
            <a:r>
              <a:rPr lang="en-US" dirty="0" smtClean="0"/>
              <a:t>. </a:t>
            </a:r>
          </a:p>
          <a:p>
            <a:r>
              <a:rPr lang="en-US" dirty="0" smtClean="0"/>
              <a:t>Remember that the amount of down payment you have available will add to the maximum amount you can spend on a house. Therefore, with a 15-year mortgage you can afford to buy a house with a maximum price of </a:t>
            </a:r>
          </a:p>
          <a:p>
            <a:pPr algn="ctr"/>
            <a:r>
              <a:rPr lang="en-US" dirty="0" smtClean="0">
                <a:solidFill>
                  <a:srgbClr val="000099"/>
                </a:solidFill>
              </a:rPr>
              <a:t>$113,617.82 + $15,300 =</a:t>
            </a:r>
            <a:r>
              <a:rPr lang="en-US" dirty="0" smtClean="0">
                <a:solidFill>
                  <a:srgbClr val="FF0000"/>
                </a:solidFill>
              </a:rPr>
              <a:t> $128,917.82</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How Much House Can You Afford? (cont.)</a:t>
            </a:r>
            <a:endParaRPr lang="en-US" dirty="0"/>
          </a:p>
        </p:txBody>
      </p:sp>
      <p:sp>
        <p:nvSpPr>
          <p:cNvPr id="3" name="Content Placeholder 2"/>
          <p:cNvSpPr>
            <a:spLocks noGrp="1"/>
          </p:cNvSpPr>
          <p:nvPr>
            <p:ph idx="1"/>
          </p:nvPr>
        </p:nvSpPr>
        <p:spPr/>
        <p:txBody>
          <a:bodyPr/>
          <a:lstStyle/>
          <a:p>
            <a:pPr marL="463550" indent="-463550"/>
            <a:r>
              <a:rPr lang="en-US" b="1" dirty="0" smtClean="0"/>
              <a:t>b.	</a:t>
            </a:r>
            <a:r>
              <a:rPr lang="en-US" dirty="0" smtClean="0"/>
              <a:t>For a 30-year mortgage, the only thing that changes is </a:t>
            </a:r>
            <a:r>
              <a:rPr lang="en-US" i="1" dirty="0" smtClean="0"/>
              <a:t>t</a:t>
            </a:r>
            <a:r>
              <a:rPr lang="en-US" dirty="0" smtClean="0"/>
              <a:t>. Now</a:t>
            </a:r>
            <a:r>
              <a:rPr lang="en-US" i="1" dirty="0" smtClean="0"/>
              <a:t> t </a:t>
            </a:r>
            <a:r>
              <a:rPr lang="en-US" dirty="0" smtClean="0"/>
              <a:t>= 30. The monthly payment you can afford stays the same, as well as the interest rate and</a:t>
            </a:r>
            <a:r>
              <a:rPr lang="en-US" i="1" dirty="0" smtClean="0"/>
              <a:t> n</a:t>
            </a:r>
            <a:r>
              <a:rPr lang="en-US" dirty="0" smtClean="0"/>
              <a:t>. Therefore, we have the following.</a:t>
            </a:r>
            <a:r>
              <a:rPr lang="en-US" i="1" dirty="0" smtClean="0"/>
              <a:t> </a:t>
            </a:r>
            <a:endParaRPr lang="en-US" dirty="0"/>
          </a:p>
        </p:txBody>
      </p:sp>
      <p:graphicFrame>
        <p:nvGraphicFramePr>
          <p:cNvPr id="14339" name="Object 3"/>
          <p:cNvGraphicFramePr>
            <a:graphicFrameLocks noChangeAspect="1"/>
          </p:cNvGraphicFramePr>
          <p:nvPr>
            <p:extLst>
              <p:ext uri="{D42A27DB-BD31-4B8C-83A1-F6EECF244321}">
                <p14:modId xmlns:p14="http://schemas.microsoft.com/office/powerpoint/2010/main" val="3504913299"/>
              </p:ext>
            </p:extLst>
          </p:nvPr>
        </p:nvGraphicFramePr>
        <p:xfrm>
          <a:off x="4191000" y="3505200"/>
          <a:ext cx="4267200" cy="2057400"/>
        </p:xfrm>
        <a:graphic>
          <a:graphicData uri="http://schemas.openxmlformats.org/presentationml/2006/ole">
            <mc:AlternateContent xmlns:mc="http://schemas.openxmlformats.org/markup-compatibility/2006">
              <mc:Choice xmlns:v="urn:schemas-microsoft-com:vml" Requires="v">
                <p:oleObj spid="_x0000_s14393" name="Equation" r:id="rId3" imgW="4267080" imgH="2057400" progId="Equation.DSMT4">
                  <p:embed/>
                </p:oleObj>
              </mc:Choice>
              <mc:Fallback>
                <p:oleObj name="Equation" r:id="rId3" imgW="4267080" imgH="2057400" progId="Equation.DSMT4">
                  <p:embed/>
                  <p:pic>
                    <p:nvPicPr>
                      <p:cNvPr id="0" name="Picture 3"/>
                      <p:cNvPicPr>
                        <a:picLocks noChangeAspect="1" noChangeArrowheads="1"/>
                      </p:cNvPicPr>
                      <p:nvPr/>
                    </p:nvPicPr>
                    <p:blipFill>
                      <a:blip r:embed="rId4"/>
                      <a:srcRect/>
                      <a:stretch>
                        <a:fillRect/>
                      </a:stretch>
                    </p:blipFill>
                    <p:spPr bwMode="auto">
                      <a:xfrm>
                        <a:off x="4191000" y="3505200"/>
                        <a:ext cx="4267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extLst>
              <p:ext uri="{D42A27DB-BD31-4B8C-83A1-F6EECF244321}">
                <p14:modId xmlns:p14="http://schemas.microsoft.com/office/powerpoint/2010/main" val="3211389842"/>
              </p:ext>
            </p:extLst>
          </p:nvPr>
        </p:nvGraphicFramePr>
        <p:xfrm>
          <a:off x="1007092" y="5613400"/>
          <a:ext cx="2247900" cy="330200"/>
        </p:xfrm>
        <a:graphic>
          <a:graphicData uri="http://schemas.openxmlformats.org/presentationml/2006/ole">
            <mc:AlternateContent xmlns:mc="http://schemas.openxmlformats.org/markup-compatibility/2006">
              <mc:Choice xmlns:v="urn:schemas-microsoft-com:vml" Requires="v">
                <p:oleObj spid="_x0000_s14394" name="Equation" r:id="rId5" imgW="2247840" imgH="330120" progId="Equation.DSMT4">
                  <p:embed/>
                </p:oleObj>
              </mc:Choice>
              <mc:Fallback>
                <p:oleObj name="Equation" r:id="rId5" imgW="2247840" imgH="330120" progId="Equation.DSMT4">
                  <p:embed/>
                  <p:pic>
                    <p:nvPicPr>
                      <p:cNvPr id="0" name="Picture 4"/>
                      <p:cNvPicPr>
                        <a:picLocks noChangeAspect="1" noChangeArrowheads="1"/>
                      </p:cNvPicPr>
                      <p:nvPr/>
                    </p:nvPicPr>
                    <p:blipFill>
                      <a:blip r:embed="rId6"/>
                      <a:srcRect/>
                      <a:stretch>
                        <a:fillRect/>
                      </a:stretch>
                    </p:blipFill>
                    <p:spPr bwMode="auto">
                      <a:xfrm>
                        <a:off x="1007092" y="5613400"/>
                        <a:ext cx="2247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414434445"/>
              </p:ext>
            </p:extLst>
          </p:nvPr>
        </p:nvGraphicFramePr>
        <p:xfrm>
          <a:off x="609600" y="3048000"/>
          <a:ext cx="3670300" cy="368300"/>
        </p:xfrm>
        <a:graphic>
          <a:graphicData uri="http://schemas.openxmlformats.org/presentationml/2006/ole">
            <mc:AlternateContent xmlns:mc="http://schemas.openxmlformats.org/markup-compatibility/2006">
              <mc:Choice xmlns:v="urn:schemas-microsoft-com:vml" Requires="v">
                <p:oleObj spid="_x0000_s14395" name="Equation" r:id="rId7" imgW="3670200" imgH="368280" progId="Equation.DSMT4">
                  <p:embed/>
                </p:oleObj>
              </mc:Choice>
              <mc:Fallback>
                <p:oleObj name="Equation" r:id="rId7" imgW="3670200" imgH="368280"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9600" y="3048000"/>
                        <a:ext cx="3670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3297686892"/>
              </p:ext>
            </p:extLst>
          </p:nvPr>
        </p:nvGraphicFramePr>
        <p:xfrm>
          <a:off x="685800" y="3505200"/>
          <a:ext cx="3403600" cy="2057400"/>
        </p:xfrm>
        <a:graphic>
          <a:graphicData uri="http://schemas.openxmlformats.org/presentationml/2006/ole">
            <mc:AlternateContent xmlns:mc="http://schemas.openxmlformats.org/markup-compatibility/2006">
              <mc:Choice xmlns:v="urn:schemas-microsoft-com:vml" Requires="v">
                <p:oleObj spid="_x0000_s14396" name="Equation" r:id="rId9" imgW="3403440" imgH="2057400" progId="Equation.DSMT4">
                  <p:embed/>
                </p:oleObj>
              </mc:Choice>
              <mc:Fallback>
                <p:oleObj name="Equation" r:id="rId9" imgW="3403440" imgH="2057400" progId="Equation.DSMT4">
                  <p:embed/>
                  <p:pic>
                    <p:nvPicPr>
                      <p:cNvPr id="0" name="Object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5800" y="3505200"/>
                        <a:ext cx="3403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3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How Much House Can You Afford? (cont.)</a:t>
            </a:r>
            <a:endParaRPr lang="en-US" dirty="0"/>
          </a:p>
        </p:txBody>
      </p:sp>
      <p:sp>
        <p:nvSpPr>
          <p:cNvPr id="3" name="Content Placeholder 2"/>
          <p:cNvSpPr>
            <a:spLocks noGrp="1"/>
          </p:cNvSpPr>
          <p:nvPr>
            <p:ph idx="1"/>
          </p:nvPr>
        </p:nvSpPr>
        <p:spPr/>
        <p:txBody>
          <a:bodyPr/>
          <a:lstStyle/>
          <a:p>
            <a:r>
              <a:rPr lang="en-US" dirty="0" smtClean="0"/>
              <a:t>By this calculation, you should be able to afford a house that costs approximately $182,200 plus your down payment. </a:t>
            </a:r>
          </a:p>
          <a:p>
            <a:r>
              <a:rPr lang="en-US" dirty="0" smtClean="0"/>
              <a:t>With the down payment added in, your total purchase price with a 30-year mortgage could be as much as </a:t>
            </a:r>
          </a:p>
          <a:p>
            <a:pPr algn="ctr"/>
            <a:r>
              <a:rPr lang="en-US" dirty="0" smtClean="0">
                <a:solidFill>
                  <a:srgbClr val="000099"/>
                </a:solidFill>
              </a:rPr>
              <a:t>$182,200 + $15,300 =</a:t>
            </a:r>
            <a:r>
              <a:rPr lang="en-US" dirty="0" smtClean="0">
                <a:solidFill>
                  <a:srgbClr val="FF0000"/>
                </a:solidFill>
              </a:rPr>
              <a:t> $197,500</a:t>
            </a:r>
            <a:r>
              <a:rPr lang="en-US" dirty="0" smtClean="0"/>
              <a:t>.</a:t>
            </a:r>
            <a:r>
              <a:rPr lang="en-US" dirty="0" smtClean="0">
                <a:solidFill>
                  <a:srgbClr val="000099"/>
                </a:solidFill>
              </a:rPr>
              <a:t> </a:t>
            </a:r>
            <a:endParaRPr lang="en-US"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Grace Period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Grace Period </a:t>
            </a:r>
          </a:p>
          <a:p>
            <a:r>
              <a:rPr lang="en-US" dirty="0" smtClean="0">
                <a:solidFill>
                  <a:srgbClr val="000000"/>
                </a:solidFill>
              </a:rPr>
              <a:t>A </a:t>
            </a:r>
            <a:r>
              <a:rPr lang="en-US" b="1" dirty="0" smtClean="0">
                <a:solidFill>
                  <a:srgbClr val="C00000"/>
                </a:solidFill>
              </a:rPr>
              <a:t>grace period</a:t>
            </a:r>
            <a:r>
              <a:rPr lang="en-US" dirty="0" smtClean="0">
                <a:solidFill>
                  <a:srgbClr val="000000"/>
                </a:solidFill>
              </a:rPr>
              <a:t> is a period of time in which no interest accrues on a debt.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How Much House Can You Afford? (cont.)</a:t>
            </a:r>
            <a:endParaRPr lang="en-US" dirty="0"/>
          </a:p>
        </p:txBody>
      </p:sp>
      <p:sp>
        <p:nvSpPr>
          <p:cNvPr id="3" name="Content Placeholder 2"/>
          <p:cNvSpPr>
            <a:spLocks noGrp="1"/>
          </p:cNvSpPr>
          <p:nvPr>
            <p:ph idx="1"/>
          </p:nvPr>
        </p:nvSpPr>
        <p:spPr/>
        <p:txBody>
          <a:bodyPr/>
          <a:lstStyle/>
          <a:p>
            <a:r>
              <a:rPr lang="en-US" dirty="0" smtClean="0"/>
              <a:t>This amount is considerably more than the 15-year mortgage, but remember that you will incur much more interest over the 30 years as well. In addition, we assumed that you could get the same interest rates for both time periods, but in reality, the 30-year mortgage would probably have a higher interest rate as well. </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Financial Habits</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Make a budget. </a:t>
            </a:r>
          </a:p>
          <a:p>
            <a:pPr marL="457200" indent="-457200">
              <a:buFont typeface="Arial" panose="020B0604020202020204" pitchFamily="34" charset="0"/>
              <a:buChar char="•"/>
            </a:pPr>
            <a:r>
              <a:rPr lang="en-US" dirty="0" smtClean="0"/>
              <a:t>Control impulse spending.</a:t>
            </a:r>
          </a:p>
          <a:p>
            <a:pPr marL="457200" indent="-457200">
              <a:buFont typeface="Arial" panose="020B0604020202020204" pitchFamily="34" charset="0"/>
              <a:buChar char="•"/>
            </a:pPr>
            <a:r>
              <a:rPr lang="en-US" dirty="0" smtClean="0"/>
              <a:t>Have an emergency fund.</a:t>
            </a:r>
          </a:p>
          <a:p>
            <a:pPr marL="457200" indent="-457200">
              <a:buFont typeface="Arial" panose="020B0604020202020204" pitchFamily="34" charset="0"/>
              <a:buChar char="•"/>
            </a:pPr>
            <a:r>
              <a:rPr lang="en-US" dirty="0" smtClean="0"/>
              <a:t>Be a smart consumer.</a:t>
            </a:r>
          </a:p>
          <a:p>
            <a:pPr marL="457200" indent="-457200">
              <a:buFont typeface="Arial" panose="020B0604020202020204" pitchFamily="34" charset="0"/>
              <a:buChar char="•"/>
            </a:pPr>
            <a:r>
              <a:rPr lang="en-US" dirty="0" smtClean="0"/>
              <a:t>Monitor your accounts and pay your bills on time.</a:t>
            </a:r>
          </a:p>
          <a:p>
            <a:pPr marL="457200" indent="-457200">
              <a:buFont typeface="Arial" panose="020B0604020202020204" pitchFamily="34" charset="0"/>
              <a:buChar char="•"/>
            </a:pPr>
            <a:r>
              <a:rPr lang="en-US" dirty="0" smtClean="0"/>
              <a:t>Ask questions.</a:t>
            </a:r>
            <a:endParaRPr lang="en-US" dirty="0"/>
          </a:p>
        </p:txBody>
      </p:sp>
    </p:spTree>
    <p:extLst>
      <p:ext uri="{BB962C8B-B14F-4D97-AF65-F5344CB8AC3E}">
        <p14:creationId xmlns:p14="http://schemas.microsoft.com/office/powerpoint/2010/main" val="1251365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Minimum Payment</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Minimum Payment</a:t>
            </a:r>
          </a:p>
          <a:p>
            <a:r>
              <a:rPr lang="en-US" dirty="0" smtClean="0">
                <a:solidFill>
                  <a:srgbClr val="000000"/>
                </a:solidFill>
              </a:rPr>
              <a:t>The </a:t>
            </a:r>
            <a:r>
              <a:rPr lang="en-US" b="1" dirty="0" smtClean="0">
                <a:solidFill>
                  <a:srgbClr val="C00000"/>
                </a:solidFill>
              </a:rPr>
              <a:t>minimum payment </a:t>
            </a:r>
            <a:r>
              <a:rPr lang="en-US" dirty="0" smtClean="0">
                <a:solidFill>
                  <a:srgbClr val="000000"/>
                </a:solidFill>
              </a:rPr>
              <a:t>is the minimum amount the lender requires you to pay each month. This amount is typically equal to a percentage of the total balance.</a:t>
            </a:r>
            <a:endParaRPr lang="en-US" dirty="0">
              <a:solidFill>
                <a:srgbClr val="000000"/>
              </a:solidFill>
            </a:endParaRPr>
          </a:p>
        </p:txBody>
      </p:sp>
    </p:spTree>
    <p:extLst>
      <p:ext uri="{BB962C8B-B14F-4D97-AF65-F5344CB8AC3E}">
        <p14:creationId xmlns:p14="http://schemas.microsoft.com/office/powerpoint/2010/main" val="29573682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Number of Fixed Payments Required to Pay Off Credit Card Debt </a:t>
            </a:r>
            <a:endParaRPr lang="en-US" dirty="0"/>
          </a:p>
        </p:txBody>
      </p:sp>
      <p:sp>
        <p:nvSpPr>
          <p:cNvPr id="3" name="Content Placeholder 2"/>
          <p:cNvSpPr>
            <a:spLocks noGrp="1"/>
          </p:cNvSpPr>
          <p:nvPr>
            <p:ph idx="1"/>
          </p:nvPr>
        </p:nvSpPr>
        <p:spPr>
          <a:xfrm>
            <a:off x="457200" y="1280160"/>
            <a:ext cx="8229600" cy="4185761"/>
          </a:xfrm>
          <a:solidFill>
            <a:srgbClr val="FFFFCC"/>
          </a:solidFill>
          <a:ln w="28575">
            <a:solidFill>
              <a:srgbClr val="000000"/>
            </a:solidFill>
          </a:ln>
        </p:spPr>
        <p:txBody>
          <a:bodyPr>
            <a:spAutoFit/>
          </a:bodyPr>
          <a:lstStyle/>
          <a:p>
            <a:pPr algn="ctr"/>
            <a:r>
              <a:rPr lang="en-US" b="1" dirty="0" smtClean="0">
                <a:solidFill>
                  <a:srgbClr val="000000"/>
                </a:solidFill>
              </a:rPr>
              <a:t>Number of Fixed Payments Required to Pay Off Credit Card Debt </a:t>
            </a:r>
          </a:p>
          <a:p>
            <a:r>
              <a:rPr lang="en-US" dirty="0" smtClean="0">
                <a:solidFill>
                  <a:srgbClr val="000000"/>
                </a:solidFill>
              </a:rPr>
              <a:t>The </a:t>
            </a:r>
            <a:r>
              <a:rPr lang="en-US" b="1" dirty="0" smtClean="0">
                <a:solidFill>
                  <a:srgbClr val="C00000"/>
                </a:solidFill>
              </a:rPr>
              <a:t>number of fixed payments </a:t>
            </a:r>
            <a:r>
              <a:rPr lang="en-US" b="1" i="1" dirty="0" smtClean="0">
                <a:solidFill>
                  <a:srgbClr val="C00000"/>
                </a:solidFill>
              </a:rPr>
              <a:t>R </a:t>
            </a:r>
            <a:r>
              <a:rPr lang="en-US" b="1" dirty="0" smtClean="0">
                <a:solidFill>
                  <a:srgbClr val="C00000"/>
                </a:solidFill>
              </a:rPr>
              <a:t>required to pay off a credit card debt</a:t>
            </a:r>
            <a:r>
              <a:rPr lang="en-US" dirty="0" smtClean="0">
                <a:solidFill>
                  <a:srgbClr val="000000"/>
                </a:solidFill>
              </a:rPr>
              <a:t> is calculated with the formula</a:t>
            </a: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a:p>
            <a:pPr>
              <a:lnSpc>
                <a:spcPct val="150000"/>
              </a:lnSpc>
            </a:pPr>
            <a:endParaRPr lang="en-US" dirty="0" smtClean="0">
              <a:solidFill>
                <a:srgbClr val="000000"/>
              </a:solidFill>
            </a:endParaRPr>
          </a:p>
        </p:txBody>
      </p:sp>
      <p:graphicFrame>
        <p:nvGraphicFramePr>
          <p:cNvPr id="1026" name="Object 2"/>
          <p:cNvGraphicFramePr>
            <a:graphicFrameLocks noChangeAspect="1"/>
          </p:cNvGraphicFramePr>
          <p:nvPr/>
        </p:nvGraphicFramePr>
        <p:xfrm>
          <a:off x="2825750" y="3340100"/>
          <a:ext cx="3492500" cy="1917700"/>
        </p:xfrm>
        <a:graphic>
          <a:graphicData uri="http://schemas.openxmlformats.org/presentationml/2006/ole">
            <mc:AlternateContent xmlns:mc="http://schemas.openxmlformats.org/markup-compatibility/2006">
              <mc:Choice xmlns:v="urn:schemas-microsoft-com:vml" Requires="v">
                <p:oleObj spid="_x0000_s1045" name="Equation" r:id="rId3" imgW="3492360" imgH="1917360" progId="Equation.DSMT4">
                  <p:embed/>
                </p:oleObj>
              </mc:Choice>
              <mc:Fallback>
                <p:oleObj name="Equation" r:id="rId3" imgW="3492360" imgH="19173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25750" y="3340100"/>
                        <a:ext cx="34925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Number of Fixed Payments Required to Pay Off Credit Card Debt </a:t>
            </a:r>
            <a:endParaRPr lang="en-US" dirty="0"/>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smtClean="0">
                <a:solidFill>
                  <a:srgbClr val="000000"/>
                </a:solidFill>
              </a:rPr>
              <a:t>Number of Fixed Payments Required to Pay Off Credit Card Debt (cont.) </a:t>
            </a:r>
          </a:p>
          <a:p>
            <a:r>
              <a:rPr lang="en-US" dirty="0" smtClean="0">
                <a:solidFill>
                  <a:srgbClr val="000000"/>
                </a:solidFill>
              </a:rPr>
              <a:t>where </a:t>
            </a:r>
            <a:r>
              <a:rPr lang="en-US" i="1" dirty="0" smtClean="0">
                <a:solidFill>
                  <a:srgbClr val="000000"/>
                </a:solidFill>
              </a:rPr>
              <a:t>n </a:t>
            </a:r>
            <a:r>
              <a:rPr lang="en-US" dirty="0" smtClean="0">
                <a:solidFill>
                  <a:srgbClr val="000000"/>
                </a:solidFill>
              </a:rPr>
              <a:t>is the number of payments made per year for a loan of amount</a:t>
            </a:r>
            <a:r>
              <a:rPr lang="en-US" i="1" dirty="0" smtClean="0">
                <a:solidFill>
                  <a:srgbClr val="000000"/>
                </a:solidFill>
              </a:rPr>
              <a:t> A</a:t>
            </a:r>
            <a:r>
              <a:rPr lang="en-US" dirty="0" smtClean="0">
                <a:solidFill>
                  <a:srgbClr val="000000"/>
                </a:solidFill>
              </a:rPr>
              <a:t>, with interest rate</a:t>
            </a:r>
            <a:r>
              <a:rPr lang="en-US" i="1" dirty="0" smtClean="0">
                <a:solidFill>
                  <a:srgbClr val="000000"/>
                </a:solidFill>
              </a:rPr>
              <a:t> r </a:t>
            </a:r>
            <a:r>
              <a:rPr lang="en-US" dirty="0" smtClean="0">
                <a:solidFill>
                  <a:srgbClr val="000000"/>
                </a:solidFill>
              </a:rPr>
              <a:t>and monthly payment </a:t>
            </a:r>
            <a:r>
              <a:rPr lang="en-US" i="1" dirty="0" smtClean="0">
                <a:solidFill>
                  <a:srgbClr val="000000"/>
                </a:solidFill>
              </a:rPr>
              <a:t>PMT</a:t>
            </a:r>
            <a:r>
              <a:rPr lang="en-US" dirty="0" smtClean="0">
                <a:solidFill>
                  <a:srgbClr val="000000"/>
                </a:solidFill>
              </a:rPr>
              <a:t>.</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Paying Off Credit Card Debt with a Fixed Payment </a:t>
            </a:r>
            <a:endParaRPr lang="en-US" dirty="0"/>
          </a:p>
        </p:txBody>
      </p:sp>
      <p:sp>
        <p:nvSpPr>
          <p:cNvPr id="3" name="Content Placeholder 2"/>
          <p:cNvSpPr>
            <a:spLocks noGrp="1"/>
          </p:cNvSpPr>
          <p:nvPr>
            <p:ph idx="1"/>
          </p:nvPr>
        </p:nvSpPr>
        <p:spPr>
          <a:xfrm>
            <a:off x="457200" y="1280160"/>
            <a:ext cx="8229600" cy="4745915"/>
          </a:xfrm>
        </p:spPr>
        <p:txBody>
          <a:bodyPr>
            <a:spAutoFit/>
          </a:bodyPr>
          <a:lstStyle/>
          <a:p>
            <a:r>
              <a:rPr lang="en-US" dirty="0" smtClean="0"/>
              <a:t>Assume you want to buy a new computer that costs </a:t>
            </a:r>
            <a:r>
              <a:rPr lang="en-US" dirty="0" smtClean="0">
                <a:solidFill>
                  <a:srgbClr val="0000FF"/>
                </a:solidFill>
              </a:rPr>
              <a:t>$2200 </a:t>
            </a:r>
            <a:r>
              <a:rPr lang="en-US" dirty="0" smtClean="0"/>
              <a:t>using a credit card that has an APR of </a:t>
            </a:r>
            <a:r>
              <a:rPr lang="en-US" dirty="0" smtClean="0">
                <a:solidFill>
                  <a:srgbClr val="0000FF"/>
                </a:solidFill>
              </a:rPr>
              <a:t>19.99%</a:t>
            </a:r>
            <a:r>
              <a:rPr lang="en-US" dirty="0" smtClean="0"/>
              <a:t>. </a:t>
            </a:r>
          </a:p>
          <a:p>
            <a:pPr marL="463550" indent="-463550"/>
            <a:r>
              <a:rPr lang="en-US" b="1" dirty="0" smtClean="0"/>
              <a:t>a</a:t>
            </a:r>
            <a:r>
              <a:rPr lang="en-US" dirty="0" smtClean="0"/>
              <a:t>.	How long will it take you to pay off the computer if you make regular monthly payments of </a:t>
            </a:r>
            <a:r>
              <a:rPr lang="en-US" dirty="0" smtClean="0">
                <a:solidFill>
                  <a:srgbClr val="0000FF"/>
                </a:solidFill>
              </a:rPr>
              <a:t>$40</a:t>
            </a:r>
            <a:r>
              <a:rPr lang="en-US" dirty="0" smtClean="0"/>
              <a:t>? </a:t>
            </a:r>
          </a:p>
          <a:p>
            <a:pPr marL="463550" indent="-463550"/>
            <a:r>
              <a:rPr lang="en-US" b="1" dirty="0" smtClean="0"/>
              <a:t>b.	</a:t>
            </a:r>
            <a:r>
              <a:rPr lang="en-US" dirty="0" smtClean="0"/>
              <a:t>How much will you pay in the long run for the computer if you make monthly payments of </a:t>
            </a:r>
            <a:r>
              <a:rPr lang="en-US" dirty="0" smtClean="0">
                <a:solidFill>
                  <a:srgbClr val="0000FF"/>
                </a:solidFill>
              </a:rPr>
              <a:t>$40</a:t>
            </a:r>
            <a:r>
              <a:rPr lang="en-US" dirty="0" smtClean="0"/>
              <a:t>? </a:t>
            </a:r>
          </a:p>
          <a:p>
            <a:pPr marL="463550" indent="-463550"/>
            <a:r>
              <a:rPr lang="en-US" b="1" dirty="0" smtClean="0"/>
              <a:t>c.	</a:t>
            </a:r>
            <a:r>
              <a:rPr lang="en-US" dirty="0" smtClean="0"/>
              <a:t>How long will it take you to pay off the computer if you make regular monthly payments of </a:t>
            </a:r>
            <a:r>
              <a:rPr lang="en-US" dirty="0" smtClean="0">
                <a:solidFill>
                  <a:srgbClr val="0000FF"/>
                </a:solidFill>
              </a:rPr>
              <a:t>$80</a:t>
            </a:r>
            <a:r>
              <a:rPr lang="en-US" dirty="0" smtClean="0"/>
              <a:t>? </a:t>
            </a:r>
          </a:p>
          <a:p>
            <a:pPr marL="463550" indent="-463550"/>
            <a:r>
              <a:rPr lang="en-US" b="1" dirty="0" smtClean="0"/>
              <a:t>d.	</a:t>
            </a:r>
            <a:r>
              <a:rPr lang="en-US" dirty="0" smtClean="0"/>
              <a:t>How much will you pay in the long run for the computer if you make monthly payments of </a:t>
            </a:r>
            <a:r>
              <a:rPr lang="en-US" dirty="0" smtClean="0">
                <a:solidFill>
                  <a:srgbClr val="0000FF"/>
                </a:solidFill>
              </a:rPr>
              <a:t>$80</a:t>
            </a:r>
            <a:r>
              <a:rPr lang="en-US" dirty="0" smtClean="0"/>
              <a:t>?</a:t>
            </a:r>
            <a:r>
              <a:rPr lang="en-US" b="1" dirty="0" smtClean="0"/>
              <a:t>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Paying Off Credit Card Debt with a Fixed Payment (cont.)</a:t>
            </a:r>
            <a:endParaRPr lang="en-US" dirty="0"/>
          </a:p>
        </p:txBody>
      </p:sp>
      <p:sp>
        <p:nvSpPr>
          <p:cNvPr id="3" name="Content Placeholder 2"/>
          <p:cNvSpPr>
            <a:spLocks noGrp="1"/>
          </p:cNvSpPr>
          <p:nvPr>
            <p:ph idx="1"/>
          </p:nvPr>
        </p:nvSpPr>
        <p:spPr/>
        <p:txBody>
          <a:bodyPr/>
          <a:lstStyle/>
          <a:p>
            <a:r>
              <a:rPr lang="en-US" b="1" dirty="0" smtClean="0"/>
              <a:t>Solution </a:t>
            </a:r>
          </a:p>
          <a:p>
            <a:pPr marL="463550" indent="-463550"/>
            <a:r>
              <a:rPr lang="en-US" b="1" dirty="0" smtClean="0"/>
              <a:t>a.	</a:t>
            </a:r>
            <a:r>
              <a:rPr lang="en-US" dirty="0" smtClean="0"/>
              <a:t>We wish to find the number of fixed payments required to pay off a credit card debt. We are told that the debt is </a:t>
            </a:r>
            <a:r>
              <a:rPr lang="en-US" i="1" dirty="0" smtClean="0"/>
              <a:t>A</a:t>
            </a:r>
            <a:r>
              <a:rPr lang="en-US" dirty="0" smtClean="0"/>
              <a:t> = 2200 and the APR = 19.99%, so </a:t>
            </a:r>
            <a:r>
              <a:rPr lang="en-US" i="1" dirty="0" smtClean="0"/>
              <a:t>r</a:t>
            </a:r>
            <a:r>
              <a:rPr lang="en-US" dirty="0" smtClean="0"/>
              <a:t> = 0.1999. The monthly payment is </a:t>
            </a:r>
            <a:r>
              <a:rPr lang="en-US" i="1" dirty="0" smtClean="0"/>
              <a:t>PMT</a:t>
            </a:r>
            <a:r>
              <a:rPr lang="en-US" dirty="0" smtClean="0"/>
              <a:t> = 40 and </a:t>
            </a:r>
            <a:r>
              <a:rPr lang="en-US" i="1" dirty="0" smtClean="0"/>
              <a:t>n</a:t>
            </a:r>
            <a:r>
              <a:rPr lang="en-US" dirty="0" smtClean="0"/>
              <a:t> = 12. Substituting these values into the formula, we have the following.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1018</TotalTime>
  <Words>1832</Words>
  <Application>Microsoft Office PowerPoint</Application>
  <PresentationFormat>On-screen Show (4:3)</PresentationFormat>
  <Paragraphs>146</Paragraphs>
  <Slides>41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41</vt:i4>
      </vt:variant>
    </vt:vector>
  </HeadingPairs>
  <TitlesOfParts>
    <vt:vector size="48" baseType="lpstr">
      <vt:lpstr>Symbol</vt:lpstr>
      <vt:lpstr>Calibri</vt:lpstr>
      <vt:lpstr>Courier New</vt:lpstr>
      <vt:lpstr>Arial</vt:lpstr>
      <vt:lpstr>Office Theme</vt:lpstr>
      <vt:lpstr>Equation</vt:lpstr>
      <vt:lpstr>MathType 7.0 Equation</vt:lpstr>
      <vt:lpstr>Section 5.4</vt:lpstr>
      <vt:lpstr> Objectives </vt:lpstr>
      <vt:lpstr>Borrowing Money</vt:lpstr>
      <vt:lpstr>Grace Period </vt:lpstr>
      <vt:lpstr>Minimum Payment</vt:lpstr>
      <vt:lpstr>Number of Fixed Payments Required to Pay Off Credit Card Debt </vt:lpstr>
      <vt:lpstr>Number of Fixed Payments Required to Pay Off Credit Card Debt </vt:lpstr>
      <vt:lpstr>Example 1: Paying Off Credit Card Debt with a Fixed Payment </vt:lpstr>
      <vt:lpstr>Example 1: Paying Off Credit Card Debt with a Fixed Payment (cont.)</vt:lpstr>
      <vt:lpstr>Example 1: Paying Off Credit Card Debt with a Fixed Payment (cont.)</vt:lpstr>
      <vt:lpstr>Example 1: Paying Off Credit Card Debt with a Fixed Payment (cont.)</vt:lpstr>
      <vt:lpstr>Example 1: Paying Off Credit Card Debt with a Fixed Payment (cont.)</vt:lpstr>
      <vt:lpstr>Example 1: Paying Off Credit Card Debt with a Fixed Payment (cont.)</vt:lpstr>
      <vt:lpstr>Fixed Installment Loans </vt:lpstr>
      <vt:lpstr>Down Payment </vt:lpstr>
      <vt:lpstr>Monthly Payment Formula for Fixed Installment Loans </vt:lpstr>
      <vt:lpstr>Example 2: Purchasing a New Car </vt:lpstr>
      <vt:lpstr>Example 2: Purchasing a New Car (cont.)</vt:lpstr>
      <vt:lpstr>Example 2: Purchasing a New Car (cont.)</vt:lpstr>
      <vt:lpstr>Example 2: Purchasing a New Car (cont.)</vt:lpstr>
      <vt:lpstr>Skill Check #1 </vt:lpstr>
      <vt:lpstr>Example 3: Determining Best New Car Incentive </vt:lpstr>
      <vt:lpstr>Example 3: Determining Best New Car Incentive (cont.)</vt:lpstr>
      <vt:lpstr>Example 3: Determining Best New Car Incentive (cont.)</vt:lpstr>
      <vt:lpstr>Example 3: Determining Best New Car Incentive (cont.)</vt:lpstr>
      <vt:lpstr>Example 3: Determining Best New Car Incentive (cont.)</vt:lpstr>
      <vt:lpstr>Example 3: Determining Best New Car Incentive (cont.)</vt:lpstr>
      <vt:lpstr>Example 3: Determining Best New Car Incentive (cont.)</vt:lpstr>
      <vt:lpstr>Example 3: Determining Best New Car Incentive (cont.)</vt:lpstr>
      <vt:lpstr>Example 4: Calculating Monthly Mortgage Payments </vt:lpstr>
      <vt:lpstr>Example 4: Calculating Monthly Mortgage Payments (cont.)</vt:lpstr>
      <vt:lpstr>Example 4: Calculating Monthly Mortgage Payments (cont.)</vt:lpstr>
      <vt:lpstr>Maximum Purchase Price Formula </vt:lpstr>
      <vt:lpstr>Example 5: How Much House Can You Afford? </vt:lpstr>
      <vt:lpstr>Example 5: How Much House Can You Afford? (cont.)</vt:lpstr>
      <vt:lpstr>Example 5: How Much House Can You Afford? (cont.)</vt:lpstr>
      <vt:lpstr>Example 5: How Much House Can You Afford? (cont.)</vt:lpstr>
      <vt:lpstr>Example 5: How Much House Can You Afford? (cont.)</vt:lpstr>
      <vt:lpstr>Example 5: How Much House Can You Afford? (cont.)</vt:lpstr>
      <vt:lpstr>Example 5: How Much House Can You Afford? (cont.)</vt:lpstr>
      <vt:lpstr>Good Financial Habits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 with Applications in Business and Social Sciences</dc:title>
  <dc:creator>Hawkes Learning Systems</dc:creator>
  <cp:lastModifiedBy>syamprasad</cp:lastModifiedBy>
  <cp:revision>163</cp:revision>
  <dcterms:created xsi:type="dcterms:W3CDTF">2013-04-26T14:43:13Z</dcterms:created>
  <dcterms:modified xsi:type="dcterms:W3CDTF">2019-08-22T05:49:42Z</dcterms:modified>
</cp:coreProperties>
</file>