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40"/>
  </p:handoutMasterIdLst>
  <p:sldIdLst>
    <p:sldId id="256" r:id="rId2"/>
    <p:sldId id="260" r:id="rId3"/>
    <p:sldId id="261" r:id="rId4"/>
    <p:sldId id="297" r:id="rId5"/>
    <p:sldId id="293" r:id="rId6"/>
    <p:sldId id="262" r:id="rId7"/>
    <p:sldId id="263" r:id="rId8"/>
    <p:sldId id="264" r:id="rId9"/>
    <p:sldId id="294" r:id="rId10"/>
    <p:sldId id="265" r:id="rId11"/>
    <p:sldId id="266" r:id="rId12"/>
    <p:sldId id="268" r:id="rId13"/>
    <p:sldId id="269" r:id="rId14"/>
    <p:sldId id="270" r:id="rId15"/>
    <p:sldId id="271" r:id="rId16"/>
    <p:sldId id="272" r:id="rId17"/>
    <p:sldId id="273" r:id="rId18"/>
    <p:sldId id="296" r:id="rId19"/>
    <p:sldId id="288" r:id="rId20"/>
    <p:sldId id="295" r:id="rId21"/>
    <p:sldId id="289" r:id="rId22"/>
    <p:sldId id="290" r:id="rId23"/>
    <p:sldId id="291" r:id="rId24"/>
    <p:sldId id="292" r:id="rId25"/>
    <p:sldId id="274" r:id="rId26"/>
    <p:sldId id="275" r:id="rId27"/>
    <p:sldId id="276" r:id="rId28"/>
    <p:sldId id="277" r:id="rId29"/>
    <p:sldId id="278" r:id="rId30"/>
    <p:sldId id="279" r:id="rId31"/>
    <p:sldId id="280" r:id="rId32"/>
    <p:sldId id="281" r:id="rId33"/>
    <p:sldId id="282" r:id="rId34"/>
    <p:sldId id="283" r:id="rId35"/>
    <p:sldId id="284" r:id="rId36"/>
    <p:sldId id="287" r:id="rId37"/>
    <p:sldId id="285" r:id="rId38"/>
    <p:sldId id="286"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8" clrIdx="0">
    <p:extLst>
      <p:ext uri="{19B8F6BF-5375-455C-9EA6-DF929625EA0E}">
        <p15:presenceInfo xmlns:p15="http://schemas.microsoft.com/office/powerpoint/2012/main" userId="S-1-5-21-1666015839-3846122634-945917319-2233" providerId="AD"/>
      </p:ext>
    </p:extLst>
  </p:cmAuthor>
  <p:cmAuthor id="2"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3" name="Allison Conger" initials="AC [2]" lastIdx="24" clrIdx="2">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D7D9F"/>
    <a:srgbClr val="0000FF"/>
    <a:srgbClr val="FF00FF"/>
    <a:srgbClr val="99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70" autoAdjust="0"/>
    <p:restoredTop sz="94660"/>
  </p:normalViewPr>
  <p:slideViewPr>
    <p:cSldViewPr>
      <p:cViewPr varScale="1">
        <p:scale>
          <a:sx n="87" d="100"/>
          <a:sy n="87" d="100"/>
        </p:scale>
        <p:origin x="120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75076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260897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w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2.wmf"/><Relationship Id="rId18"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image" Target="../media/image29.wmf"/><Relationship Id="rId12" Type="http://schemas.openxmlformats.org/officeDocument/2006/relationships/oleObject" Target="../embeddings/oleObject29.bin"/><Relationship Id="rId17" Type="http://schemas.openxmlformats.org/officeDocument/2006/relationships/image" Target="../media/image34.wmf"/><Relationship Id="rId2" Type="http://schemas.openxmlformats.org/officeDocument/2006/relationships/tags" Target="../tags/tag15.xml"/><Relationship Id="rId16" Type="http://schemas.openxmlformats.org/officeDocument/2006/relationships/oleObject" Target="../embeddings/oleObject31.bin"/><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8.bin"/><Relationship Id="rId19" Type="http://schemas.openxmlformats.org/officeDocument/2006/relationships/image" Target="../media/image35.wmf"/><Relationship Id="rId4" Type="http://schemas.openxmlformats.org/officeDocument/2006/relationships/oleObject" Target="../embeddings/oleObject25.bin"/><Relationship Id="rId9" Type="http://schemas.openxmlformats.org/officeDocument/2006/relationships/image" Target="../media/image30.wmf"/><Relationship Id="rId1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37.w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31.wmf"/><Relationship Id="rId5" Type="http://schemas.openxmlformats.org/officeDocument/2006/relationships/image" Target="../media/image36.wmf"/><Relationship Id="rId10" Type="http://schemas.openxmlformats.org/officeDocument/2006/relationships/oleObject" Target="../embeddings/oleObject28.bin"/><Relationship Id="rId4" Type="http://schemas.openxmlformats.org/officeDocument/2006/relationships/oleObject" Target="../embeddings/oleObject33.bin"/><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wmf"/><Relationship Id="rId3" Type="http://schemas.openxmlformats.org/officeDocument/2006/relationships/slideLayout" Target="../slideLayouts/slideLayout2.xml"/><Relationship Id="rId7" Type="http://schemas.openxmlformats.org/officeDocument/2006/relationships/image" Target="../media/image41.wmf"/><Relationship Id="rId12" Type="http://schemas.openxmlformats.org/officeDocument/2006/relationships/oleObject" Target="../embeddings/oleObject41.bin"/><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2.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1.vml"/><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2.xml"/><Relationship Id="rId7" Type="http://schemas.openxmlformats.org/officeDocument/2006/relationships/image" Target="../media/image47.w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4.wmf"/><Relationship Id="rId3" Type="http://schemas.openxmlformats.org/officeDocument/2006/relationships/slideLayout" Target="../slideLayouts/slideLayout2.xml"/><Relationship Id="rId7" Type="http://schemas.openxmlformats.org/officeDocument/2006/relationships/image" Target="../media/image51.wmf"/><Relationship Id="rId12" Type="http://schemas.openxmlformats.org/officeDocument/2006/relationships/oleObject" Target="../embeddings/oleObject51.bin"/><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oleObject" Target="../embeddings/oleObject48.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2.wmf"/><Relationship Id="rId1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4.vml"/><Relationship Id="rId5" Type="http://schemas.openxmlformats.org/officeDocument/2006/relationships/image" Target="../media/image56.wmf"/><Relationship Id="rId4"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15.vml"/><Relationship Id="rId5" Type="http://schemas.openxmlformats.org/officeDocument/2006/relationships/image" Target="../media/image57.w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16.vml"/><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3.wmf"/><Relationship Id="rId3" Type="http://schemas.openxmlformats.org/officeDocument/2006/relationships/slideLayout" Target="../slideLayouts/slideLayout2.xml"/><Relationship Id="rId7" Type="http://schemas.openxmlformats.org/officeDocument/2006/relationships/image" Target="../media/image60.wmf"/><Relationship Id="rId12" Type="http://schemas.openxmlformats.org/officeDocument/2006/relationships/oleObject" Target="../embeddings/oleObject60.bin"/><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oleObject" Target="../embeddings/oleObject57.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wmf"/><Relationship Id="rId14" Type="http://schemas.openxmlformats.org/officeDocument/2006/relationships/oleObject" Target="../embeddings/oleObject6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slideLayout" Target="../slideLayouts/slideLayout2.xml"/><Relationship Id="rId7" Type="http://schemas.openxmlformats.org/officeDocument/2006/relationships/image" Target="../media/image66.wmf"/><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oleObject" Target="../embeddings/oleObject63.bin"/><Relationship Id="rId5" Type="http://schemas.openxmlformats.org/officeDocument/2006/relationships/image" Target="../media/image65.wmf"/><Relationship Id="rId4" Type="http://schemas.openxmlformats.org/officeDocument/2006/relationships/oleObject" Target="../embeddings/oleObject62.bin"/><Relationship Id="rId9" Type="http://schemas.openxmlformats.org/officeDocument/2006/relationships/image" Target="../media/image67.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9.wmf"/><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oleObject" Target="../embeddings/oleObject66.bin"/><Relationship Id="rId5" Type="http://schemas.openxmlformats.org/officeDocument/2006/relationships/image" Target="../media/image68.wmf"/><Relationship Id="rId4" Type="http://schemas.openxmlformats.org/officeDocument/2006/relationships/oleObject" Target="../embeddings/oleObject6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5.wmf"/><Relationship Id="rId3" Type="http://schemas.openxmlformats.org/officeDocument/2006/relationships/slideLayout" Target="../slideLayouts/slideLayout2.xml"/><Relationship Id="rId7" Type="http://schemas.openxmlformats.org/officeDocument/2006/relationships/image" Target="../media/image72.wmf"/><Relationship Id="rId12" Type="http://schemas.openxmlformats.org/officeDocument/2006/relationships/oleObject" Target="../embeddings/oleObject71.bin"/><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oleObject" Target="../embeddings/oleObject68.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3.w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21.vml"/><Relationship Id="rId5" Type="http://schemas.openxmlformats.org/officeDocument/2006/relationships/image" Target="../media/image76.wmf"/><Relationship Id="rId4" Type="http://schemas.openxmlformats.org/officeDocument/2006/relationships/oleObject" Target="../embeddings/oleObject7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2.xml"/><Relationship Id="rId7" Type="http://schemas.openxmlformats.org/officeDocument/2006/relationships/image" Target="../media/image78.wmf"/><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oleObject" Target="../embeddings/oleObject74.bin"/><Relationship Id="rId5" Type="http://schemas.openxmlformats.org/officeDocument/2006/relationships/image" Target="../media/image77.wmf"/><Relationship Id="rId4" Type="http://schemas.openxmlformats.org/officeDocument/2006/relationships/oleObject" Target="../embeddings/oleObject73.bin"/><Relationship Id="rId9" Type="http://schemas.openxmlformats.org/officeDocument/2006/relationships/image" Target="../media/image79.w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23.vml"/><Relationship Id="rId5" Type="http://schemas.openxmlformats.org/officeDocument/2006/relationships/image" Target="../media/image80.wmf"/><Relationship Id="rId4" Type="http://schemas.openxmlformats.org/officeDocument/2006/relationships/oleObject" Target="../embeddings/oleObject76.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slideLayout" Target="../slideLayouts/slideLayout2.xml"/><Relationship Id="rId21" Type="http://schemas.openxmlformats.org/officeDocument/2006/relationships/image" Target="../media/image11.wmf"/><Relationship Id="rId7" Type="http://schemas.openxmlformats.org/officeDocument/2006/relationships/image" Target="../media/image4.wmf"/><Relationship Id="rId12" Type="http://schemas.openxmlformats.org/officeDocument/2006/relationships/oleObject" Target="../embeddings/oleObject6.bin"/><Relationship Id="rId17" Type="http://schemas.openxmlformats.org/officeDocument/2006/relationships/image" Target="../media/image9.wmf"/><Relationship Id="rId25" Type="http://schemas.openxmlformats.org/officeDocument/2006/relationships/image" Target="../media/image13.wmf"/><Relationship Id="rId2" Type="http://schemas.openxmlformats.org/officeDocument/2006/relationships/tags" Target="../tags/tag7.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wmf"/><Relationship Id="rId24" Type="http://schemas.openxmlformats.org/officeDocument/2006/relationships/oleObject" Target="../embeddings/oleObject12.bin"/><Relationship Id="rId5" Type="http://schemas.openxmlformats.org/officeDocument/2006/relationships/image" Target="../media/image3.wmf"/><Relationship Id="rId15" Type="http://schemas.openxmlformats.org/officeDocument/2006/relationships/image" Target="../media/image8.wmf"/><Relationship Id="rId23" Type="http://schemas.openxmlformats.org/officeDocument/2006/relationships/image" Target="../media/image12.wmf"/><Relationship Id="rId10" Type="http://schemas.openxmlformats.org/officeDocument/2006/relationships/oleObject" Target="../embeddings/oleObject5.bin"/><Relationship Id="rId19"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2.wmf"/><Relationship Id="rId3" Type="http://schemas.openxmlformats.org/officeDocument/2006/relationships/slideLayout" Target="../slideLayouts/slideLayout2.xml"/><Relationship Id="rId7" Type="http://schemas.openxmlformats.org/officeDocument/2006/relationships/image" Target="../media/image19.wmf"/><Relationship Id="rId12" Type="http://schemas.openxmlformats.org/officeDocument/2006/relationships/oleObject" Target="../embeddings/oleObject19.bin"/><Relationship Id="rId17" Type="http://schemas.openxmlformats.org/officeDocument/2006/relationships/image" Target="../media/image24.wmf"/><Relationship Id="rId2" Type="http://schemas.openxmlformats.org/officeDocument/2006/relationships/tags" Target="../tags/tag10.xml"/><Relationship Id="rId16"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 Id="rId1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Solving Systems of Linear Equations by Substitution and Elimination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System of Equations by Substitution (cont.)</a:t>
            </a:r>
          </a:p>
        </p:txBody>
      </p:sp>
      <p:sp>
        <p:nvSpPr>
          <p:cNvPr id="3" name="Content Placeholder 2"/>
          <p:cNvSpPr>
            <a:spLocks noGrp="1"/>
          </p:cNvSpPr>
          <p:nvPr>
            <p:ph idx="1"/>
          </p:nvPr>
        </p:nvSpPr>
        <p:spPr/>
        <p:txBody>
          <a:bodyPr>
            <a:normAutofit/>
          </a:bodyPr>
          <a:lstStyle/>
          <a:p>
            <a:r>
              <a:rPr lang="en-US" dirty="0"/>
              <a:t>The resulting equation is always true. This means that for any value of </a:t>
            </a:r>
            <a:r>
              <a:rPr lang="en-US" i="1" dirty="0"/>
              <a:t>y</a:t>
            </a:r>
            <a:r>
              <a:rPr lang="en-US" dirty="0"/>
              <a:t>, letting </a:t>
            </a:r>
            <a:r>
              <a:rPr lang="en-US" i="1" dirty="0">
                <a:solidFill>
                  <a:srgbClr val="000099"/>
                </a:solidFill>
              </a:rPr>
              <a:t>x</a:t>
            </a:r>
            <a:r>
              <a:rPr lang="en-US" dirty="0">
                <a:solidFill>
                  <a:srgbClr val="000099"/>
                </a:solidFill>
              </a:rPr>
              <a:t> = 3</a:t>
            </a:r>
            <a:r>
              <a:rPr lang="en-US" i="1" dirty="0">
                <a:solidFill>
                  <a:srgbClr val="000099"/>
                </a:solidFill>
              </a:rPr>
              <a:t>y</a:t>
            </a:r>
            <a:r>
              <a:rPr lang="en-US" dirty="0">
                <a:solidFill>
                  <a:srgbClr val="000099"/>
                </a:solidFill>
              </a:rPr>
              <a:t> − 3</a:t>
            </a:r>
            <a:r>
              <a:rPr lang="en-US" dirty="0"/>
              <a:t> results in an ordered pair (</a:t>
            </a:r>
            <a:r>
              <a:rPr lang="en-US" i="1" dirty="0"/>
              <a:t>x</a:t>
            </a:r>
            <a:r>
              <a:rPr lang="en-US" dirty="0"/>
              <a:t>, </a:t>
            </a:r>
            <a:r>
              <a:rPr lang="en-US" i="1" dirty="0"/>
              <a:t>y</a:t>
            </a:r>
            <a:r>
              <a:rPr lang="en-US" dirty="0"/>
              <a:t>) = (3</a:t>
            </a:r>
            <a:r>
              <a:rPr lang="en-US" i="1" dirty="0"/>
              <a:t>y </a:t>
            </a:r>
            <a:r>
              <a:rPr lang="en-US" dirty="0">
                <a:solidFill>
                  <a:schemeClr val="tx2">
                    <a:lumMod val="75000"/>
                  </a:schemeClr>
                </a:solidFill>
              </a:rPr>
              <a:t>−</a:t>
            </a:r>
            <a:r>
              <a:rPr lang="en-US" dirty="0"/>
              <a:t> 3, </a:t>
            </a:r>
            <a:r>
              <a:rPr lang="en-US" i="1" dirty="0"/>
              <a:t>y</a:t>
            </a:r>
            <a:r>
              <a:rPr lang="en-US" dirty="0"/>
              <a:t>) that solves both equations. Since there are an infinite number of solutions, the system is dependent.</a:t>
            </a:r>
          </a:p>
          <a:p>
            <a:r>
              <a:rPr lang="en-US" dirty="0"/>
              <a:t>Graphically, this means the graphs of the two equations are exactly the same. In fact, the first equation is simply a rearranged multiple of the second equation.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System of Equations by Substitution (cont.)</a:t>
            </a:r>
          </a:p>
        </p:txBody>
      </p:sp>
      <p:sp>
        <p:nvSpPr>
          <p:cNvPr id="3" name="Content Placeholder 2"/>
          <p:cNvSpPr>
            <a:spLocks noGrp="1"/>
          </p:cNvSpPr>
          <p:nvPr>
            <p:ph idx="1"/>
          </p:nvPr>
        </p:nvSpPr>
        <p:spPr/>
        <p:txBody>
          <a:bodyPr/>
          <a:lstStyle/>
          <a:p>
            <a:r>
              <a:rPr lang="en-US" dirty="0"/>
              <a:t>Algebraically, we can describe the solution set as</a:t>
            </a:r>
          </a:p>
          <a:p>
            <a:pPr>
              <a:lnSpc>
                <a:spcPct val="110000"/>
              </a:lnSpc>
            </a:pPr>
            <a:r>
              <a:rPr lang="en-US" dirty="0"/>
              <a:t>		         . If we had solved either equation for </a:t>
            </a:r>
            <a:r>
              <a:rPr lang="en-US" i="1" dirty="0"/>
              <a:t>y</a:t>
            </a:r>
            <a:r>
              <a:rPr lang="en-US" dirty="0"/>
              <a:t> instead of </a:t>
            </a:r>
            <a:r>
              <a:rPr lang="en-US" i="1" dirty="0"/>
              <a:t>x</a:t>
            </a:r>
            <a:r>
              <a:rPr lang="en-US" dirty="0"/>
              <a:t>, we would have obtained the alternative</a:t>
            </a:r>
          </a:p>
          <a:p>
            <a:pPr>
              <a:lnSpc>
                <a:spcPct val="150000"/>
              </a:lnSpc>
            </a:pPr>
            <a:r>
              <a:rPr lang="en-US" dirty="0"/>
              <a:t>but equivalent solution</a:t>
            </a:r>
            <a:endParaRPr lang="en-US" dirty="0">
              <a:solidFill>
                <a:srgbClr val="000099"/>
              </a:solidFill>
            </a:endParaRPr>
          </a:p>
        </p:txBody>
      </p:sp>
      <p:graphicFrame>
        <p:nvGraphicFramePr>
          <p:cNvPr id="30722" name="Object 2"/>
          <p:cNvGraphicFramePr>
            <a:graphicFrameLocks noChangeAspect="1"/>
          </p:cNvGraphicFramePr>
          <p:nvPr>
            <p:extLst>
              <p:ext uri="{D42A27DB-BD31-4B8C-83A1-F6EECF244321}">
                <p14:modId xmlns:p14="http://schemas.microsoft.com/office/powerpoint/2010/main" val="2645041435"/>
              </p:ext>
            </p:extLst>
          </p:nvPr>
        </p:nvGraphicFramePr>
        <p:xfrm>
          <a:off x="457200" y="1828800"/>
          <a:ext cx="2654300" cy="546100"/>
        </p:xfrm>
        <a:graphic>
          <a:graphicData uri="http://schemas.openxmlformats.org/presentationml/2006/ole">
            <mc:AlternateContent xmlns:mc="http://schemas.openxmlformats.org/markup-compatibility/2006">
              <mc:Choice xmlns:v="urn:schemas-microsoft-com:vml" Requires="v">
                <p:oleObj spid="_x0000_s4141" name="Equation" r:id="rId4" imgW="2654280" imgH="545760" progId="Equation.DSMT4">
                  <p:embed/>
                </p:oleObj>
              </mc:Choice>
              <mc:Fallback>
                <p:oleObj name="Equation" r:id="rId4" imgW="2654280" imgH="545760" progId="Equation.DSMT4">
                  <p:embed/>
                  <p:pic>
                    <p:nvPicPr>
                      <p:cNvPr id="0" name="Object 2"/>
                      <p:cNvPicPr>
                        <a:picLocks noChangeAspect="1" noChangeArrowheads="1"/>
                      </p:cNvPicPr>
                      <p:nvPr/>
                    </p:nvPicPr>
                    <p:blipFill>
                      <a:blip r:embed="rId5"/>
                      <a:srcRect/>
                      <a:stretch>
                        <a:fillRect/>
                      </a:stretch>
                    </p:blipFill>
                    <p:spPr bwMode="auto">
                      <a:xfrm>
                        <a:off x="457200" y="1828800"/>
                        <a:ext cx="2654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49AA4323-DCC1-4B2A-A599-BF28E2CA600C}"/>
              </a:ext>
            </a:extLst>
          </p:cNvPr>
          <p:cNvSpPr/>
          <p:nvPr/>
        </p:nvSpPr>
        <p:spPr>
          <a:xfrm>
            <a:off x="2561478" y="1828800"/>
            <a:ext cx="452368" cy="523220"/>
          </a:xfrm>
          <a:prstGeom prst="rect">
            <a:avLst/>
          </a:prstGeom>
        </p:spPr>
        <p:txBody>
          <a:bodyPr wrap="none">
            <a:spAutoFit/>
          </a:bodyPr>
          <a:lstStyle/>
          <a:p>
            <a:r>
              <a:rPr lang="en-US" sz="2800" dirty="0">
                <a:solidFill>
                  <a:srgbClr val="000099"/>
                </a:solidFill>
                <a:latin typeface="Cambria Math" panose="02040503050406030204" pitchFamily="18" charset="0"/>
                <a:ea typeface="Cambria Math" panose="02040503050406030204" pitchFamily="18" charset="0"/>
              </a:rPr>
              <a:t>ℝ</a:t>
            </a:r>
            <a:endParaRPr lang="en-US" sz="2800" dirty="0"/>
          </a:p>
        </p:txBody>
      </p:sp>
      <p:graphicFrame>
        <p:nvGraphicFramePr>
          <p:cNvPr id="6" name="Object 3">
            <a:extLst>
              <a:ext uri="{FF2B5EF4-FFF2-40B4-BE49-F238E27FC236}">
                <a16:creationId xmlns:a16="http://schemas.microsoft.com/office/drawing/2014/main" id="{78195EC0-1E28-4B65-9DFE-E3523BB716A9}"/>
              </a:ext>
            </a:extLst>
          </p:cNvPr>
          <p:cNvGraphicFramePr>
            <a:graphicFrameLocks noChangeAspect="1"/>
          </p:cNvGraphicFramePr>
          <p:nvPr>
            <p:extLst>
              <p:ext uri="{D42A27DB-BD31-4B8C-83A1-F6EECF244321}">
                <p14:modId xmlns:p14="http://schemas.microsoft.com/office/powerpoint/2010/main" val="1168758636"/>
              </p:ext>
            </p:extLst>
          </p:nvPr>
        </p:nvGraphicFramePr>
        <p:xfrm>
          <a:off x="3962400" y="2743200"/>
          <a:ext cx="2768600" cy="1054100"/>
        </p:xfrm>
        <a:graphic>
          <a:graphicData uri="http://schemas.openxmlformats.org/presentationml/2006/ole">
            <mc:AlternateContent xmlns:mc="http://schemas.openxmlformats.org/markup-compatibility/2006">
              <mc:Choice xmlns:v="urn:schemas-microsoft-com:vml" Requires="v">
                <p:oleObj spid="_x0000_s4142" name="Equation" r:id="rId6" imgW="2768400" imgH="1054080" progId="Equation.DSMT4">
                  <p:embed/>
                </p:oleObj>
              </mc:Choice>
              <mc:Fallback>
                <p:oleObj name="Equation" r:id="rId6" imgW="2768400" imgH="1054080" progId="Equation.DSMT4">
                  <p:embed/>
                  <p:pic>
                    <p:nvPicPr>
                      <p:cNvPr id="31747" name="Object 3"/>
                      <p:cNvPicPr>
                        <a:picLocks noChangeAspect="1" noChangeArrowheads="1"/>
                      </p:cNvPicPr>
                      <p:nvPr/>
                    </p:nvPicPr>
                    <p:blipFill>
                      <a:blip r:embed="rId7"/>
                      <a:srcRect/>
                      <a:stretch>
                        <a:fillRect/>
                      </a:stretch>
                    </p:blipFill>
                    <p:spPr bwMode="auto">
                      <a:xfrm>
                        <a:off x="3962400" y="2743200"/>
                        <a:ext cx="2768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828DB54B-43C2-4A0A-B2CD-329BB45230A9}"/>
              </a:ext>
            </a:extLst>
          </p:cNvPr>
          <p:cNvSpPr/>
          <p:nvPr/>
        </p:nvSpPr>
        <p:spPr>
          <a:xfrm>
            <a:off x="6154722" y="3003811"/>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System of Equations by Elimination</a:t>
            </a:r>
          </a:p>
        </p:txBody>
      </p:sp>
      <p:sp>
        <p:nvSpPr>
          <p:cNvPr id="3" name="Content Placeholder 2"/>
          <p:cNvSpPr>
            <a:spLocks noGrp="1"/>
          </p:cNvSpPr>
          <p:nvPr>
            <p:ph idx="1"/>
          </p:nvPr>
        </p:nvSpPr>
        <p:spPr/>
        <p:txBody>
          <a:bodyPr>
            <a:normAutofit/>
          </a:bodyPr>
          <a:lstStyle/>
          <a:p>
            <a:r>
              <a:rPr lang="en-US" dirty="0"/>
              <a:t>Use the method of elimination to solve the system</a:t>
            </a:r>
          </a:p>
        </p:txBody>
      </p:sp>
      <p:graphicFrame>
        <p:nvGraphicFramePr>
          <p:cNvPr id="32770" name="Object 2"/>
          <p:cNvGraphicFramePr>
            <a:graphicFrameLocks noChangeAspect="1"/>
          </p:cNvGraphicFramePr>
          <p:nvPr/>
        </p:nvGraphicFramePr>
        <p:xfrm>
          <a:off x="3467100" y="1905000"/>
          <a:ext cx="2209800" cy="1028700"/>
        </p:xfrm>
        <a:graphic>
          <a:graphicData uri="http://schemas.openxmlformats.org/presentationml/2006/ole">
            <mc:AlternateContent xmlns:mc="http://schemas.openxmlformats.org/markup-compatibility/2006">
              <mc:Choice xmlns:v="urn:schemas-microsoft-com:vml" Requires="v">
                <p:oleObj spid="_x0000_s6179" name="Equation" r:id="rId4" imgW="2209680" imgH="1028520" progId="Equation.DSMT4">
                  <p:embed/>
                </p:oleObj>
              </mc:Choice>
              <mc:Fallback>
                <p:oleObj name="Equation" r:id="rId4" imgW="2209680" imgH="10285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1905000"/>
                        <a:ext cx="220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System of Equations by Elimination (cont.)</a:t>
            </a:r>
          </a:p>
        </p:txBody>
      </p:sp>
      <p:sp>
        <p:nvSpPr>
          <p:cNvPr id="3" name="Content Placeholder 2"/>
          <p:cNvSpPr>
            <a:spLocks noGrp="1"/>
          </p:cNvSpPr>
          <p:nvPr>
            <p:ph idx="1"/>
          </p:nvPr>
        </p:nvSpPr>
        <p:spPr>
          <a:xfrm>
            <a:off x="457200" y="1280160"/>
            <a:ext cx="8229600" cy="4968240"/>
          </a:xfrm>
        </p:spPr>
        <p:txBody>
          <a:bodyPr>
            <a:normAutofit fontScale="92500" lnSpcReduction="10000"/>
          </a:bodyPr>
          <a:lstStyle/>
          <a:p>
            <a:r>
              <a:rPr lang="en-US" b="1" dirty="0"/>
              <a:t>Solution</a:t>
            </a:r>
          </a:p>
          <a:p>
            <a:r>
              <a:rPr lang="en-US" dirty="0"/>
              <a:t>The coefficient of </a:t>
            </a:r>
            <a:r>
              <a:rPr lang="en-US" i="1" dirty="0"/>
              <a:t>y</a:t>
            </a:r>
            <a:r>
              <a:rPr lang="en-US" dirty="0"/>
              <a:t> in the second equation in −6, while the coefficient of </a:t>
            </a:r>
            <a:r>
              <a:rPr lang="en-US" i="1" dirty="0"/>
              <a:t>y</a:t>
            </a:r>
            <a:r>
              <a:rPr lang="en-US" dirty="0"/>
              <a:t> in the first equation is 3. This means that if we multiply all the terms in the first equation by 2, the coefficients of </a:t>
            </a:r>
            <a:r>
              <a:rPr lang="en-US" i="1" dirty="0"/>
              <a:t>y</a:t>
            </a:r>
            <a:r>
              <a:rPr lang="en-US" dirty="0"/>
              <a:t> will be negatives of one another, so adding the two equations will eliminate the </a:t>
            </a:r>
            <a:r>
              <a:rPr lang="en-US" i="1" dirty="0"/>
              <a:t>y</a:t>
            </a:r>
            <a:r>
              <a:rPr lang="en-US" dirty="0"/>
              <a:t> variable.</a:t>
            </a:r>
          </a:p>
          <a:p>
            <a:r>
              <a:rPr lang="en-US" dirty="0"/>
              <a:t>In order to keep track of these steps, we annotate our work with labeled arrows. When we modify the system, we are not changing the solutions, we are just writing an equivalent system that is easier to solve. The ultimate goal is to rewrite the system so that we can “read off” the answer.</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System of Equations by Elimination (cont.)</a:t>
            </a:r>
          </a:p>
        </p:txBody>
      </p:sp>
      <p:sp>
        <p:nvSpPr>
          <p:cNvPr id="4" name="Content Placeholder 3"/>
          <p:cNvSpPr>
            <a:spLocks noGrp="1"/>
          </p:cNvSpPr>
          <p:nvPr>
            <p:ph idx="1"/>
          </p:nvPr>
        </p:nvSpPr>
        <p:spPr/>
        <p:txBody>
          <a:bodyPr/>
          <a:lstStyle/>
          <a:p>
            <a:r>
              <a:rPr lang="en-US" dirty="0"/>
              <a:t>The notation above the arrow indicates that we have modified the system by multiplying each term in equation 1 by the constant 2.</a:t>
            </a:r>
          </a:p>
        </p:txBody>
      </p:sp>
      <p:graphicFrame>
        <p:nvGraphicFramePr>
          <p:cNvPr id="7171" name="Object 3"/>
          <p:cNvGraphicFramePr>
            <a:graphicFrameLocks noChangeAspect="1"/>
          </p:cNvGraphicFramePr>
          <p:nvPr>
            <p:extLst>
              <p:ext uri="{D42A27DB-BD31-4B8C-83A1-F6EECF244321}">
                <p14:modId xmlns:p14="http://schemas.microsoft.com/office/powerpoint/2010/main" val="484148884"/>
              </p:ext>
            </p:extLst>
          </p:nvPr>
        </p:nvGraphicFramePr>
        <p:xfrm>
          <a:off x="533400" y="2681748"/>
          <a:ext cx="2209800" cy="1028700"/>
        </p:xfrm>
        <a:graphic>
          <a:graphicData uri="http://schemas.openxmlformats.org/presentationml/2006/ole">
            <mc:AlternateContent xmlns:mc="http://schemas.openxmlformats.org/markup-compatibility/2006">
              <mc:Choice xmlns:v="urn:schemas-microsoft-com:vml" Requires="v">
                <p:oleObj spid="_x0000_s7323" name="Equation" r:id="rId4" imgW="2209680" imgH="1028520" progId="Equation.DSMT4">
                  <p:embed/>
                </p:oleObj>
              </mc:Choice>
              <mc:Fallback>
                <p:oleObj name="Equation" r:id="rId4" imgW="2209680" imgH="10285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81748"/>
                        <a:ext cx="220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2485371505"/>
              </p:ext>
            </p:extLst>
          </p:nvPr>
        </p:nvGraphicFramePr>
        <p:xfrm>
          <a:off x="2895600" y="2927556"/>
          <a:ext cx="1003300" cy="393700"/>
        </p:xfrm>
        <a:graphic>
          <a:graphicData uri="http://schemas.openxmlformats.org/presentationml/2006/ole">
            <mc:AlternateContent xmlns:mc="http://schemas.openxmlformats.org/markup-compatibility/2006">
              <mc:Choice xmlns:v="urn:schemas-microsoft-com:vml" Requires="v">
                <p:oleObj spid="_x0000_s7324" name="Equation" r:id="rId6" imgW="1002960" imgH="393480" progId="Equation.DSMT4">
                  <p:embed/>
                </p:oleObj>
              </mc:Choice>
              <mc:Fallback>
                <p:oleObj name="Equation" r:id="rId6" imgW="1002960" imgH="393480" progId="Equation.DSMT4">
                  <p:embed/>
                  <p:pic>
                    <p:nvPicPr>
                      <p:cNvPr id="0" name="Picture 4"/>
                      <p:cNvPicPr>
                        <a:picLocks noChangeAspect="1" noChangeArrowheads="1"/>
                      </p:cNvPicPr>
                      <p:nvPr/>
                    </p:nvPicPr>
                    <p:blipFill>
                      <a:blip r:embed="rId7"/>
                      <a:srcRect/>
                      <a:stretch>
                        <a:fillRect/>
                      </a:stretch>
                    </p:blipFill>
                    <p:spPr bwMode="auto">
                      <a:xfrm>
                        <a:off x="2895600" y="2927556"/>
                        <a:ext cx="1003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2464824243"/>
              </p:ext>
            </p:extLst>
          </p:nvPr>
        </p:nvGraphicFramePr>
        <p:xfrm>
          <a:off x="4089400" y="2667000"/>
          <a:ext cx="2387600" cy="1028700"/>
        </p:xfrm>
        <a:graphic>
          <a:graphicData uri="http://schemas.openxmlformats.org/presentationml/2006/ole">
            <mc:AlternateContent xmlns:mc="http://schemas.openxmlformats.org/markup-compatibility/2006">
              <mc:Choice xmlns:v="urn:schemas-microsoft-com:vml" Requires="v">
                <p:oleObj spid="_x0000_s7325" name="Equation" r:id="rId8" imgW="2387520" imgH="1028520" progId="Equation.DSMT4">
                  <p:embed/>
                </p:oleObj>
              </mc:Choice>
              <mc:Fallback>
                <p:oleObj name="Equation" r:id="rId8" imgW="2387520" imgH="10285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9400" y="2667000"/>
                        <a:ext cx="2387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9B563F0E-74D7-494F-8105-8C9BCDBB4A30}"/>
              </a:ext>
            </a:extLst>
          </p:cNvPr>
          <p:cNvGraphicFramePr>
            <a:graphicFrameLocks noChangeAspect="1"/>
          </p:cNvGraphicFramePr>
          <p:nvPr>
            <p:extLst>
              <p:ext uri="{D42A27DB-BD31-4B8C-83A1-F6EECF244321}">
                <p14:modId xmlns:p14="http://schemas.microsoft.com/office/powerpoint/2010/main" val="1091783120"/>
              </p:ext>
            </p:extLst>
          </p:nvPr>
        </p:nvGraphicFramePr>
        <p:xfrm>
          <a:off x="5378116" y="4341528"/>
          <a:ext cx="914400" cy="279400"/>
        </p:xfrm>
        <a:graphic>
          <a:graphicData uri="http://schemas.openxmlformats.org/presentationml/2006/ole">
            <mc:AlternateContent xmlns:mc="http://schemas.openxmlformats.org/markup-compatibility/2006">
              <mc:Choice xmlns:v="urn:schemas-microsoft-com:vml" Requires="v">
                <p:oleObj spid="_x0000_s7326" name="Equation" r:id="rId10" imgW="914400" imgH="279360" progId="Equation.DSMT4">
                  <p:embed/>
                </p:oleObj>
              </mc:Choice>
              <mc:Fallback>
                <p:oleObj name="Equation" r:id="rId10" imgW="914400" imgH="279360" progId="Equation.DSMT4">
                  <p:embed/>
                  <p:pic>
                    <p:nvPicPr>
                      <p:cNvPr id="4" name="Object 3"/>
                      <p:cNvPicPr>
                        <a:picLocks noChangeAspect="1" noChangeArrowheads="1"/>
                      </p:cNvPicPr>
                      <p:nvPr/>
                    </p:nvPicPr>
                    <p:blipFill>
                      <a:blip r:embed="rId11"/>
                      <a:srcRect/>
                      <a:stretch>
                        <a:fillRect/>
                      </a:stretch>
                    </p:blipFill>
                    <p:spPr bwMode="auto">
                      <a:xfrm>
                        <a:off x="5378116" y="4341528"/>
                        <a:ext cx="914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DCB9AEDD-6DA8-4F35-9151-7755EFE5FDD2}"/>
              </a:ext>
            </a:extLst>
          </p:cNvPr>
          <p:cNvGraphicFramePr>
            <a:graphicFrameLocks noChangeAspect="1"/>
          </p:cNvGraphicFramePr>
          <p:nvPr>
            <p:extLst>
              <p:ext uri="{D42A27DB-BD31-4B8C-83A1-F6EECF244321}">
                <p14:modId xmlns:p14="http://schemas.microsoft.com/office/powerpoint/2010/main" val="2324250485"/>
              </p:ext>
            </p:extLst>
          </p:nvPr>
        </p:nvGraphicFramePr>
        <p:xfrm>
          <a:off x="5613400" y="3878580"/>
          <a:ext cx="863600" cy="292100"/>
        </p:xfrm>
        <a:graphic>
          <a:graphicData uri="http://schemas.openxmlformats.org/presentationml/2006/ole">
            <mc:AlternateContent xmlns:mc="http://schemas.openxmlformats.org/markup-compatibility/2006">
              <mc:Choice xmlns:v="urn:schemas-microsoft-com:vml" Requires="v">
                <p:oleObj spid="_x0000_s7327" name="Equation" r:id="rId12" imgW="863280" imgH="291960" progId="Equation.DSMT4">
                  <p:embed/>
                </p:oleObj>
              </mc:Choice>
              <mc:Fallback>
                <p:oleObj name="Equation" r:id="rId12" imgW="863280" imgH="291960" progId="Equation.DSMT4">
                  <p:embed/>
                  <p:pic>
                    <p:nvPicPr>
                      <p:cNvPr id="8195" name="Object 3"/>
                      <p:cNvPicPr>
                        <a:picLocks noChangeAspect="1" noChangeArrowheads="1"/>
                      </p:cNvPicPr>
                      <p:nvPr/>
                    </p:nvPicPr>
                    <p:blipFill>
                      <a:blip r:embed="rId13"/>
                      <a:srcRect/>
                      <a:stretch>
                        <a:fillRect/>
                      </a:stretch>
                    </p:blipFill>
                    <p:spPr bwMode="auto">
                      <a:xfrm>
                        <a:off x="5613400" y="3878580"/>
                        <a:ext cx="86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a:extLst>
              <a:ext uri="{FF2B5EF4-FFF2-40B4-BE49-F238E27FC236}">
                <a16:creationId xmlns:a16="http://schemas.microsoft.com/office/drawing/2014/main" id="{92BF1D9E-117C-4522-A441-F5CA14C96997}"/>
              </a:ext>
            </a:extLst>
          </p:cNvPr>
          <p:cNvGraphicFramePr>
            <a:graphicFrameLocks noChangeAspect="1"/>
          </p:cNvGraphicFramePr>
          <p:nvPr>
            <p:extLst>
              <p:ext uri="{D42A27DB-BD31-4B8C-83A1-F6EECF244321}">
                <p14:modId xmlns:p14="http://schemas.microsoft.com/office/powerpoint/2010/main" val="3096950789"/>
              </p:ext>
            </p:extLst>
          </p:nvPr>
        </p:nvGraphicFramePr>
        <p:xfrm>
          <a:off x="4343400" y="3878580"/>
          <a:ext cx="558800" cy="279400"/>
        </p:xfrm>
        <a:graphic>
          <a:graphicData uri="http://schemas.openxmlformats.org/presentationml/2006/ole">
            <mc:AlternateContent xmlns:mc="http://schemas.openxmlformats.org/markup-compatibility/2006">
              <mc:Choice xmlns:v="urn:schemas-microsoft-com:vml" Requires="v">
                <p:oleObj spid="_x0000_s7328" name="Equation" r:id="rId14" imgW="558720" imgH="279360" progId="Equation.DSMT4">
                  <p:embed/>
                </p:oleObj>
              </mc:Choice>
              <mc:Fallback>
                <p:oleObj name="Equation" r:id="rId14" imgW="558720" imgH="279360" progId="Equation.DSMT4">
                  <p:embed/>
                  <p:pic>
                    <p:nvPicPr>
                      <p:cNvPr id="8" name="Object 3">
                        <a:extLst>
                          <a:ext uri="{FF2B5EF4-FFF2-40B4-BE49-F238E27FC236}">
                            <a16:creationId xmlns:a16="http://schemas.microsoft.com/office/drawing/2014/main" id="{DCB9AEDD-6DA8-4F35-9151-7755EFE5FDD2}"/>
                          </a:ext>
                        </a:extLst>
                      </p:cNvPr>
                      <p:cNvPicPr>
                        <a:picLocks noChangeAspect="1" noChangeArrowheads="1"/>
                      </p:cNvPicPr>
                      <p:nvPr/>
                    </p:nvPicPr>
                    <p:blipFill>
                      <a:blip r:embed="rId15"/>
                      <a:srcRect/>
                      <a:stretch>
                        <a:fillRect/>
                      </a:stretch>
                    </p:blipFill>
                    <p:spPr bwMode="auto">
                      <a:xfrm>
                        <a:off x="4343400" y="3878580"/>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25983721-2EEA-40A8-96E0-56061DB5F347}"/>
              </a:ext>
            </a:extLst>
          </p:cNvPr>
          <p:cNvCxnSpPr/>
          <p:nvPr/>
        </p:nvCxnSpPr>
        <p:spPr>
          <a:xfrm>
            <a:off x="4343400" y="3676359"/>
            <a:ext cx="21336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2" name="Object 5">
            <a:extLst>
              <a:ext uri="{FF2B5EF4-FFF2-40B4-BE49-F238E27FC236}">
                <a16:creationId xmlns:a16="http://schemas.microsoft.com/office/drawing/2014/main" id="{04D303E1-A098-4F5B-B934-85AC6DAAE7EC}"/>
              </a:ext>
            </a:extLst>
          </p:cNvPr>
          <p:cNvGraphicFramePr>
            <a:graphicFrameLocks noChangeAspect="1"/>
          </p:cNvGraphicFramePr>
          <p:nvPr>
            <p:extLst>
              <p:ext uri="{D42A27DB-BD31-4B8C-83A1-F6EECF244321}">
                <p14:modId xmlns:p14="http://schemas.microsoft.com/office/powerpoint/2010/main" val="1225938332"/>
              </p:ext>
            </p:extLst>
          </p:nvPr>
        </p:nvGraphicFramePr>
        <p:xfrm>
          <a:off x="6626138" y="3891280"/>
          <a:ext cx="2006600" cy="279400"/>
        </p:xfrm>
        <a:graphic>
          <a:graphicData uri="http://schemas.openxmlformats.org/presentationml/2006/ole">
            <mc:AlternateContent xmlns:mc="http://schemas.openxmlformats.org/markup-compatibility/2006">
              <mc:Choice xmlns:v="urn:schemas-microsoft-com:vml" Requires="v">
                <p:oleObj spid="_x0000_s7329" name="Equation" r:id="rId16" imgW="2006280" imgH="279360" progId="Equation.DSMT4">
                  <p:embed/>
                </p:oleObj>
              </mc:Choice>
              <mc:Fallback>
                <p:oleObj name="Equation" r:id="rId16" imgW="2006280" imgH="279360" progId="Equation.DSMT4">
                  <p:embed/>
                  <p:pic>
                    <p:nvPicPr>
                      <p:cNvPr id="3077" name="Object 5"/>
                      <p:cNvPicPr>
                        <a:picLocks noChangeAspect="1" noChangeArrowheads="1"/>
                      </p:cNvPicPr>
                      <p:nvPr/>
                    </p:nvPicPr>
                    <p:blipFill>
                      <a:blip r:embed="rId17"/>
                      <a:srcRect/>
                      <a:stretch>
                        <a:fillRect/>
                      </a:stretch>
                    </p:blipFill>
                    <p:spPr bwMode="auto">
                      <a:xfrm>
                        <a:off x="6626138" y="3891280"/>
                        <a:ext cx="2006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a:extLst>
              <a:ext uri="{FF2B5EF4-FFF2-40B4-BE49-F238E27FC236}">
                <a16:creationId xmlns:a16="http://schemas.microsoft.com/office/drawing/2014/main" id="{4B788279-240F-464E-8E09-98738763F013}"/>
              </a:ext>
            </a:extLst>
          </p:cNvPr>
          <p:cNvGraphicFramePr>
            <a:graphicFrameLocks noChangeAspect="1"/>
          </p:cNvGraphicFramePr>
          <p:nvPr>
            <p:extLst>
              <p:ext uri="{D42A27DB-BD31-4B8C-83A1-F6EECF244321}">
                <p14:modId xmlns:p14="http://schemas.microsoft.com/office/powerpoint/2010/main" val="1434007731"/>
              </p:ext>
            </p:extLst>
          </p:nvPr>
        </p:nvGraphicFramePr>
        <p:xfrm>
          <a:off x="6626138" y="4388017"/>
          <a:ext cx="1181100" cy="241300"/>
        </p:xfrm>
        <a:graphic>
          <a:graphicData uri="http://schemas.openxmlformats.org/presentationml/2006/ole">
            <mc:AlternateContent xmlns:mc="http://schemas.openxmlformats.org/markup-compatibility/2006">
              <mc:Choice xmlns:v="urn:schemas-microsoft-com:vml" Requires="v">
                <p:oleObj spid="_x0000_s7330" name="Equation" r:id="rId18" imgW="1180800" imgH="241200" progId="Equation.DSMT4">
                  <p:embed/>
                </p:oleObj>
              </mc:Choice>
              <mc:Fallback>
                <p:oleObj name="Equation" r:id="rId18" imgW="1180800" imgH="241200" progId="Equation.DSMT4">
                  <p:embed/>
                  <p:pic>
                    <p:nvPicPr>
                      <p:cNvPr id="12" name="Object 5">
                        <a:extLst>
                          <a:ext uri="{FF2B5EF4-FFF2-40B4-BE49-F238E27FC236}">
                            <a16:creationId xmlns:a16="http://schemas.microsoft.com/office/drawing/2014/main" id="{04D303E1-A098-4F5B-B934-85AC6DAAE7EC}"/>
                          </a:ext>
                        </a:extLst>
                      </p:cNvPr>
                      <p:cNvPicPr>
                        <a:picLocks noChangeAspect="1" noChangeArrowheads="1"/>
                      </p:cNvPicPr>
                      <p:nvPr/>
                    </p:nvPicPr>
                    <p:blipFill>
                      <a:blip r:embed="rId19"/>
                      <a:srcRect/>
                      <a:stretch>
                        <a:fillRect/>
                      </a:stretch>
                    </p:blipFill>
                    <p:spPr bwMode="auto">
                      <a:xfrm>
                        <a:off x="6626138" y="4388017"/>
                        <a:ext cx="11811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System of Equations by Elimination (cont.)</a:t>
            </a:r>
          </a:p>
        </p:txBody>
      </p:sp>
      <p:sp>
        <p:nvSpPr>
          <p:cNvPr id="3" name="Content Placeholder 2"/>
          <p:cNvSpPr>
            <a:spLocks noGrp="1"/>
          </p:cNvSpPr>
          <p:nvPr>
            <p:ph idx="1"/>
          </p:nvPr>
        </p:nvSpPr>
        <p:spPr/>
        <p:txBody>
          <a:bodyPr>
            <a:normAutofit/>
          </a:bodyPr>
          <a:lstStyle/>
          <a:p>
            <a:r>
              <a:rPr lang="en-US" dirty="0"/>
              <a:t>We can then substitute             into either of the original equations to determine </a:t>
            </a:r>
            <a:r>
              <a:rPr lang="en-US" i="1" dirty="0"/>
              <a:t>y</a:t>
            </a:r>
            <a:r>
              <a:rPr lang="en-US" dirty="0"/>
              <a:t>. Here, we substitute in the first equation of the original system.</a:t>
            </a:r>
          </a:p>
          <a:p>
            <a:endParaRPr lang="en-US" dirty="0"/>
          </a:p>
          <a:p>
            <a:endParaRPr lang="en-US" dirty="0"/>
          </a:p>
          <a:p>
            <a:endParaRPr lang="en-US" dirty="0"/>
          </a:p>
          <a:p>
            <a:r>
              <a:rPr lang="en-US" dirty="0"/>
              <a:t>The ordered pair </a:t>
            </a:r>
            <a:r>
              <a:rPr lang="en-US" dirty="0">
                <a:solidFill>
                  <a:srgbClr val="FF0000"/>
                </a:solidFill>
              </a:rPr>
              <a:t>(−2, 1)</a:t>
            </a:r>
            <a:r>
              <a:rPr lang="en-US" dirty="0"/>
              <a:t> is thus the solution of the system. Note that using the second equation gives the same </a:t>
            </a:r>
            <a:r>
              <a:rPr lang="en-US" i="1" dirty="0"/>
              <a:t>y</a:t>
            </a:r>
            <a:r>
              <a:rPr lang="en-US" dirty="0"/>
              <a:t>‐value and is a good way to check our work.</a:t>
            </a:r>
          </a:p>
        </p:txBody>
      </p:sp>
      <p:graphicFrame>
        <p:nvGraphicFramePr>
          <p:cNvPr id="8195" name="Object 3"/>
          <p:cNvGraphicFramePr>
            <a:graphicFrameLocks noChangeAspect="1"/>
          </p:cNvGraphicFramePr>
          <p:nvPr>
            <p:extLst>
              <p:ext uri="{D42A27DB-BD31-4B8C-83A1-F6EECF244321}">
                <p14:modId xmlns:p14="http://schemas.microsoft.com/office/powerpoint/2010/main" val="1749954382"/>
              </p:ext>
            </p:extLst>
          </p:nvPr>
        </p:nvGraphicFramePr>
        <p:xfrm>
          <a:off x="3517900" y="2795270"/>
          <a:ext cx="2108200" cy="381000"/>
        </p:xfrm>
        <a:graphic>
          <a:graphicData uri="http://schemas.openxmlformats.org/presentationml/2006/ole">
            <mc:AlternateContent xmlns:mc="http://schemas.openxmlformats.org/markup-compatibility/2006">
              <mc:Choice xmlns:v="urn:schemas-microsoft-com:vml" Requires="v">
                <p:oleObj spid="_x0000_s8278" name="Equation" r:id="rId4" imgW="2108160" imgH="380880" progId="Equation.DSMT4">
                  <p:embed/>
                </p:oleObj>
              </mc:Choice>
              <mc:Fallback>
                <p:oleObj name="Equation" r:id="rId4" imgW="2108160" imgH="380880" progId="Equation.DSMT4">
                  <p:embed/>
                  <p:pic>
                    <p:nvPicPr>
                      <p:cNvPr id="0" name="Picture 3"/>
                      <p:cNvPicPr>
                        <a:picLocks noChangeAspect="1" noChangeArrowheads="1"/>
                      </p:cNvPicPr>
                      <p:nvPr/>
                    </p:nvPicPr>
                    <p:blipFill>
                      <a:blip r:embed="rId5"/>
                      <a:srcRect/>
                      <a:stretch>
                        <a:fillRect/>
                      </a:stretch>
                    </p:blipFill>
                    <p:spPr bwMode="auto">
                      <a:xfrm>
                        <a:off x="3517900" y="2795270"/>
                        <a:ext cx="210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F8E24AC5-5BFA-4DC9-9619-E73B6E5E9F78}"/>
              </a:ext>
            </a:extLst>
          </p:cNvPr>
          <p:cNvGraphicFramePr>
            <a:graphicFrameLocks noChangeAspect="1"/>
          </p:cNvGraphicFramePr>
          <p:nvPr>
            <p:extLst>
              <p:ext uri="{D42A27DB-BD31-4B8C-83A1-F6EECF244321}">
                <p14:modId xmlns:p14="http://schemas.microsoft.com/office/powerpoint/2010/main" val="4266368526"/>
              </p:ext>
            </p:extLst>
          </p:nvPr>
        </p:nvGraphicFramePr>
        <p:xfrm>
          <a:off x="4546833" y="3251835"/>
          <a:ext cx="863600" cy="355600"/>
        </p:xfrm>
        <a:graphic>
          <a:graphicData uri="http://schemas.openxmlformats.org/presentationml/2006/ole">
            <mc:AlternateContent xmlns:mc="http://schemas.openxmlformats.org/markup-compatibility/2006">
              <mc:Choice xmlns:v="urn:schemas-microsoft-com:vml" Requires="v">
                <p:oleObj spid="_x0000_s8279" name="Equation" r:id="rId6" imgW="863280" imgH="355320" progId="Equation.DSMT4">
                  <p:embed/>
                </p:oleObj>
              </mc:Choice>
              <mc:Fallback>
                <p:oleObj name="Equation" r:id="rId6" imgW="863280" imgH="355320" progId="Equation.DSMT4">
                  <p:embed/>
                  <p:pic>
                    <p:nvPicPr>
                      <p:cNvPr id="8195" name="Object 3"/>
                      <p:cNvPicPr>
                        <a:picLocks noChangeAspect="1" noChangeArrowheads="1"/>
                      </p:cNvPicPr>
                      <p:nvPr/>
                    </p:nvPicPr>
                    <p:blipFill>
                      <a:blip r:embed="rId7"/>
                      <a:srcRect/>
                      <a:stretch>
                        <a:fillRect/>
                      </a:stretch>
                    </p:blipFill>
                    <p:spPr bwMode="auto">
                      <a:xfrm>
                        <a:off x="4546833" y="3251835"/>
                        <a:ext cx="863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61FEB4BB-D71E-4E57-9BD1-2FB0B39E9D15}"/>
              </a:ext>
            </a:extLst>
          </p:cNvPr>
          <p:cNvGraphicFramePr>
            <a:graphicFrameLocks noChangeAspect="1"/>
          </p:cNvGraphicFramePr>
          <p:nvPr>
            <p:extLst>
              <p:ext uri="{D42A27DB-BD31-4B8C-83A1-F6EECF244321}">
                <p14:modId xmlns:p14="http://schemas.microsoft.com/office/powerpoint/2010/main" val="2866172211"/>
              </p:ext>
            </p:extLst>
          </p:nvPr>
        </p:nvGraphicFramePr>
        <p:xfrm>
          <a:off x="4701563" y="3683000"/>
          <a:ext cx="685800" cy="355600"/>
        </p:xfrm>
        <a:graphic>
          <a:graphicData uri="http://schemas.openxmlformats.org/presentationml/2006/ole">
            <mc:AlternateContent xmlns:mc="http://schemas.openxmlformats.org/markup-compatibility/2006">
              <mc:Choice xmlns:v="urn:schemas-microsoft-com:vml" Requires="v">
                <p:oleObj spid="_x0000_s8280" name="Equation" r:id="rId8" imgW="685800" imgH="355320" progId="Equation.DSMT4">
                  <p:embed/>
                </p:oleObj>
              </mc:Choice>
              <mc:Fallback>
                <p:oleObj name="Equation" r:id="rId8" imgW="685800" imgH="355320" progId="Equation.DSMT4">
                  <p:embed/>
                  <p:pic>
                    <p:nvPicPr>
                      <p:cNvPr id="8195" name="Object 3"/>
                      <p:cNvPicPr>
                        <a:picLocks noChangeAspect="1" noChangeArrowheads="1"/>
                      </p:cNvPicPr>
                      <p:nvPr/>
                    </p:nvPicPr>
                    <p:blipFill>
                      <a:blip r:embed="rId9"/>
                      <a:srcRect/>
                      <a:stretch>
                        <a:fillRect/>
                      </a:stretch>
                    </p:blipFill>
                    <p:spPr bwMode="auto">
                      <a:xfrm>
                        <a:off x="4701563" y="3683000"/>
                        <a:ext cx="685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AD34FB93-1A42-40C3-8130-663C6242048C}"/>
              </a:ext>
            </a:extLst>
          </p:cNvPr>
          <p:cNvGraphicFramePr>
            <a:graphicFrameLocks noChangeAspect="1"/>
          </p:cNvGraphicFramePr>
          <p:nvPr>
            <p:extLst>
              <p:ext uri="{D42A27DB-BD31-4B8C-83A1-F6EECF244321}">
                <p14:modId xmlns:p14="http://schemas.microsoft.com/office/powerpoint/2010/main" val="403324466"/>
              </p:ext>
            </p:extLst>
          </p:nvPr>
        </p:nvGraphicFramePr>
        <p:xfrm>
          <a:off x="3962400" y="1397000"/>
          <a:ext cx="914400" cy="279400"/>
        </p:xfrm>
        <a:graphic>
          <a:graphicData uri="http://schemas.openxmlformats.org/presentationml/2006/ole">
            <mc:AlternateContent xmlns:mc="http://schemas.openxmlformats.org/markup-compatibility/2006">
              <mc:Choice xmlns:v="urn:schemas-microsoft-com:vml" Requires="v">
                <p:oleObj spid="_x0000_s8281" name="Equation" r:id="rId10" imgW="914400" imgH="279360" progId="Equation.DSMT4">
                  <p:embed/>
                </p:oleObj>
              </mc:Choice>
              <mc:Fallback>
                <p:oleObj name="Equation" r:id="rId10" imgW="914400" imgH="279360" progId="Equation.DSMT4">
                  <p:embed/>
                  <p:pic>
                    <p:nvPicPr>
                      <p:cNvPr id="7" name="Object 6">
                        <a:extLst>
                          <a:ext uri="{FF2B5EF4-FFF2-40B4-BE49-F238E27FC236}">
                            <a16:creationId xmlns:a16="http://schemas.microsoft.com/office/drawing/2014/main" id="{9B563F0E-74D7-494F-8105-8C9BCDBB4A30}"/>
                          </a:ext>
                        </a:extLst>
                      </p:cNvPr>
                      <p:cNvPicPr>
                        <a:picLocks noChangeAspect="1" noChangeArrowheads="1"/>
                      </p:cNvPicPr>
                      <p:nvPr/>
                    </p:nvPicPr>
                    <p:blipFill>
                      <a:blip r:embed="rId11"/>
                      <a:srcRect/>
                      <a:stretch>
                        <a:fillRect/>
                      </a:stretch>
                    </p:blipFill>
                    <p:spPr bwMode="auto">
                      <a:xfrm>
                        <a:off x="3962400" y="1397000"/>
                        <a:ext cx="914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System of Equations by Elimination</a:t>
            </a:r>
          </a:p>
        </p:txBody>
      </p:sp>
      <p:sp>
        <p:nvSpPr>
          <p:cNvPr id="3" name="Content Placeholder 2"/>
          <p:cNvSpPr>
            <a:spLocks noGrp="1"/>
          </p:cNvSpPr>
          <p:nvPr>
            <p:ph idx="1"/>
          </p:nvPr>
        </p:nvSpPr>
        <p:spPr/>
        <p:txBody>
          <a:bodyPr/>
          <a:lstStyle/>
          <a:p>
            <a:r>
              <a:rPr lang="en-US" dirty="0"/>
              <a:t>Use the method of elimination to solve the system </a:t>
            </a:r>
          </a:p>
        </p:txBody>
      </p:sp>
      <p:graphicFrame>
        <p:nvGraphicFramePr>
          <p:cNvPr id="35842" name="Object 2"/>
          <p:cNvGraphicFramePr>
            <a:graphicFrameLocks noChangeAspect="1"/>
          </p:cNvGraphicFramePr>
          <p:nvPr/>
        </p:nvGraphicFramePr>
        <p:xfrm>
          <a:off x="3651250" y="1905000"/>
          <a:ext cx="1841500" cy="1435100"/>
        </p:xfrm>
        <a:graphic>
          <a:graphicData uri="http://schemas.openxmlformats.org/presentationml/2006/ole">
            <mc:AlternateContent xmlns:mc="http://schemas.openxmlformats.org/markup-compatibility/2006">
              <mc:Choice xmlns:v="urn:schemas-microsoft-com:vml" Requires="v">
                <p:oleObj spid="_x0000_s9252" name="Equation" r:id="rId4" imgW="1841400" imgH="1434960" progId="Equation.DSMT4">
                  <p:embed/>
                </p:oleObj>
              </mc:Choice>
              <mc:Fallback>
                <p:oleObj name="Equation" r:id="rId4" imgW="1841400" imgH="14349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0" y="1905000"/>
                        <a:ext cx="18415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System of Equations by Elimination (cont.)</a:t>
            </a:r>
          </a:p>
        </p:txBody>
      </p:sp>
      <p:sp>
        <p:nvSpPr>
          <p:cNvPr id="3" name="Content Placeholder 2"/>
          <p:cNvSpPr>
            <a:spLocks noGrp="1"/>
          </p:cNvSpPr>
          <p:nvPr>
            <p:ph idx="1"/>
          </p:nvPr>
        </p:nvSpPr>
        <p:spPr>
          <a:xfrm>
            <a:off x="457200" y="990600"/>
            <a:ext cx="8229600" cy="4953000"/>
          </a:xfrm>
        </p:spPr>
        <p:txBody>
          <a:bodyPr>
            <a:normAutofit/>
          </a:bodyPr>
          <a:lstStyle/>
          <a:p>
            <a:r>
              <a:rPr lang="en-US" b="1" dirty="0"/>
              <a:t>Solution</a:t>
            </a:r>
          </a:p>
          <a:p>
            <a:r>
              <a:rPr lang="en-US" dirty="0"/>
              <a:t>Eliminate the variable </a:t>
            </a:r>
            <a:r>
              <a:rPr lang="en-US" i="1" dirty="0"/>
              <a:t>x</a:t>
            </a:r>
            <a:r>
              <a:rPr lang="en-US" dirty="0"/>
              <a:t> by multiplying both equations by a constant:</a:t>
            </a:r>
          </a:p>
          <a:p>
            <a:endParaRPr lang="en-US" dirty="0"/>
          </a:p>
          <a:p>
            <a:endParaRPr lang="en-US" dirty="0"/>
          </a:p>
          <a:p>
            <a:endParaRPr lang="en-US" dirty="0"/>
          </a:p>
          <a:p>
            <a:endParaRPr lang="en-US" sz="2200" dirty="0"/>
          </a:p>
          <a:p>
            <a:r>
              <a:rPr lang="en-US" dirty="0"/>
              <a:t>Although the intent was to obtain coefficients of </a:t>
            </a:r>
            <a:r>
              <a:rPr lang="en-US" i="1" dirty="0"/>
              <a:t>x</a:t>
            </a:r>
            <a:r>
              <a:rPr lang="en-US" dirty="0"/>
              <a:t> that were negatives of one another, we have achieved the same thing for </a:t>
            </a:r>
            <a:r>
              <a:rPr lang="en-US" i="1" dirty="0"/>
              <a:t>y</a:t>
            </a:r>
            <a:r>
              <a:rPr lang="en-US" dirty="0"/>
              <a:t>.</a:t>
            </a:r>
          </a:p>
        </p:txBody>
      </p:sp>
      <p:graphicFrame>
        <p:nvGraphicFramePr>
          <p:cNvPr id="20482" name="Object 2"/>
          <p:cNvGraphicFramePr>
            <a:graphicFrameLocks noChangeAspect="1"/>
          </p:cNvGraphicFramePr>
          <p:nvPr>
            <p:extLst>
              <p:ext uri="{D42A27DB-BD31-4B8C-83A1-F6EECF244321}">
                <p14:modId xmlns:p14="http://schemas.microsoft.com/office/powerpoint/2010/main" val="2594871866"/>
              </p:ext>
            </p:extLst>
          </p:nvPr>
        </p:nvGraphicFramePr>
        <p:xfrm>
          <a:off x="1600200" y="2598156"/>
          <a:ext cx="1841500" cy="1435100"/>
        </p:xfrm>
        <a:graphic>
          <a:graphicData uri="http://schemas.openxmlformats.org/presentationml/2006/ole">
            <mc:AlternateContent xmlns:mc="http://schemas.openxmlformats.org/markup-compatibility/2006">
              <mc:Choice xmlns:v="urn:schemas-microsoft-com:vml" Requires="v">
                <p:oleObj spid="_x0000_s20583" name="Equation" r:id="rId4" imgW="1841400" imgH="1434960" progId="Equation.DSMT4">
                  <p:embed/>
                </p:oleObj>
              </mc:Choice>
              <mc:Fallback>
                <p:oleObj name="Equation" r:id="rId4" imgW="1841400" imgH="14349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98156"/>
                        <a:ext cx="18415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957689544"/>
              </p:ext>
            </p:extLst>
          </p:nvPr>
        </p:nvGraphicFramePr>
        <p:xfrm>
          <a:off x="3733800" y="3055356"/>
          <a:ext cx="1155700" cy="558800"/>
        </p:xfrm>
        <a:graphic>
          <a:graphicData uri="http://schemas.openxmlformats.org/presentationml/2006/ole">
            <mc:AlternateContent xmlns:mc="http://schemas.openxmlformats.org/markup-compatibility/2006">
              <mc:Choice xmlns:v="urn:schemas-microsoft-com:vml" Requires="v">
                <p:oleObj spid="_x0000_s20584" name="Equation" r:id="rId6" imgW="1155600" imgH="558720" progId="Equation.DSMT4">
                  <p:embed/>
                </p:oleObj>
              </mc:Choice>
              <mc:Fallback>
                <p:oleObj name="Equation" r:id="rId6" imgW="1155600" imgH="5587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055356"/>
                        <a:ext cx="1155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2388778100"/>
              </p:ext>
            </p:extLst>
          </p:nvPr>
        </p:nvGraphicFramePr>
        <p:xfrm>
          <a:off x="5181600" y="2780052"/>
          <a:ext cx="2362200" cy="1028700"/>
        </p:xfrm>
        <a:graphic>
          <a:graphicData uri="http://schemas.openxmlformats.org/presentationml/2006/ole">
            <mc:AlternateContent xmlns:mc="http://schemas.openxmlformats.org/markup-compatibility/2006">
              <mc:Choice xmlns:v="urn:schemas-microsoft-com:vml" Requires="v">
                <p:oleObj spid="_x0000_s20585" name="Equation" r:id="rId8" imgW="2361960" imgH="1028520" progId="Equation.DSMT4">
                  <p:embed/>
                </p:oleObj>
              </mc:Choice>
              <mc:Fallback>
                <p:oleObj name="Equation" r:id="rId8" imgW="2361960" imgH="102852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2780052"/>
                        <a:ext cx="2362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566FB11C-63A3-4246-A3E9-DC9CC77F97FD}"/>
              </a:ext>
            </a:extLst>
          </p:cNvPr>
          <p:cNvGraphicFramePr>
            <a:graphicFrameLocks noChangeAspect="1"/>
          </p:cNvGraphicFramePr>
          <p:nvPr>
            <p:extLst>
              <p:ext uri="{D42A27DB-BD31-4B8C-83A1-F6EECF244321}">
                <p14:modId xmlns:p14="http://schemas.microsoft.com/office/powerpoint/2010/main" val="560967210"/>
              </p:ext>
            </p:extLst>
          </p:nvPr>
        </p:nvGraphicFramePr>
        <p:xfrm>
          <a:off x="6705600" y="3878736"/>
          <a:ext cx="660400" cy="279400"/>
        </p:xfrm>
        <a:graphic>
          <a:graphicData uri="http://schemas.openxmlformats.org/presentationml/2006/ole">
            <mc:AlternateContent xmlns:mc="http://schemas.openxmlformats.org/markup-compatibility/2006">
              <mc:Choice xmlns:v="urn:schemas-microsoft-com:vml" Requires="v">
                <p:oleObj spid="_x0000_s20586" name="Equation" r:id="rId10" imgW="660240" imgH="279360" progId="Equation.DSMT4">
                  <p:embed/>
                </p:oleObj>
              </mc:Choice>
              <mc:Fallback>
                <p:oleObj name="Equation" r:id="rId10" imgW="660240" imgH="279360" progId="Equation.DSMT4">
                  <p:embed/>
                  <p:pic>
                    <p:nvPicPr>
                      <p:cNvPr id="8" name="Object 3">
                        <a:extLst>
                          <a:ext uri="{FF2B5EF4-FFF2-40B4-BE49-F238E27FC236}">
                            <a16:creationId xmlns:a16="http://schemas.microsoft.com/office/drawing/2014/main" id="{DCB9AEDD-6DA8-4F35-9151-7755EFE5FDD2}"/>
                          </a:ext>
                        </a:extLst>
                      </p:cNvPr>
                      <p:cNvPicPr>
                        <a:picLocks noChangeAspect="1" noChangeArrowheads="1"/>
                      </p:cNvPicPr>
                      <p:nvPr/>
                    </p:nvPicPr>
                    <p:blipFill>
                      <a:blip r:embed="rId11"/>
                      <a:srcRect/>
                      <a:stretch>
                        <a:fillRect/>
                      </a:stretch>
                    </p:blipFill>
                    <p:spPr bwMode="auto">
                      <a:xfrm>
                        <a:off x="6705600" y="3878736"/>
                        <a:ext cx="660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4C6FB7E4-7BA0-4EFF-B343-F78CF06DDA01}"/>
              </a:ext>
            </a:extLst>
          </p:cNvPr>
          <p:cNvGraphicFramePr>
            <a:graphicFrameLocks noChangeAspect="1"/>
          </p:cNvGraphicFramePr>
          <p:nvPr>
            <p:extLst>
              <p:ext uri="{D42A27DB-BD31-4B8C-83A1-F6EECF244321}">
                <p14:modId xmlns:p14="http://schemas.microsoft.com/office/powerpoint/2010/main" val="2196890629"/>
              </p:ext>
            </p:extLst>
          </p:nvPr>
        </p:nvGraphicFramePr>
        <p:xfrm>
          <a:off x="6261100" y="3872386"/>
          <a:ext cx="215900" cy="292100"/>
        </p:xfrm>
        <a:graphic>
          <a:graphicData uri="http://schemas.openxmlformats.org/presentationml/2006/ole">
            <mc:AlternateContent xmlns:mc="http://schemas.openxmlformats.org/markup-compatibility/2006">
              <mc:Choice xmlns:v="urn:schemas-microsoft-com:vml" Requires="v">
                <p:oleObj spid="_x0000_s20587" name="Equation" r:id="rId12" imgW="215640" imgH="291960" progId="Equation.DSMT4">
                  <p:embed/>
                </p:oleObj>
              </mc:Choice>
              <mc:Fallback>
                <p:oleObj name="Equation" r:id="rId12" imgW="215640" imgH="291960" progId="Equation.DSMT4">
                  <p:embed/>
                  <p:pic>
                    <p:nvPicPr>
                      <p:cNvPr id="9" name="Object 3">
                        <a:extLst>
                          <a:ext uri="{FF2B5EF4-FFF2-40B4-BE49-F238E27FC236}">
                            <a16:creationId xmlns:a16="http://schemas.microsoft.com/office/drawing/2014/main" id="{92BF1D9E-117C-4522-A441-F5CA14C96997}"/>
                          </a:ext>
                        </a:extLst>
                      </p:cNvPr>
                      <p:cNvPicPr>
                        <a:picLocks noChangeAspect="1" noChangeArrowheads="1"/>
                      </p:cNvPicPr>
                      <p:nvPr/>
                    </p:nvPicPr>
                    <p:blipFill>
                      <a:blip r:embed="rId13"/>
                      <a:srcRect/>
                      <a:stretch>
                        <a:fillRect/>
                      </a:stretch>
                    </p:blipFill>
                    <p:spPr bwMode="auto">
                      <a:xfrm>
                        <a:off x="6261100" y="3872386"/>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Connector 8">
            <a:extLst>
              <a:ext uri="{FF2B5EF4-FFF2-40B4-BE49-F238E27FC236}">
                <a16:creationId xmlns:a16="http://schemas.microsoft.com/office/drawing/2014/main" id="{CC00DF3C-E322-4E19-B4E8-EFC2EB2C2672}"/>
              </a:ext>
            </a:extLst>
          </p:cNvPr>
          <p:cNvCxnSpPr/>
          <p:nvPr/>
        </p:nvCxnSpPr>
        <p:spPr>
          <a:xfrm>
            <a:off x="5410200" y="3733800"/>
            <a:ext cx="21336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System of Equations by Elimination (cont.)</a:t>
            </a:r>
          </a:p>
        </p:txBody>
      </p:sp>
      <p:sp>
        <p:nvSpPr>
          <p:cNvPr id="3" name="Content Placeholder 2"/>
          <p:cNvSpPr>
            <a:spLocks noGrp="1"/>
          </p:cNvSpPr>
          <p:nvPr>
            <p:ph idx="1"/>
          </p:nvPr>
        </p:nvSpPr>
        <p:spPr>
          <a:xfrm>
            <a:off x="457200" y="990600"/>
            <a:ext cx="8229600" cy="4953000"/>
          </a:xfrm>
        </p:spPr>
        <p:txBody>
          <a:bodyPr>
            <a:normAutofit/>
          </a:bodyPr>
          <a:lstStyle/>
          <a:p>
            <a:r>
              <a:rPr lang="en-US" dirty="0"/>
              <a:t>When we add the equations, the result is 0 = − 1, a false statement. This means that no ordered pair solves both equations, and the system is inconsistent. Graphically, the two lines defined by the equations are parallel.</a:t>
            </a:r>
          </a:p>
        </p:txBody>
      </p:sp>
    </p:spTree>
    <p:custDataLst>
      <p:tags r:id="rId1"/>
    </p:custDataLst>
    <p:extLst>
      <p:ext uri="{BB962C8B-B14F-4D97-AF65-F5344CB8AC3E}">
        <p14:creationId xmlns:p14="http://schemas.microsoft.com/office/powerpoint/2010/main" val="162615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1F6A-CFB2-4F1A-A837-4D3B66FD9245}"/>
              </a:ext>
            </a:extLst>
          </p:cNvPr>
          <p:cNvSpPr>
            <a:spLocks noGrp="1"/>
          </p:cNvSpPr>
          <p:nvPr>
            <p:ph type="title"/>
          </p:nvPr>
        </p:nvSpPr>
        <p:spPr/>
        <p:txBody>
          <a:bodyPr>
            <a:normAutofit/>
          </a:bodyPr>
          <a:lstStyle/>
          <a:p>
            <a:r>
              <a:rPr lang="en-US" dirty="0"/>
              <a:t>Example 5: Solving a System of Equations by Elimination</a:t>
            </a:r>
            <a:endParaRPr lang="en-IN" dirty="0"/>
          </a:p>
        </p:txBody>
      </p:sp>
      <p:sp>
        <p:nvSpPr>
          <p:cNvPr id="3" name="Content Placeholder 2">
            <a:extLst>
              <a:ext uri="{FF2B5EF4-FFF2-40B4-BE49-F238E27FC236}">
                <a16:creationId xmlns:a16="http://schemas.microsoft.com/office/drawing/2014/main" id="{FE94350C-7800-483B-BA58-0CC9A68799B9}"/>
              </a:ext>
            </a:extLst>
          </p:cNvPr>
          <p:cNvSpPr>
            <a:spLocks noGrp="1"/>
          </p:cNvSpPr>
          <p:nvPr>
            <p:ph idx="1"/>
          </p:nvPr>
        </p:nvSpPr>
        <p:spPr>
          <a:xfrm>
            <a:off x="460248" y="1676400"/>
            <a:ext cx="8229600" cy="4000500"/>
          </a:xfrm>
        </p:spPr>
        <p:txBody>
          <a:bodyPr/>
          <a:lstStyle/>
          <a:p>
            <a:r>
              <a:rPr lang="en-IN" dirty="0"/>
              <a:t>Solve the system</a:t>
            </a:r>
          </a:p>
        </p:txBody>
      </p:sp>
      <p:graphicFrame>
        <p:nvGraphicFramePr>
          <p:cNvPr id="4" name="Object 2">
            <a:extLst>
              <a:ext uri="{FF2B5EF4-FFF2-40B4-BE49-F238E27FC236}">
                <a16:creationId xmlns:a16="http://schemas.microsoft.com/office/drawing/2014/main" id="{0E118C30-CF2E-4FAE-B76C-68CD8216FC25}"/>
              </a:ext>
            </a:extLst>
          </p:cNvPr>
          <p:cNvGraphicFramePr>
            <a:graphicFrameLocks noChangeAspect="1"/>
          </p:cNvGraphicFramePr>
          <p:nvPr>
            <p:extLst>
              <p:ext uri="{D42A27DB-BD31-4B8C-83A1-F6EECF244321}">
                <p14:modId xmlns:p14="http://schemas.microsoft.com/office/powerpoint/2010/main" val="2081490117"/>
              </p:ext>
            </p:extLst>
          </p:nvPr>
        </p:nvGraphicFramePr>
        <p:xfrm>
          <a:off x="3251200" y="1181100"/>
          <a:ext cx="2641600" cy="1562100"/>
        </p:xfrm>
        <a:graphic>
          <a:graphicData uri="http://schemas.openxmlformats.org/presentationml/2006/ole">
            <mc:AlternateContent xmlns:mc="http://schemas.openxmlformats.org/markup-compatibility/2006">
              <mc:Choice xmlns:v="urn:schemas-microsoft-com:vml" Requires="v">
                <p:oleObj spid="_x0000_s34838" name="Equation" r:id="rId4" imgW="2641320" imgH="1562040" progId="Equation.DSMT4">
                  <p:embed/>
                </p:oleObj>
              </mc:Choice>
              <mc:Fallback>
                <p:oleObj name="Equation" r:id="rId4" imgW="2641320" imgH="1562040" progId="Equation.DSMT4">
                  <p:embed/>
                  <p:pic>
                    <p:nvPicPr>
                      <p:cNvPr id="35842" name="Object 2"/>
                      <p:cNvPicPr>
                        <a:picLocks noChangeAspect="1" noChangeArrowheads="1"/>
                      </p:cNvPicPr>
                      <p:nvPr/>
                    </p:nvPicPr>
                    <p:blipFill>
                      <a:blip r:embed="rId5"/>
                      <a:srcRect/>
                      <a:stretch>
                        <a:fillRect/>
                      </a:stretch>
                    </p:blipFill>
                    <p:spPr bwMode="auto">
                      <a:xfrm>
                        <a:off x="3251200" y="1181100"/>
                        <a:ext cx="2641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45715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Solutions to Linear Systems of Equations</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457200" indent="-457200" algn="ctr"/>
            <a:r>
              <a:rPr lang="en-US" b="1" dirty="0">
                <a:solidFill>
                  <a:srgbClr val="000000"/>
                </a:solidFill>
              </a:rPr>
              <a:t>Definition</a:t>
            </a:r>
          </a:p>
          <a:p>
            <a:pPr marL="457200" indent="-457200"/>
            <a:r>
              <a:rPr lang="en-US" dirty="0">
                <a:solidFill>
                  <a:srgbClr val="000000"/>
                </a:solidFill>
              </a:rPr>
              <a:t>•	A linear system of equations with no solution is called </a:t>
            </a:r>
            <a:r>
              <a:rPr lang="en-US" b="1" dirty="0">
                <a:solidFill>
                  <a:srgbClr val="C00000"/>
                </a:solidFill>
              </a:rPr>
              <a:t>inconsistent</a:t>
            </a:r>
            <a:r>
              <a:rPr lang="en-US" dirty="0">
                <a:solidFill>
                  <a:srgbClr val="000000"/>
                </a:solidFill>
              </a:rPr>
              <a:t>.</a:t>
            </a:r>
          </a:p>
          <a:p>
            <a:pPr marL="457200" indent="-457200"/>
            <a:r>
              <a:rPr lang="en-US" dirty="0">
                <a:solidFill>
                  <a:srgbClr val="000000"/>
                </a:solidFill>
              </a:rPr>
              <a:t>•	A linear system of equations that has at least one solution is called </a:t>
            </a:r>
            <a:r>
              <a:rPr lang="en-US" b="1" dirty="0">
                <a:solidFill>
                  <a:srgbClr val="C00000"/>
                </a:solidFill>
              </a:rPr>
              <a:t>consistent</a:t>
            </a:r>
            <a:r>
              <a:rPr lang="en-US" dirty="0">
                <a:solidFill>
                  <a:srgbClr val="000000"/>
                </a:solidFill>
              </a:rPr>
              <a:t>. </a:t>
            </a:r>
          </a:p>
          <a:p>
            <a:pPr marL="457200" indent="-457200">
              <a:buFont typeface="Arial" panose="020B0604020202020204" pitchFamily="34" charset="0"/>
              <a:buChar char="•"/>
            </a:pPr>
            <a:r>
              <a:rPr lang="en-US" dirty="0">
                <a:solidFill>
                  <a:srgbClr val="000000"/>
                </a:solidFill>
              </a:rPr>
              <a:t>Any linear system with more than one solution must have an infinite number of solutions and is called </a:t>
            </a:r>
            <a:r>
              <a:rPr lang="en-US" b="1" dirty="0">
                <a:solidFill>
                  <a:srgbClr val="C00000"/>
                </a:solidFill>
              </a:rPr>
              <a:t>dependent</a:t>
            </a:r>
            <a:r>
              <a:rPr lang="en-US" dirty="0">
                <a:solidFill>
                  <a:srgbClr val="000000"/>
                </a:solidFill>
              </a:rPr>
              <a: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1F6A-CFB2-4F1A-A837-4D3B66FD9245}"/>
              </a:ext>
            </a:extLst>
          </p:cNvPr>
          <p:cNvSpPr>
            <a:spLocks noGrp="1"/>
          </p:cNvSpPr>
          <p:nvPr>
            <p:ph type="title"/>
          </p:nvPr>
        </p:nvSpPr>
        <p:spPr/>
        <p:txBody>
          <a:bodyPr>
            <a:normAutofit/>
          </a:bodyPr>
          <a:lstStyle/>
          <a:p>
            <a:r>
              <a:rPr lang="en-US" dirty="0"/>
              <a:t>Example 5: Solving a System of Equations by Elimination (cont.)</a:t>
            </a:r>
            <a:endParaRPr lang="en-IN" dirty="0"/>
          </a:p>
        </p:txBody>
      </p:sp>
      <p:sp>
        <p:nvSpPr>
          <p:cNvPr id="3" name="Content Placeholder 2">
            <a:extLst>
              <a:ext uri="{FF2B5EF4-FFF2-40B4-BE49-F238E27FC236}">
                <a16:creationId xmlns:a16="http://schemas.microsoft.com/office/drawing/2014/main" id="{FE94350C-7800-483B-BA58-0CC9A68799B9}"/>
              </a:ext>
            </a:extLst>
          </p:cNvPr>
          <p:cNvSpPr>
            <a:spLocks noGrp="1"/>
          </p:cNvSpPr>
          <p:nvPr>
            <p:ph idx="1"/>
          </p:nvPr>
        </p:nvSpPr>
        <p:spPr>
          <a:xfrm>
            <a:off x="457200" y="1097280"/>
            <a:ext cx="8229600" cy="4000500"/>
          </a:xfrm>
        </p:spPr>
        <p:txBody>
          <a:bodyPr/>
          <a:lstStyle/>
          <a:p>
            <a:r>
              <a:rPr lang="en-US" b="1" dirty="0"/>
              <a:t>Solution</a:t>
            </a:r>
          </a:p>
          <a:p>
            <a:r>
              <a:rPr lang="en-US" dirty="0"/>
              <a:t>We will follow the same type of approach we used in Example 4. If we add the first equation to the second equation or the third equation, we will eliminate </a:t>
            </a:r>
            <a:r>
              <a:rPr lang="en-US" i="1" dirty="0"/>
              <a:t>z</a:t>
            </a:r>
            <a:r>
              <a:rPr lang="en-US" dirty="0"/>
              <a:t>, resulting in a two equation system in the variables </a:t>
            </a:r>
            <a:r>
              <a:rPr lang="en-US" i="1" dirty="0"/>
              <a:t>x</a:t>
            </a:r>
            <a:r>
              <a:rPr lang="en-US" dirty="0"/>
              <a:t> and </a:t>
            </a:r>
            <a:r>
              <a:rPr lang="en-US" i="1" dirty="0"/>
              <a:t>y</a:t>
            </a:r>
            <a:r>
              <a:rPr lang="en-US" dirty="0"/>
              <a:t>.</a:t>
            </a:r>
          </a:p>
          <a:p>
            <a:endParaRPr lang="en-IN" dirty="0"/>
          </a:p>
        </p:txBody>
      </p:sp>
    </p:spTree>
    <p:custDataLst>
      <p:tags r:id="rId1"/>
    </p:custDataLst>
    <p:extLst>
      <p:ext uri="{BB962C8B-B14F-4D97-AF65-F5344CB8AC3E}">
        <p14:creationId xmlns:p14="http://schemas.microsoft.com/office/powerpoint/2010/main" val="244234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8388-278C-4F97-B3A4-DDB16B705C94}"/>
              </a:ext>
            </a:extLst>
          </p:cNvPr>
          <p:cNvSpPr>
            <a:spLocks noGrp="1"/>
          </p:cNvSpPr>
          <p:nvPr>
            <p:ph type="title"/>
          </p:nvPr>
        </p:nvSpPr>
        <p:spPr/>
        <p:txBody>
          <a:bodyPr/>
          <a:lstStyle/>
          <a:p>
            <a:r>
              <a:rPr lang="en-US" dirty="0"/>
              <a:t>EXAMPLE 5: Solving a System of Equations by Elimination (cont.)</a:t>
            </a:r>
            <a:endParaRPr lang="en-IN" dirty="0"/>
          </a:p>
        </p:txBody>
      </p:sp>
      <p:sp>
        <p:nvSpPr>
          <p:cNvPr id="3" name="Content Placeholder 2">
            <a:extLst>
              <a:ext uri="{FF2B5EF4-FFF2-40B4-BE49-F238E27FC236}">
                <a16:creationId xmlns:a16="http://schemas.microsoft.com/office/drawing/2014/main" id="{53CADF09-8E2F-4A5C-AF29-8634FD0A601A}"/>
              </a:ext>
            </a:extLst>
          </p:cNvPr>
          <p:cNvSpPr>
            <a:spLocks noGrp="1"/>
          </p:cNvSpPr>
          <p:nvPr>
            <p:ph idx="1"/>
          </p:nvPr>
        </p:nvSpPr>
        <p:spPr/>
        <p:txBody>
          <a:bodyPr/>
          <a:lstStyle/>
          <a:p>
            <a:endParaRPr lang="en-US" dirty="0"/>
          </a:p>
          <a:p>
            <a:endParaRPr lang="en-US" dirty="0"/>
          </a:p>
          <a:p>
            <a:endParaRPr lang="en-US" dirty="0"/>
          </a:p>
          <a:p>
            <a:endParaRPr lang="en-US" dirty="0"/>
          </a:p>
        </p:txBody>
      </p:sp>
      <p:graphicFrame>
        <p:nvGraphicFramePr>
          <p:cNvPr id="5" name="Object 5">
            <a:extLst>
              <a:ext uri="{FF2B5EF4-FFF2-40B4-BE49-F238E27FC236}">
                <a16:creationId xmlns:a16="http://schemas.microsoft.com/office/drawing/2014/main" id="{69650A18-8BD3-42D8-A16C-F8D2B3157FE5}"/>
              </a:ext>
            </a:extLst>
          </p:cNvPr>
          <p:cNvGraphicFramePr>
            <a:graphicFrameLocks noChangeAspect="1"/>
          </p:cNvGraphicFramePr>
          <p:nvPr>
            <p:extLst>
              <p:ext uri="{D42A27DB-BD31-4B8C-83A1-F6EECF244321}">
                <p14:modId xmlns:p14="http://schemas.microsoft.com/office/powerpoint/2010/main" val="2261080033"/>
              </p:ext>
            </p:extLst>
          </p:nvPr>
        </p:nvGraphicFramePr>
        <p:xfrm>
          <a:off x="3390900" y="3515255"/>
          <a:ext cx="2438400" cy="1092200"/>
        </p:xfrm>
        <a:graphic>
          <a:graphicData uri="http://schemas.openxmlformats.org/presentationml/2006/ole">
            <mc:AlternateContent xmlns:mc="http://schemas.openxmlformats.org/markup-compatibility/2006">
              <mc:Choice xmlns:v="urn:schemas-microsoft-com:vml" Requires="v">
                <p:oleObj spid="_x0000_s35910" name="Equation" r:id="rId4" imgW="2438280" imgH="1091880" progId="Equation.DSMT4">
                  <p:embed/>
                </p:oleObj>
              </mc:Choice>
              <mc:Fallback>
                <p:oleObj name="Equation" r:id="rId4" imgW="2438280" imgH="1091880" progId="Equation.DSMT4">
                  <p:embed/>
                  <p:pic>
                    <p:nvPicPr>
                      <p:cNvPr id="11269" name="Object 5"/>
                      <p:cNvPicPr>
                        <a:picLocks noChangeAspect="1" noChangeArrowheads="1"/>
                      </p:cNvPicPr>
                      <p:nvPr/>
                    </p:nvPicPr>
                    <p:blipFill>
                      <a:blip r:embed="rId5"/>
                      <a:srcRect/>
                      <a:stretch>
                        <a:fillRect/>
                      </a:stretch>
                    </p:blipFill>
                    <p:spPr bwMode="auto">
                      <a:xfrm>
                        <a:off x="3390900" y="3515255"/>
                        <a:ext cx="2438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C86A2901-D8CC-45D8-91C8-A41B61547C34}"/>
              </a:ext>
            </a:extLst>
          </p:cNvPr>
          <p:cNvGraphicFramePr>
            <a:graphicFrameLocks noChangeAspect="1"/>
          </p:cNvGraphicFramePr>
          <p:nvPr>
            <p:extLst>
              <p:ext uri="{D42A27DB-BD31-4B8C-83A1-F6EECF244321}">
                <p14:modId xmlns:p14="http://schemas.microsoft.com/office/powerpoint/2010/main" val="882141630"/>
              </p:ext>
            </p:extLst>
          </p:nvPr>
        </p:nvGraphicFramePr>
        <p:xfrm>
          <a:off x="3397250" y="1371600"/>
          <a:ext cx="2425700" cy="1092200"/>
        </p:xfrm>
        <a:graphic>
          <a:graphicData uri="http://schemas.openxmlformats.org/presentationml/2006/ole">
            <mc:AlternateContent xmlns:mc="http://schemas.openxmlformats.org/markup-compatibility/2006">
              <mc:Choice xmlns:v="urn:schemas-microsoft-com:vml" Requires="v">
                <p:oleObj spid="_x0000_s35911" name="Equation" r:id="rId6" imgW="2425680" imgH="1091880" progId="Equation.DSMT4">
                  <p:embed/>
                </p:oleObj>
              </mc:Choice>
              <mc:Fallback>
                <p:oleObj name="Equation" r:id="rId6" imgW="2425680" imgH="1091880" progId="Equation.DSMT4">
                  <p:embed/>
                  <p:pic>
                    <p:nvPicPr>
                      <p:cNvPr id="11269" name="Object 5"/>
                      <p:cNvPicPr>
                        <a:picLocks noChangeAspect="1" noChangeArrowheads="1"/>
                      </p:cNvPicPr>
                      <p:nvPr/>
                    </p:nvPicPr>
                    <p:blipFill>
                      <a:blip r:embed="rId7"/>
                      <a:srcRect/>
                      <a:stretch>
                        <a:fillRect/>
                      </a:stretch>
                    </p:blipFill>
                    <p:spPr bwMode="auto">
                      <a:xfrm>
                        <a:off x="3397250" y="1371600"/>
                        <a:ext cx="24257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7419C7E7-0184-49AC-800C-9D44FFE3A7D5}"/>
              </a:ext>
            </a:extLst>
          </p:cNvPr>
          <p:cNvGraphicFramePr>
            <a:graphicFrameLocks noChangeAspect="1"/>
          </p:cNvGraphicFramePr>
          <p:nvPr>
            <p:extLst>
              <p:ext uri="{D42A27DB-BD31-4B8C-83A1-F6EECF244321}">
                <p14:modId xmlns:p14="http://schemas.microsoft.com/office/powerpoint/2010/main" val="296297475"/>
              </p:ext>
            </p:extLst>
          </p:nvPr>
        </p:nvGraphicFramePr>
        <p:xfrm>
          <a:off x="4254500" y="4749800"/>
          <a:ext cx="1765300" cy="355600"/>
        </p:xfrm>
        <a:graphic>
          <a:graphicData uri="http://schemas.openxmlformats.org/presentationml/2006/ole">
            <mc:AlternateContent xmlns:mc="http://schemas.openxmlformats.org/markup-compatibility/2006">
              <mc:Choice xmlns:v="urn:schemas-microsoft-com:vml" Requires="v">
                <p:oleObj spid="_x0000_s35912" name="Equation" r:id="rId8" imgW="1765080" imgH="355320" progId="Equation.DSMT4">
                  <p:embed/>
                </p:oleObj>
              </mc:Choice>
              <mc:Fallback>
                <p:oleObj name="Equation" r:id="rId8" imgW="1765080" imgH="355320" progId="Equation.DSMT4">
                  <p:embed/>
                  <p:pic>
                    <p:nvPicPr>
                      <p:cNvPr id="11271" name="Object 7"/>
                      <p:cNvPicPr>
                        <a:picLocks noChangeAspect="1" noChangeArrowheads="1"/>
                      </p:cNvPicPr>
                      <p:nvPr/>
                    </p:nvPicPr>
                    <p:blipFill>
                      <a:blip r:embed="rId9"/>
                      <a:srcRect/>
                      <a:stretch>
                        <a:fillRect/>
                      </a:stretch>
                    </p:blipFill>
                    <p:spPr bwMode="auto">
                      <a:xfrm>
                        <a:off x="4254500" y="4749800"/>
                        <a:ext cx="1765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12C251B6-E3B9-4FA1-A637-025B1C8E15FA}"/>
              </a:ext>
            </a:extLst>
          </p:cNvPr>
          <p:cNvGraphicFramePr>
            <a:graphicFrameLocks noChangeAspect="1"/>
          </p:cNvGraphicFramePr>
          <p:nvPr>
            <p:extLst>
              <p:ext uri="{D42A27DB-BD31-4B8C-83A1-F6EECF244321}">
                <p14:modId xmlns:p14="http://schemas.microsoft.com/office/powerpoint/2010/main" val="530589873"/>
              </p:ext>
            </p:extLst>
          </p:nvPr>
        </p:nvGraphicFramePr>
        <p:xfrm>
          <a:off x="4038600" y="2616200"/>
          <a:ext cx="1612900" cy="355600"/>
        </p:xfrm>
        <a:graphic>
          <a:graphicData uri="http://schemas.openxmlformats.org/presentationml/2006/ole">
            <mc:AlternateContent xmlns:mc="http://schemas.openxmlformats.org/markup-compatibility/2006">
              <mc:Choice xmlns:v="urn:schemas-microsoft-com:vml" Requires="v">
                <p:oleObj spid="_x0000_s35913" name="Equation" r:id="rId10" imgW="1612800" imgH="355320" progId="Equation.DSMT4">
                  <p:embed/>
                </p:oleObj>
              </mc:Choice>
              <mc:Fallback>
                <p:oleObj name="Equation" r:id="rId10" imgW="1612800" imgH="355320" progId="Equation.DSMT4">
                  <p:embed/>
                  <p:pic>
                    <p:nvPicPr>
                      <p:cNvPr id="11271" name="Object 7"/>
                      <p:cNvPicPr>
                        <a:picLocks noChangeAspect="1" noChangeArrowheads="1"/>
                      </p:cNvPicPr>
                      <p:nvPr/>
                    </p:nvPicPr>
                    <p:blipFill>
                      <a:blip r:embed="rId11"/>
                      <a:srcRect/>
                      <a:stretch>
                        <a:fillRect/>
                      </a:stretch>
                    </p:blipFill>
                    <p:spPr bwMode="auto">
                      <a:xfrm>
                        <a:off x="4038600" y="2616200"/>
                        <a:ext cx="1612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a:extLst>
              <a:ext uri="{FF2B5EF4-FFF2-40B4-BE49-F238E27FC236}">
                <a16:creationId xmlns:a16="http://schemas.microsoft.com/office/drawing/2014/main" id="{72B0F43E-D700-42D7-9276-861A9340E865}"/>
              </a:ext>
            </a:extLst>
          </p:cNvPr>
          <p:cNvSpPr/>
          <p:nvPr/>
        </p:nvSpPr>
        <p:spPr>
          <a:xfrm>
            <a:off x="572008" y="1371600"/>
            <a:ext cx="1906524" cy="1102738"/>
          </a:xfrm>
          <a:prstGeom prst="rect">
            <a:avLst/>
          </a:prstGeom>
        </p:spPr>
        <p:txBody>
          <a:bodyPr wrap="square">
            <a:spAutoFit/>
          </a:bodyPr>
          <a:lstStyle/>
          <a:p>
            <a:r>
              <a:rPr lang="en-IN" sz="2800" dirty="0"/>
              <a:t>Equation 1:</a:t>
            </a:r>
          </a:p>
          <a:p>
            <a:pPr>
              <a:lnSpc>
                <a:spcPct val="150000"/>
              </a:lnSpc>
            </a:pPr>
            <a:r>
              <a:rPr lang="en-IN" sz="2800" dirty="0"/>
              <a:t>Equation 2:</a:t>
            </a:r>
          </a:p>
        </p:txBody>
      </p:sp>
      <p:sp>
        <p:nvSpPr>
          <p:cNvPr id="11" name="Rectangle 10">
            <a:extLst>
              <a:ext uri="{FF2B5EF4-FFF2-40B4-BE49-F238E27FC236}">
                <a16:creationId xmlns:a16="http://schemas.microsoft.com/office/drawing/2014/main" id="{589868F8-6A6D-47C6-A5F2-35BF72FA27CD}"/>
              </a:ext>
            </a:extLst>
          </p:cNvPr>
          <p:cNvSpPr/>
          <p:nvPr/>
        </p:nvSpPr>
        <p:spPr>
          <a:xfrm>
            <a:off x="572008" y="3515255"/>
            <a:ext cx="2094992" cy="1102738"/>
          </a:xfrm>
          <a:prstGeom prst="rect">
            <a:avLst/>
          </a:prstGeom>
        </p:spPr>
        <p:txBody>
          <a:bodyPr wrap="square">
            <a:spAutoFit/>
          </a:bodyPr>
          <a:lstStyle/>
          <a:p>
            <a:r>
              <a:rPr lang="en-IN" sz="2800" dirty="0"/>
              <a:t>Equation 1:</a:t>
            </a:r>
          </a:p>
          <a:p>
            <a:pPr>
              <a:lnSpc>
                <a:spcPct val="150000"/>
              </a:lnSpc>
            </a:pPr>
            <a:r>
              <a:rPr lang="en-IN" sz="2800" dirty="0"/>
              <a:t>Equation 3:</a:t>
            </a:r>
          </a:p>
        </p:txBody>
      </p:sp>
    </p:spTree>
    <p:custDataLst>
      <p:tags r:id="rId2"/>
    </p:custDataLst>
    <p:extLst>
      <p:ext uri="{BB962C8B-B14F-4D97-AF65-F5344CB8AC3E}">
        <p14:creationId xmlns:p14="http://schemas.microsoft.com/office/powerpoint/2010/main" val="368896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8388-278C-4F97-B3A4-DDB16B705C94}"/>
              </a:ext>
            </a:extLst>
          </p:cNvPr>
          <p:cNvSpPr>
            <a:spLocks noGrp="1"/>
          </p:cNvSpPr>
          <p:nvPr>
            <p:ph type="title"/>
          </p:nvPr>
        </p:nvSpPr>
        <p:spPr/>
        <p:txBody>
          <a:bodyPr/>
          <a:lstStyle/>
          <a:p>
            <a:r>
              <a:rPr lang="en-US" dirty="0"/>
              <a:t>EXAMPLE 5: Solving a System of Equations by Elimination (cont.)</a:t>
            </a:r>
            <a:endParaRPr lang="en-IN" dirty="0"/>
          </a:p>
        </p:txBody>
      </p:sp>
      <p:sp>
        <p:nvSpPr>
          <p:cNvPr id="3" name="Content Placeholder 2">
            <a:extLst>
              <a:ext uri="{FF2B5EF4-FFF2-40B4-BE49-F238E27FC236}">
                <a16:creationId xmlns:a16="http://schemas.microsoft.com/office/drawing/2014/main" id="{53CADF09-8E2F-4A5C-AF29-8634FD0A601A}"/>
              </a:ext>
            </a:extLst>
          </p:cNvPr>
          <p:cNvSpPr>
            <a:spLocks noGrp="1"/>
          </p:cNvSpPr>
          <p:nvPr>
            <p:ph idx="1"/>
          </p:nvPr>
        </p:nvSpPr>
        <p:spPr/>
        <p:txBody>
          <a:bodyPr/>
          <a:lstStyle/>
          <a:p>
            <a:r>
              <a:rPr lang="en-US" dirty="0"/>
              <a:t>Putting these two equations together, we have the system</a:t>
            </a:r>
          </a:p>
          <a:p>
            <a:endParaRPr lang="en-US" dirty="0"/>
          </a:p>
          <a:p>
            <a:endParaRPr lang="en-US" dirty="0"/>
          </a:p>
          <a:p>
            <a:r>
              <a:rPr lang="en-US" dirty="0"/>
              <a:t>We use elimination once more, multiplying the second equation by 4 to eliminate </a:t>
            </a:r>
            <a:r>
              <a:rPr lang="en-US" i="1" dirty="0"/>
              <a:t>x</a:t>
            </a:r>
            <a:r>
              <a:rPr lang="en-US" dirty="0"/>
              <a:t>.</a:t>
            </a:r>
            <a:endParaRPr lang="en-IN" dirty="0"/>
          </a:p>
        </p:txBody>
      </p:sp>
      <p:graphicFrame>
        <p:nvGraphicFramePr>
          <p:cNvPr id="4" name="Object 4">
            <a:extLst>
              <a:ext uri="{FF2B5EF4-FFF2-40B4-BE49-F238E27FC236}">
                <a16:creationId xmlns:a16="http://schemas.microsoft.com/office/drawing/2014/main" id="{28432A58-34E1-4501-9021-10593C59FCE7}"/>
              </a:ext>
            </a:extLst>
          </p:cNvPr>
          <p:cNvGraphicFramePr>
            <a:graphicFrameLocks noChangeAspect="1"/>
          </p:cNvGraphicFramePr>
          <p:nvPr>
            <p:extLst>
              <p:ext uri="{D42A27DB-BD31-4B8C-83A1-F6EECF244321}">
                <p14:modId xmlns:p14="http://schemas.microsoft.com/office/powerpoint/2010/main" val="3394009266"/>
              </p:ext>
            </p:extLst>
          </p:nvPr>
        </p:nvGraphicFramePr>
        <p:xfrm>
          <a:off x="3594100" y="2133600"/>
          <a:ext cx="1955800" cy="1028700"/>
        </p:xfrm>
        <a:graphic>
          <a:graphicData uri="http://schemas.openxmlformats.org/presentationml/2006/ole">
            <mc:AlternateContent xmlns:mc="http://schemas.openxmlformats.org/markup-compatibility/2006">
              <mc:Choice xmlns:v="urn:schemas-microsoft-com:vml" Requires="v">
                <p:oleObj spid="_x0000_s36967" name="Equation" r:id="rId4" imgW="1955520" imgH="1028520" progId="Equation.DSMT4">
                  <p:embed/>
                </p:oleObj>
              </mc:Choice>
              <mc:Fallback>
                <p:oleObj name="Equation" r:id="rId4" imgW="1955520" imgH="1028520" progId="Equation.DSMT4">
                  <p:embed/>
                  <p:pic>
                    <p:nvPicPr>
                      <p:cNvPr id="4" name="Object 4">
                        <a:extLst>
                          <a:ext uri="{FF2B5EF4-FFF2-40B4-BE49-F238E27FC236}">
                            <a16:creationId xmlns:a16="http://schemas.microsoft.com/office/drawing/2014/main" id="{28432A58-34E1-4501-9021-10593C59FCE7}"/>
                          </a:ext>
                        </a:extLst>
                      </p:cNvPr>
                      <p:cNvPicPr>
                        <a:picLocks noChangeAspect="1" noChangeArrowheads="1"/>
                      </p:cNvPicPr>
                      <p:nvPr/>
                    </p:nvPicPr>
                    <p:blipFill>
                      <a:blip r:embed="rId5"/>
                      <a:srcRect/>
                      <a:stretch>
                        <a:fillRect/>
                      </a:stretch>
                    </p:blipFill>
                    <p:spPr bwMode="auto">
                      <a:xfrm>
                        <a:off x="3594100" y="2133600"/>
                        <a:ext cx="1955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a:extLst>
              <a:ext uri="{FF2B5EF4-FFF2-40B4-BE49-F238E27FC236}">
                <a16:creationId xmlns:a16="http://schemas.microsoft.com/office/drawing/2014/main" id="{4D03484F-2278-4F8C-AFF9-1AA96E0AF85C}"/>
              </a:ext>
            </a:extLst>
          </p:cNvPr>
          <p:cNvGraphicFramePr>
            <a:graphicFrameLocks noChangeAspect="1"/>
          </p:cNvGraphicFramePr>
          <p:nvPr>
            <p:extLst>
              <p:ext uri="{D42A27DB-BD31-4B8C-83A1-F6EECF244321}">
                <p14:modId xmlns:p14="http://schemas.microsoft.com/office/powerpoint/2010/main" val="1601063847"/>
              </p:ext>
            </p:extLst>
          </p:nvPr>
        </p:nvGraphicFramePr>
        <p:xfrm>
          <a:off x="1200150" y="4114800"/>
          <a:ext cx="1955800" cy="1028700"/>
        </p:xfrm>
        <a:graphic>
          <a:graphicData uri="http://schemas.openxmlformats.org/presentationml/2006/ole">
            <mc:AlternateContent xmlns:mc="http://schemas.openxmlformats.org/markup-compatibility/2006">
              <mc:Choice xmlns:v="urn:schemas-microsoft-com:vml" Requires="v">
                <p:oleObj spid="_x0000_s36968" name="Equation" r:id="rId6" imgW="1955520" imgH="1028520" progId="Equation.DSMT4">
                  <p:embed/>
                </p:oleObj>
              </mc:Choice>
              <mc:Fallback>
                <p:oleObj name="Equation" r:id="rId6" imgW="1955520" imgH="1028520" progId="Equation.DSMT4">
                  <p:embed/>
                  <p:pic>
                    <p:nvPicPr>
                      <p:cNvPr id="11268" name="Object 4"/>
                      <p:cNvPicPr>
                        <a:picLocks noChangeAspect="1" noChangeArrowheads="1"/>
                      </p:cNvPicPr>
                      <p:nvPr/>
                    </p:nvPicPr>
                    <p:blipFill>
                      <a:blip r:embed="rId7"/>
                      <a:srcRect/>
                      <a:stretch>
                        <a:fillRect/>
                      </a:stretch>
                    </p:blipFill>
                    <p:spPr bwMode="auto">
                      <a:xfrm>
                        <a:off x="1200150" y="4114800"/>
                        <a:ext cx="1955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a:extLst>
              <a:ext uri="{FF2B5EF4-FFF2-40B4-BE49-F238E27FC236}">
                <a16:creationId xmlns:a16="http://schemas.microsoft.com/office/drawing/2014/main" id="{2C89EDB2-6CB0-4E29-862C-981C16D72A63}"/>
              </a:ext>
            </a:extLst>
          </p:cNvPr>
          <p:cNvGraphicFramePr>
            <a:graphicFrameLocks noChangeAspect="1"/>
          </p:cNvGraphicFramePr>
          <p:nvPr>
            <p:extLst>
              <p:ext uri="{D42A27DB-BD31-4B8C-83A1-F6EECF244321}">
                <p14:modId xmlns:p14="http://schemas.microsoft.com/office/powerpoint/2010/main" val="3829806621"/>
              </p:ext>
            </p:extLst>
          </p:nvPr>
        </p:nvGraphicFramePr>
        <p:xfrm>
          <a:off x="5137150" y="4114800"/>
          <a:ext cx="2336800" cy="1092200"/>
        </p:xfrm>
        <a:graphic>
          <a:graphicData uri="http://schemas.openxmlformats.org/presentationml/2006/ole">
            <mc:AlternateContent xmlns:mc="http://schemas.openxmlformats.org/markup-compatibility/2006">
              <mc:Choice xmlns:v="urn:schemas-microsoft-com:vml" Requires="v">
                <p:oleObj spid="_x0000_s36969" name="Equation" r:id="rId8" imgW="2336760" imgH="1091880" progId="Equation.DSMT4">
                  <p:embed/>
                </p:oleObj>
              </mc:Choice>
              <mc:Fallback>
                <p:oleObj name="Equation" r:id="rId8" imgW="2336760" imgH="1091880" progId="Equation.DSMT4">
                  <p:embed/>
                  <p:pic>
                    <p:nvPicPr>
                      <p:cNvPr id="11269" name="Object 5"/>
                      <p:cNvPicPr>
                        <a:picLocks noChangeAspect="1" noChangeArrowheads="1"/>
                      </p:cNvPicPr>
                      <p:nvPr/>
                    </p:nvPicPr>
                    <p:blipFill>
                      <a:blip r:embed="rId9"/>
                      <a:srcRect/>
                      <a:stretch>
                        <a:fillRect/>
                      </a:stretch>
                    </p:blipFill>
                    <p:spPr bwMode="auto">
                      <a:xfrm>
                        <a:off x="5137150" y="4114800"/>
                        <a:ext cx="2336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6">
            <a:extLst>
              <a:ext uri="{FF2B5EF4-FFF2-40B4-BE49-F238E27FC236}">
                <a16:creationId xmlns:a16="http://schemas.microsoft.com/office/drawing/2014/main" id="{A4E87008-F598-42E0-BE0D-B72FD954E97D}"/>
              </a:ext>
            </a:extLst>
          </p:cNvPr>
          <p:cNvGraphicFramePr>
            <a:graphicFrameLocks noChangeAspect="1"/>
          </p:cNvGraphicFramePr>
          <p:nvPr>
            <p:extLst>
              <p:ext uri="{D42A27DB-BD31-4B8C-83A1-F6EECF244321}">
                <p14:modId xmlns:p14="http://schemas.microsoft.com/office/powerpoint/2010/main" val="2157138781"/>
              </p:ext>
            </p:extLst>
          </p:nvPr>
        </p:nvGraphicFramePr>
        <p:xfrm>
          <a:off x="3581400" y="4398963"/>
          <a:ext cx="1028700" cy="393700"/>
        </p:xfrm>
        <a:graphic>
          <a:graphicData uri="http://schemas.openxmlformats.org/presentationml/2006/ole">
            <mc:AlternateContent xmlns:mc="http://schemas.openxmlformats.org/markup-compatibility/2006">
              <mc:Choice xmlns:v="urn:schemas-microsoft-com:vml" Requires="v">
                <p:oleObj spid="_x0000_s36970" name="Equation" r:id="rId10" imgW="1028520" imgH="393480" progId="Equation.DSMT4">
                  <p:embed/>
                </p:oleObj>
              </mc:Choice>
              <mc:Fallback>
                <p:oleObj name="Equation" r:id="rId10" imgW="1028520" imgH="393480" progId="Equation.DSMT4">
                  <p:embed/>
                  <p:pic>
                    <p:nvPicPr>
                      <p:cNvPr id="11270" name="Object 6"/>
                      <p:cNvPicPr>
                        <a:picLocks noChangeAspect="1" noChangeArrowheads="1"/>
                      </p:cNvPicPr>
                      <p:nvPr/>
                    </p:nvPicPr>
                    <p:blipFill>
                      <a:blip r:embed="rId11"/>
                      <a:srcRect/>
                      <a:stretch>
                        <a:fillRect/>
                      </a:stretch>
                    </p:blipFill>
                    <p:spPr bwMode="auto">
                      <a:xfrm>
                        <a:off x="3581400" y="4398963"/>
                        <a:ext cx="1028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7">
            <a:extLst>
              <a:ext uri="{FF2B5EF4-FFF2-40B4-BE49-F238E27FC236}">
                <a16:creationId xmlns:a16="http://schemas.microsoft.com/office/drawing/2014/main" id="{5DD38BB5-584E-4A0D-8878-574098B45E5E}"/>
              </a:ext>
            </a:extLst>
          </p:cNvPr>
          <p:cNvGraphicFramePr>
            <a:graphicFrameLocks noChangeAspect="1"/>
          </p:cNvGraphicFramePr>
          <p:nvPr>
            <p:extLst>
              <p:ext uri="{D42A27DB-BD31-4B8C-83A1-F6EECF244321}">
                <p14:modId xmlns:p14="http://schemas.microsoft.com/office/powerpoint/2010/main" val="2612806723"/>
              </p:ext>
            </p:extLst>
          </p:nvPr>
        </p:nvGraphicFramePr>
        <p:xfrm>
          <a:off x="6197600" y="5207000"/>
          <a:ext cx="1257300" cy="355600"/>
        </p:xfrm>
        <a:graphic>
          <a:graphicData uri="http://schemas.openxmlformats.org/presentationml/2006/ole">
            <mc:AlternateContent xmlns:mc="http://schemas.openxmlformats.org/markup-compatibility/2006">
              <mc:Choice xmlns:v="urn:schemas-microsoft-com:vml" Requires="v">
                <p:oleObj spid="_x0000_s36971" name="Equation" r:id="rId12" imgW="1257120" imgH="355320" progId="Equation.DSMT4">
                  <p:embed/>
                </p:oleObj>
              </mc:Choice>
              <mc:Fallback>
                <p:oleObj name="Equation" r:id="rId12" imgW="1257120" imgH="355320" progId="Equation.DSMT4">
                  <p:embed/>
                  <p:pic>
                    <p:nvPicPr>
                      <p:cNvPr id="11271" name="Object 7"/>
                      <p:cNvPicPr>
                        <a:picLocks noChangeAspect="1" noChangeArrowheads="1"/>
                      </p:cNvPicPr>
                      <p:nvPr/>
                    </p:nvPicPr>
                    <p:blipFill>
                      <a:blip r:embed="rId13"/>
                      <a:srcRect/>
                      <a:stretch>
                        <a:fillRect/>
                      </a:stretch>
                    </p:blipFill>
                    <p:spPr bwMode="auto">
                      <a:xfrm>
                        <a:off x="6197600" y="52070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7">
            <a:extLst>
              <a:ext uri="{FF2B5EF4-FFF2-40B4-BE49-F238E27FC236}">
                <a16:creationId xmlns:a16="http://schemas.microsoft.com/office/drawing/2014/main" id="{97D5AC0D-EBFE-4AA5-975C-BDC54359C836}"/>
              </a:ext>
            </a:extLst>
          </p:cNvPr>
          <p:cNvGraphicFramePr>
            <a:graphicFrameLocks noChangeAspect="1"/>
          </p:cNvGraphicFramePr>
          <p:nvPr>
            <p:extLst>
              <p:ext uri="{D42A27DB-BD31-4B8C-83A1-F6EECF244321}">
                <p14:modId xmlns:p14="http://schemas.microsoft.com/office/powerpoint/2010/main" val="2516233708"/>
              </p:ext>
            </p:extLst>
          </p:nvPr>
        </p:nvGraphicFramePr>
        <p:xfrm>
          <a:off x="6553200" y="5588000"/>
          <a:ext cx="711200" cy="355600"/>
        </p:xfrm>
        <a:graphic>
          <a:graphicData uri="http://schemas.openxmlformats.org/presentationml/2006/ole">
            <mc:AlternateContent xmlns:mc="http://schemas.openxmlformats.org/markup-compatibility/2006">
              <mc:Choice xmlns:v="urn:schemas-microsoft-com:vml" Requires="v">
                <p:oleObj spid="_x0000_s36972" name="Equation" r:id="rId14" imgW="711000" imgH="355320" progId="Equation.DSMT4">
                  <p:embed/>
                </p:oleObj>
              </mc:Choice>
              <mc:Fallback>
                <p:oleObj name="Equation" r:id="rId14" imgW="711000" imgH="355320" progId="Equation.DSMT4">
                  <p:embed/>
                  <p:pic>
                    <p:nvPicPr>
                      <p:cNvPr id="19" name="Object 7">
                        <a:extLst>
                          <a:ext uri="{FF2B5EF4-FFF2-40B4-BE49-F238E27FC236}">
                            <a16:creationId xmlns:a16="http://schemas.microsoft.com/office/drawing/2014/main" id="{5DD38BB5-584E-4A0D-8878-574098B45E5E}"/>
                          </a:ext>
                        </a:extLst>
                      </p:cNvPr>
                      <p:cNvPicPr>
                        <a:picLocks noChangeAspect="1" noChangeArrowheads="1"/>
                      </p:cNvPicPr>
                      <p:nvPr/>
                    </p:nvPicPr>
                    <p:blipFill>
                      <a:blip r:embed="rId15"/>
                      <a:srcRect/>
                      <a:stretch>
                        <a:fillRect/>
                      </a:stretch>
                    </p:blipFill>
                    <p:spPr bwMode="auto">
                      <a:xfrm>
                        <a:off x="6553200" y="5588000"/>
                        <a:ext cx="711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6453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8388-278C-4F97-B3A4-DDB16B705C94}"/>
              </a:ext>
            </a:extLst>
          </p:cNvPr>
          <p:cNvSpPr>
            <a:spLocks noGrp="1"/>
          </p:cNvSpPr>
          <p:nvPr>
            <p:ph type="title"/>
          </p:nvPr>
        </p:nvSpPr>
        <p:spPr/>
        <p:txBody>
          <a:bodyPr/>
          <a:lstStyle/>
          <a:p>
            <a:r>
              <a:rPr lang="en-US" dirty="0"/>
              <a:t>EXAMPLE 5: Solving a System of Equations by Elimination (cont.)</a:t>
            </a:r>
            <a:endParaRPr lang="en-IN" dirty="0"/>
          </a:p>
        </p:txBody>
      </p:sp>
      <p:sp>
        <p:nvSpPr>
          <p:cNvPr id="3" name="Content Placeholder 2">
            <a:extLst>
              <a:ext uri="{FF2B5EF4-FFF2-40B4-BE49-F238E27FC236}">
                <a16:creationId xmlns:a16="http://schemas.microsoft.com/office/drawing/2014/main" id="{53CADF09-8E2F-4A5C-AF29-8634FD0A601A}"/>
              </a:ext>
            </a:extLst>
          </p:cNvPr>
          <p:cNvSpPr>
            <a:spLocks noGrp="1"/>
          </p:cNvSpPr>
          <p:nvPr>
            <p:ph idx="1"/>
          </p:nvPr>
        </p:nvSpPr>
        <p:spPr/>
        <p:txBody>
          <a:bodyPr/>
          <a:lstStyle/>
          <a:p>
            <a:r>
              <a:rPr lang="en-US" dirty="0"/>
              <a:t>Now that we have solved for </a:t>
            </a:r>
            <a:r>
              <a:rPr lang="en-US" i="1" dirty="0"/>
              <a:t>y</a:t>
            </a:r>
            <a:r>
              <a:rPr lang="en-US" dirty="0"/>
              <a:t>, we can plug this back into one of the equations from the two variable system to solve for </a:t>
            </a:r>
            <a:r>
              <a:rPr lang="en-US" i="1" dirty="0"/>
              <a:t>x</a:t>
            </a:r>
            <a:r>
              <a:rPr lang="en-US" dirty="0"/>
              <a:t>.</a:t>
            </a:r>
            <a:endParaRPr lang="en-IN" dirty="0"/>
          </a:p>
        </p:txBody>
      </p:sp>
      <p:graphicFrame>
        <p:nvGraphicFramePr>
          <p:cNvPr id="10" name="Object 4">
            <a:extLst>
              <a:ext uri="{FF2B5EF4-FFF2-40B4-BE49-F238E27FC236}">
                <a16:creationId xmlns:a16="http://schemas.microsoft.com/office/drawing/2014/main" id="{C46917CA-475D-4B6A-882C-FB38C280A5D8}"/>
              </a:ext>
            </a:extLst>
          </p:cNvPr>
          <p:cNvGraphicFramePr>
            <a:graphicFrameLocks noChangeAspect="1"/>
          </p:cNvGraphicFramePr>
          <p:nvPr>
            <p:extLst>
              <p:ext uri="{D42A27DB-BD31-4B8C-83A1-F6EECF244321}">
                <p14:modId xmlns:p14="http://schemas.microsoft.com/office/powerpoint/2010/main" val="3642234529"/>
              </p:ext>
            </p:extLst>
          </p:nvPr>
        </p:nvGraphicFramePr>
        <p:xfrm>
          <a:off x="3600450" y="2451100"/>
          <a:ext cx="2070100" cy="1435100"/>
        </p:xfrm>
        <a:graphic>
          <a:graphicData uri="http://schemas.openxmlformats.org/presentationml/2006/ole">
            <mc:AlternateContent xmlns:mc="http://schemas.openxmlformats.org/markup-compatibility/2006">
              <mc:Choice xmlns:v="urn:schemas-microsoft-com:vml" Requires="v">
                <p:oleObj spid="_x0000_s38927" name="Equation" r:id="rId4" imgW="2070000" imgH="1434960" progId="Equation.DSMT4">
                  <p:embed/>
                </p:oleObj>
              </mc:Choice>
              <mc:Fallback>
                <p:oleObj name="Equation" r:id="rId4" imgW="2070000" imgH="1434960" progId="Equation.DSMT4">
                  <p:embed/>
                  <p:pic>
                    <p:nvPicPr>
                      <p:cNvPr id="4" name="Object 4">
                        <a:extLst>
                          <a:ext uri="{FF2B5EF4-FFF2-40B4-BE49-F238E27FC236}">
                            <a16:creationId xmlns:a16="http://schemas.microsoft.com/office/drawing/2014/main" id="{28432A58-34E1-4501-9021-10593C59FCE7}"/>
                          </a:ext>
                        </a:extLst>
                      </p:cNvPr>
                      <p:cNvPicPr>
                        <a:picLocks noChangeAspect="1" noChangeArrowheads="1"/>
                      </p:cNvPicPr>
                      <p:nvPr/>
                    </p:nvPicPr>
                    <p:blipFill>
                      <a:blip r:embed="rId5"/>
                      <a:srcRect/>
                      <a:stretch>
                        <a:fillRect/>
                      </a:stretch>
                    </p:blipFill>
                    <p:spPr bwMode="auto">
                      <a:xfrm>
                        <a:off x="3600450" y="2451100"/>
                        <a:ext cx="20701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77984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8388-278C-4F97-B3A4-DDB16B705C94}"/>
              </a:ext>
            </a:extLst>
          </p:cNvPr>
          <p:cNvSpPr>
            <a:spLocks noGrp="1"/>
          </p:cNvSpPr>
          <p:nvPr>
            <p:ph type="title"/>
          </p:nvPr>
        </p:nvSpPr>
        <p:spPr/>
        <p:txBody>
          <a:bodyPr/>
          <a:lstStyle/>
          <a:p>
            <a:r>
              <a:rPr lang="en-US" dirty="0"/>
              <a:t>EXAMPLE 5: Solving a System of Equations by Elimination (cont.)</a:t>
            </a:r>
            <a:endParaRPr lang="en-IN" dirty="0"/>
          </a:p>
        </p:txBody>
      </p:sp>
      <p:sp>
        <p:nvSpPr>
          <p:cNvPr id="3" name="Content Placeholder 2">
            <a:extLst>
              <a:ext uri="{FF2B5EF4-FFF2-40B4-BE49-F238E27FC236}">
                <a16:creationId xmlns:a16="http://schemas.microsoft.com/office/drawing/2014/main" id="{53CADF09-8E2F-4A5C-AF29-8634FD0A601A}"/>
              </a:ext>
            </a:extLst>
          </p:cNvPr>
          <p:cNvSpPr>
            <a:spLocks noGrp="1"/>
          </p:cNvSpPr>
          <p:nvPr>
            <p:ph idx="1"/>
          </p:nvPr>
        </p:nvSpPr>
        <p:spPr/>
        <p:txBody>
          <a:bodyPr/>
          <a:lstStyle/>
          <a:p>
            <a:r>
              <a:rPr lang="en-US" dirty="0"/>
              <a:t>Finally, we substitute both </a:t>
            </a:r>
            <a:r>
              <a:rPr lang="en-US" i="1" dirty="0"/>
              <a:t>x</a:t>
            </a:r>
            <a:r>
              <a:rPr lang="en-US" dirty="0"/>
              <a:t> and </a:t>
            </a:r>
            <a:r>
              <a:rPr lang="en-US" i="1" dirty="0"/>
              <a:t>y</a:t>
            </a:r>
            <a:r>
              <a:rPr lang="en-US" dirty="0"/>
              <a:t> into one of the equations from the original system.</a:t>
            </a:r>
          </a:p>
          <a:p>
            <a:endParaRPr lang="en-US" dirty="0"/>
          </a:p>
          <a:p>
            <a:endParaRPr lang="en-US" dirty="0"/>
          </a:p>
          <a:p>
            <a:endParaRPr lang="en-US" dirty="0"/>
          </a:p>
          <a:p>
            <a:endParaRPr lang="en-US" dirty="0"/>
          </a:p>
          <a:p>
            <a:r>
              <a:rPr lang="en-US" dirty="0"/>
              <a:t>Thus, the solution to the system of equations is the ordered triple (</a:t>
            </a:r>
            <a:r>
              <a:rPr lang="en-US" dirty="0">
                <a:latin typeface="Symbol" panose="05050102010706020507" pitchFamily="18" charset="2"/>
              </a:rPr>
              <a:t>-</a:t>
            </a:r>
            <a:r>
              <a:rPr lang="en-US" dirty="0"/>
              <a:t>2,3,7).</a:t>
            </a:r>
            <a:endParaRPr lang="en-IN" dirty="0"/>
          </a:p>
        </p:txBody>
      </p:sp>
      <p:graphicFrame>
        <p:nvGraphicFramePr>
          <p:cNvPr id="10" name="Object 4">
            <a:extLst>
              <a:ext uri="{FF2B5EF4-FFF2-40B4-BE49-F238E27FC236}">
                <a16:creationId xmlns:a16="http://schemas.microsoft.com/office/drawing/2014/main" id="{C46917CA-475D-4B6A-882C-FB38C280A5D8}"/>
              </a:ext>
            </a:extLst>
          </p:cNvPr>
          <p:cNvGraphicFramePr>
            <a:graphicFrameLocks noChangeAspect="1"/>
          </p:cNvGraphicFramePr>
          <p:nvPr>
            <p:extLst>
              <p:ext uri="{D42A27DB-BD31-4B8C-83A1-F6EECF244321}">
                <p14:modId xmlns:p14="http://schemas.microsoft.com/office/powerpoint/2010/main" val="1999716257"/>
              </p:ext>
            </p:extLst>
          </p:nvPr>
        </p:nvGraphicFramePr>
        <p:xfrm>
          <a:off x="3479800" y="2451100"/>
          <a:ext cx="2311400" cy="1435100"/>
        </p:xfrm>
        <a:graphic>
          <a:graphicData uri="http://schemas.openxmlformats.org/presentationml/2006/ole">
            <mc:AlternateContent xmlns:mc="http://schemas.openxmlformats.org/markup-compatibility/2006">
              <mc:Choice xmlns:v="urn:schemas-microsoft-com:vml" Requires="v">
                <p:oleObj spid="_x0000_s37904" name="Equation" r:id="rId4" imgW="2311200" imgH="1434960" progId="Equation.DSMT4">
                  <p:embed/>
                </p:oleObj>
              </mc:Choice>
              <mc:Fallback>
                <p:oleObj name="Equation" r:id="rId4" imgW="2311200" imgH="1434960" progId="Equation.DSMT4">
                  <p:embed/>
                  <p:pic>
                    <p:nvPicPr>
                      <p:cNvPr id="10" name="Object 4">
                        <a:extLst>
                          <a:ext uri="{FF2B5EF4-FFF2-40B4-BE49-F238E27FC236}">
                            <a16:creationId xmlns:a16="http://schemas.microsoft.com/office/drawing/2014/main" id="{C46917CA-475D-4B6A-882C-FB38C280A5D8}"/>
                          </a:ext>
                        </a:extLst>
                      </p:cNvPr>
                      <p:cNvPicPr>
                        <a:picLocks noChangeAspect="1" noChangeArrowheads="1"/>
                      </p:cNvPicPr>
                      <p:nvPr/>
                    </p:nvPicPr>
                    <p:blipFill>
                      <a:blip r:embed="rId5"/>
                      <a:srcRect/>
                      <a:stretch>
                        <a:fillRect/>
                      </a:stretch>
                    </p:blipFill>
                    <p:spPr bwMode="auto">
                      <a:xfrm>
                        <a:off x="3479800" y="2451100"/>
                        <a:ext cx="23114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98423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a System of Equations by Elimination</a:t>
            </a:r>
          </a:p>
        </p:txBody>
      </p:sp>
      <p:sp>
        <p:nvSpPr>
          <p:cNvPr id="3" name="Content Placeholder 2"/>
          <p:cNvSpPr>
            <a:spLocks noGrp="1"/>
          </p:cNvSpPr>
          <p:nvPr>
            <p:ph idx="1"/>
          </p:nvPr>
        </p:nvSpPr>
        <p:spPr>
          <a:xfrm>
            <a:off x="457200" y="1524000"/>
            <a:ext cx="8229600" cy="4572000"/>
          </a:xfrm>
        </p:spPr>
        <p:txBody>
          <a:bodyPr/>
          <a:lstStyle/>
          <a:p>
            <a:r>
              <a:rPr lang="en-US" dirty="0"/>
              <a:t>Solve the system </a:t>
            </a:r>
          </a:p>
        </p:txBody>
      </p:sp>
      <p:graphicFrame>
        <p:nvGraphicFramePr>
          <p:cNvPr id="36866" name="Object 2"/>
          <p:cNvGraphicFramePr>
            <a:graphicFrameLocks noChangeAspect="1"/>
          </p:cNvGraphicFramePr>
          <p:nvPr/>
        </p:nvGraphicFramePr>
        <p:xfrm>
          <a:off x="3108656" y="1044575"/>
          <a:ext cx="2832100" cy="1562100"/>
        </p:xfrm>
        <a:graphic>
          <a:graphicData uri="http://schemas.openxmlformats.org/presentationml/2006/ole">
            <mc:AlternateContent xmlns:mc="http://schemas.openxmlformats.org/markup-compatibility/2006">
              <mc:Choice xmlns:v="urn:schemas-microsoft-com:vml" Requires="v">
                <p:oleObj spid="_x0000_s10273" name="Equation" r:id="rId4" imgW="2831760" imgH="1562040" progId="Equation.DSMT4">
                  <p:embed/>
                </p:oleObj>
              </mc:Choice>
              <mc:Fallback>
                <p:oleObj name="Equation" r:id="rId4" imgW="2831760" imgH="1562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56" y="1044575"/>
                        <a:ext cx="2832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a System of Equations by Elimination (cont.)</a:t>
            </a:r>
          </a:p>
        </p:txBody>
      </p:sp>
      <p:sp>
        <p:nvSpPr>
          <p:cNvPr id="3" name="Content Placeholder 2"/>
          <p:cNvSpPr>
            <a:spLocks noGrp="1"/>
          </p:cNvSpPr>
          <p:nvPr>
            <p:ph idx="1"/>
          </p:nvPr>
        </p:nvSpPr>
        <p:spPr/>
        <p:txBody>
          <a:bodyPr/>
          <a:lstStyle/>
          <a:p>
            <a:r>
              <a:rPr lang="en-US" b="1" dirty="0"/>
              <a:t>Solution</a:t>
            </a:r>
          </a:p>
          <a:p>
            <a:r>
              <a:rPr lang="en-US" dirty="0"/>
              <a:t>In general, a good approach to solving a large system of equations is to try to eliminate a variable and obtain a smaller system.</a:t>
            </a:r>
          </a:p>
          <a:p>
            <a:r>
              <a:rPr lang="en-US" dirty="0"/>
              <a:t>There are many possible ways to proceed. One option is to use the second equation (or a multiple of it) to eliminate </a:t>
            </a:r>
            <a:r>
              <a:rPr lang="en-US" i="1" dirty="0"/>
              <a:t>x</a:t>
            </a:r>
            <a:r>
              <a:rPr lang="en-US" dirty="0"/>
              <a:t> when we add it to the first and third equations. The result will be a two equation system in the variables </a:t>
            </a:r>
            <a:r>
              <a:rPr lang="en-US" i="1" dirty="0"/>
              <a:t>y</a:t>
            </a:r>
            <a:r>
              <a:rPr lang="en-US" dirty="0"/>
              <a:t> and </a:t>
            </a:r>
            <a:r>
              <a:rPr lang="en-US" i="1" dirty="0"/>
              <a:t>z</a:t>
            </a:r>
            <a:r>
              <a:rPr lang="en-US" dirty="0"/>
              <a:t>.</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a System of Equations by Elimination (cont.)</a:t>
            </a:r>
          </a:p>
        </p:txBody>
      </p:sp>
      <p:graphicFrame>
        <p:nvGraphicFramePr>
          <p:cNvPr id="38915" name="Object 3"/>
          <p:cNvGraphicFramePr>
            <a:graphicFrameLocks noChangeAspect="1"/>
          </p:cNvGraphicFramePr>
          <p:nvPr>
            <p:extLst>
              <p:ext uri="{D42A27DB-BD31-4B8C-83A1-F6EECF244321}">
                <p14:modId xmlns:p14="http://schemas.microsoft.com/office/powerpoint/2010/main" val="1762681092"/>
              </p:ext>
            </p:extLst>
          </p:nvPr>
        </p:nvGraphicFramePr>
        <p:xfrm>
          <a:off x="3155950" y="3244850"/>
          <a:ext cx="2832100" cy="1397000"/>
        </p:xfrm>
        <a:graphic>
          <a:graphicData uri="http://schemas.openxmlformats.org/presentationml/2006/ole">
            <mc:AlternateContent xmlns:mc="http://schemas.openxmlformats.org/markup-compatibility/2006">
              <mc:Choice xmlns:v="urn:schemas-microsoft-com:vml" Requires="v">
                <p:oleObj spid="_x0000_s11447" name="Equation" r:id="rId4" imgW="2831760" imgH="1396800" progId="Equation.DSMT4">
                  <p:embed/>
                </p:oleObj>
              </mc:Choice>
              <mc:Fallback>
                <p:oleObj name="Equation" r:id="rId4" imgW="2831760" imgH="1396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3244850"/>
                        <a:ext cx="2832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3522183257"/>
              </p:ext>
            </p:extLst>
          </p:nvPr>
        </p:nvGraphicFramePr>
        <p:xfrm>
          <a:off x="2057400" y="1371600"/>
          <a:ext cx="2832100" cy="1028700"/>
        </p:xfrm>
        <a:graphic>
          <a:graphicData uri="http://schemas.openxmlformats.org/presentationml/2006/ole">
            <mc:AlternateContent xmlns:mc="http://schemas.openxmlformats.org/markup-compatibility/2006">
              <mc:Choice xmlns:v="urn:schemas-microsoft-com:vml" Requires="v">
                <p:oleObj spid="_x0000_s11448" name="Equation" r:id="rId6" imgW="2831760" imgH="1028520" progId="Equation.DSMT4">
                  <p:embed/>
                </p:oleObj>
              </mc:Choice>
              <mc:Fallback>
                <p:oleObj name="Equation" r:id="rId6" imgW="2831760" imgH="10285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371600"/>
                        <a:ext cx="283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853624371"/>
              </p:ext>
            </p:extLst>
          </p:nvPr>
        </p:nvGraphicFramePr>
        <p:xfrm>
          <a:off x="5867400" y="1365250"/>
          <a:ext cx="3009900" cy="1485900"/>
        </p:xfrm>
        <a:graphic>
          <a:graphicData uri="http://schemas.openxmlformats.org/presentationml/2006/ole">
            <mc:AlternateContent xmlns:mc="http://schemas.openxmlformats.org/markup-compatibility/2006">
              <mc:Choice xmlns:v="urn:schemas-microsoft-com:vml" Requires="v">
                <p:oleObj spid="_x0000_s11449" name="Equation" r:id="rId8" imgW="3009600" imgH="1485720" progId="Equation.DSMT4">
                  <p:embed/>
                </p:oleObj>
              </mc:Choice>
              <mc:Fallback>
                <p:oleObj name="Equation" r:id="rId8" imgW="3009600" imgH="1485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365250"/>
                        <a:ext cx="3009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727252086"/>
              </p:ext>
            </p:extLst>
          </p:nvPr>
        </p:nvGraphicFramePr>
        <p:xfrm>
          <a:off x="4876800" y="1629696"/>
          <a:ext cx="1016000" cy="393700"/>
        </p:xfrm>
        <a:graphic>
          <a:graphicData uri="http://schemas.openxmlformats.org/presentationml/2006/ole">
            <mc:AlternateContent xmlns:mc="http://schemas.openxmlformats.org/markup-compatibility/2006">
              <mc:Choice xmlns:v="urn:schemas-microsoft-com:vml" Requires="v">
                <p:oleObj spid="_x0000_s11450" name="Equation" r:id="rId10" imgW="1015920" imgH="393480" progId="Equation.DSMT4">
                  <p:embed/>
                </p:oleObj>
              </mc:Choice>
              <mc:Fallback>
                <p:oleObj name="Equation" r:id="rId10" imgW="1015920" imgH="393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1629696"/>
                        <a:ext cx="1016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893288977"/>
              </p:ext>
            </p:extLst>
          </p:nvPr>
        </p:nvGraphicFramePr>
        <p:xfrm>
          <a:off x="7086600" y="2514600"/>
          <a:ext cx="1765300" cy="355600"/>
        </p:xfrm>
        <a:graphic>
          <a:graphicData uri="http://schemas.openxmlformats.org/presentationml/2006/ole">
            <mc:AlternateContent xmlns:mc="http://schemas.openxmlformats.org/markup-compatibility/2006">
              <mc:Choice xmlns:v="urn:schemas-microsoft-com:vml" Requires="v">
                <p:oleObj spid="_x0000_s11451" name="Equation" r:id="rId12" imgW="1765080" imgH="355320" progId="Equation.DSMT4">
                  <p:embed/>
                </p:oleObj>
              </mc:Choice>
              <mc:Fallback>
                <p:oleObj name="Equation" r:id="rId12" imgW="1765080" imgH="3553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2514600"/>
                        <a:ext cx="1765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4239752" y="4483512"/>
          <a:ext cx="1765300" cy="355600"/>
        </p:xfrm>
        <a:graphic>
          <a:graphicData uri="http://schemas.openxmlformats.org/presentationml/2006/ole">
            <mc:AlternateContent xmlns:mc="http://schemas.openxmlformats.org/markup-compatibility/2006">
              <mc:Choice xmlns:v="urn:schemas-microsoft-com:vml" Requires="v">
                <p:oleObj spid="_x0000_s11452" name="Equation" r:id="rId14" imgW="1765080" imgH="355320" progId="Equation.DSMT4">
                  <p:embed/>
                </p:oleObj>
              </mc:Choice>
              <mc:Fallback>
                <p:oleObj name="Equation" r:id="rId14" imgW="1765080" imgH="355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9752" y="4483512"/>
                        <a:ext cx="1765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2D06DA8C-21D5-48C4-B7D6-FB2A38E77203}"/>
              </a:ext>
            </a:extLst>
          </p:cNvPr>
          <p:cNvSpPr/>
          <p:nvPr/>
        </p:nvSpPr>
        <p:spPr>
          <a:xfrm>
            <a:off x="304800" y="1295400"/>
            <a:ext cx="1892300" cy="1102738"/>
          </a:xfrm>
          <a:prstGeom prst="rect">
            <a:avLst/>
          </a:prstGeom>
        </p:spPr>
        <p:txBody>
          <a:bodyPr wrap="square">
            <a:spAutoFit/>
          </a:bodyPr>
          <a:lstStyle/>
          <a:p>
            <a:r>
              <a:rPr lang="en-IN" sz="2800" dirty="0"/>
              <a:t>Equation 1:</a:t>
            </a:r>
          </a:p>
          <a:p>
            <a:pPr>
              <a:lnSpc>
                <a:spcPct val="150000"/>
              </a:lnSpc>
            </a:pPr>
            <a:r>
              <a:rPr lang="en-IN" sz="2800" dirty="0"/>
              <a:t>Equation 2:</a:t>
            </a:r>
          </a:p>
        </p:txBody>
      </p:sp>
      <p:sp>
        <p:nvSpPr>
          <p:cNvPr id="5" name="Rectangle 4">
            <a:extLst>
              <a:ext uri="{FF2B5EF4-FFF2-40B4-BE49-F238E27FC236}">
                <a16:creationId xmlns:a16="http://schemas.microsoft.com/office/drawing/2014/main" id="{A8502037-3EC7-4F1D-90CD-AD30B633FF97}"/>
              </a:ext>
            </a:extLst>
          </p:cNvPr>
          <p:cNvSpPr/>
          <p:nvPr/>
        </p:nvSpPr>
        <p:spPr>
          <a:xfrm>
            <a:off x="1219200" y="3276600"/>
            <a:ext cx="2070100" cy="1102738"/>
          </a:xfrm>
          <a:prstGeom prst="rect">
            <a:avLst/>
          </a:prstGeom>
        </p:spPr>
        <p:txBody>
          <a:bodyPr wrap="square">
            <a:spAutoFit/>
          </a:bodyPr>
          <a:lstStyle/>
          <a:p>
            <a:r>
              <a:rPr lang="en-IN" sz="2800" dirty="0"/>
              <a:t>Equation 2:</a:t>
            </a:r>
          </a:p>
          <a:p>
            <a:pPr>
              <a:lnSpc>
                <a:spcPct val="150000"/>
              </a:lnSpc>
            </a:pPr>
            <a:r>
              <a:rPr lang="en-IN" sz="2800" dirty="0"/>
              <a:t>Equation 3:</a:t>
            </a:r>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a System of Equations by Elimination (cont.)</a:t>
            </a:r>
          </a:p>
        </p:txBody>
      </p:sp>
      <p:sp>
        <p:nvSpPr>
          <p:cNvPr id="3" name="Content Placeholder 2"/>
          <p:cNvSpPr>
            <a:spLocks noGrp="1"/>
          </p:cNvSpPr>
          <p:nvPr>
            <p:ph idx="1"/>
          </p:nvPr>
        </p:nvSpPr>
        <p:spPr/>
        <p:txBody>
          <a:bodyPr/>
          <a:lstStyle/>
          <a:p>
            <a:r>
              <a:rPr lang="en-US" dirty="0"/>
              <a:t>The two resulting equations are identical, and tell us that </a:t>
            </a:r>
            <a:r>
              <a:rPr lang="en-US" i="1" dirty="0">
                <a:solidFill>
                  <a:srgbClr val="000099"/>
                </a:solidFill>
              </a:rPr>
              <a:t>y</a:t>
            </a:r>
            <a:r>
              <a:rPr lang="en-US" dirty="0">
                <a:solidFill>
                  <a:srgbClr val="000099"/>
                </a:solidFill>
              </a:rPr>
              <a:t> = 8</a:t>
            </a:r>
            <a:r>
              <a:rPr lang="en-US" i="1" dirty="0">
                <a:solidFill>
                  <a:srgbClr val="000099"/>
                </a:solidFill>
              </a:rPr>
              <a:t>z</a:t>
            </a:r>
            <a:r>
              <a:rPr lang="en-US" dirty="0">
                <a:solidFill>
                  <a:srgbClr val="000099"/>
                </a:solidFill>
              </a:rPr>
              <a:t> − 31</a:t>
            </a:r>
            <a:r>
              <a:rPr lang="en-US" dirty="0"/>
              <a:t>. We can now use any equation that contains </a:t>
            </a:r>
            <a:r>
              <a:rPr lang="en-US" i="1" dirty="0"/>
              <a:t>x</a:t>
            </a:r>
            <a:r>
              <a:rPr lang="en-US" dirty="0"/>
              <a:t> to determine the relation between </a:t>
            </a:r>
            <a:r>
              <a:rPr lang="en-US" i="1" dirty="0"/>
              <a:t>x</a:t>
            </a:r>
            <a:r>
              <a:rPr lang="en-US" dirty="0"/>
              <a:t> and </a:t>
            </a:r>
            <a:r>
              <a:rPr lang="en-US" i="1" dirty="0"/>
              <a:t>z</a:t>
            </a:r>
            <a:r>
              <a:rPr lang="en-US" dirty="0"/>
              <a:t>. For instance, the third equation in the system tells us that </a:t>
            </a:r>
          </a:p>
          <a:p>
            <a:pPr algn="ctr"/>
            <a:r>
              <a:rPr lang="en-US" i="1" dirty="0">
                <a:solidFill>
                  <a:srgbClr val="000099"/>
                </a:solidFill>
              </a:rPr>
              <a:t>x</a:t>
            </a:r>
            <a:r>
              <a:rPr lang="en-US" dirty="0">
                <a:solidFill>
                  <a:srgbClr val="000099"/>
                </a:solidFill>
              </a:rPr>
              <a:t> = </a:t>
            </a:r>
            <a:r>
              <a:rPr lang="en-US" i="1" dirty="0">
                <a:solidFill>
                  <a:srgbClr val="000099"/>
                </a:solidFill>
              </a:rPr>
              <a:t>y</a:t>
            </a:r>
            <a:r>
              <a:rPr lang="en-US" dirty="0">
                <a:solidFill>
                  <a:srgbClr val="000099"/>
                </a:solidFill>
              </a:rPr>
              <a:t> + 5</a:t>
            </a:r>
            <a:r>
              <a:rPr lang="en-US" i="1" dirty="0">
                <a:solidFill>
                  <a:srgbClr val="000099"/>
                </a:solidFill>
              </a:rPr>
              <a:t>z</a:t>
            </a:r>
            <a:r>
              <a:rPr lang="en-US" dirty="0">
                <a:solidFill>
                  <a:srgbClr val="000099"/>
                </a:solidFill>
              </a:rPr>
              <a:t> − 24</a:t>
            </a:r>
            <a:r>
              <a:rPr lang="en-US" dirty="0"/>
              <a:t>, </a:t>
            </a:r>
          </a:p>
          <a:p>
            <a:pPr algn="ctr"/>
            <a:r>
              <a:rPr lang="en-US" dirty="0"/>
              <a:t>or</a:t>
            </a:r>
          </a:p>
        </p:txBody>
      </p:sp>
      <p:graphicFrame>
        <p:nvGraphicFramePr>
          <p:cNvPr id="39938" name="Object 2"/>
          <p:cNvGraphicFramePr>
            <a:graphicFrameLocks noChangeAspect="1"/>
          </p:cNvGraphicFramePr>
          <p:nvPr>
            <p:extLst>
              <p:ext uri="{D42A27DB-BD31-4B8C-83A1-F6EECF244321}">
                <p14:modId xmlns:p14="http://schemas.microsoft.com/office/powerpoint/2010/main" val="1798511479"/>
              </p:ext>
            </p:extLst>
          </p:nvPr>
        </p:nvGraphicFramePr>
        <p:xfrm>
          <a:off x="5105400" y="4572000"/>
          <a:ext cx="1562100" cy="292100"/>
        </p:xfrm>
        <a:graphic>
          <a:graphicData uri="http://schemas.openxmlformats.org/presentationml/2006/ole">
            <mc:AlternateContent xmlns:mc="http://schemas.openxmlformats.org/markup-compatibility/2006">
              <mc:Choice xmlns:v="urn:schemas-microsoft-com:vml" Requires="v">
                <p:oleObj spid="_x0000_s12383" name="Equation" r:id="rId4" imgW="1562040" imgH="291960" progId="Equation.DSMT4">
                  <p:embed/>
                </p:oleObj>
              </mc:Choice>
              <mc:Fallback>
                <p:oleObj name="Equation" r:id="rId4" imgW="1562040" imgH="2919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572000"/>
                        <a:ext cx="156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676528361"/>
              </p:ext>
            </p:extLst>
          </p:nvPr>
        </p:nvGraphicFramePr>
        <p:xfrm>
          <a:off x="1917700" y="4603750"/>
          <a:ext cx="215900" cy="228600"/>
        </p:xfrm>
        <a:graphic>
          <a:graphicData uri="http://schemas.openxmlformats.org/presentationml/2006/ole">
            <mc:AlternateContent xmlns:mc="http://schemas.openxmlformats.org/markup-compatibility/2006">
              <mc:Choice xmlns:v="urn:schemas-microsoft-com:vml" Requires="v">
                <p:oleObj spid="_x0000_s12384" name="Equation" r:id="rId6" imgW="215640" imgH="228600" progId="Equation.DSMT4">
                  <p:embed/>
                </p:oleObj>
              </mc:Choice>
              <mc:Fallback>
                <p:oleObj name="Equation" r:id="rId6" imgW="21564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700" y="4603750"/>
                        <a:ext cx="215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51651559"/>
              </p:ext>
            </p:extLst>
          </p:nvPr>
        </p:nvGraphicFramePr>
        <p:xfrm>
          <a:off x="2197463" y="4483100"/>
          <a:ext cx="2870200" cy="469900"/>
        </p:xfrm>
        <a:graphic>
          <a:graphicData uri="http://schemas.openxmlformats.org/presentationml/2006/ole">
            <mc:AlternateContent xmlns:mc="http://schemas.openxmlformats.org/markup-compatibility/2006">
              <mc:Choice xmlns:v="urn:schemas-microsoft-com:vml" Requires="v">
                <p:oleObj spid="_x0000_s12385" name="Equation" r:id="rId8" imgW="2869920" imgH="469800" progId="Equation.DSMT4">
                  <p:embed/>
                </p:oleObj>
              </mc:Choice>
              <mc:Fallback>
                <p:oleObj name="Equation" r:id="rId8" imgW="286992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7463" y="4483100"/>
                        <a:ext cx="2870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a System of Equations by Elimination (cont.)</a:t>
            </a:r>
          </a:p>
        </p:txBody>
      </p:sp>
      <p:sp>
        <p:nvSpPr>
          <p:cNvPr id="3" name="Content Placeholder 2"/>
          <p:cNvSpPr>
            <a:spLocks noGrp="1"/>
          </p:cNvSpPr>
          <p:nvPr>
            <p:ph idx="1"/>
          </p:nvPr>
        </p:nvSpPr>
        <p:spPr/>
        <p:txBody>
          <a:bodyPr/>
          <a:lstStyle/>
          <a:p>
            <a:r>
              <a:rPr lang="en-US" dirty="0"/>
              <a:t>One description of the solution set is thus  </a:t>
            </a:r>
          </a:p>
          <a:p>
            <a:r>
              <a:rPr lang="en-US" dirty="0"/>
              <a:t>                                                     Geometrically, the three planes described by the equations of the system intersect in a line.</a:t>
            </a:r>
          </a:p>
        </p:txBody>
      </p:sp>
      <p:graphicFrame>
        <p:nvGraphicFramePr>
          <p:cNvPr id="40962" name="Object 2"/>
          <p:cNvGraphicFramePr>
            <a:graphicFrameLocks noChangeAspect="1"/>
          </p:cNvGraphicFramePr>
          <p:nvPr>
            <p:extLst>
              <p:ext uri="{D42A27DB-BD31-4B8C-83A1-F6EECF244321}">
                <p14:modId xmlns:p14="http://schemas.microsoft.com/office/powerpoint/2010/main" val="1611049558"/>
              </p:ext>
            </p:extLst>
          </p:nvPr>
        </p:nvGraphicFramePr>
        <p:xfrm>
          <a:off x="527050" y="1752600"/>
          <a:ext cx="4191000" cy="546100"/>
        </p:xfrm>
        <a:graphic>
          <a:graphicData uri="http://schemas.openxmlformats.org/presentationml/2006/ole">
            <mc:AlternateContent xmlns:mc="http://schemas.openxmlformats.org/markup-compatibility/2006">
              <mc:Choice xmlns:v="urn:schemas-microsoft-com:vml" Requires="v">
                <p:oleObj spid="_x0000_s13399" name="Equation" r:id="rId4" imgW="4190760" imgH="545760" progId="Equation.DSMT4">
                  <p:embed/>
                </p:oleObj>
              </mc:Choice>
              <mc:Fallback>
                <p:oleObj name="Equation" r:id="rId4" imgW="4190760" imgH="545760" progId="Equation.DSMT4">
                  <p:embed/>
                  <p:pic>
                    <p:nvPicPr>
                      <p:cNvPr id="0" name="Object 2"/>
                      <p:cNvPicPr>
                        <a:picLocks noChangeAspect="1" noChangeArrowheads="1"/>
                      </p:cNvPicPr>
                      <p:nvPr/>
                    </p:nvPicPr>
                    <p:blipFill>
                      <a:blip r:embed="rId5"/>
                      <a:srcRect/>
                      <a:stretch>
                        <a:fillRect/>
                      </a:stretch>
                    </p:blipFill>
                    <p:spPr bwMode="auto">
                      <a:xfrm>
                        <a:off x="527050" y="1752600"/>
                        <a:ext cx="4191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13400" name="Equation" r:id="rId6" imgW="914400" imgH="198720" progId="Equation.DSMT4">
                  <p:embed/>
                </p:oleObj>
              </mc:Choice>
              <mc:Fallback>
                <p:oleObj name="Equation" r:id="rId6" imgW="914400" imgH="198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a:extLst>
              <a:ext uri="{FF2B5EF4-FFF2-40B4-BE49-F238E27FC236}">
                <a16:creationId xmlns:a16="http://schemas.microsoft.com/office/drawing/2014/main" id="{0E4B9C46-3EEF-4165-9E3D-FDF55F5E5D3C}"/>
              </a:ext>
            </a:extLst>
          </p:cNvPr>
          <p:cNvSpPr/>
          <p:nvPr/>
        </p:nvSpPr>
        <p:spPr>
          <a:xfrm>
            <a:off x="4055441" y="1758771"/>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a System of Equations by Substitution</a:t>
            </a:r>
          </a:p>
        </p:txBody>
      </p:sp>
      <p:sp>
        <p:nvSpPr>
          <p:cNvPr id="3" name="Content Placeholder 2"/>
          <p:cNvSpPr>
            <a:spLocks noGrp="1"/>
          </p:cNvSpPr>
          <p:nvPr>
            <p:ph idx="1"/>
          </p:nvPr>
        </p:nvSpPr>
        <p:spPr/>
        <p:txBody>
          <a:bodyPr>
            <a:normAutofit/>
          </a:bodyPr>
          <a:lstStyle/>
          <a:p>
            <a:r>
              <a:rPr lang="en-US" dirty="0"/>
              <a:t>Use the method of substitution to solve the system </a:t>
            </a:r>
          </a:p>
        </p:txBody>
      </p:sp>
      <p:graphicFrame>
        <p:nvGraphicFramePr>
          <p:cNvPr id="26626" name="Object 2"/>
          <p:cNvGraphicFramePr>
            <a:graphicFrameLocks noChangeAspect="1"/>
          </p:cNvGraphicFramePr>
          <p:nvPr/>
        </p:nvGraphicFramePr>
        <p:xfrm>
          <a:off x="3784600" y="1828800"/>
          <a:ext cx="1574800" cy="1028700"/>
        </p:xfrm>
        <a:graphic>
          <a:graphicData uri="http://schemas.openxmlformats.org/presentationml/2006/ole">
            <mc:AlternateContent xmlns:mc="http://schemas.openxmlformats.org/markup-compatibility/2006">
              <mc:Choice xmlns:v="urn:schemas-microsoft-com:vml" Requires="v">
                <p:oleObj spid="_x0000_s1057" name="Equation" r:id="rId4" imgW="1574640" imgH="1028520" progId="Equation.DSMT4">
                  <p:embed/>
                </p:oleObj>
              </mc:Choice>
              <mc:Fallback>
                <p:oleObj name="Equation" r:id="rId4" imgW="1574640" imgH="10285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828800"/>
                        <a:ext cx="1574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Mixing Alloys</a:t>
            </a:r>
          </a:p>
        </p:txBody>
      </p:sp>
      <p:sp>
        <p:nvSpPr>
          <p:cNvPr id="3" name="Content Placeholder 2"/>
          <p:cNvSpPr>
            <a:spLocks noGrp="1"/>
          </p:cNvSpPr>
          <p:nvPr>
            <p:ph idx="1"/>
          </p:nvPr>
        </p:nvSpPr>
        <p:spPr/>
        <p:txBody>
          <a:bodyPr/>
          <a:lstStyle/>
          <a:p>
            <a:r>
              <a:rPr lang="en-US" dirty="0"/>
              <a:t>A foundry needs to produce </a:t>
            </a:r>
            <a:r>
              <a:rPr lang="en-US" dirty="0">
                <a:solidFill>
                  <a:srgbClr val="0000FF"/>
                </a:solidFill>
              </a:rPr>
              <a:t>75</a:t>
            </a:r>
            <a:r>
              <a:rPr lang="en-US" dirty="0"/>
              <a:t> tons of an alloy that is </a:t>
            </a:r>
            <a:r>
              <a:rPr lang="en-US" dirty="0">
                <a:solidFill>
                  <a:srgbClr val="0000FF"/>
                </a:solidFill>
              </a:rPr>
              <a:t>34%</a:t>
            </a:r>
            <a:r>
              <a:rPr lang="en-US" dirty="0"/>
              <a:t> copper. It has supplies of </a:t>
            </a:r>
            <a:r>
              <a:rPr lang="en-US" dirty="0">
                <a:solidFill>
                  <a:srgbClr val="0000FF"/>
                </a:solidFill>
              </a:rPr>
              <a:t>9%</a:t>
            </a:r>
            <a:r>
              <a:rPr lang="en-US" dirty="0"/>
              <a:t> copper alloy and </a:t>
            </a:r>
            <a:r>
              <a:rPr lang="en-US" dirty="0">
                <a:solidFill>
                  <a:srgbClr val="0000FF"/>
                </a:solidFill>
              </a:rPr>
              <a:t>84%</a:t>
            </a:r>
            <a:r>
              <a:rPr lang="en-US" dirty="0"/>
              <a:t> copper alloy. How many tons of each must be mixed to obtain the desired result?</a:t>
            </a:r>
          </a:p>
        </p:txBody>
      </p:sp>
      <p:pic>
        <p:nvPicPr>
          <p:cNvPr id="5" name="Picture 4">
            <a:extLst>
              <a:ext uri="{FF2B5EF4-FFF2-40B4-BE49-F238E27FC236}">
                <a16:creationId xmlns:a16="http://schemas.microsoft.com/office/drawing/2014/main" id="{82D2BC8C-D3B2-4361-910F-966D49085553}"/>
              </a:ext>
            </a:extLst>
          </p:cNvPr>
          <p:cNvPicPr>
            <a:picLocks noChangeAspect="1"/>
          </p:cNvPicPr>
          <p:nvPr/>
        </p:nvPicPr>
        <p:blipFill>
          <a:blip r:embed="rId3"/>
          <a:stretch>
            <a:fillRect/>
          </a:stretch>
        </p:blipFill>
        <p:spPr>
          <a:xfrm>
            <a:off x="3048000" y="3048000"/>
            <a:ext cx="3048000" cy="2893219"/>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Mixing Alloys (cont.)</a:t>
            </a:r>
          </a:p>
        </p:txBody>
      </p:sp>
      <p:sp>
        <p:nvSpPr>
          <p:cNvPr id="3" name="Content Placeholder 2"/>
          <p:cNvSpPr>
            <a:spLocks noGrp="1"/>
          </p:cNvSpPr>
          <p:nvPr>
            <p:ph idx="1"/>
          </p:nvPr>
        </p:nvSpPr>
        <p:spPr/>
        <p:txBody>
          <a:bodyPr/>
          <a:lstStyle/>
          <a:p>
            <a:r>
              <a:rPr lang="en-US" b="1" dirty="0"/>
              <a:t>Solution</a:t>
            </a:r>
          </a:p>
          <a:p>
            <a:r>
              <a:rPr lang="en-US" dirty="0"/>
              <a:t>Let </a:t>
            </a:r>
            <a:r>
              <a:rPr lang="en-US" i="1" dirty="0"/>
              <a:t>x</a:t>
            </a:r>
            <a:r>
              <a:rPr lang="en-US" dirty="0"/>
              <a:t> represent the number of tons of </a:t>
            </a:r>
            <a:r>
              <a:rPr lang="en-US" dirty="0">
                <a:solidFill>
                  <a:srgbClr val="0000FF"/>
                </a:solidFill>
              </a:rPr>
              <a:t>9%</a:t>
            </a:r>
            <a:r>
              <a:rPr lang="en-US" dirty="0"/>
              <a:t> copper alloy needed, and </a:t>
            </a:r>
            <a:r>
              <a:rPr lang="en-US" i="1" dirty="0"/>
              <a:t>y</a:t>
            </a:r>
            <a:r>
              <a:rPr lang="en-US" dirty="0"/>
              <a:t> the number of tons of </a:t>
            </a:r>
            <a:r>
              <a:rPr lang="en-US" dirty="0">
                <a:solidFill>
                  <a:srgbClr val="0000FF"/>
                </a:solidFill>
              </a:rPr>
              <a:t>84%</a:t>
            </a:r>
            <a:r>
              <a:rPr lang="en-US" dirty="0"/>
              <a:t> copper alloy needed. We have two variables, so we will need two equations to find the solution.</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Mixing Alloys (cont.)</a:t>
            </a:r>
          </a:p>
        </p:txBody>
      </p:sp>
      <p:sp>
        <p:nvSpPr>
          <p:cNvPr id="3" name="Content Placeholder 2"/>
          <p:cNvSpPr>
            <a:spLocks noGrp="1"/>
          </p:cNvSpPr>
          <p:nvPr>
            <p:ph idx="1"/>
          </p:nvPr>
        </p:nvSpPr>
        <p:spPr/>
        <p:txBody>
          <a:bodyPr/>
          <a:lstStyle/>
          <a:p>
            <a:r>
              <a:rPr lang="en-US" dirty="0"/>
              <a:t>Since we need 75 total tons of alloy, one equation is </a:t>
            </a:r>
            <a:br>
              <a:rPr lang="en-US" dirty="0"/>
            </a:br>
            <a:r>
              <a:rPr lang="en-US" i="1" dirty="0">
                <a:solidFill>
                  <a:srgbClr val="000099"/>
                </a:solidFill>
              </a:rPr>
              <a:t>x</a:t>
            </a:r>
            <a:r>
              <a:rPr lang="en-US" dirty="0">
                <a:solidFill>
                  <a:srgbClr val="000099"/>
                </a:solidFill>
              </a:rPr>
              <a:t> + </a:t>
            </a:r>
            <a:r>
              <a:rPr lang="en-US" i="1" dirty="0">
                <a:solidFill>
                  <a:srgbClr val="000099"/>
                </a:solidFill>
              </a:rPr>
              <a:t>y</a:t>
            </a:r>
            <a:r>
              <a:rPr lang="en-US" dirty="0">
                <a:solidFill>
                  <a:srgbClr val="000099"/>
                </a:solidFill>
              </a:rPr>
              <a:t> = 75</a:t>
            </a:r>
            <a:r>
              <a:rPr lang="en-US" dirty="0"/>
              <a:t>. We also know that </a:t>
            </a:r>
            <a:r>
              <a:rPr lang="en-US" dirty="0">
                <a:solidFill>
                  <a:srgbClr val="0000FF"/>
                </a:solidFill>
              </a:rPr>
              <a:t>9%</a:t>
            </a:r>
            <a:r>
              <a:rPr lang="en-US" dirty="0"/>
              <a:t> of the </a:t>
            </a:r>
            <a:r>
              <a:rPr lang="en-US" i="1" dirty="0"/>
              <a:t>x</a:t>
            </a:r>
            <a:r>
              <a:rPr lang="en-US" dirty="0"/>
              <a:t> tons and </a:t>
            </a:r>
            <a:r>
              <a:rPr lang="en-US" dirty="0">
                <a:solidFill>
                  <a:srgbClr val="0000FF"/>
                </a:solidFill>
              </a:rPr>
              <a:t>84%</a:t>
            </a:r>
            <a:r>
              <a:rPr lang="en-US" dirty="0"/>
              <a:t> of the </a:t>
            </a:r>
            <a:r>
              <a:rPr lang="en-US" i="1" dirty="0"/>
              <a:t>y</a:t>
            </a:r>
            <a:r>
              <a:rPr lang="en-US" dirty="0"/>
              <a:t> tons represent the total amount of copper, and this amount must equal </a:t>
            </a:r>
            <a:r>
              <a:rPr lang="en-US" dirty="0">
                <a:solidFill>
                  <a:srgbClr val="0000FF"/>
                </a:solidFill>
              </a:rPr>
              <a:t>34%</a:t>
            </a:r>
            <a:r>
              <a:rPr lang="en-US" dirty="0"/>
              <a:t> of </a:t>
            </a:r>
            <a:r>
              <a:rPr lang="en-US" dirty="0">
                <a:solidFill>
                  <a:srgbClr val="0000FF"/>
                </a:solidFill>
              </a:rPr>
              <a:t>75</a:t>
            </a:r>
            <a:r>
              <a:rPr lang="en-US" dirty="0"/>
              <a:t> tons. The second equation is thus </a:t>
            </a:r>
            <a:r>
              <a:rPr lang="en-US" dirty="0">
                <a:solidFill>
                  <a:srgbClr val="000099"/>
                </a:solidFill>
              </a:rPr>
              <a:t>0.09</a:t>
            </a:r>
            <a:r>
              <a:rPr lang="en-US" i="1" dirty="0">
                <a:solidFill>
                  <a:srgbClr val="000099"/>
                </a:solidFill>
              </a:rPr>
              <a:t>x</a:t>
            </a:r>
            <a:r>
              <a:rPr lang="en-US" dirty="0">
                <a:solidFill>
                  <a:srgbClr val="000099"/>
                </a:solidFill>
              </a:rPr>
              <a:t> + 0.84</a:t>
            </a:r>
            <a:r>
              <a:rPr lang="en-US" i="1" dirty="0">
                <a:solidFill>
                  <a:srgbClr val="000099"/>
                </a:solidFill>
              </a:rPr>
              <a:t>y</a:t>
            </a:r>
            <a:r>
              <a:rPr lang="en-US" dirty="0">
                <a:solidFill>
                  <a:srgbClr val="000099"/>
                </a:solidFill>
              </a:rPr>
              <a:t> = 0.34(75)</a:t>
            </a:r>
            <a:r>
              <a:rPr lang="en-US" dirty="0"/>
              <a:t>. This gives us a system that can be solved by elimination:</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Mixing Alloys (cont.)</a:t>
            </a:r>
          </a:p>
        </p:txBody>
      </p:sp>
      <p:sp>
        <p:nvSpPr>
          <p:cNvPr id="3" name="Content Placeholder 2"/>
          <p:cNvSpPr>
            <a:spLocks noGrp="1"/>
          </p:cNvSpPr>
          <p:nvPr>
            <p:ph idx="1"/>
          </p:nvPr>
        </p:nvSpPr>
        <p:spPr>
          <a:xfrm>
            <a:off x="457200" y="3205726"/>
            <a:ext cx="8229600" cy="2646434"/>
          </a:xfrm>
        </p:spPr>
        <p:txBody>
          <a:bodyPr/>
          <a:lstStyle/>
          <a:p>
            <a:r>
              <a:rPr lang="en-US" dirty="0"/>
              <a:t>Substituting back, we have </a:t>
            </a:r>
            <a:r>
              <a:rPr lang="en-US" i="1" dirty="0">
                <a:solidFill>
                  <a:srgbClr val="000099"/>
                </a:solidFill>
              </a:rPr>
              <a:t>x</a:t>
            </a:r>
            <a:r>
              <a:rPr lang="en-US" dirty="0">
                <a:solidFill>
                  <a:srgbClr val="000099"/>
                </a:solidFill>
              </a:rPr>
              <a:t> + 25 = 75,</a:t>
            </a:r>
            <a:r>
              <a:rPr lang="en-US" dirty="0"/>
              <a:t> so </a:t>
            </a:r>
            <a:r>
              <a:rPr lang="en-US" i="1" dirty="0">
                <a:solidFill>
                  <a:srgbClr val="FF00FF"/>
                </a:solidFill>
              </a:rPr>
              <a:t>x</a:t>
            </a:r>
            <a:r>
              <a:rPr lang="en-US" dirty="0">
                <a:solidFill>
                  <a:srgbClr val="FF00FF"/>
                </a:solidFill>
              </a:rPr>
              <a:t> = 50.</a:t>
            </a:r>
            <a:r>
              <a:rPr lang="en-US" dirty="0"/>
              <a:t> Thus, </a:t>
            </a:r>
            <a:r>
              <a:rPr lang="en-US" dirty="0">
                <a:solidFill>
                  <a:srgbClr val="FF0000"/>
                </a:solidFill>
              </a:rPr>
              <a:t>50 tons of 9% alloy </a:t>
            </a:r>
            <a:r>
              <a:rPr lang="en-US" dirty="0">
                <a:solidFill>
                  <a:schemeClr val="tx1"/>
                </a:solidFill>
              </a:rPr>
              <a:t>and</a:t>
            </a:r>
            <a:r>
              <a:rPr lang="en-US" dirty="0">
                <a:solidFill>
                  <a:srgbClr val="FF0000"/>
                </a:solidFill>
              </a:rPr>
              <a:t> 25 tons of 84% alloy are needed</a:t>
            </a:r>
            <a:r>
              <a:rPr lang="en-US" dirty="0"/>
              <a:t>.</a:t>
            </a:r>
          </a:p>
        </p:txBody>
      </p:sp>
      <p:graphicFrame>
        <p:nvGraphicFramePr>
          <p:cNvPr id="4" name="Object 3">
            <a:extLst>
              <a:ext uri="{FF2B5EF4-FFF2-40B4-BE49-F238E27FC236}">
                <a16:creationId xmlns:a16="http://schemas.microsoft.com/office/drawing/2014/main" id="{4AB8B30A-AE92-41F8-B2BF-72FD29E7F879}"/>
              </a:ext>
            </a:extLst>
          </p:cNvPr>
          <p:cNvGraphicFramePr>
            <a:graphicFrameLocks noChangeAspect="1"/>
          </p:cNvGraphicFramePr>
          <p:nvPr>
            <p:extLst>
              <p:ext uri="{D42A27DB-BD31-4B8C-83A1-F6EECF244321}">
                <p14:modId xmlns:p14="http://schemas.microsoft.com/office/powerpoint/2010/main" val="1775474231"/>
              </p:ext>
            </p:extLst>
          </p:nvPr>
        </p:nvGraphicFramePr>
        <p:xfrm>
          <a:off x="457200" y="1257300"/>
          <a:ext cx="3860800" cy="1054100"/>
        </p:xfrm>
        <a:graphic>
          <a:graphicData uri="http://schemas.openxmlformats.org/presentationml/2006/ole">
            <mc:AlternateContent xmlns:mc="http://schemas.openxmlformats.org/markup-compatibility/2006">
              <mc:Choice xmlns:v="urn:schemas-microsoft-com:vml" Requires="v">
                <p:oleObj spid="_x0000_s40970" name="Equation" r:id="rId4" imgW="3860640" imgH="1054080" progId="Equation.DSMT4">
                  <p:embed/>
                </p:oleObj>
              </mc:Choice>
              <mc:Fallback>
                <p:oleObj name="Equation" r:id="rId4" imgW="3860640" imgH="1054080" progId="Equation.DSMT4">
                  <p:embed/>
                  <p:pic>
                    <p:nvPicPr>
                      <p:cNvPr id="143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57300"/>
                        <a:ext cx="3860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FC5C511A-174E-40B3-9438-EEF31058C182}"/>
              </a:ext>
            </a:extLst>
          </p:cNvPr>
          <p:cNvGraphicFramePr>
            <a:graphicFrameLocks noChangeAspect="1"/>
          </p:cNvGraphicFramePr>
          <p:nvPr>
            <p:extLst>
              <p:ext uri="{D42A27DB-BD31-4B8C-83A1-F6EECF244321}">
                <p14:modId xmlns:p14="http://schemas.microsoft.com/office/powerpoint/2010/main" val="2021080498"/>
              </p:ext>
            </p:extLst>
          </p:nvPr>
        </p:nvGraphicFramePr>
        <p:xfrm>
          <a:off x="6038644" y="1259348"/>
          <a:ext cx="2540000" cy="1028700"/>
        </p:xfrm>
        <a:graphic>
          <a:graphicData uri="http://schemas.openxmlformats.org/presentationml/2006/ole">
            <mc:AlternateContent xmlns:mc="http://schemas.openxmlformats.org/markup-compatibility/2006">
              <mc:Choice xmlns:v="urn:schemas-microsoft-com:vml" Requires="v">
                <p:oleObj spid="_x0000_s40971" name="Equation" r:id="rId6" imgW="2539800" imgH="1028520" progId="Equation.DSMT4">
                  <p:embed/>
                </p:oleObj>
              </mc:Choice>
              <mc:Fallback>
                <p:oleObj name="Equation" r:id="rId6" imgW="2539800" imgH="1028520" progId="Equation.DSMT4">
                  <p:embed/>
                  <p:pic>
                    <p:nvPicPr>
                      <p:cNvPr id="1434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644" y="1259348"/>
                        <a:ext cx="2540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4DCDE092-2EDF-432B-93AB-69C50CE2446C}"/>
              </a:ext>
            </a:extLst>
          </p:cNvPr>
          <p:cNvGraphicFramePr>
            <a:graphicFrameLocks noChangeAspect="1"/>
          </p:cNvGraphicFramePr>
          <p:nvPr>
            <p:extLst>
              <p:ext uri="{D42A27DB-BD31-4B8C-83A1-F6EECF244321}">
                <p14:modId xmlns:p14="http://schemas.microsoft.com/office/powerpoint/2010/main" val="2606214575"/>
              </p:ext>
            </p:extLst>
          </p:nvPr>
        </p:nvGraphicFramePr>
        <p:xfrm>
          <a:off x="4572000" y="1524000"/>
          <a:ext cx="1244600" cy="558800"/>
        </p:xfrm>
        <a:graphic>
          <a:graphicData uri="http://schemas.openxmlformats.org/presentationml/2006/ole">
            <mc:AlternateContent xmlns:mc="http://schemas.openxmlformats.org/markup-compatibility/2006">
              <mc:Choice xmlns:v="urn:schemas-microsoft-com:vml" Requires="v">
                <p:oleObj spid="_x0000_s40972" name="Equation" r:id="rId8" imgW="1244520" imgH="558720" progId="Equation.DSMT4">
                  <p:embed/>
                </p:oleObj>
              </mc:Choice>
              <mc:Fallback>
                <p:oleObj name="Equation" r:id="rId8" imgW="1244520" imgH="558720" progId="Equation.DSMT4">
                  <p:embed/>
                  <p:pic>
                    <p:nvPicPr>
                      <p:cNvPr id="143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524000"/>
                        <a:ext cx="1244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125DC4B6-F514-42A8-ABD8-13A88B8FF8C1}"/>
              </a:ext>
            </a:extLst>
          </p:cNvPr>
          <p:cNvGraphicFramePr>
            <a:graphicFrameLocks noChangeAspect="1"/>
          </p:cNvGraphicFramePr>
          <p:nvPr>
            <p:extLst>
              <p:ext uri="{D42A27DB-BD31-4B8C-83A1-F6EECF244321}">
                <p14:modId xmlns:p14="http://schemas.microsoft.com/office/powerpoint/2010/main" val="2014480658"/>
              </p:ext>
            </p:extLst>
          </p:nvPr>
        </p:nvGraphicFramePr>
        <p:xfrm>
          <a:off x="6934200" y="2356874"/>
          <a:ext cx="1562100" cy="355600"/>
        </p:xfrm>
        <a:graphic>
          <a:graphicData uri="http://schemas.openxmlformats.org/presentationml/2006/ole">
            <mc:AlternateContent xmlns:mc="http://schemas.openxmlformats.org/markup-compatibility/2006">
              <mc:Choice xmlns:v="urn:schemas-microsoft-com:vml" Requires="v">
                <p:oleObj spid="_x0000_s40973" name="Equation" r:id="rId10" imgW="1562040" imgH="355320" progId="Equation.DSMT4">
                  <p:embed/>
                </p:oleObj>
              </mc:Choice>
              <mc:Fallback>
                <p:oleObj name="Equation" r:id="rId10" imgW="1562040" imgH="355320" progId="Equation.DSMT4">
                  <p:embed/>
                  <p:pic>
                    <p:nvPicPr>
                      <p:cNvPr id="8" name="Object 3">
                        <a:extLst>
                          <a:ext uri="{FF2B5EF4-FFF2-40B4-BE49-F238E27FC236}">
                            <a16:creationId xmlns:a16="http://schemas.microsoft.com/office/drawing/2014/main" id="{DCB9AEDD-6DA8-4F35-9151-7755EFE5FDD2}"/>
                          </a:ext>
                        </a:extLst>
                      </p:cNvPr>
                      <p:cNvPicPr>
                        <a:picLocks noChangeAspect="1" noChangeArrowheads="1"/>
                      </p:cNvPicPr>
                      <p:nvPr/>
                    </p:nvPicPr>
                    <p:blipFill>
                      <a:blip r:embed="rId11"/>
                      <a:srcRect/>
                      <a:stretch>
                        <a:fillRect/>
                      </a:stretch>
                    </p:blipFill>
                    <p:spPr bwMode="auto">
                      <a:xfrm>
                        <a:off x="6934200" y="2356874"/>
                        <a:ext cx="1562100" cy="355600"/>
                      </a:xfrm>
                      <a:prstGeom prst="rect">
                        <a:avLst/>
                      </a:prstGeom>
                      <a:noFill/>
                      <a:ln>
                        <a:noFill/>
                      </a:ln>
                      <a:effectLst/>
                    </p:spPr>
                  </p:pic>
                </p:oleObj>
              </mc:Fallback>
            </mc:AlternateContent>
          </a:graphicData>
        </a:graphic>
      </p:graphicFrame>
      <p:cxnSp>
        <p:nvCxnSpPr>
          <p:cNvPr id="9" name="Straight Connector 8">
            <a:extLst>
              <a:ext uri="{FF2B5EF4-FFF2-40B4-BE49-F238E27FC236}">
                <a16:creationId xmlns:a16="http://schemas.microsoft.com/office/drawing/2014/main" id="{88F0517F-81C5-4E01-A771-AB3A6744AA66}"/>
              </a:ext>
            </a:extLst>
          </p:cNvPr>
          <p:cNvCxnSpPr/>
          <p:nvPr/>
        </p:nvCxnSpPr>
        <p:spPr>
          <a:xfrm>
            <a:off x="6273800" y="2247895"/>
            <a:ext cx="2413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 name="Object 3">
            <a:extLst>
              <a:ext uri="{FF2B5EF4-FFF2-40B4-BE49-F238E27FC236}">
                <a16:creationId xmlns:a16="http://schemas.microsoft.com/office/drawing/2014/main" id="{78B45123-6CEF-40D2-976B-44D52C20DD21}"/>
              </a:ext>
            </a:extLst>
          </p:cNvPr>
          <p:cNvGraphicFramePr>
            <a:graphicFrameLocks noChangeAspect="1"/>
          </p:cNvGraphicFramePr>
          <p:nvPr>
            <p:extLst>
              <p:ext uri="{D42A27DB-BD31-4B8C-83A1-F6EECF244321}">
                <p14:modId xmlns:p14="http://schemas.microsoft.com/office/powerpoint/2010/main" val="290885619"/>
              </p:ext>
            </p:extLst>
          </p:nvPr>
        </p:nvGraphicFramePr>
        <p:xfrm>
          <a:off x="7277100" y="2781300"/>
          <a:ext cx="876300" cy="355600"/>
        </p:xfrm>
        <a:graphic>
          <a:graphicData uri="http://schemas.openxmlformats.org/presentationml/2006/ole">
            <mc:AlternateContent xmlns:mc="http://schemas.openxmlformats.org/markup-compatibility/2006">
              <mc:Choice xmlns:v="urn:schemas-microsoft-com:vml" Requires="v">
                <p:oleObj spid="_x0000_s40974" name="Equation" r:id="rId12" imgW="876240" imgH="355320" progId="Equation.DSMT4">
                  <p:embed/>
                </p:oleObj>
              </mc:Choice>
              <mc:Fallback>
                <p:oleObj name="Equation" r:id="rId12" imgW="876240" imgH="355320" progId="Equation.DSMT4">
                  <p:embed/>
                  <p:pic>
                    <p:nvPicPr>
                      <p:cNvPr id="8" name="Object 3">
                        <a:extLst>
                          <a:ext uri="{FF2B5EF4-FFF2-40B4-BE49-F238E27FC236}">
                            <a16:creationId xmlns:a16="http://schemas.microsoft.com/office/drawing/2014/main" id="{125DC4B6-F514-42A8-ABD8-13A88B8FF8C1}"/>
                          </a:ext>
                        </a:extLst>
                      </p:cNvPr>
                      <p:cNvPicPr>
                        <a:picLocks noChangeAspect="1" noChangeArrowheads="1"/>
                      </p:cNvPicPr>
                      <p:nvPr/>
                    </p:nvPicPr>
                    <p:blipFill>
                      <a:blip r:embed="rId13"/>
                      <a:srcRect/>
                      <a:stretch>
                        <a:fillRect/>
                      </a:stretch>
                    </p:blipFill>
                    <p:spPr bwMode="auto">
                      <a:xfrm>
                        <a:off x="7277100" y="2781300"/>
                        <a:ext cx="876300" cy="355600"/>
                      </a:xfrm>
                      <a:prstGeom prst="rect">
                        <a:avLst/>
                      </a:prstGeom>
                      <a:noFill/>
                      <a:ln>
                        <a:noFill/>
                      </a:ln>
                      <a:effectLst/>
                    </p:spPr>
                  </p:pic>
                </p:oleObj>
              </mc:Fallback>
            </mc:AlternateContent>
          </a:graphicData>
        </a:graphic>
      </p:graphicFrame>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Ages</a:t>
            </a:r>
          </a:p>
        </p:txBody>
      </p:sp>
      <p:sp>
        <p:nvSpPr>
          <p:cNvPr id="3" name="Content Placeholder 2"/>
          <p:cNvSpPr>
            <a:spLocks noGrp="1"/>
          </p:cNvSpPr>
          <p:nvPr>
            <p:ph idx="1"/>
          </p:nvPr>
        </p:nvSpPr>
        <p:spPr/>
        <p:txBody>
          <a:bodyPr/>
          <a:lstStyle/>
          <a:p>
            <a:r>
              <a:rPr lang="en-US" dirty="0"/>
              <a:t>If the ages of three girls, Xenia, Yolanda, and </a:t>
            </a:r>
            <a:r>
              <a:rPr lang="en-US" dirty="0" err="1"/>
              <a:t>Zsa</a:t>
            </a:r>
            <a:r>
              <a:rPr lang="en-US" dirty="0"/>
              <a:t> </a:t>
            </a:r>
            <a:r>
              <a:rPr lang="en-US" dirty="0" err="1"/>
              <a:t>Zsa</a:t>
            </a:r>
            <a:r>
              <a:rPr lang="en-US" dirty="0"/>
              <a:t>, are added, the result is </a:t>
            </a:r>
            <a:r>
              <a:rPr lang="en-US" dirty="0">
                <a:solidFill>
                  <a:srgbClr val="0000FF"/>
                </a:solidFill>
              </a:rPr>
              <a:t>30</a:t>
            </a:r>
            <a:r>
              <a:rPr lang="en-US" dirty="0"/>
              <a:t>. The sum of Xenia’s and Yolanda’s ages is </a:t>
            </a:r>
            <a:r>
              <a:rPr lang="en-US" dirty="0" err="1"/>
              <a:t>Zsa</a:t>
            </a:r>
            <a:r>
              <a:rPr lang="en-US" dirty="0"/>
              <a:t> </a:t>
            </a:r>
            <a:r>
              <a:rPr lang="en-US" dirty="0" err="1"/>
              <a:t>Zsa’s</a:t>
            </a:r>
            <a:r>
              <a:rPr lang="en-US" dirty="0"/>
              <a:t> age, while Xenia’s age subtracted from Yolanda’s is half of </a:t>
            </a:r>
            <a:r>
              <a:rPr lang="en-US" dirty="0" err="1"/>
              <a:t>Zsa</a:t>
            </a:r>
            <a:r>
              <a:rPr lang="en-US" dirty="0"/>
              <a:t> </a:t>
            </a:r>
            <a:r>
              <a:rPr lang="en-US" dirty="0" err="1"/>
              <a:t>Zsa’s</a:t>
            </a:r>
            <a:r>
              <a:rPr lang="en-US" dirty="0"/>
              <a:t> age a year ago. How old is each girl?</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Ages (cont.)</a:t>
            </a:r>
          </a:p>
        </p:txBody>
      </p:sp>
      <p:sp>
        <p:nvSpPr>
          <p:cNvPr id="3" name="Content Placeholder 2"/>
          <p:cNvSpPr>
            <a:spLocks noGrp="1"/>
          </p:cNvSpPr>
          <p:nvPr>
            <p:ph idx="1"/>
          </p:nvPr>
        </p:nvSpPr>
        <p:spPr/>
        <p:txBody>
          <a:bodyPr/>
          <a:lstStyle/>
          <a:p>
            <a:r>
              <a:rPr lang="en-US" b="1" dirty="0"/>
              <a:t>Solution</a:t>
            </a:r>
          </a:p>
          <a:p>
            <a:r>
              <a:rPr lang="en-US" dirty="0"/>
              <a:t>Let</a:t>
            </a:r>
            <a:r>
              <a:rPr lang="en-US" i="1" dirty="0"/>
              <a:t> x</a:t>
            </a:r>
            <a:r>
              <a:rPr lang="en-US" dirty="0"/>
              <a:t>, </a:t>
            </a:r>
            <a:r>
              <a:rPr lang="en-US" i="1" dirty="0"/>
              <a:t>y</a:t>
            </a:r>
            <a:r>
              <a:rPr lang="en-US" dirty="0"/>
              <a:t>, and </a:t>
            </a:r>
            <a:r>
              <a:rPr lang="en-US" i="1" dirty="0"/>
              <a:t>z</a:t>
            </a:r>
            <a:r>
              <a:rPr lang="en-US" dirty="0"/>
              <a:t> represent Xenia’s, Yolanda’s, and </a:t>
            </a:r>
            <a:r>
              <a:rPr lang="en-US" dirty="0" err="1"/>
              <a:t>Zsa</a:t>
            </a:r>
            <a:r>
              <a:rPr lang="en-US" dirty="0"/>
              <a:t> </a:t>
            </a:r>
            <a:r>
              <a:rPr lang="en-US" dirty="0" err="1"/>
              <a:t>Zsa’s</a:t>
            </a:r>
            <a:r>
              <a:rPr lang="en-US" dirty="0"/>
              <a:t> ages, respectively. The first sentence tells us that </a:t>
            </a:r>
            <a:br>
              <a:rPr lang="en-US" dirty="0"/>
            </a:br>
            <a:r>
              <a:rPr lang="en-US" i="1" dirty="0">
                <a:solidFill>
                  <a:srgbClr val="000099"/>
                </a:solidFill>
              </a:rPr>
              <a:t>x</a:t>
            </a:r>
            <a:r>
              <a:rPr lang="en-US" dirty="0">
                <a:solidFill>
                  <a:srgbClr val="000099"/>
                </a:solidFill>
              </a:rPr>
              <a:t> + </a:t>
            </a:r>
            <a:r>
              <a:rPr lang="en-US" i="1" dirty="0">
                <a:solidFill>
                  <a:srgbClr val="000099"/>
                </a:solidFill>
              </a:rPr>
              <a:t>y</a:t>
            </a:r>
            <a:r>
              <a:rPr lang="en-US" dirty="0">
                <a:solidFill>
                  <a:srgbClr val="000099"/>
                </a:solidFill>
              </a:rPr>
              <a:t> + </a:t>
            </a:r>
            <a:r>
              <a:rPr lang="en-US" i="1" dirty="0">
                <a:solidFill>
                  <a:srgbClr val="000099"/>
                </a:solidFill>
              </a:rPr>
              <a:t>z</a:t>
            </a:r>
            <a:r>
              <a:rPr lang="en-US" dirty="0">
                <a:solidFill>
                  <a:srgbClr val="000099"/>
                </a:solidFill>
              </a:rPr>
              <a:t> = 30</a:t>
            </a:r>
            <a:r>
              <a:rPr lang="en-US" dirty="0"/>
              <a:t>, the second sentences tells us that</a:t>
            </a:r>
          </a:p>
          <a:p>
            <a:pPr>
              <a:lnSpc>
                <a:spcPct val="150000"/>
              </a:lnSpc>
            </a:pPr>
            <a:r>
              <a:rPr lang="en-US" i="1" dirty="0">
                <a:solidFill>
                  <a:srgbClr val="000099"/>
                </a:solidFill>
              </a:rPr>
              <a:t>x</a:t>
            </a:r>
            <a:r>
              <a:rPr lang="en-US" dirty="0">
                <a:solidFill>
                  <a:srgbClr val="000099"/>
                </a:solidFill>
              </a:rPr>
              <a:t> + </a:t>
            </a:r>
            <a:r>
              <a:rPr lang="en-US" i="1" dirty="0">
                <a:solidFill>
                  <a:srgbClr val="000099"/>
                </a:solidFill>
              </a:rPr>
              <a:t>y</a:t>
            </a:r>
            <a:r>
              <a:rPr lang="en-US" dirty="0">
                <a:solidFill>
                  <a:srgbClr val="000099"/>
                </a:solidFill>
              </a:rPr>
              <a:t> = </a:t>
            </a:r>
            <a:r>
              <a:rPr lang="en-US" i="1" dirty="0">
                <a:solidFill>
                  <a:srgbClr val="000099"/>
                </a:solidFill>
              </a:rPr>
              <a:t>z</a:t>
            </a:r>
            <a:r>
              <a:rPr lang="en-US" dirty="0"/>
              <a:t>, and that                            To make work easier, these equations can be rewritten as shown:</a:t>
            </a:r>
          </a:p>
        </p:txBody>
      </p:sp>
      <p:graphicFrame>
        <p:nvGraphicFramePr>
          <p:cNvPr id="43010" name="Object 2"/>
          <p:cNvGraphicFramePr>
            <a:graphicFrameLocks noChangeAspect="1"/>
          </p:cNvGraphicFramePr>
          <p:nvPr>
            <p:extLst>
              <p:ext uri="{D42A27DB-BD31-4B8C-83A1-F6EECF244321}">
                <p14:modId xmlns:p14="http://schemas.microsoft.com/office/powerpoint/2010/main" val="2786955582"/>
              </p:ext>
            </p:extLst>
          </p:nvPr>
        </p:nvGraphicFramePr>
        <p:xfrm>
          <a:off x="3124200" y="3128010"/>
          <a:ext cx="2032000" cy="876300"/>
        </p:xfrm>
        <a:graphic>
          <a:graphicData uri="http://schemas.openxmlformats.org/presentationml/2006/ole">
            <mc:AlternateContent xmlns:mc="http://schemas.openxmlformats.org/markup-compatibility/2006">
              <mc:Choice xmlns:v="urn:schemas-microsoft-com:vml" Requires="v">
                <p:oleObj spid="_x0000_s15392" name="Equation" r:id="rId4" imgW="2031840" imgH="876240" progId="Equation.DSMT4">
                  <p:embed/>
                </p:oleObj>
              </mc:Choice>
              <mc:Fallback>
                <p:oleObj name="Equation" r:id="rId4" imgW="2031840" imgH="876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8010"/>
                        <a:ext cx="2032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Ages (cont.)</a:t>
            </a:r>
          </a:p>
        </p:txBody>
      </p:sp>
      <p:sp>
        <p:nvSpPr>
          <p:cNvPr id="3" name="Content Placeholder 2"/>
          <p:cNvSpPr>
            <a:spLocks noGrp="1"/>
          </p:cNvSpPr>
          <p:nvPr>
            <p:ph idx="1"/>
          </p:nvPr>
        </p:nvSpPr>
        <p:spPr/>
        <p:txBody>
          <a:bodyPr/>
          <a:lstStyle/>
          <a:p>
            <a:r>
              <a:rPr lang="en-US" dirty="0"/>
              <a:t> </a:t>
            </a:r>
          </a:p>
        </p:txBody>
      </p:sp>
      <p:graphicFrame>
        <p:nvGraphicFramePr>
          <p:cNvPr id="33796" name="Object 4"/>
          <p:cNvGraphicFramePr>
            <a:graphicFrameLocks noChangeAspect="1"/>
          </p:cNvGraphicFramePr>
          <p:nvPr/>
        </p:nvGraphicFramePr>
        <p:xfrm>
          <a:off x="1219200" y="2421604"/>
          <a:ext cx="2400300" cy="1816100"/>
        </p:xfrm>
        <a:graphic>
          <a:graphicData uri="http://schemas.openxmlformats.org/presentationml/2006/ole">
            <mc:AlternateContent xmlns:mc="http://schemas.openxmlformats.org/markup-compatibility/2006">
              <mc:Choice xmlns:v="urn:schemas-microsoft-com:vml" Requires="v">
                <p:oleObj spid="_x0000_s33886" name="Equation" r:id="rId4" imgW="2400120" imgH="1815840" progId="Equation.DSMT4">
                  <p:embed/>
                </p:oleObj>
              </mc:Choice>
              <mc:Fallback>
                <p:oleObj name="Equation" r:id="rId4" imgW="2400120" imgH="1815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21604"/>
                        <a:ext cx="24003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3886200" y="2882900"/>
          <a:ext cx="1016000" cy="393700"/>
        </p:xfrm>
        <a:graphic>
          <a:graphicData uri="http://schemas.openxmlformats.org/presentationml/2006/ole">
            <mc:AlternateContent xmlns:mc="http://schemas.openxmlformats.org/markup-compatibility/2006">
              <mc:Choice xmlns:v="urn:schemas-microsoft-com:vml" Requires="v">
                <p:oleObj spid="_x0000_s33887" name="Equation" r:id="rId6" imgW="1015920" imgH="393480" progId="Equation.DSMT4">
                  <p:embed/>
                </p:oleObj>
              </mc:Choice>
              <mc:Fallback>
                <p:oleObj name="Equation" r:id="rId6" imgW="101592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82900"/>
                        <a:ext cx="1016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5207000" y="2438400"/>
          <a:ext cx="2641600" cy="1422400"/>
        </p:xfrm>
        <a:graphic>
          <a:graphicData uri="http://schemas.openxmlformats.org/presentationml/2006/ole">
            <mc:AlternateContent xmlns:mc="http://schemas.openxmlformats.org/markup-compatibility/2006">
              <mc:Choice xmlns:v="urn:schemas-microsoft-com:vml" Requires="v">
                <p:oleObj spid="_x0000_s33888" name="Equation" r:id="rId8" imgW="2641320" imgH="1422360" progId="Equation.DSMT4">
                  <p:embed/>
                </p:oleObj>
              </mc:Choice>
              <mc:Fallback>
                <p:oleObj name="Equation" r:id="rId8" imgW="2641320" imgH="1422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7000" y="2438400"/>
                        <a:ext cx="2641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Ages (cont.)</a:t>
            </a:r>
          </a:p>
        </p:txBody>
      </p:sp>
      <p:sp>
        <p:nvSpPr>
          <p:cNvPr id="3" name="Content Placeholder 2"/>
          <p:cNvSpPr>
            <a:spLocks noGrp="1"/>
          </p:cNvSpPr>
          <p:nvPr>
            <p:ph idx="1"/>
          </p:nvPr>
        </p:nvSpPr>
        <p:spPr/>
        <p:txBody>
          <a:bodyPr/>
          <a:lstStyle/>
          <a:p>
            <a:r>
              <a:rPr lang="en-US" dirty="0"/>
              <a:t>From this, we see that the sum of the first and second equations results in </a:t>
            </a:r>
            <a:r>
              <a:rPr lang="en-US" dirty="0">
                <a:solidFill>
                  <a:srgbClr val="000099"/>
                </a:solidFill>
              </a:rPr>
              <a:t>2</a:t>
            </a:r>
            <a:r>
              <a:rPr lang="en-US" i="1" dirty="0">
                <a:solidFill>
                  <a:srgbClr val="000099"/>
                </a:solidFill>
              </a:rPr>
              <a:t>x</a:t>
            </a:r>
            <a:r>
              <a:rPr lang="en-US" dirty="0">
                <a:solidFill>
                  <a:srgbClr val="000099"/>
                </a:solidFill>
              </a:rPr>
              <a:t> + 2</a:t>
            </a:r>
            <a:r>
              <a:rPr lang="en-US" i="1" dirty="0">
                <a:solidFill>
                  <a:srgbClr val="000099"/>
                </a:solidFill>
              </a:rPr>
              <a:t>y</a:t>
            </a:r>
            <a:r>
              <a:rPr lang="en-US" dirty="0">
                <a:solidFill>
                  <a:srgbClr val="000099"/>
                </a:solidFill>
              </a:rPr>
              <a:t> = 30</a:t>
            </a:r>
            <a:r>
              <a:rPr lang="en-US" dirty="0"/>
              <a:t>, or </a:t>
            </a:r>
            <a:r>
              <a:rPr lang="en-US" i="1" dirty="0">
                <a:solidFill>
                  <a:srgbClr val="000099"/>
                </a:solidFill>
              </a:rPr>
              <a:t>x</a:t>
            </a:r>
            <a:r>
              <a:rPr lang="en-US" dirty="0">
                <a:solidFill>
                  <a:srgbClr val="000099"/>
                </a:solidFill>
              </a:rPr>
              <a:t> + </a:t>
            </a:r>
            <a:r>
              <a:rPr lang="en-US" i="1" dirty="0">
                <a:solidFill>
                  <a:srgbClr val="000099"/>
                </a:solidFill>
              </a:rPr>
              <a:t>y</a:t>
            </a:r>
            <a:r>
              <a:rPr lang="en-US" dirty="0">
                <a:solidFill>
                  <a:srgbClr val="000099"/>
                </a:solidFill>
              </a:rPr>
              <a:t> = 15</a:t>
            </a:r>
            <a:r>
              <a:rPr lang="en-US" dirty="0"/>
              <a:t>, and the sum of the first and third equations is </a:t>
            </a:r>
            <a:r>
              <a:rPr lang="en-US" dirty="0">
                <a:solidFill>
                  <a:srgbClr val="000099"/>
                </a:solidFill>
              </a:rPr>
              <a:t>−</a:t>
            </a:r>
            <a:r>
              <a:rPr lang="en-US" i="1" dirty="0">
                <a:solidFill>
                  <a:srgbClr val="000099"/>
                </a:solidFill>
              </a:rPr>
              <a:t>x</a:t>
            </a:r>
            <a:r>
              <a:rPr lang="en-US" dirty="0">
                <a:solidFill>
                  <a:srgbClr val="000099"/>
                </a:solidFill>
              </a:rPr>
              <a:t> + 3</a:t>
            </a:r>
            <a:r>
              <a:rPr lang="en-US" i="1" dirty="0">
                <a:solidFill>
                  <a:srgbClr val="000099"/>
                </a:solidFill>
              </a:rPr>
              <a:t>y</a:t>
            </a:r>
            <a:r>
              <a:rPr lang="en-US" dirty="0">
                <a:solidFill>
                  <a:srgbClr val="000099"/>
                </a:solidFill>
              </a:rPr>
              <a:t> = 29</a:t>
            </a:r>
            <a:r>
              <a:rPr lang="en-US" dirty="0"/>
              <a:t>. The method of elimination is the best choice for solving the new system </a:t>
            </a:r>
          </a:p>
        </p:txBody>
      </p:sp>
      <p:graphicFrame>
        <p:nvGraphicFramePr>
          <p:cNvPr id="44035" name="Object 3"/>
          <p:cNvGraphicFramePr>
            <a:graphicFrameLocks noChangeAspect="1"/>
          </p:cNvGraphicFramePr>
          <p:nvPr>
            <p:extLst>
              <p:ext uri="{D42A27DB-BD31-4B8C-83A1-F6EECF244321}">
                <p14:modId xmlns:p14="http://schemas.microsoft.com/office/powerpoint/2010/main" val="721143329"/>
              </p:ext>
            </p:extLst>
          </p:nvPr>
        </p:nvGraphicFramePr>
        <p:xfrm>
          <a:off x="3562350" y="3663950"/>
          <a:ext cx="2019300" cy="1016000"/>
        </p:xfrm>
        <a:graphic>
          <a:graphicData uri="http://schemas.openxmlformats.org/presentationml/2006/ole">
            <mc:AlternateContent xmlns:mc="http://schemas.openxmlformats.org/markup-compatibility/2006">
              <mc:Choice xmlns:v="urn:schemas-microsoft-com:vml" Requires="v">
                <p:oleObj spid="_x0000_s16416" name="Equation" r:id="rId4" imgW="2019240" imgH="1015920" progId="Equation.DSMT4">
                  <p:embed/>
                </p:oleObj>
              </mc:Choice>
              <mc:Fallback>
                <p:oleObj name="Equation" r:id="rId4" imgW="2019240" imgH="1015920" progId="Equation.DSMT4">
                  <p:embed/>
                  <p:pic>
                    <p:nvPicPr>
                      <p:cNvPr id="0" name="Object 3"/>
                      <p:cNvPicPr>
                        <a:picLocks noChangeAspect="1" noChangeArrowheads="1"/>
                      </p:cNvPicPr>
                      <p:nvPr/>
                    </p:nvPicPr>
                    <p:blipFill>
                      <a:blip r:embed="rId5"/>
                      <a:srcRect/>
                      <a:stretch>
                        <a:fillRect/>
                      </a:stretch>
                    </p:blipFill>
                    <p:spPr bwMode="auto">
                      <a:xfrm>
                        <a:off x="3562350" y="3663950"/>
                        <a:ext cx="201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Ages (cont.)</a:t>
            </a:r>
          </a:p>
        </p:txBody>
      </p:sp>
      <p:sp>
        <p:nvSpPr>
          <p:cNvPr id="3" name="Content Placeholder 2"/>
          <p:cNvSpPr>
            <a:spLocks noGrp="1"/>
          </p:cNvSpPr>
          <p:nvPr>
            <p:ph idx="1"/>
          </p:nvPr>
        </p:nvSpPr>
        <p:spPr/>
        <p:txBody>
          <a:bodyPr/>
          <a:lstStyle/>
          <a:p>
            <a:r>
              <a:rPr lang="en-US" dirty="0"/>
              <a:t>as the sum of the two equations gives us </a:t>
            </a:r>
            <a:r>
              <a:rPr lang="en-US" dirty="0">
                <a:solidFill>
                  <a:srgbClr val="000099"/>
                </a:solidFill>
              </a:rPr>
              <a:t>4</a:t>
            </a:r>
            <a:r>
              <a:rPr lang="en-US" i="1" dirty="0">
                <a:solidFill>
                  <a:srgbClr val="000099"/>
                </a:solidFill>
              </a:rPr>
              <a:t>y</a:t>
            </a:r>
            <a:r>
              <a:rPr lang="en-US" dirty="0">
                <a:solidFill>
                  <a:srgbClr val="000099"/>
                </a:solidFill>
              </a:rPr>
              <a:t> = 44</a:t>
            </a:r>
            <a:r>
              <a:rPr lang="en-US" dirty="0"/>
              <a:t>, or </a:t>
            </a:r>
            <a:r>
              <a:rPr lang="en-US" i="1" dirty="0">
                <a:solidFill>
                  <a:srgbClr val="FF00FF"/>
                </a:solidFill>
              </a:rPr>
              <a:t>y</a:t>
            </a:r>
            <a:r>
              <a:rPr lang="en-US" dirty="0">
                <a:solidFill>
                  <a:srgbClr val="FF00FF"/>
                </a:solidFill>
              </a:rPr>
              <a:t> = 11</a:t>
            </a:r>
            <a:r>
              <a:rPr lang="en-US" dirty="0"/>
              <a:t>. With this knowledge, the first of the last two equations tells us </a:t>
            </a:r>
            <a:r>
              <a:rPr lang="en-US" i="1" dirty="0">
                <a:solidFill>
                  <a:srgbClr val="FF00FF"/>
                </a:solidFill>
              </a:rPr>
              <a:t>x</a:t>
            </a:r>
            <a:r>
              <a:rPr lang="en-US" dirty="0">
                <a:solidFill>
                  <a:srgbClr val="FF00FF"/>
                </a:solidFill>
              </a:rPr>
              <a:t> = 4</a:t>
            </a:r>
            <a:r>
              <a:rPr lang="en-US" dirty="0"/>
              <a:t>, and then any equation that includes </a:t>
            </a:r>
            <a:r>
              <a:rPr lang="en-US" i="1" dirty="0"/>
              <a:t>z</a:t>
            </a:r>
            <a:r>
              <a:rPr lang="en-US" dirty="0"/>
              <a:t> can be used to determine that </a:t>
            </a:r>
            <a:r>
              <a:rPr lang="en-US" i="1" dirty="0">
                <a:solidFill>
                  <a:srgbClr val="FF00FF"/>
                </a:solidFill>
              </a:rPr>
              <a:t>z</a:t>
            </a:r>
            <a:r>
              <a:rPr lang="en-US" dirty="0">
                <a:solidFill>
                  <a:srgbClr val="FF00FF"/>
                </a:solidFill>
              </a:rPr>
              <a:t> = 15</a:t>
            </a:r>
            <a:r>
              <a:rPr lang="en-US" dirty="0"/>
              <a:t>. If this solution is interpreted geometrically, it means that the ordered triple </a:t>
            </a:r>
            <a:r>
              <a:rPr lang="en-US" dirty="0">
                <a:solidFill>
                  <a:srgbClr val="FF0000"/>
                </a:solidFill>
              </a:rPr>
              <a:t>(4, 11, 15) </a:t>
            </a:r>
            <a:r>
              <a:rPr lang="en-US" dirty="0"/>
              <a:t>lies on the three planes described by the three equations. In context, it means that Xenia is </a:t>
            </a:r>
            <a:r>
              <a:rPr lang="en-US" dirty="0">
                <a:solidFill>
                  <a:srgbClr val="FF0000"/>
                </a:solidFill>
              </a:rPr>
              <a:t>4</a:t>
            </a:r>
            <a:r>
              <a:rPr lang="en-US" dirty="0"/>
              <a:t>, Yolanda is </a:t>
            </a:r>
            <a:r>
              <a:rPr lang="en-US" dirty="0">
                <a:solidFill>
                  <a:srgbClr val="FF0000"/>
                </a:solidFill>
              </a:rPr>
              <a:t>11</a:t>
            </a:r>
            <a:r>
              <a:rPr lang="en-US" dirty="0"/>
              <a:t>, and </a:t>
            </a:r>
            <a:r>
              <a:rPr lang="en-US" dirty="0" err="1"/>
              <a:t>Zsa</a:t>
            </a:r>
            <a:r>
              <a:rPr lang="en-US" dirty="0"/>
              <a:t> </a:t>
            </a:r>
            <a:r>
              <a:rPr lang="en-US" dirty="0" err="1"/>
              <a:t>Zsa</a:t>
            </a:r>
            <a:r>
              <a:rPr lang="en-US" dirty="0"/>
              <a:t> is </a:t>
            </a:r>
            <a:r>
              <a:rPr lang="en-US" dirty="0">
                <a:solidFill>
                  <a:srgbClr val="FF0000"/>
                </a:solidFill>
              </a:rPr>
              <a:t>15</a:t>
            </a:r>
            <a:r>
              <a:rPr lang="en-US" dirty="0"/>
              <a:t>.</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954107"/>
          </a:xfrm>
        </p:spPr>
        <p:txBody>
          <a:bodyPr>
            <a:spAutoFit/>
          </a:bodyPr>
          <a:lstStyle/>
          <a:p>
            <a:r>
              <a:rPr lang="en-US" sz="2800" dirty="0"/>
              <a:t>Solving for a variable with a coefficient of 1 will make the process of substitution a bit easier.</a:t>
            </a:r>
            <a:endParaRPr sz="28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a System of Equations by Substitution (cont.)</a:t>
            </a:r>
          </a:p>
        </p:txBody>
      </p:sp>
      <p:sp>
        <p:nvSpPr>
          <p:cNvPr id="3" name="Content Placeholder 2"/>
          <p:cNvSpPr>
            <a:spLocks noGrp="1"/>
          </p:cNvSpPr>
          <p:nvPr>
            <p:ph idx="1"/>
          </p:nvPr>
        </p:nvSpPr>
        <p:spPr/>
        <p:txBody>
          <a:bodyPr>
            <a:normAutofit/>
          </a:bodyPr>
          <a:lstStyle/>
          <a:p>
            <a:r>
              <a:rPr lang="en-US" b="1" dirty="0"/>
              <a:t>Solution</a:t>
            </a:r>
          </a:p>
          <a:p>
            <a:r>
              <a:rPr lang="en-US" dirty="0"/>
              <a:t>Either equation can be solved for either variable, and the choice doesn’t affect the final answer. We will solve the second equation for </a:t>
            </a:r>
            <a:r>
              <a:rPr lang="en-US" i="1" dirty="0"/>
              <a:t>x</a:t>
            </a:r>
            <a:r>
              <a:rPr lang="en-US" dirty="0"/>
              <a:t>, and then substitute the result in the first equation in the variable </a:t>
            </a:r>
            <a:r>
              <a:rPr lang="en-US" i="1" dirty="0"/>
              <a:t>y</a:t>
            </a:r>
            <a:r>
              <a:rPr lang="en-US" dirty="0"/>
              <a:t>. Once we have solved for </a:t>
            </a:r>
            <a:r>
              <a:rPr lang="en-US" i="1" dirty="0"/>
              <a:t>y</a:t>
            </a:r>
            <a:r>
              <a:rPr lang="en-US" dirty="0"/>
              <a:t>, we can substitute the value of </a:t>
            </a:r>
            <a:r>
              <a:rPr lang="en-US" i="1" dirty="0"/>
              <a:t>y</a:t>
            </a:r>
            <a:r>
              <a:rPr lang="en-US" dirty="0"/>
              <a:t> into either the original equation to find </a:t>
            </a:r>
            <a:r>
              <a:rPr lang="en-US" i="1" dirty="0"/>
              <a:t>x</a:t>
            </a:r>
            <a:r>
              <a:rPr lang="en-US" dirty="0"/>
              <a:t>.</a:t>
            </a:r>
          </a:p>
        </p:txBody>
      </p:sp>
    </p:spTree>
    <p:custDataLst>
      <p:tags r:id="rId1"/>
    </p:custDataLst>
    <p:extLst>
      <p:ext uri="{BB962C8B-B14F-4D97-AF65-F5344CB8AC3E}">
        <p14:creationId xmlns:p14="http://schemas.microsoft.com/office/powerpoint/2010/main" val="224477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System of Equations by Substitution (cont.)</a:t>
            </a:r>
          </a:p>
        </p:txBody>
      </p:sp>
      <p:sp>
        <p:nvSpPr>
          <p:cNvPr id="3" name="Content Placeholder 2"/>
          <p:cNvSpPr>
            <a:spLocks noGrp="1"/>
          </p:cNvSpPr>
          <p:nvPr>
            <p:ph idx="1"/>
          </p:nvPr>
        </p:nvSpPr>
        <p:spPr>
          <a:xfrm>
            <a:off x="457200" y="1280160"/>
            <a:ext cx="8229600" cy="4968240"/>
          </a:xfrm>
        </p:spPr>
        <p:txBody>
          <a:bodyPr>
            <a:normAutofit/>
          </a:bodyPr>
          <a:lstStyle/>
          <a:p>
            <a:endParaRPr lang="en-US" dirty="0"/>
          </a:p>
          <a:p>
            <a:endParaRPr lang="en-US" dirty="0"/>
          </a:p>
          <a:p>
            <a:endParaRPr lang="en-US" dirty="0"/>
          </a:p>
          <a:p>
            <a:endParaRPr lang="en-US" sz="4000" dirty="0"/>
          </a:p>
          <a:p>
            <a:r>
              <a:rPr lang="en-US" dirty="0"/>
              <a:t>We then substitute our answer for y into the original second equation.</a:t>
            </a:r>
          </a:p>
          <a:p>
            <a:endParaRPr lang="en-US" sz="2200" dirty="0"/>
          </a:p>
          <a:p>
            <a:endParaRPr lang="en-US" sz="2200" dirty="0"/>
          </a:p>
          <a:p>
            <a:r>
              <a:rPr lang="en-US" dirty="0"/>
              <a:t>Thus, the solution to the system of equations is (2,3).</a:t>
            </a:r>
          </a:p>
        </p:txBody>
      </p:sp>
      <p:graphicFrame>
        <p:nvGraphicFramePr>
          <p:cNvPr id="2051" name="Object 3"/>
          <p:cNvGraphicFramePr>
            <a:graphicFrameLocks noChangeAspect="1"/>
          </p:cNvGraphicFramePr>
          <p:nvPr>
            <p:extLst>
              <p:ext uri="{D42A27DB-BD31-4B8C-83A1-F6EECF244321}">
                <p14:modId xmlns:p14="http://schemas.microsoft.com/office/powerpoint/2010/main" val="3733589877"/>
              </p:ext>
            </p:extLst>
          </p:nvPr>
        </p:nvGraphicFramePr>
        <p:xfrm>
          <a:off x="2146300" y="1066800"/>
          <a:ext cx="1435100" cy="355600"/>
        </p:xfrm>
        <a:graphic>
          <a:graphicData uri="http://schemas.openxmlformats.org/presentationml/2006/ole">
            <mc:AlternateContent xmlns:mc="http://schemas.openxmlformats.org/markup-compatibility/2006">
              <mc:Choice xmlns:v="urn:schemas-microsoft-com:vml" Requires="v">
                <p:oleObj spid="_x0000_s2444" name="Equation" r:id="rId4" imgW="1434960" imgH="355320" progId="Equation.DSMT4">
                  <p:embed/>
                </p:oleObj>
              </mc:Choice>
              <mc:Fallback>
                <p:oleObj name="Equation" r:id="rId4" imgW="1434960" imgH="355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1066800"/>
                        <a:ext cx="1435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829864963"/>
              </p:ext>
            </p:extLst>
          </p:nvPr>
        </p:nvGraphicFramePr>
        <p:xfrm>
          <a:off x="4114800" y="1128713"/>
          <a:ext cx="3365500" cy="279400"/>
        </p:xfrm>
        <a:graphic>
          <a:graphicData uri="http://schemas.openxmlformats.org/presentationml/2006/ole">
            <mc:AlternateContent xmlns:mc="http://schemas.openxmlformats.org/markup-compatibility/2006">
              <mc:Choice xmlns:v="urn:schemas-microsoft-com:vml" Requires="v">
                <p:oleObj spid="_x0000_s2445" name="Equation" r:id="rId6" imgW="3365280" imgH="279360" progId="Equation.DSMT4">
                  <p:embed/>
                </p:oleObj>
              </mc:Choice>
              <mc:Fallback>
                <p:oleObj name="Equation" r:id="rId6" imgW="3365280" imgH="279360" progId="Equation.DSMT4">
                  <p:embed/>
                  <p:pic>
                    <p:nvPicPr>
                      <p:cNvPr id="0" name="Picture 4"/>
                      <p:cNvPicPr>
                        <a:picLocks noChangeAspect="1" noChangeArrowheads="1"/>
                      </p:cNvPicPr>
                      <p:nvPr/>
                    </p:nvPicPr>
                    <p:blipFill>
                      <a:blip r:embed="rId7"/>
                      <a:srcRect/>
                      <a:stretch>
                        <a:fillRect/>
                      </a:stretch>
                    </p:blipFill>
                    <p:spPr bwMode="auto">
                      <a:xfrm>
                        <a:off x="4114800" y="1128713"/>
                        <a:ext cx="3365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3690829943"/>
              </p:ext>
            </p:extLst>
          </p:nvPr>
        </p:nvGraphicFramePr>
        <p:xfrm>
          <a:off x="512096" y="1555544"/>
          <a:ext cx="2336800" cy="469900"/>
        </p:xfrm>
        <a:graphic>
          <a:graphicData uri="http://schemas.openxmlformats.org/presentationml/2006/ole">
            <mc:AlternateContent xmlns:mc="http://schemas.openxmlformats.org/markup-compatibility/2006">
              <mc:Choice xmlns:v="urn:schemas-microsoft-com:vml" Requires="v">
                <p:oleObj spid="_x0000_s2446" name="Equation" r:id="rId8" imgW="2336760" imgH="469800" progId="Equation.DSMT4">
                  <p:embed/>
                </p:oleObj>
              </mc:Choice>
              <mc:Fallback>
                <p:oleObj name="Equation" r:id="rId8" imgW="23367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096" y="1555544"/>
                        <a:ext cx="233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2909077823"/>
              </p:ext>
            </p:extLst>
          </p:nvPr>
        </p:nvGraphicFramePr>
        <p:xfrm>
          <a:off x="4154948" y="1676400"/>
          <a:ext cx="4305300" cy="279400"/>
        </p:xfrm>
        <a:graphic>
          <a:graphicData uri="http://schemas.openxmlformats.org/presentationml/2006/ole">
            <mc:AlternateContent xmlns:mc="http://schemas.openxmlformats.org/markup-compatibility/2006">
              <mc:Choice xmlns:v="urn:schemas-microsoft-com:vml" Requires="v">
                <p:oleObj spid="_x0000_s2447" name="Equation" r:id="rId10" imgW="4305240" imgH="279360" progId="Equation.DSMT4">
                  <p:embed/>
                </p:oleObj>
              </mc:Choice>
              <mc:Fallback>
                <p:oleObj name="Equation" r:id="rId10" imgW="430524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4948" y="1676400"/>
                        <a:ext cx="430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1428681047"/>
              </p:ext>
            </p:extLst>
          </p:nvPr>
        </p:nvGraphicFramePr>
        <p:xfrm>
          <a:off x="609600" y="2190956"/>
          <a:ext cx="2235200" cy="355600"/>
        </p:xfrm>
        <a:graphic>
          <a:graphicData uri="http://schemas.openxmlformats.org/presentationml/2006/ole">
            <mc:AlternateContent xmlns:mc="http://schemas.openxmlformats.org/markup-compatibility/2006">
              <mc:Choice xmlns:v="urn:schemas-microsoft-com:vml" Requires="v">
                <p:oleObj spid="_x0000_s2448" name="Equation" r:id="rId12" imgW="2234880" imgH="355320" progId="Equation.DSMT4">
                  <p:embed/>
                </p:oleObj>
              </mc:Choice>
              <mc:Fallback>
                <p:oleObj name="Equation" r:id="rId12" imgW="2234880" imgH="3553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2190956"/>
                        <a:ext cx="223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4283253874"/>
              </p:ext>
            </p:extLst>
          </p:nvPr>
        </p:nvGraphicFramePr>
        <p:xfrm>
          <a:off x="4134895" y="2213498"/>
          <a:ext cx="2501900" cy="279400"/>
        </p:xfrm>
        <a:graphic>
          <a:graphicData uri="http://schemas.openxmlformats.org/presentationml/2006/ole">
            <mc:AlternateContent xmlns:mc="http://schemas.openxmlformats.org/markup-compatibility/2006">
              <mc:Choice xmlns:v="urn:schemas-microsoft-com:vml" Requires="v">
                <p:oleObj spid="_x0000_s2449" name="Equation" r:id="rId14" imgW="2501640" imgH="279360" progId="Equation.DSMT4">
                  <p:embed/>
                </p:oleObj>
              </mc:Choice>
              <mc:Fallback>
                <p:oleObj name="Equation" r:id="rId14" imgW="2501640" imgH="279360" progId="Equation.DSMT4">
                  <p:embed/>
                  <p:pic>
                    <p:nvPicPr>
                      <p:cNvPr id="0" name="Picture 8"/>
                      <p:cNvPicPr>
                        <a:picLocks noChangeAspect="1" noChangeArrowheads="1"/>
                      </p:cNvPicPr>
                      <p:nvPr/>
                    </p:nvPicPr>
                    <p:blipFill>
                      <a:blip r:embed="rId15"/>
                      <a:srcRect/>
                      <a:stretch>
                        <a:fillRect/>
                      </a:stretch>
                    </p:blipFill>
                    <p:spPr bwMode="auto">
                      <a:xfrm>
                        <a:off x="4134895" y="2213498"/>
                        <a:ext cx="2501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extLst>
              <p:ext uri="{D42A27DB-BD31-4B8C-83A1-F6EECF244321}">
                <p14:modId xmlns:p14="http://schemas.microsoft.com/office/powerpoint/2010/main" val="3271423909"/>
              </p:ext>
            </p:extLst>
          </p:nvPr>
        </p:nvGraphicFramePr>
        <p:xfrm>
          <a:off x="3308058" y="5046809"/>
          <a:ext cx="1181100" cy="241300"/>
        </p:xfrm>
        <a:graphic>
          <a:graphicData uri="http://schemas.openxmlformats.org/presentationml/2006/ole">
            <mc:AlternateContent xmlns:mc="http://schemas.openxmlformats.org/markup-compatibility/2006">
              <mc:Choice xmlns:v="urn:schemas-microsoft-com:vml" Requires="v">
                <p:oleObj spid="_x0000_s2450" name="Equation" r:id="rId16" imgW="1180800" imgH="241200" progId="Equation.DSMT4">
                  <p:embed/>
                </p:oleObj>
              </mc:Choice>
              <mc:Fallback>
                <p:oleObj name="Equation" r:id="rId16" imgW="1180800" imgH="241200" progId="Equation.DSMT4">
                  <p:embed/>
                  <p:pic>
                    <p:nvPicPr>
                      <p:cNvPr id="0" name="Picture 11"/>
                      <p:cNvPicPr>
                        <a:picLocks noChangeAspect="1" noChangeArrowheads="1"/>
                      </p:cNvPicPr>
                      <p:nvPr/>
                    </p:nvPicPr>
                    <p:blipFill>
                      <a:blip r:embed="rId17"/>
                      <a:srcRect/>
                      <a:stretch>
                        <a:fillRect/>
                      </a:stretch>
                    </p:blipFill>
                    <p:spPr bwMode="auto">
                      <a:xfrm>
                        <a:off x="3308058" y="5046809"/>
                        <a:ext cx="11811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0" name="Object 12"/>
          <p:cNvGraphicFramePr>
            <a:graphicFrameLocks noChangeAspect="1"/>
          </p:cNvGraphicFramePr>
          <p:nvPr>
            <p:extLst>
              <p:ext uri="{D42A27DB-BD31-4B8C-83A1-F6EECF244321}">
                <p14:modId xmlns:p14="http://schemas.microsoft.com/office/powerpoint/2010/main" val="565907531"/>
              </p:ext>
            </p:extLst>
          </p:nvPr>
        </p:nvGraphicFramePr>
        <p:xfrm>
          <a:off x="1767348" y="2728452"/>
          <a:ext cx="1308100" cy="355600"/>
        </p:xfrm>
        <a:graphic>
          <a:graphicData uri="http://schemas.openxmlformats.org/presentationml/2006/ole">
            <mc:AlternateContent xmlns:mc="http://schemas.openxmlformats.org/markup-compatibility/2006">
              <mc:Choice xmlns:v="urn:schemas-microsoft-com:vml" Requires="v">
                <p:oleObj spid="_x0000_s2451" name="Equation" r:id="rId18" imgW="1307880" imgH="355320" progId="Equation.DSMT4">
                  <p:embed/>
                </p:oleObj>
              </mc:Choice>
              <mc:Fallback>
                <p:oleObj name="Equation" r:id="rId18" imgW="1307880" imgH="35532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7348" y="2728452"/>
                        <a:ext cx="1308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1" name="Object 13"/>
          <p:cNvGraphicFramePr>
            <a:graphicFrameLocks noChangeAspect="1"/>
          </p:cNvGraphicFramePr>
          <p:nvPr>
            <p:extLst>
              <p:ext uri="{D42A27DB-BD31-4B8C-83A1-F6EECF244321}">
                <p14:modId xmlns:p14="http://schemas.microsoft.com/office/powerpoint/2010/main" val="2798948705"/>
              </p:ext>
            </p:extLst>
          </p:nvPr>
        </p:nvGraphicFramePr>
        <p:xfrm>
          <a:off x="2146300" y="3265948"/>
          <a:ext cx="698500" cy="355600"/>
        </p:xfrm>
        <a:graphic>
          <a:graphicData uri="http://schemas.openxmlformats.org/presentationml/2006/ole">
            <mc:AlternateContent xmlns:mc="http://schemas.openxmlformats.org/markup-compatibility/2006">
              <mc:Choice xmlns:v="urn:schemas-microsoft-com:vml" Requires="v">
                <p:oleObj spid="_x0000_s2452" name="Equation" r:id="rId20" imgW="698400" imgH="355320" progId="Equation.DSMT4">
                  <p:embed/>
                </p:oleObj>
              </mc:Choice>
              <mc:Fallback>
                <p:oleObj name="Equation" r:id="rId20" imgW="698400" imgH="355320" progId="Equation.DSMT4">
                  <p:embed/>
                  <p:pic>
                    <p:nvPicPr>
                      <p:cNvPr id="0" name="Picture 13"/>
                      <p:cNvPicPr>
                        <a:picLocks noChangeAspect="1" noChangeArrowheads="1"/>
                      </p:cNvPicPr>
                      <p:nvPr/>
                    </p:nvPicPr>
                    <p:blipFill>
                      <a:blip r:embed="rId21"/>
                      <a:srcRect/>
                      <a:stretch>
                        <a:fillRect/>
                      </a:stretch>
                    </p:blipFill>
                    <p:spPr bwMode="auto">
                      <a:xfrm>
                        <a:off x="2146300" y="3265948"/>
                        <a:ext cx="698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2" name="Object 14"/>
          <p:cNvGraphicFramePr>
            <a:graphicFrameLocks noChangeAspect="1"/>
          </p:cNvGraphicFramePr>
          <p:nvPr>
            <p:extLst>
              <p:ext uri="{D42A27DB-BD31-4B8C-83A1-F6EECF244321}">
                <p14:modId xmlns:p14="http://schemas.microsoft.com/office/powerpoint/2010/main" val="2888349908"/>
              </p:ext>
            </p:extLst>
          </p:nvPr>
        </p:nvGraphicFramePr>
        <p:xfrm>
          <a:off x="1663700" y="4535905"/>
          <a:ext cx="1181100" cy="292100"/>
        </p:xfrm>
        <a:graphic>
          <a:graphicData uri="http://schemas.openxmlformats.org/presentationml/2006/ole">
            <mc:AlternateContent xmlns:mc="http://schemas.openxmlformats.org/markup-compatibility/2006">
              <mc:Choice xmlns:v="urn:schemas-microsoft-com:vml" Requires="v">
                <p:oleObj spid="_x0000_s2453" name="Equation" r:id="rId22" imgW="1180800" imgH="291960" progId="Equation.DSMT4">
                  <p:embed/>
                </p:oleObj>
              </mc:Choice>
              <mc:Fallback>
                <p:oleObj name="Equation" r:id="rId22" imgW="1180800" imgH="291960" progId="Equation.DSMT4">
                  <p:embed/>
                  <p:pic>
                    <p:nvPicPr>
                      <p:cNvPr id="0" name="Picture 14"/>
                      <p:cNvPicPr>
                        <a:picLocks noChangeAspect="1" noChangeArrowheads="1"/>
                      </p:cNvPicPr>
                      <p:nvPr/>
                    </p:nvPicPr>
                    <p:blipFill>
                      <a:blip r:embed="rId23"/>
                      <a:srcRect/>
                      <a:stretch>
                        <a:fillRect/>
                      </a:stretch>
                    </p:blipFill>
                    <p:spPr bwMode="auto">
                      <a:xfrm>
                        <a:off x="1663700" y="4535905"/>
                        <a:ext cx="1181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3" name="Object 15"/>
          <p:cNvGraphicFramePr>
            <a:graphicFrameLocks noChangeAspect="1"/>
          </p:cNvGraphicFramePr>
          <p:nvPr>
            <p:extLst>
              <p:ext uri="{D42A27DB-BD31-4B8C-83A1-F6EECF244321}">
                <p14:modId xmlns:p14="http://schemas.microsoft.com/office/powerpoint/2010/main" val="3761949274"/>
              </p:ext>
            </p:extLst>
          </p:nvPr>
        </p:nvGraphicFramePr>
        <p:xfrm>
          <a:off x="2139950" y="5008709"/>
          <a:ext cx="711200" cy="279400"/>
        </p:xfrm>
        <a:graphic>
          <a:graphicData uri="http://schemas.openxmlformats.org/presentationml/2006/ole">
            <mc:AlternateContent xmlns:mc="http://schemas.openxmlformats.org/markup-compatibility/2006">
              <mc:Choice xmlns:v="urn:schemas-microsoft-com:vml" Requires="v">
                <p:oleObj spid="_x0000_s2454" name="Equation" r:id="rId24" imgW="711000" imgH="279360" progId="Equation.DSMT4">
                  <p:embed/>
                </p:oleObj>
              </mc:Choice>
              <mc:Fallback>
                <p:oleObj name="Equation" r:id="rId24" imgW="711000" imgH="279360" progId="Equation.DSMT4">
                  <p:embed/>
                  <p:pic>
                    <p:nvPicPr>
                      <p:cNvPr id="0" name="Picture 15"/>
                      <p:cNvPicPr>
                        <a:picLocks noChangeAspect="1" noChangeArrowheads="1"/>
                      </p:cNvPicPr>
                      <p:nvPr/>
                    </p:nvPicPr>
                    <p:blipFill>
                      <a:blip r:embed="rId25"/>
                      <a:srcRect/>
                      <a:stretch>
                        <a:fillRect/>
                      </a:stretch>
                    </p:blipFill>
                    <p:spPr bwMode="auto">
                      <a:xfrm>
                        <a:off x="2139950" y="5008709"/>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1">
            <a:extLst>
              <a:ext uri="{FF2B5EF4-FFF2-40B4-BE49-F238E27FC236}">
                <a16:creationId xmlns:a16="http://schemas.microsoft.com/office/drawing/2014/main" id="{AFF5DC5B-5C6F-4D79-9FB7-5DB8948D0CA6}"/>
              </a:ext>
            </a:extLst>
          </p:cNvPr>
          <p:cNvGraphicFramePr>
            <a:graphicFrameLocks noChangeAspect="1"/>
          </p:cNvGraphicFramePr>
          <p:nvPr>
            <p:extLst>
              <p:ext uri="{D42A27DB-BD31-4B8C-83A1-F6EECF244321}">
                <p14:modId xmlns:p14="http://schemas.microsoft.com/office/powerpoint/2010/main" val="2762833649"/>
              </p:ext>
            </p:extLst>
          </p:nvPr>
        </p:nvGraphicFramePr>
        <p:xfrm>
          <a:off x="3308058" y="4548605"/>
          <a:ext cx="4178300" cy="279400"/>
        </p:xfrm>
        <a:graphic>
          <a:graphicData uri="http://schemas.openxmlformats.org/presentationml/2006/ole">
            <mc:AlternateContent xmlns:mc="http://schemas.openxmlformats.org/markup-compatibility/2006">
              <mc:Choice xmlns:v="urn:schemas-microsoft-com:vml" Requires="v">
                <p:oleObj spid="_x0000_s2455" name="Equation" r:id="rId26" imgW="4178160" imgH="279360" progId="Equation.DSMT4">
                  <p:embed/>
                </p:oleObj>
              </mc:Choice>
              <mc:Fallback>
                <p:oleObj name="Equation" r:id="rId26" imgW="4178160" imgH="279360" progId="Equation.DSMT4">
                  <p:embed/>
                  <p:pic>
                    <p:nvPicPr>
                      <p:cNvPr id="2059" name="Object 11"/>
                      <p:cNvPicPr>
                        <a:picLocks noChangeAspect="1" noChangeArrowheads="1"/>
                      </p:cNvPicPr>
                      <p:nvPr/>
                    </p:nvPicPr>
                    <p:blipFill>
                      <a:blip r:embed="rId27"/>
                      <a:srcRect/>
                      <a:stretch>
                        <a:fillRect/>
                      </a:stretch>
                    </p:blipFill>
                    <p:spPr bwMode="auto">
                      <a:xfrm>
                        <a:off x="3308058" y="4548605"/>
                        <a:ext cx="4178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System of Equations by Substitution (cont.)</a:t>
            </a:r>
          </a:p>
        </p:txBody>
      </p:sp>
      <p:sp>
        <p:nvSpPr>
          <p:cNvPr id="3" name="Content Placeholder 2"/>
          <p:cNvSpPr>
            <a:spLocks noGrp="1"/>
          </p:cNvSpPr>
          <p:nvPr>
            <p:ph idx="1"/>
          </p:nvPr>
        </p:nvSpPr>
        <p:spPr>
          <a:xfrm>
            <a:off x="457200" y="1280160"/>
            <a:ext cx="4572000" cy="4572000"/>
          </a:xfrm>
        </p:spPr>
        <p:txBody>
          <a:bodyPr>
            <a:normAutofit/>
          </a:bodyPr>
          <a:lstStyle/>
          <a:p>
            <a:r>
              <a:rPr lang="en-US" dirty="0"/>
              <a:t>Note how the graph corresponds to the system and the ordered pair solution that we have found.</a:t>
            </a:r>
          </a:p>
        </p:txBody>
      </p:sp>
      <p:pic>
        <p:nvPicPr>
          <p:cNvPr id="5" name="Graphic 4">
            <a:extLst>
              <a:ext uri="{FF2B5EF4-FFF2-40B4-BE49-F238E27FC236}">
                <a16:creationId xmlns:a16="http://schemas.microsoft.com/office/drawing/2014/main" id="{4644583F-3DA1-412F-B5B1-67C7E22CB9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200" y="1280160"/>
            <a:ext cx="3672840" cy="367284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System of Equations by Substitution</a:t>
            </a:r>
          </a:p>
        </p:txBody>
      </p:sp>
      <p:sp>
        <p:nvSpPr>
          <p:cNvPr id="3" name="Content Placeholder 2"/>
          <p:cNvSpPr>
            <a:spLocks noGrp="1"/>
          </p:cNvSpPr>
          <p:nvPr>
            <p:ph idx="1"/>
          </p:nvPr>
        </p:nvSpPr>
        <p:spPr/>
        <p:txBody>
          <a:bodyPr/>
          <a:lstStyle/>
          <a:p>
            <a:r>
              <a:rPr lang="en-US" dirty="0"/>
              <a:t>Use the method of substitution to solve the system</a:t>
            </a:r>
          </a:p>
        </p:txBody>
      </p:sp>
      <p:graphicFrame>
        <p:nvGraphicFramePr>
          <p:cNvPr id="29698" name="Object 2"/>
          <p:cNvGraphicFramePr>
            <a:graphicFrameLocks noChangeAspect="1"/>
          </p:cNvGraphicFramePr>
          <p:nvPr/>
        </p:nvGraphicFramePr>
        <p:xfrm>
          <a:off x="3498850" y="1828800"/>
          <a:ext cx="2146300" cy="1028700"/>
        </p:xfrm>
        <a:graphic>
          <a:graphicData uri="http://schemas.openxmlformats.org/presentationml/2006/ole">
            <mc:AlternateContent xmlns:mc="http://schemas.openxmlformats.org/markup-compatibility/2006">
              <mc:Choice xmlns:v="urn:schemas-microsoft-com:vml" Requires="v">
                <p:oleObj spid="_x0000_s3308" name="Equation" r:id="rId4" imgW="2145960" imgH="1028520" progId="Equation.DSMT4">
                  <p:embed/>
                </p:oleObj>
              </mc:Choice>
              <mc:Fallback>
                <p:oleObj name="Equation" r:id="rId4" imgW="2145960" imgH="10285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850" y="1828800"/>
                        <a:ext cx="2146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System of Equations by Substitution (cont.)</a:t>
            </a:r>
          </a:p>
        </p:txBody>
      </p:sp>
      <p:sp>
        <p:nvSpPr>
          <p:cNvPr id="3" name="Content Placeholder 2"/>
          <p:cNvSpPr>
            <a:spLocks noGrp="1"/>
          </p:cNvSpPr>
          <p:nvPr>
            <p:ph idx="1"/>
          </p:nvPr>
        </p:nvSpPr>
        <p:spPr/>
        <p:txBody>
          <a:bodyPr/>
          <a:lstStyle/>
          <a:p>
            <a:r>
              <a:rPr lang="en-US" b="1" dirty="0"/>
              <a:t>Solution</a:t>
            </a:r>
          </a:p>
        </p:txBody>
      </p:sp>
      <p:graphicFrame>
        <p:nvGraphicFramePr>
          <p:cNvPr id="3076" name="Object 4"/>
          <p:cNvGraphicFramePr>
            <a:graphicFrameLocks noChangeAspect="1"/>
          </p:cNvGraphicFramePr>
          <p:nvPr>
            <p:extLst>
              <p:ext uri="{D42A27DB-BD31-4B8C-83A1-F6EECF244321}">
                <p14:modId xmlns:p14="http://schemas.microsoft.com/office/powerpoint/2010/main" val="2564567221"/>
              </p:ext>
            </p:extLst>
          </p:nvPr>
        </p:nvGraphicFramePr>
        <p:xfrm>
          <a:off x="2558844" y="1828800"/>
          <a:ext cx="1384300" cy="355600"/>
        </p:xfrm>
        <a:graphic>
          <a:graphicData uri="http://schemas.openxmlformats.org/presentationml/2006/ole">
            <mc:AlternateContent xmlns:mc="http://schemas.openxmlformats.org/markup-compatibility/2006">
              <mc:Choice xmlns:v="urn:schemas-microsoft-com:vml" Requires="v">
                <p:oleObj spid="_x0000_s40008" name="Equation" r:id="rId4" imgW="1384200" imgH="355320" progId="Equation.DSMT4">
                  <p:embed/>
                </p:oleObj>
              </mc:Choice>
              <mc:Fallback>
                <p:oleObj name="Equation" r:id="rId4" imgW="1384200" imgH="355320" progId="Equation.DSMT4">
                  <p:embed/>
                  <p:pic>
                    <p:nvPicPr>
                      <p:cNvPr id="30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844" y="182880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extLst>
              <p:ext uri="{D42A27DB-BD31-4B8C-83A1-F6EECF244321}">
                <p14:modId xmlns:p14="http://schemas.microsoft.com/office/powerpoint/2010/main" val="1384620429"/>
              </p:ext>
            </p:extLst>
          </p:nvPr>
        </p:nvGraphicFramePr>
        <p:xfrm>
          <a:off x="4237704" y="1854200"/>
          <a:ext cx="3365500" cy="279400"/>
        </p:xfrm>
        <a:graphic>
          <a:graphicData uri="http://schemas.openxmlformats.org/presentationml/2006/ole">
            <mc:AlternateContent xmlns:mc="http://schemas.openxmlformats.org/markup-compatibility/2006">
              <mc:Choice xmlns:v="urn:schemas-microsoft-com:vml" Requires="v">
                <p:oleObj spid="_x0000_s40009" name="Equation" r:id="rId6" imgW="3365280" imgH="279360" progId="Equation.DSMT4">
                  <p:embed/>
                </p:oleObj>
              </mc:Choice>
              <mc:Fallback>
                <p:oleObj name="Equation" r:id="rId6" imgW="3365280" imgH="279360" progId="Equation.DSMT4">
                  <p:embed/>
                  <p:pic>
                    <p:nvPicPr>
                      <p:cNvPr id="30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7704" y="1854200"/>
                        <a:ext cx="3365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extLst>
              <p:ext uri="{D42A27DB-BD31-4B8C-83A1-F6EECF244321}">
                <p14:modId xmlns:p14="http://schemas.microsoft.com/office/powerpoint/2010/main" val="466488839"/>
              </p:ext>
            </p:extLst>
          </p:nvPr>
        </p:nvGraphicFramePr>
        <p:xfrm>
          <a:off x="4237704" y="2423652"/>
          <a:ext cx="4305300" cy="279400"/>
        </p:xfrm>
        <a:graphic>
          <a:graphicData uri="http://schemas.openxmlformats.org/presentationml/2006/ole">
            <mc:AlternateContent xmlns:mc="http://schemas.openxmlformats.org/markup-compatibility/2006">
              <mc:Choice xmlns:v="urn:schemas-microsoft-com:vml" Requires="v">
                <p:oleObj spid="_x0000_s40010" name="Equation" r:id="rId8" imgW="4305240" imgH="279360" progId="Equation.DSMT4">
                  <p:embed/>
                </p:oleObj>
              </mc:Choice>
              <mc:Fallback>
                <p:oleObj name="Equation" r:id="rId8" imgW="4305240" imgH="279360" progId="Equation.DSMT4">
                  <p:embed/>
                  <p:pic>
                    <p:nvPicPr>
                      <p:cNvPr id="30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7704" y="2423652"/>
                        <a:ext cx="430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extLst>
              <p:ext uri="{D42A27DB-BD31-4B8C-83A1-F6EECF244321}">
                <p14:modId xmlns:p14="http://schemas.microsoft.com/office/powerpoint/2010/main" val="136733232"/>
              </p:ext>
            </p:extLst>
          </p:nvPr>
        </p:nvGraphicFramePr>
        <p:xfrm>
          <a:off x="4237704" y="2921000"/>
          <a:ext cx="927100" cy="279400"/>
        </p:xfrm>
        <a:graphic>
          <a:graphicData uri="http://schemas.openxmlformats.org/presentationml/2006/ole">
            <mc:AlternateContent xmlns:mc="http://schemas.openxmlformats.org/markup-compatibility/2006">
              <mc:Choice xmlns:v="urn:schemas-microsoft-com:vml" Requires="v">
                <p:oleObj spid="_x0000_s40011" name="Equation" r:id="rId10" imgW="927000" imgH="279360" progId="Equation.DSMT4">
                  <p:embed/>
                </p:oleObj>
              </mc:Choice>
              <mc:Fallback>
                <p:oleObj name="Equation" r:id="rId10" imgW="927000" imgH="279360" progId="Equation.DSMT4">
                  <p:embed/>
                  <p:pic>
                    <p:nvPicPr>
                      <p:cNvPr id="3079" name="Object 7"/>
                      <p:cNvPicPr>
                        <a:picLocks noChangeAspect="1" noChangeArrowheads="1"/>
                      </p:cNvPicPr>
                      <p:nvPr/>
                    </p:nvPicPr>
                    <p:blipFill>
                      <a:blip r:embed="rId11"/>
                      <a:srcRect/>
                      <a:stretch>
                        <a:fillRect/>
                      </a:stretch>
                    </p:blipFill>
                    <p:spPr bwMode="auto">
                      <a:xfrm>
                        <a:off x="4237704" y="2921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extLst>
              <p:ext uri="{D42A27DB-BD31-4B8C-83A1-F6EECF244321}">
                <p14:modId xmlns:p14="http://schemas.microsoft.com/office/powerpoint/2010/main" val="1146356995"/>
              </p:ext>
            </p:extLst>
          </p:nvPr>
        </p:nvGraphicFramePr>
        <p:xfrm>
          <a:off x="594852" y="2286000"/>
          <a:ext cx="2692400" cy="469900"/>
        </p:xfrm>
        <a:graphic>
          <a:graphicData uri="http://schemas.openxmlformats.org/presentationml/2006/ole">
            <mc:AlternateContent xmlns:mc="http://schemas.openxmlformats.org/markup-compatibility/2006">
              <mc:Choice xmlns:v="urn:schemas-microsoft-com:vml" Requires="v">
                <p:oleObj spid="_x0000_s40012" name="Equation" r:id="rId12" imgW="2692080" imgH="469800" progId="Equation.DSMT4">
                  <p:embed/>
                </p:oleObj>
              </mc:Choice>
              <mc:Fallback>
                <p:oleObj name="Equation" r:id="rId12" imgW="2692080" imgH="469800" progId="Equation.DSMT4">
                  <p:embed/>
                  <p:pic>
                    <p:nvPicPr>
                      <p:cNvPr id="308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852" y="2286000"/>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extLst>
              <p:ext uri="{D42A27DB-BD31-4B8C-83A1-F6EECF244321}">
                <p14:modId xmlns:p14="http://schemas.microsoft.com/office/powerpoint/2010/main" val="1809887689"/>
              </p:ext>
            </p:extLst>
          </p:nvPr>
        </p:nvGraphicFramePr>
        <p:xfrm>
          <a:off x="1020096" y="2895600"/>
          <a:ext cx="2273300" cy="355600"/>
        </p:xfrm>
        <a:graphic>
          <a:graphicData uri="http://schemas.openxmlformats.org/presentationml/2006/ole">
            <mc:AlternateContent xmlns:mc="http://schemas.openxmlformats.org/markup-compatibility/2006">
              <mc:Choice xmlns:v="urn:schemas-microsoft-com:vml" Requires="v">
                <p:oleObj spid="_x0000_s40013" name="Equation" r:id="rId14" imgW="2273040" imgH="355320" progId="Equation.DSMT4">
                  <p:embed/>
                </p:oleObj>
              </mc:Choice>
              <mc:Fallback>
                <p:oleObj name="Equation" r:id="rId14" imgW="2273040" imgH="355320" progId="Equation.DSMT4">
                  <p:embed/>
                  <p:pic>
                    <p:nvPicPr>
                      <p:cNvPr id="308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0096" y="2895600"/>
                        <a:ext cx="2273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extLst>
              <p:ext uri="{D42A27DB-BD31-4B8C-83A1-F6EECF244321}">
                <p14:modId xmlns:p14="http://schemas.microsoft.com/office/powerpoint/2010/main" val="1342771259"/>
              </p:ext>
            </p:extLst>
          </p:nvPr>
        </p:nvGraphicFramePr>
        <p:xfrm>
          <a:off x="2558844" y="3429000"/>
          <a:ext cx="723900" cy="292100"/>
        </p:xfrm>
        <a:graphic>
          <a:graphicData uri="http://schemas.openxmlformats.org/presentationml/2006/ole">
            <mc:AlternateContent xmlns:mc="http://schemas.openxmlformats.org/markup-compatibility/2006">
              <mc:Choice xmlns:v="urn:schemas-microsoft-com:vml" Requires="v">
                <p:oleObj spid="_x0000_s40014" name="Equation" r:id="rId16" imgW="723600" imgH="291960" progId="Equation.DSMT4">
                  <p:embed/>
                </p:oleObj>
              </mc:Choice>
              <mc:Fallback>
                <p:oleObj name="Equation" r:id="rId16" imgW="723600" imgH="291960" progId="Equation.DSMT4">
                  <p:embed/>
                  <p:pic>
                    <p:nvPicPr>
                      <p:cNvPr id="308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8844" y="3429000"/>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99659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1499</Words>
  <Application>Microsoft Office PowerPoint</Application>
  <PresentationFormat>On-screen Show (4:3)</PresentationFormat>
  <Paragraphs>130</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Symbol</vt:lpstr>
      <vt:lpstr>Calibri</vt:lpstr>
      <vt:lpstr>Arial</vt:lpstr>
      <vt:lpstr>Cambria Math</vt:lpstr>
      <vt:lpstr>Office Theme</vt:lpstr>
      <vt:lpstr>Equation</vt:lpstr>
      <vt:lpstr>MathType 6.0 Equation</vt:lpstr>
      <vt:lpstr>Section 6.1</vt:lpstr>
      <vt:lpstr>Solutions to Linear Systems of Equations</vt:lpstr>
      <vt:lpstr>Example 1: Solving a System of Equations by Substitution</vt:lpstr>
      <vt:lpstr>Note</vt:lpstr>
      <vt:lpstr>Example 1: Solving a System of Equations by Substitution (cont.)</vt:lpstr>
      <vt:lpstr>Example 1: Solving a System of Equations by Substitution (cont.)</vt:lpstr>
      <vt:lpstr>Example 1: Solving a System of Equations by Substitution (cont.)</vt:lpstr>
      <vt:lpstr>Example 2: Solving a System of Equations by Substitution</vt:lpstr>
      <vt:lpstr>Example 2: Solving a System of Equations by Substitution (cont.)</vt:lpstr>
      <vt:lpstr>Example 2: Solving a System of Equations by Substitution (cont.)</vt:lpstr>
      <vt:lpstr>Example 2: Solving a System of Equations by Substitution (cont.)</vt:lpstr>
      <vt:lpstr>Example 3: Solving a System of Equations by Elimination</vt:lpstr>
      <vt:lpstr>Example 3: Solving a System of Equations by Elimination (cont.)</vt:lpstr>
      <vt:lpstr>Example 3: Solving a System of Equations by Elimination (cont.)</vt:lpstr>
      <vt:lpstr>Example 3: Solving a System of Equations by Elimination (cont.)</vt:lpstr>
      <vt:lpstr>Example 4: Solving a System of Equations by Elimination</vt:lpstr>
      <vt:lpstr>Example 4: Solving a System of Equations by Elimination (cont.)</vt:lpstr>
      <vt:lpstr>Example 4: Solving a System of Equations by Elimination (cont.)</vt:lpstr>
      <vt:lpstr>Example 5: Solving a System of Equations by Elimination</vt:lpstr>
      <vt:lpstr>Example 5: Solving a System of Equations by Elimination (cont.)</vt:lpstr>
      <vt:lpstr>EXAMPLE 5: Solving a System of Equations by Elimination (cont.)</vt:lpstr>
      <vt:lpstr>EXAMPLE 5: Solving a System of Equations by Elimination (cont.)</vt:lpstr>
      <vt:lpstr>EXAMPLE 5: Solving a System of Equations by Elimination (cont.)</vt:lpstr>
      <vt:lpstr>EXAMPLE 5: Solving a System of Equations by Elimination (cont.)</vt:lpstr>
      <vt:lpstr>Example 6: Solving a System of Equations by Elimination</vt:lpstr>
      <vt:lpstr>Example 6: Solving a System of Equations by Elimination (cont.)</vt:lpstr>
      <vt:lpstr>Example 6: Solving a System of Equations by Elimination (cont.)</vt:lpstr>
      <vt:lpstr>Example 6: Solving a System of Equations by Elimination (cont.)</vt:lpstr>
      <vt:lpstr>Example 6: Solving a System of Equations by Elimination (cont.)</vt:lpstr>
      <vt:lpstr>Example 7: Mixing Alloys</vt:lpstr>
      <vt:lpstr>Example 7: Mixing Alloys (cont.)</vt:lpstr>
      <vt:lpstr>Example 7: Mixing Alloys (cont.)</vt:lpstr>
      <vt:lpstr>Example 7: Mixing Alloys (cont.)</vt:lpstr>
      <vt:lpstr>Example 8: Determining Ages</vt:lpstr>
      <vt:lpstr>Example 8: Determining Ages (cont.)</vt:lpstr>
      <vt:lpstr>Example 8: Determining Ages (cont.)</vt:lpstr>
      <vt:lpstr>Example 8: Determining Ages (cont.)</vt:lpstr>
      <vt:lpstr>Example 8: Determining Ages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Allison Conger</cp:lastModifiedBy>
  <cp:revision>75</cp:revision>
  <dcterms:created xsi:type="dcterms:W3CDTF">2013-04-26T14:43:13Z</dcterms:created>
  <dcterms:modified xsi:type="dcterms:W3CDTF">2020-05-15T18:04:49Z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DA4FB368-3A5F-4728-A856-D974AE40303E</vt:lpwstr>
  </property>
  <property fmtid="{D5CDD505-2E9C-101B-9397-08002B2CF9AE}" pid="3" name="ArticulatePath">
    <vt:lpwstr>MABS_6_1_edit</vt:lpwstr>
  </property>
</Properties>
</file>