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38"/>
  </p:handoutMasterIdLst>
  <p:sldIdLst>
    <p:sldId id="256" r:id="rId2"/>
    <p:sldId id="259" r:id="rId3"/>
    <p:sldId id="283" r:id="rId4"/>
    <p:sldId id="260" r:id="rId5"/>
    <p:sldId id="261" r:id="rId6"/>
    <p:sldId id="262" r:id="rId7"/>
    <p:sldId id="263" r:id="rId8"/>
    <p:sldId id="284" r:id="rId9"/>
    <p:sldId id="264" r:id="rId10"/>
    <p:sldId id="265" r:id="rId11"/>
    <p:sldId id="296" r:id="rId12"/>
    <p:sldId id="267" r:id="rId13"/>
    <p:sldId id="285" r:id="rId14"/>
    <p:sldId id="286" r:id="rId15"/>
    <p:sldId id="287" r:id="rId16"/>
    <p:sldId id="288" r:id="rId17"/>
    <p:sldId id="268" r:id="rId18"/>
    <p:sldId id="269" r:id="rId19"/>
    <p:sldId id="289" r:id="rId20"/>
    <p:sldId id="290" r:id="rId21"/>
    <p:sldId id="291" r:id="rId22"/>
    <p:sldId id="292" r:id="rId23"/>
    <p:sldId id="270" r:id="rId24"/>
    <p:sldId id="297" r:id="rId25"/>
    <p:sldId id="293" r:id="rId26"/>
    <p:sldId id="271" r:id="rId27"/>
    <p:sldId id="272" r:id="rId28"/>
    <p:sldId id="294" r:id="rId29"/>
    <p:sldId id="295" r:id="rId30"/>
    <p:sldId id="273" r:id="rId31"/>
    <p:sldId id="277" r:id="rId32"/>
    <p:sldId id="278" r:id="rId33"/>
    <p:sldId id="279" r:id="rId34"/>
    <p:sldId id="280" r:id="rId35"/>
    <p:sldId id="281" r:id="rId36"/>
    <p:sldId id="282" r:id="rId37"/>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kkaprasad" initials="c" lastIdx="6" clrIdx="0">
    <p:extLst>
      <p:ext uri="{19B8F6BF-5375-455C-9EA6-DF929625EA0E}">
        <p15:presenceInfo xmlns:p15="http://schemas.microsoft.com/office/powerpoint/2012/main" userId="S-1-5-21-1666015839-3846122634-945917319-2233" providerId="AD"/>
      </p:ext>
    </p:extLst>
  </p:cmAuthor>
  <p:cmAuthor id="2" name="syamprasad" initials="s" lastIdx="8" clrIdx="1">
    <p:extLst>
      <p:ext uri="{19B8F6BF-5375-455C-9EA6-DF929625EA0E}">
        <p15:presenceInfo xmlns:p15="http://schemas.microsoft.com/office/powerpoint/2012/main" userId="S-1-5-21-1666015839-3846122634-945917319-1154" providerId="AD"/>
      </p:ext>
    </p:extLst>
  </p:cmAuthor>
  <p:cmAuthor id="3" name="Allison Conger" initials="AC" lastIdx="8" clrIdx="2">
    <p:extLst>
      <p:ext uri="{19B8F6BF-5375-455C-9EA6-DF929625EA0E}">
        <p15:presenceInfo xmlns:p15="http://schemas.microsoft.com/office/powerpoint/2012/main" userId="S::aconger@hawkeslearning.com::ade6c5c3-e633-4050-96d1-34f11caf605e" providerId="AD"/>
      </p:ext>
    </p:extLst>
  </p:cmAuthor>
  <p:cmAuthor id="4" name="Allison Conger" initials="AC [2]" lastIdx="12" clrIdx="3">
    <p:extLst>
      <p:ext uri="{19B8F6BF-5375-455C-9EA6-DF929625EA0E}">
        <p15:presenceInfo xmlns:p15="http://schemas.microsoft.com/office/powerpoint/2012/main" userId="S-1-5-21-1482476501-413027322-842925246-311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8080"/>
    <a:srgbClr val="000000"/>
    <a:srgbClr val="2D7D9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94434" autoAdjust="0"/>
  </p:normalViewPr>
  <p:slideViewPr>
    <p:cSldViewPr>
      <p:cViewPr varScale="1">
        <p:scale>
          <a:sx n="112" d="100"/>
          <a:sy n="112" d="100"/>
        </p:scale>
        <p:origin x="822"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4" Type="http://schemas.openxmlformats.org/officeDocument/2006/relationships/image" Target="../media/image30.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5" Type="http://schemas.openxmlformats.org/officeDocument/2006/relationships/image" Target="../media/image47.wmf"/><Relationship Id="rId4" Type="http://schemas.openxmlformats.org/officeDocument/2006/relationships/image" Target="../media/image46.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25748332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slideLayout" Target="../slideLayouts/slideLayout2.xml"/><Relationship Id="rId7" Type="http://schemas.openxmlformats.org/officeDocument/2006/relationships/image" Target="../media/image9.wmf"/><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 Id="rId9" Type="http://schemas.openxmlformats.org/officeDocument/2006/relationships/image" Target="../media/image10.w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2.wmf"/><Relationship Id="rId4"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14.vml"/><Relationship Id="rId5" Type="http://schemas.openxmlformats.org/officeDocument/2006/relationships/image" Target="../media/image18.wmf"/><Relationship Id="rId4" Type="http://schemas.openxmlformats.org/officeDocument/2006/relationships/oleObject" Target="../embeddings/oleObject17.bin"/></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vmlDrawing" Target="../drawings/vmlDrawing15.vml"/><Relationship Id="rId5" Type="http://schemas.openxmlformats.org/officeDocument/2006/relationships/image" Target="../media/image19.wmf"/><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slideLayout" Target="../slideLayouts/slideLayout2.xml"/><Relationship Id="rId7" Type="http://schemas.openxmlformats.org/officeDocument/2006/relationships/image" Target="../media/image21.wmf"/><Relationship Id="rId2" Type="http://schemas.openxmlformats.org/officeDocument/2006/relationships/tags" Target="../tags/tag13.xml"/><Relationship Id="rId1" Type="http://schemas.openxmlformats.org/officeDocument/2006/relationships/vmlDrawing" Target="../drawings/vmlDrawing16.vml"/><Relationship Id="rId6" Type="http://schemas.openxmlformats.org/officeDocument/2006/relationships/oleObject" Target="../embeddings/oleObject20.bin"/><Relationship Id="rId5" Type="http://schemas.openxmlformats.org/officeDocument/2006/relationships/image" Target="../media/image20.wmf"/><Relationship Id="rId4" Type="http://schemas.openxmlformats.org/officeDocument/2006/relationships/oleObject" Target="../embeddings/oleObject19.bin"/><Relationship Id="rId9" Type="http://schemas.openxmlformats.org/officeDocument/2006/relationships/image" Target="../media/image22.wmf"/></Relationships>
</file>

<file path=ppt/slides/_rels/slide2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24.wmf"/><Relationship Id="rId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5.bin"/></Relationships>
</file>

<file path=ppt/slides/_rels/slide2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28.wmf"/><Relationship Id="rId11" Type="http://schemas.openxmlformats.org/officeDocument/2006/relationships/image" Target="../media/image31.png"/><Relationship Id="rId5" Type="http://schemas.openxmlformats.org/officeDocument/2006/relationships/oleObject" Target="../embeddings/oleObject27.bin"/><Relationship Id="rId10" Type="http://schemas.openxmlformats.org/officeDocument/2006/relationships/image" Target="../media/image30.wmf"/><Relationship Id="rId4" Type="http://schemas.openxmlformats.org/officeDocument/2006/relationships/image" Target="../media/image27.wmf"/><Relationship Id="rId9" Type="http://schemas.openxmlformats.org/officeDocument/2006/relationships/oleObject" Target="../embeddings/oleObject29.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32.wmf"/><Relationship Id="rId5" Type="http://schemas.openxmlformats.org/officeDocument/2006/relationships/oleObject" Target="../embeddings/oleObject31.bin"/><Relationship Id="rId4" Type="http://schemas.openxmlformats.org/officeDocument/2006/relationships/image" Target="../media/image31.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34.wmf"/><Relationship Id="rId5" Type="http://schemas.openxmlformats.org/officeDocument/2006/relationships/oleObject" Target="../embeddings/oleObject33.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35.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37.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2.wmf"/><Relationship Id="rId3" Type="http://schemas.openxmlformats.org/officeDocument/2006/relationships/slideLayout" Target="../slideLayouts/slideLayout2.xml"/><Relationship Id="rId7" Type="http://schemas.openxmlformats.org/officeDocument/2006/relationships/image" Target="../media/image39.wmf"/><Relationship Id="rId12" Type="http://schemas.openxmlformats.org/officeDocument/2006/relationships/oleObject" Target="../embeddings/oleObject41.bin"/><Relationship Id="rId2" Type="http://schemas.openxmlformats.org/officeDocument/2006/relationships/tags" Target="../tags/tag14.xml"/><Relationship Id="rId1" Type="http://schemas.openxmlformats.org/officeDocument/2006/relationships/vmlDrawing" Target="../drawings/vmlDrawing22.vml"/><Relationship Id="rId6" Type="http://schemas.openxmlformats.org/officeDocument/2006/relationships/oleObject" Target="../embeddings/oleObject38.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0.wm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image" Target="../media/image47.wmf"/><Relationship Id="rId3" Type="http://schemas.openxmlformats.org/officeDocument/2006/relationships/slideLayout" Target="../slideLayouts/slideLayout2.xml"/><Relationship Id="rId7" Type="http://schemas.openxmlformats.org/officeDocument/2006/relationships/image" Target="../media/image44.wmf"/><Relationship Id="rId12" Type="http://schemas.openxmlformats.org/officeDocument/2006/relationships/oleObject" Target="../embeddings/oleObject46.bin"/><Relationship Id="rId2" Type="http://schemas.openxmlformats.org/officeDocument/2006/relationships/tags" Target="../tags/tag16.xml"/><Relationship Id="rId1" Type="http://schemas.openxmlformats.org/officeDocument/2006/relationships/vmlDrawing" Target="../drawings/vmlDrawing23.vml"/><Relationship Id="rId6" Type="http://schemas.openxmlformats.org/officeDocument/2006/relationships/oleObject" Target="../embeddings/oleObject43.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45.bin"/><Relationship Id="rId4" Type="http://schemas.openxmlformats.org/officeDocument/2006/relationships/oleObject" Target="../embeddings/oleObject42.bin"/><Relationship Id="rId9" Type="http://schemas.openxmlformats.org/officeDocument/2006/relationships/image" Target="../media/image45.wmf"/></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slideLayout" Target="../slideLayouts/slideLayout2.xml"/><Relationship Id="rId7" Type="http://schemas.openxmlformats.org/officeDocument/2006/relationships/image" Target="../media/image49.wmf"/><Relationship Id="rId2" Type="http://schemas.openxmlformats.org/officeDocument/2006/relationships/tags" Target="../tags/tag17.xml"/><Relationship Id="rId1" Type="http://schemas.openxmlformats.org/officeDocument/2006/relationships/vmlDrawing" Target="../drawings/vmlDrawing24.vml"/><Relationship Id="rId6" Type="http://schemas.openxmlformats.org/officeDocument/2006/relationships/oleObject" Target="../embeddings/oleObject48.bin"/><Relationship Id="rId5" Type="http://schemas.openxmlformats.org/officeDocument/2006/relationships/image" Target="../media/image48.wmf"/><Relationship Id="rId4" Type="http://schemas.openxmlformats.org/officeDocument/2006/relationships/oleObject" Target="../embeddings/oleObject47.bin"/><Relationship Id="rId9" Type="http://schemas.openxmlformats.org/officeDocument/2006/relationships/image" Target="../media/image50.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6.w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6.2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marL="0" indent="0" algn="ctr">
              <a:spcBef>
                <a:spcPts val="0"/>
              </a:spcBef>
              <a:buNone/>
              <a:defRPr/>
            </a:pPr>
            <a:r>
              <a:rPr lang="en-US" b="1" i="1" dirty="0">
                <a:solidFill>
                  <a:srgbClr val="1F497D"/>
                </a:solidFill>
              </a:rPr>
              <a:t>Matrix Notation and Gauss-Jordan Elimination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Augmented Matrices</a:t>
            </a:r>
          </a:p>
        </p:txBody>
      </p:sp>
      <p:sp>
        <p:nvSpPr>
          <p:cNvPr id="3" name="Content Placeholder 2"/>
          <p:cNvSpPr>
            <a:spLocks noGrp="1"/>
          </p:cNvSpPr>
          <p:nvPr>
            <p:ph idx="1"/>
          </p:nvPr>
        </p:nvSpPr>
        <p:spPr>
          <a:xfrm>
            <a:off x="457200" y="1280160"/>
            <a:ext cx="8229600" cy="523220"/>
          </a:xfrm>
        </p:spPr>
        <p:txBody>
          <a:bodyPr>
            <a:spAutoFit/>
          </a:bodyPr>
          <a:lstStyle/>
          <a:p>
            <a:r>
              <a:rPr lang="en-US" dirty="0"/>
              <a:t>Construct the augmented matrix for the linear system</a:t>
            </a:r>
          </a:p>
        </p:txBody>
      </p:sp>
      <p:graphicFrame>
        <p:nvGraphicFramePr>
          <p:cNvPr id="210946" name="Object 2"/>
          <p:cNvGraphicFramePr>
            <a:graphicFrameLocks noChangeAspect="1"/>
          </p:cNvGraphicFramePr>
          <p:nvPr>
            <p:extLst>
              <p:ext uri="{D42A27DB-BD31-4B8C-83A1-F6EECF244321}">
                <p14:modId xmlns:p14="http://schemas.microsoft.com/office/powerpoint/2010/main" val="979480021"/>
              </p:ext>
            </p:extLst>
          </p:nvPr>
        </p:nvGraphicFramePr>
        <p:xfrm>
          <a:off x="3314700" y="1930400"/>
          <a:ext cx="2514600" cy="1955800"/>
        </p:xfrm>
        <a:graphic>
          <a:graphicData uri="http://schemas.openxmlformats.org/presentationml/2006/ole">
            <mc:AlternateContent xmlns:mc="http://schemas.openxmlformats.org/markup-compatibility/2006">
              <mc:Choice xmlns:v="urn:schemas-microsoft-com:vml" Requires="v">
                <p:oleObj spid="_x0000_s3127" name="Equation" r:id="rId4" imgW="2514600" imgH="1955520" progId="Equation.DSMT4">
                  <p:embed/>
                </p:oleObj>
              </mc:Choice>
              <mc:Fallback>
                <p:oleObj name="Equation" r:id="rId4" imgW="2514600" imgH="1955520" progId="Equation.DSMT4">
                  <p:embed/>
                  <p:pic>
                    <p:nvPicPr>
                      <p:cNvPr id="0" name="Object 2"/>
                      <p:cNvPicPr>
                        <a:picLocks noChangeAspect="1" noChangeArrowheads="1"/>
                      </p:cNvPicPr>
                      <p:nvPr/>
                    </p:nvPicPr>
                    <p:blipFill>
                      <a:blip r:embed="rId5"/>
                      <a:srcRect/>
                      <a:stretch>
                        <a:fillRect/>
                      </a:stretch>
                    </p:blipFill>
                    <p:spPr bwMode="auto">
                      <a:xfrm>
                        <a:off x="3314700" y="1930400"/>
                        <a:ext cx="2514600"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Augmented Matrices</a:t>
            </a:r>
          </a:p>
        </p:txBody>
      </p:sp>
      <p:sp>
        <p:nvSpPr>
          <p:cNvPr id="3" name="Content Placeholder 2"/>
          <p:cNvSpPr>
            <a:spLocks noGrp="1"/>
          </p:cNvSpPr>
          <p:nvPr>
            <p:ph idx="1"/>
          </p:nvPr>
        </p:nvSpPr>
        <p:spPr>
          <a:xfrm>
            <a:off x="457200" y="1280160"/>
            <a:ext cx="8229600" cy="1902059"/>
          </a:xfrm>
        </p:spPr>
        <p:txBody>
          <a:bodyPr>
            <a:spAutoFit/>
          </a:bodyPr>
          <a:lstStyle/>
          <a:p>
            <a:pPr>
              <a:spcBef>
                <a:spcPts val="1800"/>
              </a:spcBef>
            </a:pPr>
            <a:r>
              <a:rPr lang="en-US" b="1" dirty="0"/>
              <a:t>Solution</a:t>
            </a:r>
          </a:p>
          <a:p>
            <a:r>
              <a:rPr lang="en-US" dirty="0"/>
              <a:t>Write each equation in standard form, then read off the coefficients and constants to construct the augmented matrix.</a:t>
            </a:r>
          </a:p>
        </p:txBody>
      </p:sp>
      <p:graphicFrame>
        <p:nvGraphicFramePr>
          <p:cNvPr id="5" name="Table 6">
            <a:extLst>
              <a:ext uri="{FF2B5EF4-FFF2-40B4-BE49-F238E27FC236}">
                <a16:creationId xmlns:a16="http://schemas.microsoft.com/office/drawing/2014/main" id="{20973C74-DC06-4481-9E4D-DA374EC52799}"/>
              </a:ext>
            </a:extLst>
          </p:cNvPr>
          <p:cNvGraphicFramePr>
            <a:graphicFrameLocks/>
          </p:cNvGraphicFramePr>
          <p:nvPr>
            <p:extLst>
              <p:ext uri="{D42A27DB-BD31-4B8C-83A1-F6EECF244321}">
                <p14:modId xmlns:p14="http://schemas.microsoft.com/office/powerpoint/2010/main" val="2425709489"/>
              </p:ext>
            </p:extLst>
          </p:nvPr>
        </p:nvGraphicFramePr>
        <p:xfrm>
          <a:off x="461473" y="3145187"/>
          <a:ext cx="8235379" cy="2743200"/>
        </p:xfrm>
        <a:graphic>
          <a:graphicData uri="http://schemas.openxmlformats.org/drawingml/2006/table">
            <a:tbl>
              <a:tblPr firstRow="1" bandRow="1">
                <a:tableStyleId>{2D5ABB26-0587-4C30-8999-92F81FD0307C}</a:tableStyleId>
              </a:tblPr>
              <a:tblGrid>
                <a:gridCol w="2590800">
                  <a:extLst>
                    <a:ext uri="{9D8B030D-6E8A-4147-A177-3AD203B41FA5}">
                      <a16:colId xmlns:a16="http://schemas.microsoft.com/office/drawing/2014/main" val="731700822"/>
                    </a:ext>
                  </a:extLst>
                </a:gridCol>
                <a:gridCol w="2667000">
                  <a:extLst>
                    <a:ext uri="{9D8B030D-6E8A-4147-A177-3AD203B41FA5}">
                      <a16:colId xmlns:a16="http://schemas.microsoft.com/office/drawing/2014/main" val="691489632"/>
                    </a:ext>
                  </a:extLst>
                </a:gridCol>
                <a:gridCol w="2977579">
                  <a:extLst>
                    <a:ext uri="{9D8B030D-6E8A-4147-A177-3AD203B41FA5}">
                      <a16:colId xmlns:a16="http://schemas.microsoft.com/office/drawing/2014/main" val="12424573"/>
                    </a:ext>
                  </a:extLst>
                </a:gridCol>
              </a:tblGrid>
              <a:tr h="370840">
                <a:tc>
                  <a:txBody>
                    <a:bodyPr/>
                    <a:lstStyle/>
                    <a:p>
                      <a:pPr algn="ctr"/>
                      <a:r>
                        <a:rPr lang="en-IN" sz="2800" b="0" dirty="0">
                          <a:effectLst/>
                          <a:latin typeface="+mn-lt"/>
                        </a:rPr>
                        <a:t>Linear System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800" b="0" dirty="0">
                          <a:effectLst/>
                          <a:latin typeface="+mj-lt"/>
                        </a:rPr>
                        <a:t>Standard Form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2800" b="0" i="0" kern="1200" dirty="0">
                          <a:solidFill>
                            <a:schemeClr val="tx1"/>
                          </a:solidFill>
                          <a:effectLst/>
                          <a:latin typeface="+mn-lt"/>
                          <a:ea typeface="+mn-ea"/>
                          <a:cs typeface="+mn-cs"/>
                        </a:rPr>
                        <a:t>Augmented Matrix</a:t>
                      </a:r>
                      <a:endParaRPr lang="en-I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570844"/>
                  </a:ext>
                </a:extLst>
              </a:tr>
              <a:tr h="370840">
                <a:tc>
                  <a:txBody>
                    <a:bodyPr/>
                    <a:lstStyle/>
                    <a:p>
                      <a:pPr algn="ctr"/>
                      <a:endParaRPr lang="en-US" sz="2800" dirty="0"/>
                    </a:p>
                    <a:p>
                      <a:pPr algn="ctr"/>
                      <a:endParaRPr lang="en-IN" sz="2800" dirty="0"/>
                    </a:p>
                    <a:p>
                      <a:pPr algn="ctr"/>
                      <a:endParaRPr lang="en-IN" sz="2800" dirty="0"/>
                    </a:p>
                    <a:p>
                      <a:pPr algn="ctr"/>
                      <a:endParaRPr lang="en-IN" sz="2800" dirty="0"/>
                    </a:p>
                    <a:p>
                      <a:pPr algn="ctr"/>
                      <a:endParaRPr lang="en-I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IN"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933482"/>
                  </a:ext>
                </a:extLst>
              </a:tr>
            </a:tbl>
          </a:graphicData>
        </a:graphic>
      </p:graphicFrame>
      <p:graphicFrame>
        <p:nvGraphicFramePr>
          <p:cNvPr id="6" name="Object 4">
            <a:extLst>
              <a:ext uri="{FF2B5EF4-FFF2-40B4-BE49-F238E27FC236}">
                <a16:creationId xmlns:a16="http://schemas.microsoft.com/office/drawing/2014/main" id="{DFC076DF-6F72-41A7-B086-32EC2E9A9254}"/>
              </a:ext>
            </a:extLst>
          </p:cNvPr>
          <p:cNvGraphicFramePr>
            <a:graphicFrameLocks noChangeAspect="1"/>
          </p:cNvGraphicFramePr>
          <p:nvPr>
            <p:extLst>
              <p:ext uri="{D42A27DB-BD31-4B8C-83A1-F6EECF244321}">
                <p14:modId xmlns:p14="http://schemas.microsoft.com/office/powerpoint/2010/main" val="2188959733"/>
              </p:ext>
            </p:extLst>
          </p:nvPr>
        </p:nvGraphicFramePr>
        <p:xfrm>
          <a:off x="5798915" y="3991421"/>
          <a:ext cx="2806700" cy="1562100"/>
        </p:xfrm>
        <a:graphic>
          <a:graphicData uri="http://schemas.openxmlformats.org/presentationml/2006/ole">
            <mc:AlternateContent xmlns:mc="http://schemas.openxmlformats.org/markup-compatibility/2006">
              <mc:Choice xmlns:v="urn:schemas-microsoft-com:vml" Requires="v">
                <p:oleObj spid="_x0000_s29713" name="Equation" r:id="rId4" imgW="2806560" imgH="1562040" progId="Equation.DSMT4">
                  <p:embed/>
                </p:oleObj>
              </mc:Choice>
              <mc:Fallback>
                <p:oleObj name="Equation" r:id="rId4" imgW="2806560" imgH="1562040" progId="Equation.DSMT4">
                  <p:embed/>
                  <p:pic>
                    <p:nvPicPr>
                      <p:cNvPr id="21197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8915" y="3991421"/>
                        <a:ext cx="28067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4">
            <a:extLst>
              <a:ext uri="{FF2B5EF4-FFF2-40B4-BE49-F238E27FC236}">
                <a16:creationId xmlns:a16="http://schemas.microsoft.com/office/drawing/2014/main" id="{7AB47E1E-9C94-4074-8BC3-6E0E7A3C34EA}"/>
              </a:ext>
            </a:extLst>
          </p:cNvPr>
          <p:cNvGraphicFramePr>
            <a:graphicFrameLocks noChangeAspect="1"/>
          </p:cNvGraphicFramePr>
          <p:nvPr>
            <p:extLst>
              <p:ext uri="{D42A27DB-BD31-4B8C-83A1-F6EECF244321}">
                <p14:modId xmlns:p14="http://schemas.microsoft.com/office/powerpoint/2010/main" val="638516805"/>
              </p:ext>
            </p:extLst>
          </p:nvPr>
        </p:nvGraphicFramePr>
        <p:xfrm>
          <a:off x="452215" y="3794571"/>
          <a:ext cx="2527300" cy="1955800"/>
        </p:xfrm>
        <a:graphic>
          <a:graphicData uri="http://schemas.openxmlformats.org/presentationml/2006/ole">
            <mc:AlternateContent xmlns:mc="http://schemas.openxmlformats.org/markup-compatibility/2006">
              <mc:Choice xmlns:v="urn:schemas-microsoft-com:vml" Requires="v">
                <p:oleObj spid="_x0000_s29714" name="Equation" r:id="rId6" imgW="2527200" imgH="1955520" progId="Equation.DSMT4">
                  <p:embed/>
                </p:oleObj>
              </mc:Choice>
              <mc:Fallback>
                <p:oleObj name="Equation" r:id="rId6" imgW="2527200" imgH="1955520" progId="Equation.DSMT4">
                  <p:embed/>
                  <p:pic>
                    <p:nvPicPr>
                      <p:cNvPr id="410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215" y="3794571"/>
                        <a:ext cx="2527300"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5">
            <a:extLst>
              <a:ext uri="{FF2B5EF4-FFF2-40B4-BE49-F238E27FC236}">
                <a16:creationId xmlns:a16="http://schemas.microsoft.com/office/drawing/2014/main" id="{B70A6889-8383-48B3-961F-CED7C7E249E5}"/>
              </a:ext>
            </a:extLst>
          </p:cNvPr>
          <p:cNvGraphicFramePr>
            <a:graphicFrameLocks noChangeAspect="1"/>
          </p:cNvGraphicFramePr>
          <p:nvPr>
            <p:extLst>
              <p:ext uri="{D42A27DB-BD31-4B8C-83A1-F6EECF244321}">
                <p14:modId xmlns:p14="http://schemas.microsoft.com/office/powerpoint/2010/main" val="1683390325"/>
              </p:ext>
            </p:extLst>
          </p:nvPr>
        </p:nvGraphicFramePr>
        <p:xfrm>
          <a:off x="3119215" y="4015740"/>
          <a:ext cx="2438400" cy="1562100"/>
        </p:xfrm>
        <a:graphic>
          <a:graphicData uri="http://schemas.openxmlformats.org/presentationml/2006/ole">
            <mc:AlternateContent xmlns:mc="http://schemas.openxmlformats.org/markup-compatibility/2006">
              <mc:Choice xmlns:v="urn:schemas-microsoft-com:vml" Requires="v">
                <p:oleObj spid="_x0000_s29715" name="Equation" r:id="rId8" imgW="2438280" imgH="1562040" progId="Equation.DSMT4">
                  <p:embed/>
                </p:oleObj>
              </mc:Choice>
              <mc:Fallback>
                <p:oleObj name="Equation" r:id="rId8" imgW="2438280" imgH="1562040" progId="Equation.DSMT4">
                  <p:embed/>
                  <p:pic>
                    <p:nvPicPr>
                      <p:cNvPr id="4101"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19215" y="4015740"/>
                        <a:ext cx="24384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22274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and Row Echelon Form</a:t>
            </a:r>
          </a:p>
        </p:txBody>
      </p:sp>
      <p:sp>
        <p:nvSpPr>
          <p:cNvPr id="3" name="Content Placeholder 2"/>
          <p:cNvSpPr>
            <a:spLocks noGrp="1"/>
          </p:cNvSpPr>
          <p:nvPr>
            <p:ph idx="1"/>
          </p:nvPr>
        </p:nvSpPr>
        <p:spPr>
          <a:xfrm>
            <a:off x="457200" y="1280160"/>
            <a:ext cx="8229600" cy="4450449"/>
          </a:xfr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a:r>
              <a:rPr lang="en-US" b="1" dirty="0">
                <a:solidFill>
                  <a:srgbClr val="000000"/>
                </a:solidFill>
              </a:rPr>
              <a:t>Row Echelon Form</a:t>
            </a:r>
          </a:p>
          <a:p>
            <a:r>
              <a:rPr lang="en-US" dirty="0">
                <a:solidFill>
                  <a:srgbClr val="000000"/>
                </a:solidFill>
              </a:rPr>
              <a:t>A matrix is in </a:t>
            </a:r>
            <a:r>
              <a:rPr lang="en-US" b="1" dirty="0">
                <a:solidFill>
                  <a:srgbClr val="C00000"/>
                </a:solidFill>
              </a:rPr>
              <a:t>row echelon form</a:t>
            </a:r>
            <a:r>
              <a:rPr lang="en-US" dirty="0">
                <a:solidFill>
                  <a:srgbClr val="000000"/>
                </a:solidFill>
              </a:rPr>
              <a:t> if:</a:t>
            </a:r>
          </a:p>
          <a:p>
            <a:pPr marL="463550" indent="-463550"/>
            <a:r>
              <a:rPr lang="en-US" b="1" dirty="0">
                <a:solidFill>
                  <a:srgbClr val="000000"/>
                </a:solidFill>
              </a:rPr>
              <a:t>1. </a:t>
            </a:r>
            <a:r>
              <a:rPr lang="en-US" dirty="0">
                <a:solidFill>
                  <a:srgbClr val="000000"/>
                </a:solidFill>
              </a:rPr>
              <a:t>	The first nonzero entry in each row is 1. We call this a </a:t>
            </a:r>
            <a:r>
              <a:rPr lang="en-US" b="1" dirty="0">
                <a:solidFill>
                  <a:srgbClr val="C00000"/>
                </a:solidFill>
              </a:rPr>
              <a:t>leading 1</a:t>
            </a:r>
            <a:r>
              <a:rPr lang="en-US" dirty="0">
                <a:solidFill>
                  <a:srgbClr val="000000"/>
                </a:solidFill>
              </a:rPr>
              <a:t>.</a:t>
            </a:r>
          </a:p>
          <a:p>
            <a:pPr marL="463550" indent="-463550">
              <a:spcBef>
                <a:spcPts val="1200"/>
              </a:spcBef>
            </a:pPr>
            <a:r>
              <a:rPr lang="en-US" b="1" dirty="0">
                <a:solidFill>
                  <a:srgbClr val="000000"/>
                </a:solidFill>
              </a:rPr>
              <a:t>2. </a:t>
            </a:r>
            <a:r>
              <a:rPr lang="en-US" dirty="0">
                <a:solidFill>
                  <a:srgbClr val="000000"/>
                </a:solidFill>
              </a:rPr>
              <a:t>	Every entry below a leading 1 is 0, and each leading 1 appears farther to the right than leading 1’s in the rows above it.</a:t>
            </a:r>
          </a:p>
          <a:p>
            <a:pPr marL="463550" indent="-463550">
              <a:spcBef>
                <a:spcPts val="1200"/>
              </a:spcBef>
            </a:pPr>
            <a:r>
              <a:rPr lang="en-US" b="1" dirty="0">
                <a:solidFill>
                  <a:srgbClr val="000000"/>
                </a:solidFill>
              </a:rPr>
              <a:t>3. </a:t>
            </a:r>
            <a:r>
              <a:rPr lang="en-US" dirty="0">
                <a:solidFill>
                  <a:srgbClr val="000000"/>
                </a:solidFill>
              </a:rPr>
              <a:t>	All rows consisting entirely of 0’s (if there are any) appear at the bottom.</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4B77A-FD22-4BD2-BD02-2ABF73655FFE}"/>
              </a:ext>
            </a:extLst>
          </p:cNvPr>
          <p:cNvSpPr>
            <a:spLocks noGrp="1"/>
          </p:cNvSpPr>
          <p:nvPr>
            <p:ph type="title"/>
          </p:nvPr>
        </p:nvSpPr>
        <p:spPr/>
        <p:txBody>
          <a:bodyPr/>
          <a:lstStyle/>
          <a:p>
            <a:r>
              <a:rPr lang="en-US" dirty="0"/>
              <a:t>EXAMPLE 3: Row Echelon Form</a:t>
            </a:r>
            <a:endParaRPr lang="en-IN" dirty="0"/>
          </a:p>
        </p:txBody>
      </p:sp>
      <p:sp>
        <p:nvSpPr>
          <p:cNvPr id="3" name="Content Placeholder 2">
            <a:extLst>
              <a:ext uri="{FF2B5EF4-FFF2-40B4-BE49-F238E27FC236}">
                <a16:creationId xmlns:a16="http://schemas.microsoft.com/office/drawing/2014/main" id="{F114D776-B371-492B-BD85-EC8D63E1A877}"/>
              </a:ext>
            </a:extLst>
          </p:cNvPr>
          <p:cNvSpPr>
            <a:spLocks noGrp="1"/>
          </p:cNvSpPr>
          <p:nvPr>
            <p:ph idx="1"/>
          </p:nvPr>
        </p:nvSpPr>
        <p:spPr/>
        <p:txBody>
          <a:bodyPr/>
          <a:lstStyle/>
          <a:p>
            <a:r>
              <a:rPr lang="en-US" dirty="0"/>
              <a:t>Determine if the following matrices are in row echelon form. If not, explain why not.</a:t>
            </a:r>
          </a:p>
          <a:p>
            <a:endParaRPr lang="en-US" dirty="0"/>
          </a:p>
          <a:p>
            <a:endParaRPr lang="en-IN" dirty="0"/>
          </a:p>
        </p:txBody>
      </p:sp>
      <p:graphicFrame>
        <p:nvGraphicFramePr>
          <p:cNvPr id="4" name="Object 3">
            <a:extLst>
              <a:ext uri="{FF2B5EF4-FFF2-40B4-BE49-F238E27FC236}">
                <a16:creationId xmlns:a16="http://schemas.microsoft.com/office/drawing/2014/main" id="{9E47BCF2-6FBB-499D-B5CE-187750BDFDDF}"/>
              </a:ext>
            </a:extLst>
          </p:cNvPr>
          <p:cNvGraphicFramePr>
            <a:graphicFrameLocks noChangeAspect="1"/>
          </p:cNvGraphicFramePr>
          <p:nvPr>
            <p:extLst>
              <p:ext uri="{D42A27DB-BD31-4B8C-83A1-F6EECF244321}">
                <p14:modId xmlns:p14="http://schemas.microsoft.com/office/powerpoint/2010/main" val="2186432932"/>
              </p:ext>
            </p:extLst>
          </p:nvPr>
        </p:nvGraphicFramePr>
        <p:xfrm>
          <a:off x="533400" y="2489200"/>
          <a:ext cx="6985000" cy="3238500"/>
        </p:xfrm>
        <a:graphic>
          <a:graphicData uri="http://schemas.openxmlformats.org/presentationml/2006/ole">
            <mc:AlternateContent xmlns:mc="http://schemas.openxmlformats.org/markup-compatibility/2006">
              <mc:Choice xmlns:v="urn:schemas-microsoft-com:vml" Requires="v">
                <p:oleObj spid="_x0000_s19489" name="Equation" r:id="rId3" imgW="6984720" imgH="3238200" progId="Equation.DSMT4">
                  <p:embed/>
                </p:oleObj>
              </mc:Choice>
              <mc:Fallback>
                <p:oleObj name="Equation" r:id="rId3" imgW="6984720" imgH="3238200" progId="Equation.DSMT4">
                  <p:embed/>
                  <p:pic>
                    <p:nvPicPr>
                      <p:cNvPr id="0" name=""/>
                      <p:cNvPicPr/>
                      <p:nvPr/>
                    </p:nvPicPr>
                    <p:blipFill>
                      <a:blip r:embed="rId4"/>
                      <a:stretch>
                        <a:fillRect/>
                      </a:stretch>
                    </p:blipFill>
                    <p:spPr>
                      <a:xfrm>
                        <a:off x="533400" y="2489200"/>
                        <a:ext cx="6985000" cy="3238500"/>
                      </a:xfrm>
                      <a:prstGeom prst="rect">
                        <a:avLst/>
                      </a:prstGeom>
                    </p:spPr>
                  </p:pic>
                </p:oleObj>
              </mc:Fallback>
            </mc:AlternateContent>
          </a:graphicData>
        </a:graphic>
      </p:graphicFrame>
    </p:spTree>
    <p:extLst>
      <p:ext uri="{BB962C8B-B14F-4D97-AF65-F5344CB8AC3E}">
        <p14:creationId xmlns:p14="http://schemas.microsoft.com/office/powerpoint/2010/main" val="4163745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D60AF-BB43-43EF-85DA-A1D958620C39}"/>
              </a:ext>
            </a:extLst>
          </p:cNvPr>
          <p:cNvSpPr>
            <a:spLocks noGrp="1"/>
          </p:cNvSpPr>
          <p:nvPr>
            <p:ph type="title"/>
          </p:nvPr>
        </p:nvSpPr>
        <p:spPr/>
        <p:txBody>
          <a:bodyPr/>
          <a:lstStyle/>
          <a:p>
            <a:r>
              <a:rPr lang="en-US" dirty="0"/>
              <a:t>EXAMPLE 3: Row Echelon Form (cont.)</a:t>
            </a:r>
            <a:endParaRPr lang="en-IN" dirty="0"/>
          </a:p>
        </p:txBody>
      </p:sp>
      <p:sp>
        <p:nvSpPr>
          <p:cNvPr id="3" name="Content Placeholder 2">
            <a:extLst>
              <a:ext uri="{FF2B5EF4-FFF2-40B4-BE49-F238E27FC236}">
                <a16:creationId xmlns:a16="http://schemas.microsoft.com/office/drawing/2014/main" id="{2F721EE0-46B3-425C-8E4A-62B46A39DDFF}"/>
              </a:ext>
            </a:extLst>
          </p:cNvPr>
          <p:cNvSpPr>
            <a:spLocks noGrp="1"/>
          </p:cNvSpPr>
          <p:nvPr>
            <p:ph idx="1"/>
          </p:nvPr>
        </p:nvSpPr>
        <p:spPr/>
        <p:txBody>
          <a:bodyPr/>
          <a:lstStyle/>
          <a:p>
            <a:pPr marL="447675" indent="-447675"/>
            <a:r>
              <a:rPr lang="en-US" b="1" dirty="0"/>
              <a:t>Solution</a:t>
            </a:r>
          </a:p>
          <a:p>
            <a:pPr marL="447675" indent="-447675"/>
            <a:r>
              <a:rPr lang="en-US" b="1" dirty="0"/>
              <a:t>a.</a:t>
            </a:r>
            <a:r>
              <a:rPr lang="en-US" dirty="0"/>
              <a:t>	This matrix fails the first condition, as the first nonzero entry is not always 1.</a:t>
            </a:r>
          </a:p>
          <a:p>
            <a:pPr marL="447675" indent="-447675"/>
            <a:endParaRPr lang="en-IN" dirty="0"/>
          </a:p>
          <a:p>
            <a:pPr marL="447675" indent="-447675"/>
            <a:endParaRPr lang="en-IN" dirty="0"/>
          </a:p>
          <a:p>
            <a:pPr marL="447675" indent="-447675"/>
            <a:endParaRPr lang="en-IN" dirty="0"/>
          </a:p>
          <a:p>
            <a:pPr marL="447675" indent="-447675"/>
            <a:endParaRPr lang="en-IN" dirty="0"/>
          </a:p>
          <a:p>
            <a:pPr marL="447675" indent="-447675"/>
            <a:r>
              <a:rPr lang="en-US" b="1" dirty="0"/>
              <a:t>b.</a:t>
            </a:r>
            <a:r>
              <a:rPr lang="en-US" dirty="0"/>
              <a:t>	This matrix meets each of the three conditions and is in row echelon form.</a:t>
            </a:r>
            <a:endParaRPr lang="en-IN" dirty="0"/>
          </a:p>
        </p:txBody>
      </p:sp>
      <p:graphicFrame>
        <p:nvGraphicFramePr>
          <p:cNvPr id="5" name="Object 4">
            <a:extLst>
              <a:ext uri="{FF2B5EF4-FFF2-40B4-BE49-F238E27FC236}">
                <a16:creationId xmlns:a16="http://schemas.microsoft.com/office/drawing/2014/main" id="{6D804518-4483-4DA9-B672-6F9E8AB18CAC}"/>
              </a:ext>
            </a:extLst>
          </p:cNvPr>
          <p:cNvGraphicFramePr>
            <a:graphicFrameLocks noChangeAspect="1"/>
          </p:cNvGraphicFramePr>
          <p:nvPr>
            <p:extLst>
              <p:ext uri="{D42A27DB-BD31-4B8C-83A1-F6EECF244321}">
                <p14:modId xmlns:p14="http://schemas.microsoft.com/office/powerpoint/2010/main" val="3487108379"/>
              </p:ext>
            </p:extLst>
          </p:nvPr>
        </p:nvGraphicFramePr>
        <p:xfrm>
          <a:off x="3359150" y="2971800"/>
          <a:ext cx="2425700" cy="1562100"/>
        </p:xfrm>
        <a:graphic>
          <a:graphicData uri="http://schemas.openxmlformats.org/presentationml/2006/ole">
            <mc:AlternateContent xmlns:mc="http://schemas.openxmlformats.org/markup-compatibility/2006">
              <mc:Choice xmlns:v="urn:schemas-microsoft-com:vml" Requires="v">
                <p:oleObj spid="_x0000_s20513" name="Equation" r:id="rId4" imgW="2425680" imgH="1562040" progId="Equation.DSMT4">
                  <p:embed/>
                </p:oleObj>
              </mc:Choice>
              <mc:Fallback>
                <p:oleObj name="Equation" r:id="rId4" imgW="2425680" imgH="1562040" progId="Equation.DSMT4">
                  <p:embed/>
                  <p:pic>
                    <p:nvPicPr>
                      <p:cNvPr id="0" name=""/>
                      <p:cNvPicPr/>
                      <p:nvPr/>
                    </p:nvPicPr>
                    <p:blipFill>
                      <a:blip r:embed="rId5"/>
                      <a:stretch>
                        <a:fillRect/>
                      </a:stretch>
                    </p:blipFill>
                    <p:spPr>
                      <a:xfrm>
                        <a:off x="3359150" y="2971800"/>
                        <a:ext cx="2425700" cy="15621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897451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0754-F63F-4219-BEBD-FAF79E242E93}"/>
              </a:ext>
            </a:extLst>
          </p:cNvPr>
          <p:cNvSpPr>
            <a:spLocks noGrp="1"/>
          </p:cNvSpPr>
          <p:nvPr>
            <p:ph type="title"/>
          </p:nvPr>
        </p:nvSpPr>
        <p:spPr/>
        <p:txBody>
          <a:bodyPr/>
          <a:lstStyle/>
          <a:p>
            <a:r>
              <a:rPr lang="en-US" dirty="0"/>
              <a:t>EXAMPLE 3: Row Echelon Form (cont.)</a:t>
            </a:r>
            <a:endParaRPr lang="en-IN" dirty="0"/>
          </a:p>
        </p:txBody>
      </p:sp>
      <p:sp>
        <p:nvSpPr>
          <p:cNvPr id="3" name="Content Placeholder 2">
            <a:extLst>
              <a:ext uri="{FF2B5EF4-FFF2-40B4-BE49-F238E27FC236}">
                <a16:creationId xmlns:a16="http://schemas.microsoft.com/office/drawing/2014/main" id="{DD081452-C724-4C8B-A8BE-EBB1E3736A18}"/>
              </a:ext>
            </a:extLst>
          </p:cNvPr>
          <p:cNvSpPr>
            <a:spLocks noGrp="1"/>
          </p:cNvSpPr>
          <p:nvPr>
            <p:ph idx="1"/>
          </p:nvPr>
        </p:nvSpPr>
        <p:spPr/>
        <p:txBody>
          <a:bodyPr/>
          <a:lstStyle/>
          <a:p>
            <a:pPr marL="447675" indent="-447675"/>
            <a:r>
              <a:rPr lang="en-US" b="1" dirty="0"/>
              <a:t>c.</a:t>
            </a:r>
            <a:r>
              <a:rPr lang="en-US" dirty="0"/>
              <a:t>	This matrix fails the second condition, as nonzero values are present beneath a leading 1.</a:t>
            </a:r>
          </a:p>
          <a:p>
            <a:pPr marL="447675" indent="-447675"/>
            <a:endParaRPr lang="en-IN" dirty="0"/>
          </a:p>
          <a:p>
            <a:pPr marL="447675" indent="-447675"/>
            <a:endParaRPr lang="en-IN" dirty="0"/>
          </a:p>
          <a:p>
            <a:pPr marL="447675" indent="-447675"/>
            <a:endParaRPr lang="en-IN" dirty="0"/>
          </a:p>
          <a:p>
            <a:pPr marL="447675" indent="-447675"/>
            <a:endParaRPr lang="en-IN" dirty="0"/>
          </a:p>
        </p:txBody>
      </p:sp>
      <p:graphicFrame>
        <p:nvGraphicFramePr>
          <p:cNvPr id="4" name="Object 3">
            <a:extLst>
              <a:ext uri="{FF2B5EF4-FFF2-40B4-BE49-F238E27FC236}">
                <a16:creationId xmlns:a16="http://schemas.microsoft.com/office/drawing/2014/main" id="{9CDDABC8-211F-4A94-B52B-259D45E7E704}"/>
              </a:ext>
            </a:extLst>
          </p:cNvPr>
          <p:cNvGraphicFramePr>
            <a:graphicFrameLocks noChangeAspect="1"/>
          </p:cNvGraphicFramePr>
          <p:nvPr>
            <p:extLst>
              <p:ext uri="{D42A27DB-BD31-4B8C-83A1-F6EECF244321}">
                <p14:modId xmlns:p14="http://schemas.microsoft.com/office/powerpoint/2010/main" val="2653084428"/>
              </p:ext>
            </p:extLst>
          </p:nvPr>
        </p:nvGraphicFramePr>
        <p:xfrm>
          <a:off x="3263900" y="2362200"/>
          <a:ext cx="2616200" cy="1562100"/>
        </p:xfrm>
        <a:graphic>
          <a:graphicData uri="http://schemas.openxmlformats.org/presentationml/2006/ole">
            <mc:AlternateContent xmlns:mc="http://schemas.openxmlformats.org/markup-compatibility/2006">
              <mc:Choice xmlns:v="urn:schemas-microsoft-com:vml" Requires="v">
                <p:oleObj spid="_x0000_s21536" name="Equation" r:id="rId3" imgW="2616120" imgH="1562040" progId="Equation.DSMT4">
                  <p:embed/>
                </p:oleObj>
              </mc:Choice>
              <mc:Fallback>
                <p:oleObj name="Equation" r:id="rId3" imgW="2616120" imgH="1562040" progId="Equation.DSMT4">
                  <p:embed/>
                  <p:pic>
                    <p:nvPicPr>
                      <p:cNvPr id="0" name=""/>
                      <p:cNvPicPr/>
                      <p:nvPr/>
                    </p:nvPicPr>
                    <p:blipFill>
                      <a:blip r:embed="rId4"/>
                      <a:stretch>
                        <a:fillRect/>
                      </a:stretch>
                    </p:blipFill>
                    <p:spPr>
                      <a:xfrm>
                        <a:off x="3263900" y="2362200"/>
                        <a:ext cx="2616200" cy="1562100"/>
                      </a:xfrm>
                      <a:prstGeom prst="rect">
                        <a:avLst/>
                      </a:prstGeom>
                    </p:spPr>
                  </p:pic>
                </p:oleObj>
              </mc:Fallback>
            </mc:AlternateContent>
          </a:graphicData>
        </a:graphic>
      </p:graphicFrame>
    </p:spTree>
    <p:extLst>
      <p:ext uri="{BB962C8B-B14F-4D97-AF65-F5344CB8AC3E}">
        <p14:creationId xmlns:p14="http://schemas.microsoft.com/office/powerpoint/2010/main" val="617626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70754-F63F-4219-BEBD-FAF79E242E93}"/>
              </a:ext>
            </a:extLst>
          </p:cNvPr>
          <p:cNvSpPr>
            <a:spLocks noGrp="1"/>
          </p:cNvSpPr>
          <p:nvPr>
            <p:ph type="title"/>
          </p:nvPr>
        </p:nvSpPr>
        <p:spPr/>
        <p:txBody>
          <a:bodyPr/>
          <a:lstStyle/>
          <a:p>
            <a:r>
              <a:rPr lang="en-US" dirty="0"/>
              <a:t>EXAMPLE 3: Row Echelon Form (cont.)</a:t>
            </a:r>
            <a:endParaRPr lang="en-IN" dirty="0"/>
          </a:p>
        </p:txBody>
      </p:sp>
      <p:sp>
        <p:nvSpPr>
          <p:cNvPr id="3" name="Content Placeholder 2">
            <a:extLst>
              <a:ext uri="{FF2B5EF4-FFF2-40B4-BE49-F238E27FC236}">
                <a16:creationId xmlns:a16="http://schemas.microsoft.com/office/drawing/2014/main" id="{DD081452-C724-4C8B-A8BE-EBB1E3736A18}"/>
              </a:ext>
            </a:extLst>
          </p:cNvPr>
          <p:cNvSpPr>
            <a:spLocks noGrp="1"/>
          </p:cNvSpPr>
          <p:nvPr>
            <p:ph idx="1"/>
          </p:nvPr>
        </p:nvSpPr>
        <p:spPr/>
        <p:txBody>
          <a:bodyPr/>
          <a:lstStyle/>
          <a:p>
            <a:pPr marL="447675" indent="-447675"/>
            <a:r>
              <a:rPr lang="en-US" b="1" dirty="0"/>
              <a:t>d.</a:t>
            </a:r>
            <a:r>
              <a:rPr lang="en-US" dirty="0"/>
              <a:t>	This matrix fails the third condition, since there is a row of all zeros that lies above a row with nonzero entries.</a:t>
            </a:r>
            <a:endParaRPr lang="en-IN" dirty="0"/>
          </a:p>
        </p:txBody>
      </p:sp>
      <p:graphicFrame>
        <p:nvGraphicFramePr>
          <p:cNvPr id="5" name="Object 4">
            <a:extLst>
              <a:ext uri="{FF2B5EF4-FFF2-40B4-BE49-F238E27FC236}">
                <a16:creationId xmlns:a16="http://schemas.microsoft.com/office/drawing/2014/main" id="{6B22A935-09CA-4C0A-893C-BEDE3B387556}"/>
              </a:ext>
            </a:extLst>
          </p:cNvPr>
          <p:cNvGraphicFramePr>
            <a:graphicFrameLocks noChangeAspect="1"/>
          </p:cNvGraphicFramePr>
          <p:nvPr>
            <p:extLst>
              <p:ext uri="{D42A27DB-BD31-4B8C-83A1-F6EECF244321}">
                <p14:modId xmlns:p14="http://schemas.microsoft.com/office/powerpoint/2010/main" val="3568251432"/>
              </p:ext>
            </p:extLst>
          </p:nvPr>
        </p:nvGraphicFramePr>
        <p:xfrm>
          <a:off x="3149600" y="2647950"/>
          <a:ext cx="2844800" cy="1562100"/>
        </p:xfrm>
        <a:graphic>
          <a:graphicData uri="http://schemas.openxmlformats.org/presentationml/2006/ole">
            <mc:AlternateContent xmlns:mc="http://schemas.openxmlformats.org/markup-compatibility/2006">
              <mc:Choice xmlns:v="urn:schemas-microsoft-com:vml" Requires="v">
                <p:oleObj spid="_x0000_s22560" name="Equation" r:id="rId3" imgW="2844720" imgH="1562040" progId="Equation.DSMT4">
                  <p:embed/>
                </p:oleObj>
              </mc:Choice>
              <mc:Fallback>
                <p:oleObj name="Equation" r:id="rId3" imgW="2844720" imgH="1562040" progId="Equation.DSMT4">
                  <p:embed/>
                  <p:pic>
                    <p:nvPicPr>
                      <p:cNvPr id="0" name=""/>
                      <p:cNvPicPr/>
                      <p:nvPr/>
                    </p:nvPicPr>
                    <p:blipFill>
                      <a:blip r:embed="rId4"/>
                      <a:stretch>
                        <a:fillRect/>
                      </a:stretch>
                    </p:blipFill>
                    <p:spPr>
                      <a:xfrm>
                        <a:off x="3149600" y="2647950"/>
                        <a:ext cx="2844800" cy="1562100"/>
                      </a:xfrm>
                      <a:prstGeom prst="rect">
                        <a:avLst/>
                      </a:prstGeom>
                    </p:spPr>
                  </p:pic>
                </p:oleObj>
              </mc:Fallback>
            </mc:AlternateContent>
          </a:graphicData>
        </a:graphic>
      </p:graphicFrame>
    </p:spTree>
    <p:extLst>
      <p:ext uri="{BB962C8B-B14F-4D97-AF65-F5344CB8AC3E}">
        <p14:creationId xmlns:p14="http://schemas.microsoft.com/office/powerpoint/2010/main" val="1750635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and Row Echelon Form</a:t>
            </a:r>
          </a:p>
        </p:txBody>
      </p:sp>
      <p:sp>
        <p:nvSpPr>
          <p:cNvPr id="3" name="Content Placeholder 2"/>
          <p:cNvSpPr>
            <a:spLocks noGrp="1"/>
          </p:cNvSpPr>
          <p:nvPr>
            <p:ph idx="1"/>
          </p:nvPr>
        </p:nvSpPr>
        <p:spPr>
          <a:xfrm>
            <a:off x="457200" y="1280160"/>
            <a:ext cx="8229600" cy="4228850"/>
          </a:xfr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a:r>
              <a:rPr lang="en-US" b="1" dirty="0">
                <a:solidFill>
                  <a:srgbClr val="000000"/>
                </a:solidFill>
              </a:rPr>
              <a:t>Elementary Row Operations</a:t>
            </a:r>
          </a:p>
          <a:p>
            <a:r>
              <a:rPr lang="en-US" dirty="0">
                <a:solidFill>
                  <a:srgbClr val="000000"/>
                </a:solidFill>
              </a:rPr>
              <a:t>Let </a:t>
            </a:r>
            <a:r>
              <a:rPr lang="en-US" i="1" dirty="0">
                <a:solidFill>
                  <a:srgbClr val="000000"/>
                </a:solidFill>
              </a:rPr>
              <a:t>A </a:t>
            </a:r>
            <a:r>
              <a:rPr lang="en-US" dirty="0">
                <a:solidFill>
                  <a:srgbClr val="000000"/>
                </a:solidFill>
              </a:rPr>
              <a:t>be an augmented matrix corresponding to a given system of equations. Each of the following operations on </a:t>
            </a:r>
            <a:r>
              <a:rPr lang="en-US" i="1" dirty="0">
                <a:solidFill>
                  <a:srgbClr val="000000"/>
                </a:solidFill>
              </a:rPr>
              <a:t>A</a:t>
            </a:r>
            <a:r>
              <a:rPr lang="en-US" dirty="0">
                <a:solidFill>
                  <a:srgbClr val="000000"/>
                </a:solidFill>
              </a:rPr>
              <a:t> results in the augmented matrix of an equivalent system. In the notation, </a:t>
            </a:r>
            <a:r>
              <a:rPr lang="en-US" i="1" dirty="0" err="1">
                <a:solidFill>
                  <a:srgbClr val="000000"/>
                </a:solidFill>
              </a:rPr>
              <a:t>R</a:t>
            </a:r>
            <a:r>
              <a:rPr lang="en-US" i="1" baseline="-25000" dirty="0" err="1">
                <a:solidFill>
                  <a:srgbClr val="000000"/>
                </a:solidFill>
              </a:rPr>
              <a:t>i</a:t>
            </a:r>
            <a:r>
              <a:rPr lang="en-US" dirty="0">
                <a:solidFill>
                  <a:srgbClr val="000000"/>
                </a:solidFill>
              </a:rPr>
              <a:t> refers to row </a:t>
            </a:r>
            <a:r>
              <a:rPr lang="en-US" i="1" dirty="0" err="1">
                <a:solidFill>
                  <a:srgbClr val="000000"/>
                </a:solidFill>
              </a:rPr>
              <a:t>i</a:t>
            </a:r>
            <a:r>
              <a:rPr lang="en-US" dirty="0">
                <a:solidFill>
                  <a:srgbClr val="000000"/>
                </a:solidFill>
              </a:rPr>
              <a:t> of the matrix </a:t>
            </a:r>
            <a:r>
              <a:rPr lang="en-US" i="1" dirty="0">
                <a:solidFill>
                  <a:srgbClr val="000000"/>
                </a:solidFill>
              </a:rPr>
              <a:t>A</a:t>
            </a:r>
            <a:r>
              <a:rPr lang="en-US" dirty="0">
                <a:solidFill>
                  <a:srgbClr val="000000"/>
                </a:solidFill>
              </a:rPr>
              <a:t>.</a:t>
            </a:r>
          </a:p>
          <a:p>
            <a:pPr marL="463550" indent="-463550"/>
            <a:r>
              <a:rPr lang="en-US" b="1" dirty="0">
                <a:solidFill>
                  <a:srgbClr val="000000"/>
                </a:solidFill>
              </a:rPr>
              <a:t>1. 	</a:t>
            </a:r>
            <a:r>
              <a:rPr lang="en-US" dirty="0">
                <a:solidFill>
                  <a:srgbClr val="000000"/>
                </a:solidFill>
              </a:rPr>
              <a:t>Rows </a:t>
            </a:r>
            <a:r>
              <a:rPr lang="en-US" i="1" dirty="0" err="1">
                <a:solidFill>
                  <a:srgbClr val="000000"/>
                </a:solidFill>
              </a:rPr>
              <a:t>i</a:t>
            </a:r>
            <a:r>
              <a:rPr lang="en-US" i="1" dirty="0">
                <a:solidFill>
                  <a:srgbClr val="000000"/>
                </a:solidFill>
              </a:rPr>
              <a:t> </a:t>
            </a:r>
            <a:r>
              <a:rPr lang="en-US" dirty="0">
                <a:solidFill>
                  <a:srgbClr val="000000"/>
                </a:solidFill>
              </a:rPr>
              <a:t>and </a:t>
            </a:r>
            <a:r>
              <a:rPr lang="en-US" i="1" dirty="0">
                <a:solidFill>
                  <a:srgbClr val="000000"/>
                </a:solidFill>
              </a:rPr>
              <a:t>j</a:t>
            </a:r>
            <a:r>
              <a:rPr lang="en-US" dirty="0">
                <a:solidFill>
                  <a:srgbClr val="000000"/>
                </a:solidFill>
              </a:rPr>
              <a:t> can be interchanged. (Denoted </a:t>
            </a:r>
            <a:r>
              <a:rPr lang="en-US" i="1" dirty="0" err="1">
                <a:solidFill>
                  <a:srgbClr val="000000"/>
                </a:solidFill>
              </a:rPr>
              <a:t>R</a:t>
            </a:r>
            <a:r>
              <a:rPr lang="en-US" i="1" baseline="-25000" dirty="0" err="1">
                <a:solidFill>
                  <a:srgbClr val="000000"/>
                </a:solidFill>
              </a:rPr>
              <a:t>i</a:t>
            </a:r>
            <a:r>
              <a:rPr lang="en-US" dirty="0">
                <a:solidFill>
                  <a:srgbClr val="000000"/>
                </a:solidFill>
                <a:sym typeface="Symbol"/>
              </a:rPr>
              <a:t>  </a:t>
            </a:r>
            <a:r>
              <a:rPr lang="en-US" i="1" dirty="0" err="1">
                <a:solidFill>
                  <a:srgbClr val="000000"/>
                </a:solidFill>
              </a:rPr>
              <a:t>R</a:t>
            </a:r>
            <a:r>
              <a:rPr lang="en-US" i="1" baseline="-25000" dirty="0" err="1">
                <a:solidFill>
                  <a:srgbClr val="000000"/>
                </a:solidFill>
              </a:rPr>
              <a:t>j</a:t>
            </a:r>
            <a:r>
              <a:rPr lang="en-US" dirty="0">
                <a:solidFill>
                  <a:srgbClr val="000000"/>
                </a:solidFill>
              </a:rPr>
              <a:t>)</a:t>
            </a:r>
          </a:p>
          <a:p>
            <a:pPr marL="463550" indent="-463550"/>
            <a:r>
              <a:rPr lang="en-US" b="1" dirty="0">
                <a:solidFill>
                  <a:srgbClr val="000000"/>
                </a:solidFill>
              </a:rPr>
              <a:t>2. 	</a:t>
            </a:r>
            <a:r>
              <a:rPr lang="en-US" dirty="0">
                <a:solidFill>
                  <a:srgbClr val="000000"/>
                </a:solidFill>
              </a:rPr>
              <a:t>Each entry in row </a:t>
            </a:r>
            <a:r>
              <a:rPr lang="en-US" i="1" dirty="0" err="1">
                <a:solidFill>
                  <a:srgbClr val="000000"/>
                </a:solidFill>
              </a:rPr>
              <a:t>i</a:t>
            </a:r>
            <a:r>
              <a:rPr lang="en-US" i="1" dirty="0">
                <a:solidFill>
                  <a:srgbClr val="000000"/>
                </a:solidFill>
              </a:rPr>
              <a:t> </a:t>
            </a:r>
            <a:r>
              <a:rPr lang="en-US" dirty="0">
                <a:solidFill>
                  <a:srgbClr val="000000"/>
                </a:solidFill>
              </a:rPr>
              <a:t>can be multiplied by a nonzero constant </a:t>
            </a:r>
            <a:r>
              <a:rPr lang="en-US" i="1" dirty="0">
                <a:solidFill>
                  <a:srgbClr val="000000"/>
                </a:solidFill>
              </a:rPr>
              <a:t>c</a:t>
            </a:r>
            <a:r>
              <a:rPr lang="en-US" dirty="0">
                <a:solidFill>
                  <a:srgbClr val="000000"/>
                </a:solidFill>
              </a:rPr>
              <a:t>.</a:t>
            </a:r>
            <a:r>
              <a:rPr lang="en-US" b="1" i="1" dirty="0">
                <a:solidFill>
                  <a:srgbClr val="000000"/>
                </a:solidFill>
              </a:rPr>
              <a:t> </a:t>
            </a:r>
            <a:r>
              <a:rPr lang="en-US" dirty="0">
                <a:solidFill>
                  <a:srgbClr val="000000"/>
                </a:solidFill>
              </a:rPr>
              <a:t>(Denoted </a:t>
            </a:r>
            <a:r>
              <a:rPr lang="en-US" i="1" dirty="0" err="1">
                <a:solidFill>
                  <a:srgbClr val="000000"/>
                </a:solidFill>
              </a:rPr>
              <a:t>cR</a:t>
            </a:r>
            <a:r>
              <a:rPr lang="en-US" i="1" baseline="-25000" dirty="0" err="1">
                <a:solidFill>
                  <a:srgbClr val="000000"/>
                </a:solidFill>
              </a:rPr>
              <a:t>i</a:t>
            </a:r>
            <a:r>
              <a:rPr lang="en-US" dirty="0">
                <a:solidFill>
                  <a:srgbClr val="000000"/>
                </a:solidFill>
              </a:rPr>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and Row Echelon Form</a:t>
            </a:r>
          </a:p>
        </p:txBody>
      </p:sp>
      <p:sp>
        <p:nvSpPr>
          <p:cNvPr id="3" name="Content Placeholder 2"/>
          <p:cNvSpPr>
            <a:spLocks noGrp="1"/>
          </p:cNvSpPr>
          <p:nvPr>
            <p:ph idx="1"/>
          </p:nvPr>
        </p:nvSpPr>
        <p:spPr>
          <a:xfrm>
            <a:off x="457200" y="1280160"/>
            <a:ext cx="8229600" cy="3711785"/>
          </a:xfr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a:r>
              <a:rPr lang="en-US" b="1" dirty="0">
                <a:solidFill>
                  <a:srgbClr val="000000"/>
                </a:solidFill>
              </a:rPr>
              <a:t>Elementary Row Operations (cont.)</a:t>
            </a:r>
          </a:p>
          <a:p>
            <a:pPr marL="463550" indent="-463550"/>
            <a:r>
              <a:rPr lang="en-US" b="1" dirty="0">
                <a:solidFill>
                  <a:srgbClr val="000000"/>
                </a:solidFill>
              </a:rPr>
              <a:t>3. 	</a:t>
            </a:r>
            <a:r>
              <a:rPr lang="en-US" dirty="0">
                <a:solidFill>
                  <a:srgbClr val="000000"/>
                </a:solidFill>
              </a:rPr>
              <a:t>Row </a:t>
            </a:r>
            <a:r>
              <a:rPr lang="en-US" i="1" dirty="0">
                <a:solidFill>
                  <a:srgbClr val="000000"/>
                </a:solidFill>
              </a:rPr>
              <a:t>j </a:t>
            </a:r>
            <a:r>
              <a:rPr lang="en-US" dirty="0">
                <a:solidFill>
                  <a:srgbClr val="000000"/>
                </a:solidFill>
              </a:rPr>
              <a:t>can be replaced with the sum of itself and a constant multiple of row </a:t>
            </a:r>
            <a:r>
              <a:rPr lang="en-US" i="1" dirty="0" err="1">
                <a:solidFill>
                  <a:srgbClr val="000000"/>
                </a:solidFill>
              </a:rPr>
              <a:t>i</a:t>
            </a:r>
            <a:r>
              <a:rPr lang="en-US" dirty="0">
                <a:solidFill>
                  <a:srgbClr val="000000"/>
                </a:solidFill>
              </a:rPr>
              <a:t>. (Denoted </a:t>
            </a:r>
            <a:r>
              <a:rPr lang="en-US" i="1" dirty="0" err="1">
                <a:solidFill>
                  <a:srgbClr val="000000"/>
                </a:solidFill>
              </a:rPr>
              <a:t>cR</a:t>
            </a:r>
            <a:r>
              <a:rPr lang="en-US" i="1" baseline="-25000" dirty="0" err="1">
                <a:solidFill>
                  <a:srgbClr val="000000"/>
                </a:solidFill>
              </a:rPr>
              <a:t>i</a:t>
            </a:r>
            <a:r>
              <a:rPr lang="en-US" i="1" dirty="0">
                <a:solidFill>
                  <a:srgbClr val="000000"/>
                </a:solidFill>
              </a:rPr>
              <a:t> </a:t>
            </a:r>
            <a:r>
              <a:rPr lang="en-US" dirty="0">
                <a:solidFill>
                  <a:srgbClr val="000000"/>
                </a:solidFill>
              </a:rPr>
              <a:t>+ </a:t>
            </a:r>
            <a:r>
              <a:rPr lang="en-US" i="1" dirty="0" err="1">
                <a:solidFill>
                  <a:srgbClr val="000000"/>
                </a:solidFill>
              </a:rPr>
              <a:t>R</a:t>
            </a:r>
            <a:r>
              <a:rPr lang="en-US" i="1" baseline="-25000" dirty="0" err="1">
                <a:solidFill>
                  <a:srgbClr val="000000"/>
                </a:solidFill>
              </a:rPr>
              <a:t>j</a:t>
            </a:r>
            <a:r>
              <a:rPr lang="en-US" dirty="0">
                <a:solidFill>
                  <a:srgbClr val="000000"/>
                </a:solidFill>
              </a:rPr>
              <a:t>)</a:t>
            </a:r>
          </a:p>
          <a:p>
            <a:r>
              <a:rPr lang="en-US" dirty="0">
                <a:solidFill>
                  <a:srgbClr val="000000"/>
                </a:solidFill>
              </a:rPr>
              <a:t>Typically, we write that an operation has been performed by connecting the original matrix to the new matrix with an arrow, writing the type of operation above it. For example, the matrix from Example 3d can be placed in row echelon form as follows.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Gaussian Elimination and Row Echelon Form</a:t>
            </a:r>
          </a:p>
        </p:txBody>
      </p:sp>
      <p:sp>
        <p:nvSpPr>
          <p:cNvPr id="3" name="Content Placeholder 2"/>
          <p:cNvSpPr>
            <a:spLocks noGrp="1"/>
          </p:cNvSpPr>
          <p:nvPr>
            <p:ph idx="1"/>
          </p:nvPr>
        </p:nvSpPr>
        <p:spPr>
          <a:xfrm>
            <a:off x="457200" y="1280160"/>
            <a:ext cx="8229600" cy="2591479"/>
          </a:xfr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a:r>
              <a:rPr lang="en-US" b="1" dirty="0">
                <a:solidFill>
                  <a:srgbClr val="000000"/>
                </a:solidFill>
              </a:rPr>
              <a:t>Elementary Row Operations (cont.)</a:t>
            </a: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a:p>
            <a:pPr algn="ctr"/>
            <a:endParaRPr lang="en-US" b="1" dirty="0">
              <a:solidFill>
                <a:srgbClr val="000000"/>
              </a:solidFill>
            </a:endParaRPr>
          </a:p>
        </p:txBody>
      </p:sp>
      <p:graphicFrame>
        <p:nvGraphicFramePr>
          <p:cNvPr id="4" name="Object 3">
            <a:extLst>
              <a:ext uri="{FF2B5EF4-FFF2-40B4-BE49-F238E27FC236}">
                <a16:creationId xmlns:a16="http://schemas.microsoft.com/office/drawing/2014/main" id="{781CBA2D-B692-4F23-8A2E-52B8FC438103}"/>
              </a:ext>
            </a:extLst>
          </p:cNvPr>
          <p:cNvGraphicFramePr>
            <a:graphicFrameLocks noChangeAspect="1"/>
          </p:cNvGraphicFramePr>
          <p:nvPr>
            <p:extLst>
              <p:ext uri="{D42A27DB-BD31-4B8C-83A1-F6EECF244321}">
                <p14:modId xmlns:p14="http://schemas.microsoft.com/office/powerpoint/2010/main" val="3829390803"/>
              </p:ext>
            </p:extLst>
          </p:nvPr>
        </p:nvGraphicFramePr>
        <p:xfrm>
          <a:off x="1079500" y="1981200"/>
          <a:ext cx="6985000" cy="1562100"/>
        </p:xfrm>
        <a:graphic>
          <a:graphicData uri="http://schemas.openxmlformats.org/presentationml/2006/ole">
            <mc:AlternateContent xmlns:mc="http://schemas.openxmlformats.org/markup-compatibility/2006">
              <mc:Choice xmlns:v="urn:schemas-microsoft-com:vml" Requires="v">
                <p:oleObj spid="_x0000_s23580" name="Equation" r:id="rId3" imgW="6984720" imgH="1562040" progId="Equation.DSMT4">
                  <p:embed/>
                </p:oleObj>
              </mc:Choice>
              <mc:Fallback>
                <p:oleObj name="Equation" r:id="rId3" imgW="6984720" imgH="1562040" progId="Equation.DSMT4">
                  <p:embed/>
                  <p:pic>
                    <p:nvPicPr>
                      <p:cNvPr id="0" name=""/>
                      <p:cNvPicPr/>
                      <p:nvPr/>
                    </p:nvPicPr>
                    <p:blipFill>
                      <a:blip r:embed="rId4"/>
                      <a:stretch>
                        <a:fillRect/>
                      </a:stretch>
                    </p:blipFill>
                    <p:spPr>
                      <a:xfrm>
                        <a:off x="1079500" y="1981200"/>
                        <a:ext cx="6985000" cy="1562100"/>
                      </a:xfrm>
                      <a:prstGeom prst="rect">
                        <a:avLst/>
                      </a:prstGeom>
                    </p:spPr>
                  </p:pic>
                </p:oleObj>
              </mc:Fallback>
            </mc:AlternateContent>
          </a:graphicData>
        </a:graphic>
      </p:graphicFrame>
    </p:spTree>
    <p:extLst>
      <p:ext uri="{BB962C8B-B14F-4D97-AF65-F5344CB8AC3E}">
        <p14:creationId xmlns:p14="http://schemas.microsoft.com/office/powerpoint/2010/main" val="184582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Systems, Matrices, and </a:t>
            </a:r>
            <a:br>
              <a:rPr lang="en-US" dirty="0"/>
            </a:br>
            <a:r>
              <a:rPr lang="en-US" dirty="0"/>
              <a:t>Augmented Matrices</a:t>
            </a:r>
          </a:p>
        </p:txBody>
      </p:sp>
      <p:sp>
        <p:nvSpPr>
          <p:cNvPr id="3" name="Content Placeholder 2"/>
          <p:cNvSpPr>
            <a:spLocks noGrp="1"/>
          </p:cNvSpPr>
          <p:nvPr>
            <p:ph idx="1"/>
          </p:nvPr>
        </p:nvSpPr>
        <p:spPr>
          <a:xfrm>
            <a:off x="457200" y="1280160"/>
            <a:ext cx="8229600" cy="4056495"/>
          </a:xfr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a:r>
              <a:rPr lang="en-US" b="1" dirty="0">
                <a:solidFill>
                  <a:srgbClr val="000000"/>
                </a:solidFill>
              </a:rPr>
              <a:t>Matrices and Matrix Notation</a:t>
            </a:r>
          </a:p>
          <a:p>
            <a:r>
              <a:rPr lang="en-US" dirty="0">
                <a:solidFill>
                  <a:srgbClr val="000000"/>
                </a:solidFill>
              </a:rPr>
              <a:t>A </a:t>
            </a:r>
            <a:r>
              <a:rPr lang="en-US" b="1" dirty="0">
                <a:solidFill>
                  <a:srgbClr val="C00000"/>
                </a:solidFill>
              </a:rPr>
              <a:t>matrix</a:t>
            </a:r>
            <a:r>
              <a:rPr lang="en-US" b="1" dirty="0">
                <a:solidFill>
                  <a:srgbClr val="000000"/>
                </a:solidFill>
              </a:rPr>
              <a:t> </a:t>
            </a:r>
            <a:r>
              <a:rPr lang="en-US" dirty="0">
                <a:solidFill>
                  <a:srgbClr val="000000"/>
                </a:solidFill>
              </a:rPr>
              <a:t>is a rectangular array of numbers, called </a:t>
            </a:r>
            <a:r>
              <a:rPr lang="en-US" b="1" dirty="0">
                <a:solidFill>
                  <a:srgbClr val="C00000"/>
                </a:solidFill>
              </a:rPr>
              <a:t>elements</a:t>
            </a:r>
            <a:r>
              <a:rPr lang="en-US" dirty="0">
                <a:solidFill>
                  <a:srgbClr val="000000"/>
                </a:solidFill>
              </a:rPr>
              <a:t> or </a:t>
            </a:r>
            <a:r>
              <a:rPr lang="en-US" b="1" dirty="0">
                <a:solidFill>
                  <a:srgbClr val="C00000"/>
                </a:solidFill>
              </a:rPr>
              <a:t>entries</a:t>
            </a:r>
            <a:r>
              <a:rPr lang="en-US" dirty="0">
                <a:solidFill>
                  <a:srgbClr val="000000"/>
                </a:solidFill>
              </a:rPr>
              <a:t> of the matrix. As the numbers are in a rectangular array, they naturally form </a:t>
            </a:r>
            <a:r>
              <a:rPr lang="en-US" b="1" dirty="0">
                <a:solidFill>
                  <a:srgbClr val="C00000"/>
                </a:solidFill>
              </a:rPr>
              <a:t>rows</a:t>
            </a:r>
            <a:r>
              <a:rPr lang="en-US" dirty="0">
                <a:solidFill>
                  <a:srgbClr val="000000"/>
                </a:solidFill>
              </a:rPr>
              <a:t> and </a:t>
            </a:r>
            <a:r>
              <a:rPr lang="en-US" b="1" dirty="0">
                <a:solidFill>
                  <a:srgbClr val="C00000"/>
                </a:solidFill>
              </a:rPr>
              <a:t>columns</a:t>
            </a:r>
            <a:r>
              <a:rPr lang="en-US" dirty="0">
                <a:solidFill>
                  <a:srgbClr val="000000"/>
                </a:solidFill>
              </a:rPr>
              <a:t>. It is often important to determine the size of a given matrix; we say that a matrix with </a:t>
            </a:r>
            <a:r>
              <a:rPr lang="en-US" i="1" dirty="0">
                <a:solidFill>
                  <a:srgbClr val="000000"/>
                </a:solidFill>
              </a:rPr>
              <a:t>m </a:t>
            </a:r>
            <a:r>
              <a:rPr lang="en-US" dirty="0">
                <a:solidFill>
                  <a:srgbClr val="000000"/>
                </a:solidFill>
              </a:rPr>
              <a:t>rows and </a:t>
            </a:r>
            <a:r>
              <a:rPr lang="en-US" i="1" dirty="0">
                <a:solidFill>
                  <a:srgbClr val="000000"/>
                </a:solidFill>
              </a:rPr>
              <a:t>n </a:t>
            </a:r>
            <a:r>
              <a:rPr lang="en-US" dirty="0">
                <a:solidFill>
                  <a:srgbClr val="000000"/>
                </a:solidFill>
              </a:rPr>
              <a:t>columns is an </a:t>
            </a:r>
            <a:r>
              <a:rPr lang="en-US" i="1" dirty="0">
                <a:solidFill>
                  <a:srgbClr val="000000"/>
                </a:solidFill>
              </a:rPr>
              <a:t>m</a:t>
            </a:r>
            <a:r>
              <a:rPr lang="en-US" dirty="0">
                <a:solidFill>
                  <a:srgbClr val="000000"/>
                </a:solidFill>
              </a:rPr>
              <a:t> × </a:t>
            </a:r>
            <a:r>
              <a:rPr lang="en-US" i="1" dirty="0">
                <a:solidFill>
                  <a:srgbClr val="000000"/>
                </a:solidFill>
              </a:rPr>
              <a:t>n</a:t>
            </a:r>
            <a:r>
              <a:rPr lang="en-US" dirty="0">
                <a:solidFill>
                  <a:srgbClr val="000000"/>
                </a:solidFill>
              </a:rPr>
              <a:t> matrix (read “</a:t>
            </a:r>
            <a:r>
              <a:rPr lang="en-US" i="1" dirty="0">
                <a:solidFill>
                  <a:srgbClr val="000000"/>
                </a:solidFill>
              </a:rPr>
              <a:t>m</a:t>
            </a:r>
            <a:r>
              <a:rPr lang="en-US" dirty="0">
                <a:solidFill>
                  <a:srgbClr val="000000"/>
                </a:solidFill>
              </a:rPr>
              <a:t> by </a:t>
            </a:r>
            <a:r>
              <a:rPr lang="en-US" i="1" dirty="0">
                <a:solidFill>
                  <a:srgbClr val="000000"/>
                </a:solidFill>
              </a:rPr>
              <a:t>n</a:t>
            </a:r>
            <a:r>
              <a:rPr lang="en-US" dirty="0">
                <a:solidFill>
                  <a:srgbClr val="000000"/>
                </a:solidFill>
              </a:rPr>
              <a:t>”), or of </a:t>
            </a:r>
            <a:r>
              <a:rPr lang="en-US" i="1" dirty="0">
                <a:solidFill>
                  <a:srgbClr val="000000"/>
                </a:solidFill>
              </a:rPr>
              <a:t>order</a:t>
            </a:r>
            <a:r>
              <a:rPr lang="en-US" dirty="0">
                <a:solidFill>
                  <a:srgbClr val="000000"/>
                </a:solidFill>
              </a:rPr>
              <a:t> </a:t>
            </a:r>
            <a:r>
              <a:rPr lang="en-US" i="1" dirty="0">
                <a:solidFill>
                  <a:srgbClr val="000000"/>
                </a:solidFill>
              </a:rPr>
              <a:t>m</a:t>
            </a:r>
            <a:r>
              <a:rPr lang="en-US" dirty="0">
                <a:solidFill>
                  <a:srgbClr val="000000"/>
                </a:solidFill>
              </a:rPr>
              <a:t> × </a:t>
            </a:r>
            <a:r>
              <a:rPr lang="en-US" i="1" dirty="0">
                <a:solidFill>
                  <a:srgbClr val="000000"/>
                </a:solidFill>
              </a:rPr>
              <a:t>n</a:t>
            </a:r>
            <a:r>
              <a:rPr lang="en-US" dirty="0">
                <a:solidFill>
                  <a:srgbClr val="000000"/>
                </a:solidFill>
              </a:rPr>
              <a:t>. By convention, the number of rows is always stated first.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840C-7353-4E18-846F-D7935FB919E4}"/>
              </a:ext>
            </a:extLst>
          </p:cNvPr>
          <p:cNvSpPr>
            <a:spLocks noGrp="1"/>
          </p:cNvSpPr>
          <p:nvPr>
            <p:ph type="title"/>
          </p:nvPr>
        </p:nvSpPr>
        <p:spPr/>
        <p:txBody>
          <a:bodyPr/>
          <a:lstStyle/>
          <a:p>
            <a:r>
              <a:rPr lang="en-US" dirty="0"/>
              <a:t>EXAMPLE 4: Elementary Row Operations</a:t>
            </a:r>
            <a:endParaRPr lang="en-IN" dirty="0"/>
          </a:p>
        </p:txBody>
      </p:sp>
      <p:sp>
        <p:nvSpPr>
          <p:cNvPr id="3" name="Content Placeholder 2">
            <a:extLst>
              <a:ext uri="{FF2B5EF4-FFF2-40B4-BE49-F238E27FC236}">
                <a16:creationId xmlns:a16="http://schemas.microsoft.com/office/drawing/2014/main" id="{6A7DE91D-0D24-4806-B73C-F2C04979CCEC}"/>
              </a:ext>
            </a:extLst>
          </p:cNvPr>
          <p:cNvSpPr>
            <a:spLocks noGrp="1"/>
          </p:cNvSpPr>
          <p:nvPr>
            <p:ph idx="1"/>
          </p:nvPr>
        </p:nvSpPr>
        <p:spPr/>
        <p:txBody>
          <a:bodyPr/>
          <a:lstStyle/>
          <a:p>
            <a:r>
              <a:rPr lang="en-US" dirty="0"/>
              <a:t>Perform the indicated elementary row operation.</a:t>
            </a:r>
            <a:endParaRPr lang="en-IN" dirty="0"/>
          </a:p>
        </p:txBody>
      </p:sp>
      <p:graphicFrame>
        <p:nvGraphicFramePr>
          <p:cNvPr id="4" name="Object 3">
            <a:extLst>
              <a:ext uri="{FF2B5EF4-FFF2-40B4-BE49-F238E27FC236}">
                <a16:creationId xmlns:a16="http://schemas.microsoft.com/office/drawing/2014/main" id="{811BD4CE-95E3-48F6-876F-0701641F66C4}"/>
              </a:ext>
            </a:extLst>
          </p:cNvPr>
          <p:cNvGraphicFramePr>
            <a:graphicFrameLocks noChangeAspect="1"/>
          </p:cNvGraphicFramePr>
          <p:nvPr>
            <p:extLst>
              <p:ext uri="{D42A27DB-BD31-4B8C-83A1-F6EECF244321}">
                <p14:modId xmlns:p14="http://schemas.microsoft.com/office/powerpoint/2010/main" val="1405021924"/>
              </p:ext>
            </p:extLst>
          </p:nvPr>
        </p:nvGraphicFramePr>
        <p:xfrm>
          <a:off x="2641600" y="2019300"/>
          <a:ext cx="3860800" cy="1562100"/>
        </p:xfrm>
        <a:graphic>
          <a:graphicData uri="http://schemas.openxmlformats.org/presentationml/2006/ole">
            <mc:AlternateContent xmlns:mc="http://schemas.openxmlformats.org/markup-compatibility/2006">
              <mc:Choice xmlns:v="urn:schemas-microsoft-com:vml" Requires="v">
                <p:oleObj spid="_x0000_s24602" name="Equation" r:id="rId3" imgW="3860640" imgH="1562040" progId="Equation.DSMT4">
                  <p:embed/>
                </p:oleObj>
              </mc:Choice>
              <mc:Fallback>
                <p:oleObj name="Equation" r:id="rId3" imgW="3860640" imgH="1562040" progId="Equation.DSMT4">
                  <p:embed/>
                  <p:pic>
                    <p:nvPicPr>
                      <p:cNvPr id="0" name=""/>
                      <p:cNvPicPr/>
                      <p:nvPr/>
                    </p:nvPicPr>
                    <p:blipFill>
                      <a:blip r:embed="rId4"/>
                      <a:stretch>
                        <a:fillRect/>
                      </a:stretch>
                    </p:blipFill>
                    <p:spPr>
                      <a:xfrm>
                        <a:off x="2641600" y="2019300"/>
                        <a:ext cx="3860800" cy="1562100"/>
                      </a:xfrm>
                      <a:prstGeom prst="rect">
                        <a:avLst/>
                      </a:prstGeom>
                    </p:spPr>
                  </p:pic>
                </p:oleObj>
              </mc:Fallback>
            </mc:AlternateContent>
          </a:graphicData>
        </a:graphic>
      </p:graphicFrame>
    </p:spTree>
    <p:extLst>
      <p:ext uri="{BB962C8B-B14F-4D97-AF65-F5344CB8AC3E}">
        <p14:creationId xmlns:p14="http://schemas.microsoft.com/office/powerpoint/2010/main" val="2459192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27C7-8514-40E8-A100-4A4AD4EEB2F7}"/>
              </a:ext>
            </a:extLst>
          </p:cNvPr>
          <p:cNvSpPr>
            <a:spLocks noGrp="1"/>
          </p:cNvSpPr>
          <p:nvPr>
            <p:ph type="title"/>
          </p:nvPr>
        </p:nvSpPr>
        <p:spPr/>
        <p:txBody>
          <a:bodyPr/>
          <a:lstStyle/>
          <a:p>
            <a:r>
              <a:rPr lang="en-US" dirty="0"/>
              <a:t>EXAMPLE 4: Elementary Row Operations (cont.)</a:t>
            </a:r>
            <a:endParaRPr lang="en-IN" dirty="0"/>
          </a:p>
        </p:txBody>
      </p:sp>
      <p:sp>
        <p:nvSpPr>
          <p:cNvPr id="3" name="Content Placeholder 2">
            <a:extLst>
              <a:ext uri="{FF2B5EF4-FFF2-40B4-BE49-F238E27FC236}">
                <a16:creationId xmlns:a16="http://schemas.microsoft.com/office/drawing/2014/main" id="{B40436A3-EAB2-4D5D-BB53-4631FB44488B}"/>
              </a:ext>
            </a:extLst>
          </p:cNvPr>
          <p:cNvSpPr>
            <a:spLocks noGrp="1"/>
          </p:cNvSpPr>
          <p:nvPr>
            <p:ph idx="1"/>
          </p:nvPr>
        </p:nvSpPr>
        <p:spPr/>
        <p:txBody>
          <a:bodyPr/>
          <a:lstStyle/>
          <a:p>
            <a:r>
              <a:rPr lang="en-US" b="1" dirty="0"/>
              <a:t>Solution</a:t>
            </a:r>
          </a:p>
          <a:p>
            <a:r>
              <a:rPr lang="en-US" dirty="0"/>
              <a:t>The row operation indicates that we should add −5 times Row 1 to Row 2.</a:t>
            </a:r>
            <a:endParaRPr lang="en-IN" dirty="0"/>
          </a:p>
        </p:txBody>
      </p:sp>
      <p:graphicFrame>
        <p:nvGraphicFramePr>
          <p:cNvPr id="5" name="Object 4">
            <a:extLst>
              <a:ext uri="{FF2B5EF4-FFF2-40B4-BE49-F238E27FC236}">
                <a16:creationId xmlns:a16="http://schemas.microsoft.com/office/drawing/2014/main" id="{5C14A11F-0A38-48B1-99AE-84D23745C488}"/>
              </a:ext>
            </a:extLst>
          </p:cNvPr>
          <p:cNvGraphicFramePr>
            <a:graphicFrameLocks noChangeAspect="1"/>
          </p:cNvGraphicFramePr>
          <p:nvPr>
            <p:extLst>
              <p:ext uri="{D42A27DB-BD31-4B8C-83A1-F6EECF244321}">
                <p14:modId xmlns:p14="http://schemas.microsoft.com/office/powerpoint/2010/main" val="2374406351"/>
              </p:ext>
            </p:extLst>
          </p:nvPr>
        </p:nvGraphicFramePr>
        <p:xfrm>
          <a:off x="340258" y="2971800"/>
          <a:ext cx="8575142" cy="2606040"/>
        </p:xfrm>
        <a:graphic>
          <a:graphicData uri="http://schemas.openxmlformats.org/presentationml/2006/ole">
            <mc:AlternateContent xmlns:mc="http://schemas.openxmlformats.org/markup-compatibility/2006">
              <mc:Choice xmlns:v="urn:schemas-microsoft-com:vml" Requires="v">
                <p:oleObj spid="_x0000_s25627" name="Equation" r:id="rId3" imgW="10655280" imgH="3238200" progId="Equation.DSMT4">
                  <p:embed/>
                </p:oleObj>
              </mc:Choice>
              <mc:Fallback>
                <p:oleObj name="Equation" r:id="rId3" imgW="10655280" imgH="3238200" progId="Equation.DSMT4">
                  <p:embed/>
                  <p:pic>
                    <p:nvPicPr>
                      <p:cNvPr id="0" name=""/>
                      <p:cNvPicPr/>
                      <p:nvPr/>
                    </p:nvPicPr>
                    <p:blipFill>
                      <a:blip r:embed="rId4"/>
                      <a:stretch>
                        <a:fillRect/>
                      </a:stretch>
                    </p:blipFill>
                    <p:spPr>
                      <a:xfrm>
                        <a:off x="340258" y="2971800"/>
                        <a:ext cx="8575142" cy="2606040"/>
                      </a:xfrm>
                      <a:prstGeom prst="rect">
                        <a:avLst/>
                      </a:prstGeom>
                    </p:spPr>
                  </p:pic>
                </p:oleObj>
              </mc:Fallback>
            </mc:AlternateContent>
          </a:graphicData>
        </a:graphic>
      </p:graphicFrame>
    </p:spTree>
    <p:extLst>
      <p:ext uri="{BB962C8B-B14F-4D97-AF65-F5344CB8AC3E}">
        <p14:creationId xmlns:p14="http://schemas.microsoft.com/office/powerpoint/2010/main" val="2401533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627C7-8514-40E8-A100-4A4AD4EEB2F7}"/>
              </a:ext>
            </a:extLst>
          </p:cNvPr>
          <p:cNvSpPr>
            <a:spLocks noGrp="1"/>
          </p:cNvSpPr>
          <p:nvPr>
            <p:ph type="title"/>
          </p:nvPr>
        </p:nvSpPr>
        <p:spPr/>
        <p:txBody>
          <a:bodyPr/>
          <a:lstStyle/>
          <a:p>
            <a:r>
              <a:rPr lang="en-US" dirty="0"/>
              <a:t>EXAMPLE 4: Elementary Row Operations (cont.)</a:t>
            </a:r>
            <a:endParaRPr lang="en-IN" dirty="0"/>
          </a:p>
        </p:txBody>
      </p:sp>
      <p:sp>
        <p:nvSpPr>
          <p:cNvPr id="3" name="Content Placeholder 2">
            <a:extLst>
              <a:ext uri="{FF2B5EF4-FFF2-40B4-BE49-F238E27FC236}">
                <a16:creationId xmlns:a16="http://schemas.microsoft.com/office/drawing/2014/main" id="{B40436A3-EAB2-4D5D-BB53-4631FB44488B}"/>
              </a:ext>
            </a:extLst>
          </p:cNvPr>
          <p:cNvSpPr>
            <a:spLocks noGrp="1"/>
          </p:cNvSpPr>
          <p:nvPr>
            <p:ph idx="1"/>
          </p:nvPr>
        </p:nvSpPr>
        <p:spPr/>
        <p:txBody>
          <a:bodyPr/>
          <a:lstStyle/>
          <a:p>
            <a:r>
              <a:rPr lang="en-US" dirty="0"/>
              <a:t>Note that the first row now begins with 1 and the second row now begins with 0. The row operation has begun to change this matrix towards row echelon form.</a:t>
            </a:r>
            <a:endParaRPr lang="en-IN" dirty="0"/>
          </a:p>
        </p:txBody>
      </p:sp>
    </p:spTree>
    <p:extLst>
      <p:ext uri="{BB962C8B-B14F-4D97-AF65-F5344CB8AC3E}">
        <p14:creationId xmlns:p14="http://schemas.microsoft.com/office/powerpoint/2010/main" val="2732014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Gaussian Elimination</a:t>
            </a:r>
          </a:p>
        </p:txBody>
      </p:sp>
      <p:sp>
        <p:nvSpPr>
          <p:cNvPr id="3" name="Content Placeholder 2"/>
          <p:cNvSpPr>
            <a:spLocks noGrp="1"/>
          </p:cNvSpPr>
          <p:nvPr>
            <p:ph idx="1"/>
          </p:nvPr>
        </p:nvSpPr>
        <p:spPr/>
        <p:txBody>
          <a:bodyPr/>
          <a:lstStyle/>
          <a:p>
            <a:r>
              <a:rPr lang="en-US" dirty="0"/>
              <a:t>Use Gaussian elimination to solve the system</a:t>
            </a:r>
          </a:p>
          <a:p>
            <a:endParaRPr lang="en-US" dirty="0"/>
          </a:p>
        </p:txBody>
      </p:sp>
      <p:graphicFrame>
        <p:nvGraphicFramePr>
          <p:cNvPr id="212994" name="Object 2"/>
          <p:cNvGraphicFramePr>
            <a:graphicFrameLocks noChangeAspect="1"/>
          </p:cNvGraphicFramePr>
          <p:nvPr/>
        </p:nvGraphicFramePr>
        <p:xfrm>
          <a:off x="3213100" y="1943100"/>
          <a:ext cx="2717800" cy="1562100"/>
        </p:xfrm>
        <a:graphic>
          <a:graphicData uri="http://schemas.openxmlformats.org/presentationml/2006/ole">
            <mc:AlternateContent xmlns:mc="http://schemas.openxmlformats.org/markup-compatibility/2006">
              <mc:Choice xmlns:v="urn:schemas-microsoft-com:vml" Requires="v">
                <p:oleObj spid="_x0000_s5177" name="Equation" r:id="rId4" imgW="2717640" imgH="1562040" progId="Equation.DSMT4">
                  <p:embed/>
                </p:oleObj>
              </mc:Choice>
              <mc:Fallback>
                <p:oleObj name="Equation" r:id="rId4" imgW="2717640" imgH="1562040" progId="Equation.DSMT4">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3100" y="1943100"/>
                        <a:ext cx="27178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Gaussian Elimination (cont.)</a:t>
            </a:r>
          </a:p>
        </p:txBody>
      </p:sp>
      <p:sp>
        <p:nvSpPr>
          <p:cNvPr id="3" name="Content Placeholder 2"/>
          <p:cNvSpPr>
            <a:spLocks noGrp="1"/>
          </p:cNvSpPr>
          <p:nvPr>
            <p:ph idx="1"/>
          </p:nvPr>
        </p:nvSpPr>
        <p:spPr/>
        <p:txBody>
          <a:bodyPr/>
          <a:lstStyle/>
          <a:p>
            <a:pPr>
              <a:spcBef>
                <a:spcPts val="3000"/>
              </a:spcBef>
            </a:pPr>
            <a:r>
              <a:rPr lang="en-US" b="1" dirty="0"/>
              <a:t>Solution</a:t>
            </a:r>
          </a:p>
          <a:p>
            <a:r>
              <a:rPr lang="en-US" dirty="0"/>
              <a:t>First, we read off the augmented matrix corresponding to this system.</a:t>
            </a:r>
          </a:p>
          <a:p>
            <a:endParaRPr lang="en-US" dirty="0"/>
          </a:p>
          <a:p>
            <a:endParaRPr lang="en-US" dirty="0"/>
          </a:p>
        </p:txBody>
      </p:sp>
      <p:graphicFrame>
        <p:nvGraphicFramePr>
          <p:cNvPr id="5" name="Object 4">
            <a:extLst>
              <a:ext uri="{FF2B5EF4-FFF2-40B4-BE49-F238E27FC236}">
                <a16:creationId xmlns:a16="http://schemas.microsoft.com/office/drawing/2014/main" id="{4DF5CCE2-7610-486D-88B4-460C97EF4069}"/>
              </a:ext>
            </a:extLst>
          </p:cNvPr>
          <p:cNvGraphicFramePr>
            <a:graphicFrameLocks noChangeAspect="1"/>
          </p:cNvGraphicFramePr>
          <p:nvPr>
            <p:extLst>
              <p:ext uri="{D42A27DB-BD31-4B8C-83A1-F6EECF244321}">
                <p14:modId xmlns:p14="http://schemas.microsoft.com/office/powerpoint/2010/main" val="3695098813"/>
              </p:ext>
            </p:extLst>
          </p:nvPr>
        </p:nvGraphicFramePr>
        <p:xfrm>
          <a:off x="3143250" y="2781300"/>
          <a:ext cx="2857500" cy="1562100"/>
        </p:xfrm>
        <a:graphic>
          <a:graphicData uri="http://schemas.openxmlformats.org/presentationml/2006/ole">
            <mc:AlternateContent xmlns:mc="http://schemas.openxmlformats.org/markup-compatibility/2006">
              <mc:Choice xmlns:v="urn:schemas-microsoft-com:vml" Requires="v">
                <p:oleObj spid="_x0000_s30727" name="Equation" r:id="rId4" imgW="2857320" imgH="1562040" progId="Equation.DSMT4">
                  <p:embed/>
                </p:oleObj>
              </mc:Choice>
              <mc:Fallback>
                <p:oleObj name="Equation" r:id="rId4" imgW="2857320" imgH="1562040" progId="Equation.DSMT4">
                  <p:embed/>
                  <p:pic>
                    <p:nvPicPr>
                      <p:cNvPr id="4" name="Object 3">
                        <a:extLst>
                          <a:ext uri="{FF2B5EF4-FFF2-40B4-BE49-F238E27FC236}">
                            <a16:creationId xmlns:a16="http://schemas.microsoft.com/office/drawing/2014/main" id="{964901D8-13E3-4586-93DD-6BC66D572BE9}"/>
                          </a:ext>
                        </a:extLst>
                      </p:cNvPr>
                      <p:cNvPicPr/>
                      <p:nvPr/>
                    </p:nvPicPr>
                    <p:blipFill>
                      <a:blip r:embed="rId5"/>
                      <a:stretch>
                        <a:fillRect/>
                      </a:stretch>
                    </p:blipFill>
                    <p:spPr>
                      <a:xfrm>
                        <a:off x="3143250" y="2781300"/>
                        <a:ext cx="2857500" cy="15621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200352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Gaussian Elimination (cont.)</a:t>
            </a:r>
          </a:p>
        </p:txBody>
      </p:sp>
      <p:sp>
        <p:nvSpPr>
          <p:cNvPr id="3" name="Content Placeholder 2"/>
          <p:cNvSpPr>
            <a:spLocks noGrp="1"/>
          </p:cNvSpPr>
          <p:nvPr>
            <p:ph idx="1"/>
          </p:nvPr>
        </p:nvSpPr>
        <p:spPr/>
        <p:txBody>
          <a:bodyPr>
            <a:normAutofit/>
          </a:bodyPr>
          <a:lstStyle/>
          <a:p>
            <a:r>
              <a:rPr lang="en-US" dirty="0"/>
              <a:t>Now, we transform it into row echelon form. It is usually easiest to work one column at a time. After getting a leading 1 in the first row, use row operations to obtains 0's below it. Repeat this process with each successive column.</a:t>
            </a:r>
          </a:p>
        </p:txBody>
      </p:sp>
    </p:spTree>
    <p:custDataLst>
      <p:tags r:id="rId1"/>
    </p:custDataLst>
    <p:extLst>
      <p:ext uri="{BB962C8B-B14F-4D97-AF65-F5344CB8AC3E}">
        <p14:creationId xmlns:p14="http://schemas.microsoft.com/office/powerpoint/2010/main" val="3572750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Gaussian Elimination (cont.)</a:t>
            </a:r>
          </a:p>
        </p:txBody>
      </p:sp>
      <p:graphicFrame>
        <p:nvGraphicFramePr>
          <p:cNvPr id="6147" name="Object 3"/>
          <p:cNvGraphicFramePr>
            <a:graphicFrameLocks noChangeAspect="1"/>
          </p:cNvGraphicFramePr>
          <p:nvPr>
            <p:extLst>
              <p:ext uri="{D42A27DB-BD31-4B8C-83A1-F6EECF244321}">
                <p14:modId xmlns:p14="http://schemas.microsoft.com/office/powerpoint/2010/main" val="1504521391"/>
              </p:ext>
            </p:extLst>
          </p:nvPr>
        </p:nvGraphicFramePr>
        <p:xfrm>
          <a:off x="838200" y="1371600"/>
          <a:ext cx="2857500" cy="1562100"/>
        </p:xfrm>
        <a:graphic>
          <a:graphicData uri="http://schemas.openxmlformats.org/presentationml/2006/ole">
            <mc:AlternateContent xmlns:mc="http://schemas.openxmlformats.org/markup-compatibility/2006">
              <mc:Choice xmlns:v="urn:schemas-microsoft-com:vml" Requires="v">
                <p:oleObj spid="_x0000_s6312" name="Equation" r:id="rId4" imgW="2857320" imgH="1562040" progId="Equation.DSMT4">
                  <p:embed/>
                </p:oleObj>
              </mc:Choice>
              <mc:Fallback>
                <p:oleObj name="Equation" r:id="rId4" imgW="2857320" imgH="15620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371600"/>
                        <a:ext cx="28575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2750346681"/>
              </p:ext>
            </p:extLst>
          </p:nvPr>
        </p:nvGraphicFramePr>
        <p:xfrm>
          <a:off x="990600" y="3759524"/>
          <a:ext cx="1371600" cy="393700"/>
        </p:xfrm>
        <a:graphic>
          <a:graphicData uri="http://schemas.openxmlformats.org/presentationml/2006/ole">
            <mc:AlternateContent xmlns:mc="http://schemas.openxmlformats.org/markup-compatibility/2006">
              <mc:Choice xmlns:v="urn:schemas-microsoft-com:vml" Requires="v">
                <p:oleObj spid="_x0000_s6313" name="Equation" r:id="rId6" imgW="1371600" imgH="393480" progId="Equation.DSMT4">
                  <p:embed/>
                </p:oleObj>
              </mc:Choice>
              <mc:Fallback>
                <p:oleObj name="Equation" r:id="rId6" imgW="1371600" imgH="3934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3759524"/>
                        <a:ext cx="13716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extLst>
              <p:ext uri="{D42A27DB-BD31-4B8C-83A1-F6EECF244321}">
                <p14:modId xmlns:p14="http://schemas.microsoft.com/office/powerpoint/2010/main" val="3657229354"/>
              </p:ext>
            </p:extLst>
          </p:nvPr>
        </p:nvGraphicFramePr>
        <p:xfrm>
          <a:off x="2635044" y="3238824"/>
          <a:ext cx="2857500" cy="1562100"/>
        </p:xfrm>
        <a:graphic>
          <a:graphicData uri="http://schemas.openxmlformats.org/presentationml/2006/ole">
            <mc:AlternateContent xmlns:mc="http://schemas.openxmlformats.org/markup-compatibility/2006">
              <mc:Choice xmlns:v="urn:schemas-microsoft-com:vml" Requires="v">
                <p:oleObj spid="_x0000_s6314" name="Equation" r:id="rId8" imgW="2857320" imgH="1562040" progId="Equation.DSMT4">
                  <p:embed/>
                </p:oleObj>
              </mc:Choice>
              <mc:Fallback>
                <p:oleObj name="Equation" r:id="rId8" imgW="2857320" imgH="156204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5044" y="3238824"/>
                        <a:ext cx="28575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E9BA7F87-3F98-409C-B529-50FF1B10F240}"/>
              </a:ext>
            </a:extLst>
          </p:cNvPr>
          <p:cNvSpPr/>
          <p:nvPr/>
        </p:nvSpPr>
        <p:spPr>
          <a:xfrm>
            <a:off x="5765388" y="3696708"/>
            <a:ext cx="2921412" cy="1015663"/>
          </a:xfrm>
          <a:prstGeom prst="rect">
            <a:avLst/>
          </a:prstGeom>
        </p:spPr>
        <p:txBody>
          <a:bodyPr wrap="square">
            <a:spAutoFit/>
          </a:bodyPr>
          <a:lstStyle/>
          <a:p>
            <a:r>
              <a:rPr lang="en-US" sz="2000" dirty="0">
                <a:solidFill>
                  <a:srgbClr val="008080"/>
                </a:solidFill>
              </a:rPr>
              <a:t>Exchange Rows 1 and 2 to make 1 the first entry of the first row.</a:t>
            </a:r>
            <a:endParaRPr lang="en-IN" sz="2000" dirty="0">
              <a:solidFill>
                <a:srgbClr val="008080"/>
              </a:solidFill>
            </a:endParaRPr>
          </a:p>
        </p:txBody>
      </p:sp>
    </p:spTree>
    <p:custDataLst>
      <p:tags r:id="rId2"/>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Gaussian Elimination (cont.)</a:t>
            </a:r>
          </a:p>
        </p:txBody>
      </p:sp>
      <p:graphicFrame>
        <p:nvGraphicFramePr>
          <p:cNvPr id="7171" name="Object 3"/>
          <p:cNvGraphicFramePr>
            <a:graphicFrameLocks noChangeAspect="1"/>
          </p:cNvGraphicFramePr>
          <p:nvPr>
            <p:extLst>
              <p:ext uri="{D42A27DB-BD31-4B8C-83A1-F6EECF244321}">
                <p14:modId xmlns:p14="http://schemas.microsoft.com/office/powerpoint/2010/main" val="3719036506"/>
              </p:ext>
            </p:extLst>
          </p:nvPr>
        </p:nvGraphicFramePr>
        <p:xfrm>
          <a:off x="1835150" y="1524000"/>
          <a:ext cx="2832100" cy="1562100"/>
        </p:xfrm>
        <a:graphic>
          <a:graphicData uri="http://schemas.openxmlformats.org/presentationml/2006/ole">
            <mc:AlternateContent xmlns:mc="http://schemas.openxmlformats.org/markup-compatibility/2006">
              <mc:Choice xmlns:v="urn:schemas-microsoft-com:vml" Requires="v">
                <p:oleObj spid="_x0000_s7528" name="Equation" r:id="rId3" imgW="2831760" imgH="1562040" progId="Equation.DSMT4">
                  <p:embed/>
                </p:oleObj>
              </mc:Choice>
              <mc:Fallback>
                <p:oleObj name="Equation" r:id="rId3" imgW="2831760" imgH="1562040" progId="Equation.DSMT4">
                  <p:embed/>
                  <p:pic>
                    <p:nvPicPr>
                      <p:cNvPr id="0" name="Picture 3"/>
                      <p:cNvPicPr>
                        <a:picLocks noChangeAspect="1" noChangeArrowheads="1"/>
                      </p:cNvPicPr>
                      <p:nvPr/>
                    </p:nvPicPr>
                    <p:blipFill>
                      <a:blip r:embed="rId4"/>
                      <a:srcRect/>
                      <a:stretch>
                        <a:fillRect/>
                      </a:stretch>
                    </p:blipFill>
                    <p:spPr bwMode="auto">
                      <a:xfrm>
                        <a:off x="1835150" y="1524000"/>
                        <a:ext cx="28321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extLst>
              <p:ext uri="{D42A27DB-BD31-4B8C-83A1-F6EECF244321}">
                <p14:modId xmlns:p14="http://schemas.microsoft.com/office/powerpoint/2010/main" val="1147307141"/>
              </p:ext>
            </p:extLst>
          </p:nvPr>
        </p:nvGraphicFramePr>
        <p:xfrm>
          <a:off x="304800" y="2063750"/>
          <a:ext cx="1384300" cy="495300"/>
        </p:xfrm>
        <a:graphic>
          <a:graphicData uri="http://schemas.openxmlformats.org/presentationml/2006/ole">
            <mc:AlternateContent xmlns:mc="http://schemas.openxmlformats.org/markup-compatibility/2006">
              <mc:Choice xmlns:v="urn:schemas-microsoft-com:vml" Requires="v">
                <p:oleObj spid="_x0000_s7529" name="Equation" r:id="rId5" imgW="1384200" imgH="495000" progId="Equation.DSMT4">
                  <p:embed/>
                </p:oleObj>
              </mc:Choice>
              <mc:Fallback>
                <p:oleObj name="Equation" r:id="rId5" imgW="1384200" imgH="495000" progId="Equation.DSMT4">
                  <p:embed/>
                  <p:pic>
                    <p:nvPicPr>
                      <p:cNvPr id="0" name="Picture 6"/>
                      <p:cNvPicPr>
                        <a:picLocks noChangeAspect="1" noChangeArrowheads="1"/>
                      </p:cNvPicPr>
                      <p:nvPr/>
                    </p:nvPicPr>
                    <p:blipFill>
                      <a:blip r:embed="rId6"/>
                      <a:srcRect/>
                      <a:stretch>
                        <a:fillRect/>
                      </a:stretch>
                    </p:blipFill>
                    <p:spPr bwMode="auto">
                      <a:xfrm>
                        <a:off x="304800" y="2063750"/>
                        <a:ext cx="1384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Object 3">
            <a:extLst>
              <a:ext uri="{FF2B5EF4-FFF2-40B4-BE49-F238E27FC236}">
                <a16:creationId xmlns:a16="http://schemas.microsoft.com/office/drawing/2014/main" id="{14615D64-126C-4F95-89B1-F6B934D7AAB9}"/>
              </a:ext>
            </a:extLst>
          </p:cNvPr>
          <p:cNvGraphicFramePr>
            <a:graphicFrameLocks noChangeAspect="1"/>
          </p:cNvGraphicFramePr>
          <p:nvPr>
            <p:extLst>
              <p:ext uri="{D42A27DB-BD31-4B8C-83A1-F6EECF244321}">
                <p14:modId xmlns:p14="http://schemas.microsoft.com/office/powerpoint/2010/main" val="100384077"/>
              </p:ext>
            </p:extLst>
          </p:nvPr>
        </p:nvGraphicFramePr>
        <p:xfrm>
          <a:off x="1828800" y="3771900"/>
          <a:ext cx="2844800" cy="1562100"/>
        </p:xfrm>
        <a:graphic>
          <a:graphicData uri="http://schemas.openxmlformats.org/presentationml/2006/ole">
            <mc:AlternateContent xmlns:mc="http://schemas.openxmlformats.org/markup-compatibility/2006">
              <mc:Choice xmlns:v="urn:schemas-microsoft-com:vml" Requires="v">
                <p:oleObj spid="_x0000_s7530" name="Equation" r:id="rId7" imgW="2844720" imgH="1562040" progId="Equation.DSMT4">
                  <p:embed/>
                </p:oleObj>
              </mc:Choice>
              <mc:Fallback>
                <p:oleObj name="Equation" r:id="rId7" imgW="2844720" imgH="1562040" progId="Equation.DSMT4">
                  <p:embed/>
                  <p:pic>
                    <p:nvPicPr>
                      <p:cNvPr id="717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771900"/>
                        <a:ext cx="28448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6">
            <a:extLst>
              <a:ext uri="{FF2B5EF4-FFF2-40B4-BE49-F238E27FC236}">
                <a16:creationId xmlns:a16="http://schemas.microsoft.com/office/drawing/2014/main" id="{D5ED9E11-EE1B-49DF-A344-14AF10BA39CC}"/>
              </a:ext>
            </a:extLst>
          </p:cNvPr>
          <p:cNvGraphicFramePr>
            <a:graphicFrameLocks noChangeAspect="1"/>
          </p:cNvGraphicFramePr>
          <p:nvPr>
            <p:extLst>
              <p:ext uri="{D42A27DB-BD31-4B8C-83A1-F6EECF244321}">
                <p14:modId xmlns:p14="http://schemas.microsoft.com/office/powerpoint/2010/main" val="1382077405"/>
              </p:ext>
            </p:extLst>
          </p:nvPr>
        </p:nvGraphicFramePr>
        <p:xfrm>
          <a:off x="304800" y="4311650"/>
          <a:ext cx="1524000" cy="495300"/>
        </p:xfrm>
        <a:graphic>
          <a:graphicData uri="http://schemas.openxmlformats.org/presentationml/2006/ole">
            <mc:AlternateContent xmlns:mc="http://schemas.openxmlformats.org/markup-compatibility/2006">
              <mc:Choice xmlns:v="urn:schemas-microsoft-com:vml" Requires="v">
                <p:oleObj spid="_x0000_s7531" name="Equation" r:id="rId9" imgW="1523880" imgH="495000" progId="Equation.DSMT4">
                  <p:embed/>
                </p:oleObj>
              </mc:Choice>
              <mc:Fallback>
                <p:oleObj name="Equation" r:id="rId9" imgW="1523880" imgH="495000" progId="Equation.DSMT4">
                  <p:embed/>
                  <p:pic>
                    <p:nvPicPr>
                      <p:cNvPr id="7174" name="Object 6"/>
                      <p:cNvPicPr>
                        <a:picLocks noChangeAspect="1" noChangeArrowheads="1"/>
                      </p:cNvPicPr>
                      <p:nvPr/>
                    </p:nvPicPr>
                    <p:blipFill>
                      <a:blip r:embed="rId10"/>
                      <a:srcRect/>
                      <a:stretch>
                        <a:fillRect/>
                      </a:stretch>
                    </p:blipFill>
                    <p:spPr bwMode="auto">
                      <a:xfrm>
                        <a:off x="304800" y="4311650"/>
                        <a:ext cx="15240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a:extLst>
              <a:ext uri="{FF2B5EF4-FFF2-40B4-BE49-F238E27FC236}">
                <a16:creationId xmlns:a16="http://schemas.microsoft.com/office/drawing/2014/main" id="{7847CFFE-D307-45E5-822B-407903272F20}"/>
              </a:ext>
            </a:extLst>
          </p:cNvPr>
          <p:cNvSpPr/>
          <p:nvPr/>
        </p:nvSpPr>
        <p:spPr>
          <a:xfrm>
            <a:off x="4953000" y="1988234"/>
            <a:ext cx="3733800" cy="3016210"/>
          </a:xfrm>
          <a:prstGeom prst="rect">
            <a:avLst/>
          </a:prstGeom>
        </p:spPr>
        <p:txBody>
          <a:bodyPr wrap="square">
            <a:spAutoFit/>
          </a:bodyPr>
          <a:lstStyle/>
          <a:p>
            <a:r>
              <a:rPr lang="en-US" sz="2000" dirty="0">
                <a:solidFill>
                  <a:srgbClr val="008080"/>
                </a:solidFill>
              </a:rPr>
              <a:t>Add 2 times Row 1 to Row 2 to get a 0 as the first entry of Row 2.</a:t>
            </a: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pPr>
              <a:lnSpc>
                <a:spcPct val="150000"/>
              </a:lnSpc>
            </a:pPr>
            <a:endParaRPr lang="en-US" sz="2000" dirty="0">
              <a:solidFill>
                <a:srgbClr val="008080"/>
              </a:solidFill>
            </a:endParaRPr>
          </a:p>
          <a:p>
            <a:endParaRPr lang="en-US" sz="2000" dirty="0">
              <a:solidFill>
                <a:srgbClr val="008080"/>
              </a:solidFill>
            </a:endParaRPr>
          </a:p>
          <a:p>
            <a:r>
              <a:rPr lang="en-US" sz="2000" dirty="0">
                <a:solidFill>
                  <a:srgbClr val="008080"/>
                </a:solidFill>
              </a:rPr>
              <a:t>Add −3 times Row 1 to Row 3 to get a 0 as the first entry of Row 3.</a:t>
            </a:r>
            <a:endParaRPr lang="en-IN" sz="2000" dirty="0">
              <a:solidFill>
                <a:srgbClr val="00808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Gaussian Elimination (cont.)</a:t>
            </a:r>
          </a:p>
        </p:txBody>
      </p:sp>
      <p:graphicFrame>
        <p:nvGraphicFramePr>
          <p:cNvPr id="7172" name="Object 4"/>
          <p:cNvGraphicFramePr>
            <a:graphicFrameLocks noChangeAspect="1"/>
          </p:cNvGraphicFramePr>
          <p:nvPr>
            <p:extLst>
              <p:ext uri="{D42A27DB-BD31-4B8C-83A1-F6EECF244321}">
                <p14:modId xmlns:p14="http://schemas.microsoft.com/office/powerpoint/2010/main" val="933137301"/>
              </p:ext>
            </p:extLst>
          </p:nvPr>
        </p:nvGraphicFramePr>
        <p:xfrm>
          <a:off x="448596" y="1814052"/>
          <a:ext cx="1041400" cy="635000"/>
        </p:xfrm>
        <a:graphic>
          <a:graphicData uri="http://schemas.openxmlformats.org/presentationml/2006/ole">
            <mc:AlternateContent xmlns:mc="http://schemas.openxmlformats.org/markup-compatibility/2006">
              <mc:Choice xmlns:v="urn:schemas-microsoft-com:vml" Requires="v">
                <p:oleObj spid="_x0000_s27727" name="Equation" r:id="rId3" imgW="1041120" imgH="634680" progId="Equation.DSMT4">
                  <p:embed/>
                </p:oleObj>
              </mc:Choice>
              <mc:Fallback>
                <p:oleObj name="Equation" r:id="rId3" imgW="1041120" imgH="634680" progId="Equation.DSMT4">
                  <p:embed/>
                  <p:pic>
                    <p:nvPicPr>
                      <p:cNvPr id="71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596" y="1814052"/>
                        <a:ext cx="10414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extLst>
              <p:ext uri="{D42A27DB-BD31-4B8C-83A1-F6EECF244321}">
                <p14:modId xmlns:p14="http://schemas.microsoft.com/office/powerpoint/2010/main" val="2392415960"/>
              </p:ext>
            </p:extLst>
          </p:nvPr>
        </p:nvGraphicFramePr>
        <p:xfrm>
          <a:off x="1485900" y="1295400"/>
          <a:ext cx="3009900" cy="1993900"/>
        </p:xfrm>
        <a:graphic>
          <a:graphicData uri="http://schemas.openxmlformats.org/presentationml/2006/ole">
            <mc:AlternateContent xmlns:mc="http://schemas.openxmlformats.org/markup-compatibility/2006">
              <mc:Choice xmlns:v="urn:schemas-microsoft-com:vml" Requires="v">
                <p:oleObj spid="_x0000_s27728" name="Equation" r:id="rId5" imgW="3009600" imgH="1993680" progId="Equation.DSMT4">
                  <p:embed/>
                </p:oleObj>
              </mc:Choice>
              <mc:Fallback>
                <p:oleObj name="Equation" r:id="rId5" imgW="3009600" imgH="1993680" progId="Equation.DSMT4">
                  <p:embed/>
                  <p:pic>
                    <p:nvPicPr>
                      <p:cNvPr id="717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5900" y="1295400"/>
                        <a:ext cx="30099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319548" y="4144296"/>
          <a:ext cx="1397000" cy="393700"/>
        </p:xfrm>
        <a:graphic>
          <a:graphicData uri="http://schemas.openxmlformats.org/presentationml/2006/ole">
            <mc:AlternateContent xmlns:mc="http://schemas.openxmlformats.org/markup-compatibility/2006">
              <mc:Choice xmlns:v="urn:schemas-microsoft-com:vml" Requires="v">
                <p:oleObj spid="_x0000_s27729" name="Equation" r:id="rId7" imgW="1396800" imgH="393480" progId="Equation.DSMT4">
                  <p:embed/>
                </p:oleObj>
              </mc:Choice>
              <mc:Fallback>
                <p:oleObj name="Equation" r:id="rId7" imgW="1396800" imgH="393480" progId="Equation.DSMT4">
                  <p:embed/>
                  <p:pic>
                    <p:nvPicPr>
                      <p:cNvPr id="717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9548" y="4144296"/>
                        <a:ext cx="1397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1714500" y="3416300"/>
          <a:ext cx="3009900" cy="2374900"/>
        </p:xfrm>
        <a:graphic>
          <a:graphicData uri="http://schemas.openxmlformats.org/presentationml/2006/ole">
            <mc:AlternateContent xmlns:mc="http://schemas.openxmlformats.org/markup-compatibility/2006">
              <mc:Choice xmlns:v="urn:schemas-microsoft-com:vml" Requires="v">
                <p:oleObj spid="_x0000_s27730" name="Equation" r:id="rId9" imgW="3009600" imgH="2374560" progId="Equation.DSMT4">
                  <p:embed/>
                </p:oleObj>
              </mc:Choice>
              <mc:Fallback>
                <p:oleObj name="Equation" r:id="rId9" imgW="3009600" imgH="2374560" progId="Equation.DSMT4">
                  <p:embed/>
                  <p:pic>
                    <p:nvPicPr>
                      <p:cNvPr id="7176"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14500" y="3416300"/>
                        <a:ext cx="3009900" cy="237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DDC83F1-F79D-42BD-B2EF-BAE78DC79C63}"/>
                  </a:ext>
                </a:extLst>
              </p:cNvPr>
              <p:cNvSpPr/>
              <p:nvPr/>
            </p:nvSpPr>
            <p:spPr>
              <a:xfrm>
                <a:off x="5029200" y="1969184"/>
                <a:ext cx="3505200" cy="3298852"/>
              </a:xfrm>
              <a:prstGeom prst="rect">
                <a:avLst/>
              </a:prstGeom>
            </p:spPr>
            <p:txBody>
              <a:bodyPr wrap="square">
                <a:spAutoFit/>
              </a:bodyPr>
              <a:lstStyle/>
              <a:p>
                <a:r>
                  <a:rPr lang="en-US" sz="2000" dirty="0">
                    <a:solidFill>
                      <a:srgbClr val="008080"/>
                    </a:solidFill>
                  </a:rPr>
                  <a:t>Multiply Row 2 by </a:t>
                </a:r>
                <a14:m>
                  <m:oMath xmlns:m="http://schemas.openxmlformats.org/officeDocument/2006/math">
                    <m:f>
                      <m:fPr>
                        <m:ctrlPr>
                          <a:rPr lang="en-US" sz="2000" b="0" i="1" smtClean="0">
                            <a:solidFill>
                              <a:srgbClr val="008080"/>
                            </a:solidFill>
                            <a:latin typeface="Cambria Math" panose="02040503050406030204" pitchFamily="18" charset="0"/>
                          </a:rPr>
                        </m:ctrlPr>
                      </m:fPr>
                      <m:num>
                        <m:r>
                          <a:rPr lang="en-US" sz="2000" b="0" i="1" smtClean="0">
                            <a:solidFill>
                              <a:srgbClr val="008080"/>
                            </a:solidFill>
                            <a:latin typeface="Cambria Math" panose="02040503050406030204" pitchFamily="18" charset="0"/>
                          </a:rPr>
                          <m:t>1</m:t>
                        </m:r>
                      </m:num>
                      <m:den>
                        <m:r>
                          <a:rPr lang="en-US" sz="2000" b="0" i="1" smtClean="0">
                            <a:solidFill>
                              <a:srgbClr val="008080"/>
                            </a:solidFill>
                            <a:latin typeface="Cambria Math" panose="02040503050406030204" pitchFamily="18" charset="0"/>
                          </a:rPr>
                          <m:t>5</m:t>
                        </m:r>
                      </m:den>
                    </m:f>
                  </m:oMath>
                </a14:m>
                <a:r>
                  <a:rPr lang="en-US" sz="2000" dirty="0">
                    <a:solidFill>
                      <a:srgbClr val="008080"/>
                    </a:solidFill>
                  </a:rPr>
                  <a:t> to make its first nonzero entry 1.</a:t>
                </a: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endParaRPr lang="en-US" sz="2000" dirty="0">
                  <a:solidFill>
                    <a:srgbClr val="008080"/>
                  </a:solidFill>
                </a:endParaRPr>
              </a:p>
              <a:p>
                <a:r>
                  <a:rPr lang="en-US" sz="2000" dirty="0">
                    <a:solidFill>
                      <a:srgbClr val="008080"/>
                    </a:solidFill>
                  </a:rPr>
                  <a:t>Add 7 times Row 2 to Row 3 to get a 0 as the second entry of Row 3.</a:t>
                </a:r>
                <a:endParaRPr lang="en-IN" sz="2000" dirty="0">
                  <a:solidFill>
                    <a:srgbClr val="008080"/>
                  </a:solidFill>
                </a:endParaRPr>
              </a:p>
            </p:txBody>
          </p:sp>
        </mc:Choice>
        <mc:Fallback xmlns="">
          <p:sp>
            <p:nvSpPr>
              <p:cNvPr id="3" name="Rectangle 2">
                <a:extLst>
                  <a:ext uri="{FF2B5EF4-FFF2-40B4-BE49-F238E27FC236}">
                    <a16:creationId xmlns:a16="http://schemas.microsoft.com/office/drawing/2014/main" id="{5DDC83F1-F79D-42BD-B2EF-BAE78DC79C63}"/>
                  </a:ext>
                </a:extLst>
              </p:cNvPr>
              <p:cNvSpPr>
                <a:spLocks noRot="1" noChangeAspect="1" noMove="1" noResize="1" noEditPoints="1" noAdjustHandles="1" noChangeArrowheads="1" noChangeShapeType="1" noTextEdit="1"/>
              </p:cNvSpPr>
              <p:nvPr/>
            </p:nvSpPr>
            <p:spPr>
              <a:xfrm>
                <a:off x="5029200" y="1969184"/>
                <a:ext cx="3505200" cy="3298852"/>
              </a:xfrm>
              <a:prstGeom prst="rect">
                <a:avLst/>
              </a:prstGeom>
              <a:blipFill>
                <a:blip r:embed="rId11"/>
                <a:stretch>
                  <a:fillRect l="-1739" r="-174" b="-2403"/>
                </a:stretch>
              </a:blipFill>
            </p:spPr>
            <p:txBody>
              <a:bodyPr/>
              <a:lstStyle/>
              <a:p>
                <a:r>
                  <a:rPr lang="en-IN">
                    <a:noFill/>
                  </a:rPr>
                  <a:t> </a:t>
                </a:r>
              </a:p>
            </p:txBody>
          </p:sp>
        </mc:Fallback>
      </mc:AlternateContent>
    </p:spTree>
    <p:extLst>
      <p:ext uri="{BB962C8B-B14F-4D97-AF65-F5344CB8AC3E}">
        <p14:creationId xmlns:p14="http://schemas.microsoft.com/office/powerpoint/2010/main" val="2308480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Gaussian Elimination (cont.)</a:t>
            </a:r>
          </a:p>
        </p:txBody>
      </p:sp>
      <p:graphicFrame>
        <p:nvGraphicFramePr>
          <p:cNvPr id="7177" name="Object 9"/>
          <p:cNvGraphicFramePr>
            <a:graphicFrameLocks noChangeAspect="1"/>
          </p:cNvGraphicFramePr>
          <p:nvPr>
            <p:extLst>
              <p:ext uri="{D42A27DB-BD31-4B8C-83A1-F6EECF244321}">
                <p14:modId xmlns:p14="http://schemas.microsoft.com/office/powerpoint/2010/main" val="1906402989"/>
              </p:ext>
            </p:extLst>
          </p:nvPr>
        </p:nvGraphicFramePr>
        <p:xfrm>
          <a:off x="685800" y="1949244"/>
          <a:ext cx="1308100" cy="622300"/>
        </p:xfrm>
        <a:graphic>
          <a:graphicData uri="http://schemas.openxmlformats.org/presentationml/2006/ole">
            <mc:AlternateContent xmlns:mc="http://schemas.openxmlformats.org/markup-compatibility/2006">
              <mc:Choice xmlns:v="urn:schemas-microsoft-com:vml" Requires="v">
                <p:oleObj spid="_x0000_s28707" name="Equation" r:id="rId3" imgW="1307880" imgH="622080" progId="Equation.DSMT4">
                  <p:embed/>
                </p:oleObj>
              </mc:Choice>
              <mc:Fallback>
                <p:oleObj name="Equation" r:id="rId3" imgW="1307880" imgH="622080" progId="Equation.DSMT4">
                  <p:embed/>
                  <p:pic>
                    <p:nvPicPr>
                      <p:cNvPr id="7177"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49244"/>
                        <a:ext cx="13081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0"/>
          <p:cNvGraphicFramePr>
            <a:graphicFrameLocks noChangeAspect="1"/>
          </p:cNvGraphicFramePr>
          <p:nvPr>
            <p:extLst>
              <p:ext uri="{D42A27DB-BD31-4B8C-83A1-F6EECF244321}">
                <p14:modId xmlns:p14="http://schemas.microsoft.com/office/powerpoint/2010/main" val="1435093109"/>
              </p:ext>
            </p:extLst>
          </p:nvPr>
        </p:nvGraphicFramePr>
        <p:xfrm>
          <a:off x="1981200" y="1435100"/>
          <a:ext cx="2819400" cy="1993900"/>
        </p:xfrm>
        <a:graphic>
          <a:graphicData uri="http://schemas.openxmlformats.org/presentationml/2006/ole">
            <mc:AlternateContent xmlns:mc="http://schemas.openxmlformats.org/markup-compatibility/2006">
              <mc:Choice xmlns:v="urn:schemas-microsoft-com:vml" Requires="v">
                <p:oleObj spid="_x0000_s28708" name="Equation" r:id="rId5" imgW="2819160" imgH="1993680" progId="Equation.DSMT4">
                  <p:embed/>
                </p:oleObj>
              </mc:Choice>
              <mc:Fallback>
                <p:oleObj name="Equation" r:id="rId5" imgW="2819160" imgH="1993680" progId="Equation.DSMT4">
                  <p:embed/>
                  <p:pic>
                    <p:nvPicPr>
                      <p:cNvPr id="7178"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1435100"/>
                        <a:ext cx="28194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EC5BDD88-199F-4877-A4F2-AD10F3FCA10F}"/>
                  </a:ext>
                </a:extLst>
              </p:cNvPr>
              <p:cNvSpPr/>
              <p:nvPr/>
            </p:nvSpPr>
            <p:spPr>
              <a:xfrm>
                <a:off x="5029200" y="1960593"/>
                <a:ext cx="3581400" cy="839782"/>
              </a:xfrm>
              <a:prstGeom prst="rect">
                <a:avLst/>
              </a:prstGeom>
            </p:spPr>
            <p:txBody>
              <a:bodyPr wrap="square">
                <a:spAutoFit/>
              </a:bodyPr>
              <a:lstStyle/>
              <a:p>
                <a:r>
                  <a:rPr lang="en-US" sz="2000" dirty="0">
                    <a:solidFill>
                      <a:srgbClr val="008080"/>
                    </a:solidFill>
                  </a:rPr>
                  <a:t>Multiply Row 3 by </a:t>
                </a:r>
                <a14:m>
                  <m:oMath xmlns:m="http://schemas.openxmlformats.org/officeDocument/2006/math">
                    <m:r>
                      <a:rPr lang="en-US" sz="2000" b="0" i="1" smtClean="0">
                        <a:solidFill>
                          <a:srgbClr val="008080"/>
                        </a:solidFill>
                        <a:latin typeface="Cambria Math" panose="02040503050406030204" pitchFamily="18" charset="0"/>
                      </a:rPr>
                      <m:t>−</m:t>
                    </m:r>
                    <m:f>
                      <m:fPr>
                        <m:ctrlPr>
                          <a:rPr lang="en-US" sz="2000" b="0" i="1" smtClean="0">
                            <a:solidFill>
                              <a:srgbClr val="008080"/>
                            </a:solidFill>
                            <a:latin typeface="Cambria Math" panose="02040503050406030204" pitchFamily="18" charset="0"/>
                          </a:rPr>
                        </m:ctrlPr>
                      </m:fPr>
                      <m:num>
                        <m:r>
                          <a:rPr lang="en-US" sz="2000" b="0" i="1" smtClean="0">
                            <a:solidFill>
                              <a:srgbClr val="008080"/>
                            </a:solidFill>
                            <a:latin typeface="Cambria Math" panose="02040503050406030204" pitchFamily="18" charset="0"/>
                          </a:rPr>
                          <m:t>5</m:t>
                        </m:r>
                      </m:num>
                      <m:den>
                        <m:r>
                          <a:rPr lang="en-US" sz="2000" b="0" i="1" smtClean="0">
                            <a:solidFill>
                              <a:srgbClr val="008080"/>
                            </a:solidFill>
                            <a:latin typeface="Cambria Math" panose="02040503050406030204" pitchFamily="18" charset="0"/>
                          </a:rPr>
                          <m:t>24</m:t>
                        </m:r>
                      </m:den>
                    </m:f>
                  </m:oMath>
                </a14:m>
                <a:r>
                  <a:rPr lang="en-US" sz="2000" dirty="0">
                    <a:solidFill>
                      <a:srgbClr val="008080"/>
                    </a:solidFill>
                  </a:rPr>
                  <a:t> to make its first nonzero entry a 1.</a:t>
                </a:r>
                <a:endParaRPr lang="en-IN" sz="2000" dirty="0">
                  <a:solidFill>
                    <a:srgbClr val="008080"/>
                  </a:solidFill>
                </a:endParaRPr>
              </a:p>
            </p:txBody>
          </p:sp>
        </mc:Choice>
        <mc:Fallback xmlns="">
          <p:sp>
            <p:nvSpPr>
              <p:cNvPr id="3" name="Rectangle 2">
                <a:extLst>
                  <a:ext uri="{FF2B5EF4-FFF2-40B4-BE49-F238E27FC236}">
                    <a16:creationId xmlns:a16="http://schemas.microsoft.com/office/drawing/2014/main" id="{EC5BDD88-199F-4877-A4F2-AD10F3FCA10F}"/>
                  </a:ext>
                </a:extLst>
              </p:cNvPr>
              <p:cNvSpPr>
                <a:spLocks noRot="1" noChangeAspect="1" noMove="1" noResize="1" noEditPoints="1" noAdjustHandles="1" noChangeArrowheads="1" noChangeShapeType="1" noTextEdit="1"/>
              </p:cNvSpPr>
              <p:nvPr/>
            </p:nvSpPr>
            <p:spPr>
              <a:xfrm>
                <a:off x="5029200" y="1960593"/>
                <a:ext cx="3581400" cy="839782"/>
              </a:xfrm>
              <a:prstGeom prst="rect">
                <a:avLst/>
              </a:prstGeom>
              <a:blipFill>
                <a:blip r:embed="rId7"/>
                <a:stretch>
                  <a:fillRect l="-1701" b="-12409"/>
                </a:stretch>
              </a:blipFill>
            </p:spPr>
            <p:txBody>
              <a:bodyPr/>
              <a:lstStyle/>
              <a:p>
                <a:r>
                  <a:rPr lang="en-IN">
                    <a:noFill/>
                  </a:rPr>
                  <a:t> </a:t>
                </a:r>
              </a:p>
            </p:txBody>
          </p:sp>
        </mc:Fallback>
      </mc:AlternateContent>
    </p:spTree>
    <p:extLst>
      <p:ext uri="{BB962C8B-B14F-4D97-AF65-F5344CB8AC3E}">
        <p14:creationId xmlns:p14="http://schemas.microsoft.com/office/powerpoint/2010/main" val="1563068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Systems, Matrices, and </a:t>
            </a:r>
            <a:br>
              <a:rPr lang="en-US" dirty="0"/>
            </a:br>
            <a:r>
              <a:rPr lang="en-US" dirty="0"/>
              <a:t>Augmented Matrices</a:t>
            </a:r>
          </a:p>
        </p:txBody>
      </p:sp>
      <p:sp>
        <p:nvSpPr>
          <p:cNvPr id="3" name="Content Placeholder 2"/>
          <p:cNvSpPr>
            <a:spLocks noGrp="1"/>
          </p:cNvSpPr>
          <p:nvPr>
            <p:ph idx="1"/>
          </p:nvPr>
        </p:nvSpPr>
        <p:spPr>
          <a:xfrm>
            <a:off x="457200" y="1280160"/>
            <a:ext cx="8229600" cy="4056495"/>
          </a:xfr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a:r>
              <a:rPr lang="en-US" b="1" dirty="0">
                <a:solidFill>
                  <a:srgbClr val="000000"/>
                </a:solidFill>
              </a:rPr>
              <a:t>Matrices and Matrix Notation (cont.)</a:t>
            </a: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endParaRPr lang="en-US" dirty="0">
              <a:solidFill>
                <a:srgbClr val="000000"/>
              </a:solidFill>
            </a:endParaRPr>
          </a:p>
          <a:p>
            <a:r>
              <a:rPr lang="en-US" dirty="0">
                <a:solidFill>
                  <a:srgbClr val="000000"/>
                </a:solidFill>
              </a:rPr>
              <a:t>This matrix has 3 rows and 4 columns, so it is a 3 × 4 matrix.</a:t>
            </a:r>
          </a:p>
        </p:txBody>
      </p:sp>
      <p:graphicFrame>
        <p:nvGraphicFramePr>
          <p:cNvPr id="5" name="Object 4">
            <a:extLst>
              <a:ext uri="{FF2B5EF4-FFF2-40B4-BE49-F238E27FC236}">
                <a16:creationId xmlns:a16="http://schemas.microsoft.com/office/drawing/2014/main" id="{76494EA3-D3E8-4754-A5AB-63171EF60C4F}"/>
              </a:ext>
            </a:extLst>
          </p:cNvPr>
          <p:cNvGraphicFramePr>
            <a:graphicFrameLocks noChangeAspect="1"/>
          </p:cNvGraphicFramePr>
          <p:nvPr>
            <p:extLst>
              <p:ext uri="{D42A27DB-BD31-4B8C-83A1-F6EECF244321}">
                <p14:modId xmlns:p14="http://schemas.microsoft.com/office/powerpoint/2010/main" val="1774840485"/>
              </p:ext>
            </p:extLst>
          </p:nvPr>
        </p:nvGraphicFramePr>
        <p:xfrm>
          <a:off x="2705100" y="2019300"/>
          <a:ext cx="3733800" cy="2095500"/>
        </p:xfrm>
        <a:graphic>
          <a:graphicData uri="http://schemas.openxmlformats.org/presentationml/2006/ole">
            <mc:AlternateContent xmlns:mc="http://schemas.openxmlformats.org/markup-compatibility/2006">
              <mc:Choice xmlns:v="urn:schemas-microsoft-com:vml" Requires="v">
                <p:oleObj spid="_x0000_s16423" name="Equation" r:id="rId3" imgW="3733560" imgH="2095200" progId="Equation.DSMT4">
                  <p:embed/>
                </p:oleObj>
              </mc:Choice>
              <mc:Fallback>
                <p:oleObj name="Equation" r:id="rId3" imgW="3733560" imgH="2095200" progId="Equation.DSMT4">
                  <p:embed/>
                  <p:pic>
                    <p:nvPicPr>
                      <p:cNvPr id="0" name=""/>
                      <p:cNvPicPr/>
                      <p:nvPr/>
                    </p:nvPicPr>
                    <p:blipFill>
                      <a:blip r:embed="rId4"/>
                      <a:stretch>
                        <a:fillRect/>
                      </a:stretch>
                    </p:blipFill>
                    <p:spPr>
                      <a:xfrm>
                        <a:off x="2705100" y="2019300"/>
                        <a:ext cx="3733800" cy="2095500"/>
                      </a:xfrm>
                      <a:prstGeom prst="rect">
                        <a:avLst/>
                      </a:prstGeom>
                    </p:spPr>
                  </p:pic>
                </p:oleObj>
              </mc:Fallback>
            </mc:AlternateContent>
          </a:graphicData>
        </a:graphic>
      </p:graphicFrame>
    </p:spTree>
    <p:extLst>
      <p:ext uri="{BB962C8B-B14F-4D97-AF65-F5344CB8AC3E}">
        <p14:creationId xmlns:p14="http://schemas.microsoft.com/office/powerpoint/2010/main" val="4084600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Gaussian Elimination (cont.)</a:t>
            </a:r>
          </a:p>
        </p:txBody>
      </p:sp>
      <p:sp>
        <p:nvSpPr>
          <p:cNvPr id="3" name="Content Placeholder 2"/>
          <p:cNvSpPr>
            <a:spLocks noGrp="1"/>
          </p:cNvSpPr>
          <p:nvPr>
            <p:ph idx="1"/>
          </p:nvPr>
        </p:nvSpPr>
        <p:spPr/>
        <p:txBody>
          <a:bodyPr/>
          <a:lstStyle/>
          <a:p>
            <a:r>
              <a:rPr lang="en-US" dirty="0"/>
              <a:t>The third row in the last matrix tells us that </a:t>
            </a:r>
            <a:r>
              <a:rPr lang="en-US" i="1" dirty="0">
                <a:solidFill>
                  <a:srgbClr val="9900FF"/>
                </a:solidFill>
              </a:rPr>
              <a:t>z </a:t>
            </a:r>
            <a:r>
              <a:rPr lang="en-US" dirty="0">
                <a:solidFill>
                  <a:srgbClr val="9900FF"/>
                </a:solidFill>
              </a:rPr>
              <a:t>= 1</a:t>
            </a:r>
            <a:r>
              <a:rPr lang="en-US" dirty="0"/>
              <a:t>. When we back-substitute this in the second row, we obtain</a:t>
            </a:r>
          </a:p>
          <a:p>
            <a:endParaRPr lang="en-US" dirty="0"/>
          </a:p>
          <a:p>
            <a:endParaRPr lang="en-US" dirty="0"/>
          </a:p>
          <a:p>
            <a:r>
              <a:rPr lang="en-US" dirty="0"/>
              <a:t>so </a:t>
            </a:r>
            <a:r>
              <a:rPr lang="en-US" i="1" dirty="0">
                <a:solidFill>
                  <a:srgbClr val="9900FF"/>
                </a:solidFill>
              </a:rPr>
              <a:t>y </a:t>
            </a:r>
            <a:r>
              <a:rPr lang="en-US" dirty="0">
                <a:solidFill>
                  <a:srgbClr val="9900FF"/>
                </a:solidFill>
              </a:rPr>
              <a:t>= −3</a:t>
            </a:r>
            <a:r>
              <a:rPr lang="en-US" dirty="0"/>
              <a:t>. From the first row, then, we obtain</a:t>
            </a:r>
          </a:p>
          <a:p>
            <a:endParaRPr lang="en-US" dirty="0"/>
          </a:p>
          <a:p>
            <a:pPr>
              <a:spcBef>
                <a:spcPts val="1800"/>
              </a:spcBef>
            </a:pPr>
            <a:r>
              <a:rPr lang="en-US" dirty="0"/>
              <a:t>or </a:t>
            </a:r>
            <a:r>
              <a:rPr lang="en-US" i="1" dirty="0">
                <a:solidFill>
                  <a:srgbClr val="9900FF"/>
                </a:solidFill>
              </a:rPr>
              <a:t>x </a:t>
            </a:r>
            <a:r>
              <a:rPr lang="en-US" dirty="0">
                <a:solidFill>
                  <a:srgbClr val="9900FF"/>
                </a:solidFill>
              </a:rPr>
              <a:t>= −1</a:t>
            </a:r>
            <a:r>
              <a:rPr lang="en-US" dirty="0"/>
              <a:t>. Thus the ordered triple </a:t>
            </a:r>
            <a:r>
              <a:rPr lang="en-US" dirty="0">
                <a:solidFill>
                  <a:srgbClr val="FF0000"/>
                </a:solidFill>
              </a:rPr>
              <a:t>(−1, −3, 1)</a:t>
            </a:r>
            <a:r>
              <a:rPr lang="en-US" dirty="0"/>
              <a:t> solves the system of equations.</a:t>
            </a:r>
          </a:p>
        </p:txBody>
      </p:sp>
      <p:graphicFrame>
        <p:nvGraphicFramePr>
          <p:cNvPr id="217090" name="Object 2"/>
          <p:cNvGraphicFramePr>
            <a:graphicFrameLocks noChangeAspect="1"/>
          </p:cNvGraphicFramePr>
          <p:nvPr/>
        </p:nvGraphicFramePr>
        <p:xfrm>
          <a:off x="3200400" y="2317750"/>
          <a:ext cx="1181100" cy="838200"/>
        </p:xfrm>
        <a:graphic>
          <a:graphicData uri="http://schemas.openxmlformats.org/presentationml/2006/ole">
            <mc:AlternateContent xmlns:mc="http://schemas.openxmlformats.org/markup-compatibility/2006">
              <mc:Choice xmlns:v="urn:schemas-microsoft-com:vml" Requires="v">
                <p:oleObj spid="_x0000_s8406" name="Equation" r:id="rId3" imgW="1180800" imgH="838080" progId="Equation.DSMT4">
                  <p:embed/>
                </p:oleObj>
              </mc:Choice>
              <mc:Fallback>
                <p:oleObj name="Equation" r:id="rId3" imgW="1180800" imgH="8380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2317750"/>
                        <a:ext cx="118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7091" name="Object 3"/>
          <p:cNvGraphicFramePr>
            <a:graphicFrameLocks noChangeAspect="1"/>
          </p:cNvGraphicFramePr>
          <p:nvPr/>
        </p:nvGraphicFramePr>
        <p:xfrm>
          <a:off x="2743200" y="3879850"/>
          <a:ext cx="2235200" cy="469900"/>
        </p:xfrm>
        <a:graphic>
          <a:graphicData uri="http://schemas.openxmlformats.org/presentationml/2006/ole">
            <mc:AlternateContent xmlns:mc="http://schemas.openxmlformats.org/markup-compatibility/2006">
              <mc:Choice xmlns:v="urn:schemas-microsoft-com:vml" Requires="v">
                <p:oleObj spid="_x0000_s8407" name="Equation" r:id="rId5" imgW="2234880" imgH="469800" progId="Equation.DSMT4">
                  <p:embed/>
                </p:oleObj>
              </mc:Choice>
              <mc:Fallback>
                <p:oleObj name="Equation" r:id="rId5" imgW="2234880" imgH="4698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879850"/>
                        <a:ext cx="2235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6" name="Object 4"/>
          <p:cNvGraphicFramePr>
            <a:graphicFrameLocks noChangeAspect="1"/>
          </p:cNvGraphicFramePr>
          <p:nvPr/>
        </p:nvGraphicFramePr>
        <p:xfrm>
          <a:off x="4481052" y="2347452"/>
          <a:ext cx="1066800" cy="838200"/>
        </p:xfrm>
        <a:graphic>
          <a:graphicData uri="http://schemas.openxmlformats.org/presentationml/2006/ole">
            <mc:AlternateContent xmlns:mc="http://schemas.openxmlformats.org/markup-compatibility/2006">
              <mc:Choice xmlns:v="urn:schemas-microsoft-com:vml" Requires="v">
                <p:oleObj spid="_x0000_s8408" name="Equation" r:id="rId7" imgW="1066680" imgH="838080" progId="Equation.DSMT4">
                  <p:embed/>
                </p:oleObj>
              </mc:Choice>
              <mc:Fallback>
                <p:oleObj name="Equation" r:id="rId7" imgW="106668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1052" y="2347452"/>
                        <a:ext cx="1066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7" name="Object 5"/>
          <p:cNvGraphicFramePr>
            <a:graphicFrameLocks noChangeAspect="1"/>
          </p:cNvGraphicFramePr>
          <p:nvPr/>
        </p:nvGraphicFramePr>
        <p:xfrm>
          <a:off x="5043948" y="3974688"/>
          <a:ext cx="762000" cy="381000"/>
        </p:xfrm>
        <a:graphic>
          <a:graphicData uri="http://schemas.openxmlformats.org/presentationml/2006/ole">
            <mc:AlternateContent xmlns:mc="http://schemas.openxmlformats.org/markup-compatibility/2006">
              <mc:Choice xmlns:v="urn:schemas-microsoft-com:vml" Requires="v">
                <p:oleObj spid="_x0000_s8409" name="Equation" r:id="rId9" imgW="761760" imgH="380880" progId="Equation.DSMT4">
                  <p:embed/>
                </p:oleObj>
              </mc:Choice>
              <mc:Fallback>
                <p:oleObj name="Equation" r:id="rId9" imgW="761760" imgH="380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43948" y="3974688"/>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Gauss-Jordan Elimination and Reduced Row Echelon Form</a:t>
            </a:r>
          </a:p>
        </p:txBody>
      </p:sp>
      <p:sp>
        <p:nvSpPr>
          <p:cNvPr id="3" name="Content Placeholder 2"/>
          <p:cNvSpPr>
            <a:spLocks noGrp="1"/>
          </p:cNvSpPr>
          <p:nvPr>
            <p:ph idx="1"/>
          </p:nvPr>
        </p:nvSpPr>
        <p:spPr>
          <a:xfrm>
            <a:off x="457200" y="1280160"/>
            <a:ext cx="8229600" cy="2074414"/>
          </a:xfr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a:r>
              <a:rPr lang="en-US" b="1" dirty="0">
                <a:solidFill>
                  <a:srgbClr val="000000"/>
                </a:solidFill>
              </a:rPr>
              <a:t>Reduced Row Echelon Form</a:t>
            </a:r>
          </a:p>
          <a:p>
            <a:r>
              <a:rPr lang="en-US" dirty="0">
                <a:solidFill>
                  <a:srgbClr val="000000"/>
                </a:solidFill>
              </a:rPr>
              <a:t>A matrix is said to be in </a:t>
            </a:r>
            <a:r>
              <a:rPr lang="en-US" b="1" dirty="0">
                <a:solidFill>
                  <a:srgbClr val="C00000"/>
                </a:solidFill>
              </a:rPr>
              <a:t>reduced row echelon form</a:t>
            </a:r>
            <a:r>
              <a:rPr lang="en-US" dirty="0">
                <a:solidFill>
                  <a:srgbClr val="000000"/>
                </a:solidFill>
              </a:rPr>
              <a:t> if:</a:t>
            </a:r>
          </a:p>
          <a:p>
            <a:pPr marL="463550" indent="-463550"/>
            <a:r>
              <a:rPr lang="en-US" b="1" dirty="0">
                <a:solidFill>
                  <a:srgbClr val="000000"/>
                </a:solidFill>
              </a:rPr>
              <a:t>1. </a:t>
            </a:r>
            <a:r>
              <a:rPr lang="en-US" dirty="0">
                <a:solidFill>
                  <a:srgbClr val="000000"/>
                </a:solidFill>
              </a:rPr>
              <a:t>	It is in row echelon form.</a:t>
            </a:r>
          </a:p>
          <a:p>
            <a:pPr marL="463550" indent="-463550"/>
            <a:r>
              <a:rPr lang="en-US" b="1" dirty="0">
                <a:solidFill>
                  <a:srgbClr val="000000"/>
                </a:solidFill>
              </a:rPr>
              <a:t>2. </a:t>
            </a:r>
            <a:r>
              <a:rPr lang="en-US" dirty="0">
                <a:solidFill>
                  <a:srgbClr val="000000"/>
                </a:solidFill>
              </a:rPr>
              <a:t>	Each entry </a:t>
            </a:r>
            <a:r>
              <a:rPr lang="en-US" b="1" i="1" dirty="0">
                <a:solidFill>
                  <a:srgbClr val="C00000"/>
                </a:solidFill>
              </a:rPr>
              <a:t>above</a:t>
            </a:r>
            <a:r>
              <a:rPr lang="en-US" dirty="0">
                <a:solidFill>
                  <a:srgbClr val="000000"/>
                </a:solidFill>
              </a:rPr>
              <a:t> a leading 1 is also 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Reduced Row Echelon Form</a:t>
            </a:r>
          </a:p>
        </p:txBody>
      </p:sp>
      <p:sp>
        <p:nvSpPr>
          <p:cNvPr id="3" name="Content Placeholder 2"/>
          <p:cNvSpPr>
            <a:spLocks noGrp="1"/>
          </p:cNvSpPr>
          <p:nvPr>
            <p:ph idx="1"/>
          </p:nvPr>
        </p:nvSpPr>
        <p:spPr/>
        <p:txBody>
          <a:bodyPr/>
          <a:lstStyle/>
          <a:p>
            <a:r>
              <a:rPr lang="en-US" dirty="0"/>
              <a:t>Use Gauss-Jordan elimination to solve the system </a:t>
            </a:r>
          </a:p>
        </p:txBody>
      </p:sp>
      <p:graphicFrame>
        <p:nvGraphicFramePr>
          <p:cNvPr id="221187" name="Object 3"/>
          <p:cNvGraphicFramePr>
            <a:graphicFrameLocks noChangeAspect="1"/>
          </p:cNvGraphicFramePr>
          <p:nvPr/>
        </p:nvGraphicFramePr>
        <p:xfrm>
          <a:off x="3200400" y="1981200"/>
          <a:ext cx="2743200" cy="1562100"/>
        </p:xfrm>
        <a:graphic>
          <a:graphicData uri="http://schemas.openxmlformats.org/presentationml/2006/ole">
            <mc:AlternateContent xmlns:mc="http://schemas.openxmlformats.org/markup-compatibility/2006">
              <mc:Choice xmlns:v="urn:schemas-microsoft-com:vml" Requires="v">
                <p:oleObj spid="_x0000_s12343" name="Equation" r:id="rId3" imgW="2743200" imgH="1562040" progId="Equation.DSMT4">
                  <p:embed/>
                </p:oleObj>
              </mc:Choice>
              <mc:Fallback>
                <p:oleObj name="Equation" r:id="rId3" imgW="2743200" imgH="156204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81200"/>
                        <a:ext cx="27432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dirty="0"/>
              <a:t>Example 6: Reduced Row Echelon Form (cont.)</a:t>
            </a:r>
          </a:p>
        </p:txBody>
      </p:sp>
      <p:sp>
        <p:nvSpPr>
          <p:cNvPr id="11" name="Content Placeholder 2"/>
          <p:cNvSpPr>
            <a:spLocks noGrp="1"/>
          </p:cNvSpPr>
          <p:nvPr>
            <p:ph idx="1"/>
          </p:nvPr>
        </p:nvSpPr>
        <p:spPr/>
        <p:txBody>
          <a:bodyPr/>
          <a:lstStyle/>
          <a:p>
            <a:r>
              <a:rPr lang="en-US" b="1" dirty="0"/>
              <a:t>Solution</a:t>
            </a:r>
          </a:p>
        </p:txBody>
      </p:sp>
      <p:graphicFrame>
        <p:nvGraphicFramePr>
          <p:cNvPr id="13315" name="Object 3"/>
          <p:cNvGraphicFramePr>
            <a:graphicFrameLocks noChangeAspect="1"/>
          </p:cNvGraphicFramePr>
          <p:nvPr>
            <p:extLst>
              <p:ext uri="{D42A27DB-BD31-4B8C-83A1-F6EECF244321}">
                <p14:modId xmlns:p14="http://schemas.microsoft.com/office/powerpoint/2010/main" val="778848029"/>
              </p:ext>
            </p:extLst>
          </p:nvPr>
        </p:nvGraphicFramePr>
        <p:xfrm>
          <a:off x="647700" y="1981200"/>
          <a:ext cx="2857500" cy="1562100"/>
        </p:xfrm>
        <a:graphic>
          <a:graphicData uri="http://schemas.openxmlformats.org/presentationml/2006/ole">
            <mc:AlternateContent xmlns:mc="http://schemas.openxmlformats.org/markup-compatibility/2006">
              <mc:Choice xmlns:v="urn:schemas-microsoft-com:vml" Requires="v">
                <p:oleObj spid="_x0000_s13580" name="Equation" r:id="rId4" imgW="2857320" imgH="1562040" progId="Equation.DSMT4">
                  <p:embed/>
                </p:oleObj>
              </mc:Choice>
              <mc:Fallback>
                <p:oleObj name="Equation" r:id="rId4" imgW="2857320" imgH="1562040" progId="Equation.DSMT4">
                  <p:embed/>
                  <p:pic>
                    <p:nvPicPr>
                      <p:cNvPr id="0" name="Picture 3"/>
                      <p:cNvPicPr>
                        <a:picLocks noChangeAspect="1" noChangeArrowheads="1"/>
                      </p:cNvPicPr>
                      <p:nvPr/>
                    </p:nvPicPr>
                    <p:blipFill>
                      <a:blip r:embed="rId5"/>
                      <a:srcRect/>
                      <a:stretch>
                        <a:fillRect/>
                      </a:stretch>
                    </p:blipFill>
                    <p:spPr bwMode="auto">
                      <a:xfrm>
                        <a:off x="647700" y="1981200"/>
                        <a:ext cx="28575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3810000" y="2467896"/>
          <a:ext cx="1524000" cy="558800"/>
        </p:xfrm>
        <a:graphic>
          <a:graphicData uri="http://schemas.openxmlformats.org/presentationml/2006/ole">
            <mc:AlternateContent xmlns:mc="http://schemas.openxmlformats.org/markup-compatibility/2006">
              <mc:Choice xmlns:v="urn:schemas-microsoft-com:vml" Requires="v">
                <p:oleObj spid="_x0000_s13581" name="Equation" r:id="rId6" imgW="1523880" imgH="558720" progId="Equation.DSMT4">
                  <p:embed/>
                </p:oleObj>
              </mc:Choice>
              <mc:Fallback>
                <p:oleObj name="Equation" r:id="rId6" imgW="1523880" imgH="5587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467896"/>
                        <a:ext cx="15240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extLst>
              <p:ext uri="{D42A27DB-BD31-4B8C-83A1-F6EECF244321}">
                <p14:modId xmlns:p14="http://schemas.microsoft.com/office/powerpoint/2010/main" val="4278278517"/>
              </p:ext>
            </p:extLst>
          </p:nvPr>
        </p:nvGraphicFramePr>
        <p:xfrm>
          <a:off x="5549900" y="1981200"/>
          <a:ext cx="2832100" cy="1562100"/>
        </p:xfrm>
        <a:graphic>
          <a:graphicData uri="http://schemas.openxmlformats.org/presentationml/2006/ole">
            <mc:AlternateContent xmlns:mc="http://schemas.openxmlformats.org/markup-compatibility/2006">
              <mc:Choice xmlns:v="urn:schemas-microsoft-com:vml" Requires="v">
                <p:oleObj spid="_x0000_s13582" name="Equation" r:id="rId8" imgW="2831760" imgH="1562040" progId="Equation.DSMT4">
                  <p:embed/>
                </p:oleObj>
              </mc:Choice>
              <mc:Fallback>
                <p:oleObj name="Equation" r:id="rId8" imgW="2831760" imgH="1562040" progId="Equation.DSMT4">
                  <p:embed/>
                  <p:pic>
                    <p:nvPicPr>
                      <p:cNvPr id="0" name="Picture 5"/>
                      <p:cNvPicPr>
                        <a:picLocks noChangeAspect="1" noChangeArrowheads="1"/>
                      </p:cNvPicPr>
                      <p:nvPr/>
                    </p:nvPicPr>
                    <p:blipFill>
                      <a:blip r:embed="rId9"/>
                      <a:srcRect/>
                      <a:stretch>
                        <a:fillRect/>
                      </a:stretch>
                    </p:blipFill>
                    <p:spPr bwMode="auto">
                      <a:xfrm>
                        <a:off x="5549900" y="1981200"/>
                        <a:ext cx="28321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2362200" y="4381500"/>
          <a:ext cx="1270000" cy="393700"/>
        </p:xfrm>
        <a:graphic>
          <a:graphicData uri="http://schemas.openxmlformats.org/presentationml/2006/ole">
            <mc:AlternateContent xmlns:mc="http://schemas.openxmlformats.org/markup-compatibility/2006">
              <mc:Choice xmlns:v="urn:schemas-microsoft-com:vml" Requires="v">
                <p:oleObj spid="_x0000_s13583" name="Equation" r:id="rId10" imgW="1269720" imgH="393480" progId="Equation.DSMT4">
                  <p:embed/>
                </p:oleObj>
              </mc:Choice>
              <mc:Fallback>
                <p:oleObj name="Equation" r:id="rId10" imgW="1269720" imgH="393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62200" y="4381500"/>
                        <a:ext cx="1270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9" name="Object 7"/>
          <p:cNvGraphicFramePr>
            <a:graphicFrameLocks noChangeAspect="1"/>
          </p:cNvGraphicFramePr>
          <p:nvPr>
            <p:extLst>
              <p:ext uri="{D42A27DB-BD31-4B8C-83A1-F6EECF244321}">
                <p14:modId xmlns:p14="http://schemas.microsoft.com/office/powerpoint/2010/main" val="753904296"/>
              </p:ext>
            </p:extLst>
          </p:nvPr>
        </p:nvGraphicFramePr>
        <p:xfrm>
          <a:off x="3886200" y="3848100"/>
          <a:ext cx="2654300" cy="1562100"/>
        </p:xfrm>
        <a:graphic>
          <a:graphicData uri="http://schemas.openxmlformats.org/presentationml/2006/ole">
            <mc:AlternateContent xmlns:mc="http://schemas.openxmlformats.org/markup-compatibility/2006">
              <mc:Choice xmlns:v="urn:schemas-microsoft-com:vml" Requires="v">
                <p:oleObj spid="_x0000_s13584" name="Equation" r:id="rId12" imgW="2654280" imgH="1562040" progId="Equation.DSMT4">
                  <p:embed/>
                </p:oleObj>
              </mc:Choice>
              <mc:Fallback>
                <p:oleObj name="Equation" r:id="rId12" imgW="2654280" imgH="1562040" progId="Equation.DSMT4">
                  <p:embed/>
                  <p:pic>
                    <p:nvPicPr>
                      <p:cNvPr id="0" name="Picture 7"/>
                      <p:cNvPicPr>
                        <a:picLocks noChangeAspect="1" noChangeArrowheads="1"/>
                      </p:cNvPicPr>
                      <p:nvPr/>
                    </p:nvPicPr>
                    <p:blipFill>
                      <a:blip r:embed="rId13"/>
                      <a:srcRect/>
                      <a:stretch>
                        <a:fillRect/>
                      </a:stretch>
                    </p:blipFill>
                    <p:spPr bwMode="auto">
                      <a:xfrm>
                        <a:off x="3886200" y="3848100"/>
                        <a:ext cx="26543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Reduced Row Echelon Form (cont.)</a:t>
            </a:r>
          </a:p>
        </p:txBody>
      </p:sp>
      <p:sp>
        <p:nvSpPr>
          <p:cNvPr id="3" name="Content Placeholder 2"/>
          <p:cNvSpPr>
            <a:spLocks noGrp="1"/>
          </p:cNvSpPr>
          <p:nvPr>
            <p:ph idx="1"/>
          </p:nvPr>
        </p:nvSpPr>
        <p:spPr/>
        <p:txBody>
          <a:bodyPr>
            <a:normAutofit/>
          </a:bodyPr>
          <a:lstStyle/>
          <a:p>
            <a:r>
              <a:rPr lang="en-US" dirty="0"/>
              <a:t>Note that the row of 0’s at the bottom corresponds to the true statement 0 = 0, indicating that this system has an infinite number of solutions.  In order to describe the solution set algebraically, we continue the row operations until the matrix is in reduced row echelon form.</a:t>
            </a: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Reduced Row Echelon Form (cont.)</a:t>
            </a:r>
          </a:p>
        </p:txBody>
      </p:sp>
      <p:graphicFrame>
        <p:nvGraphicFramePr>
          <p:cNvPr id="14339" name="Object 3"/>
          <p:cNvGraphicFramePr>
            <a:graphicFrameLocks noChangeAspect="1"/>
          </p:cNvGraphicFramePr>
          <p:nvPr>
            <p:extLst>
              <p:ext uri="{D42A27DB-BD31-4B8C-83A1-F6EECF244321}">
                <p14:modId xmlns:p14="http://schemas.microsoft.com/office/powerpoint/2010/main" val="704374607"/>
              </p:ext>
            </p:extLst>
          </p:nvPr>
        </p:nvGraphicFramePr>
        <p:xfrm>
          <a:off x="1066800" y="1485900"/>
          <a:ext cx="2654300" cy="1562100"/>
        </p:xfrm>
        <a:graphic>
          <a:graphicData uri="http://schemas.openxmlformats.org/presentationml/2006/ole">
            <mc:AlternateContent xmlns:mc="http://schemas.openxmlformats.org/markup-compatibility/2006">
              <mc:Choice xmlns:v="urn:schemas-microsoft-com:vml" Requires="v">
                <p:oleObj spid="_x0000_s14604" name="Equation" r:id="rId4" imgW="2654280" imgH="1562040" progId="Equation.DSMT4">
                  <p:embed/>
                </p:oleObj>
              </mc:Choice>
              <mc:Fallback>
                <p:oleObj name="Equation" r:id="rId4" imgW="2654280" imgH="1562040" progId="Equation.DSMT4">
                  <p:embed/>
                  <p:pic>
                    <p:nvPicPr>
                      <p:cNvPr id="0" name="Picture 3"/>
                      <p:cNvPicPr>
                        <a:picLocks noChangeAspect="1" noChangeArrowheads="1"/>
                      </p:cNvPicPr>
                      <p:nvPr/>
                    </p:nvPicPr>
                    <p:blipFill>
                      <a:blip r:embed="rId5"/>
                      <a:srcRect/>
                      <a:stretch>
                        <a:fillRect/>
                      </a:stretch>
                    </p:blipFill>
                    <p:spPr bwMode="auto">
                      <a:xfrm>
                        <a:off x="1066800" y="1485900"/>
                        <a:ext cx="26543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3886200" y="1799304"/>
          <a:ext cx="1041400" cy="622300"/>
        </p:xfrm>
        <a:graphic>
          <a:graphicData uri="http://schemas.openxmlformats.org/presentationml/2006/ole">
            <mc:AlternateContent xmlns:mc="http://schemas.openxmlformats.org/markup-compatibility/2006">
              <mc:Choice xmlns:v="urn:schemas-microsoft-com:vml" Requires="v">
                <p:oleObj spid="_x0000_s14605" name="Equation" r:id="rId6" imgW="1041120" imgH="622080" progId="Equation.DSMT4">
                  <p:embed/>
                </p:oleObj>
              </mc:Choice>
              <mc:Fallback>
                <p:oleObj name="Equation" r:id="rId6" imgW="1041120" imgH="62208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1799304"/>
                        <a:ext cx="10414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1" name="Object 5"/>
          <p:cNvGraphicFramePr>
            <a:graphicFrameLocks noChangeAspect="1"/>
          </p:cNvGraphicFramePr>
          <p:nvPr>
            <p:extLst>
              <p:ext uri="{D42A27DB-BD31-4B8C-83A1-F6EECF244321}">
                <p14:modId xmlns:p14="http://schemas.microsoft.com/office/powerpoint/2010/main" val="2843907959"/>
              </p:ext>
            </p:extLst>
          </p:nvPr>
        </p:nvGraphicFramePr>
        <p:xfrm>
          <a:off x="5359400" y="1309688"/>
          <a:ext cx="2667000" cy="1993900"/>
        </p:xfrm>
        <a:graphic>
          <a:graphicData uri="http://schemas.openxmlformats.org/presentationml/2006/ole">
            <mc:AlternateContent xmlns:mc="http://schemas.openxmlformats.org/markup-compatibility/2006">
              <mc:Choice xmlns:v="urn:schemas-microsoft-com:vml" Requires="v">
                <p:oleObj spid="_x0000_s14606" name="Equation" r:id="rId8" imgW="2666880" imgH="1993680" progId="Equation.DSMT4">
                  <p:embed/>
                </p:oleObj>
              </mc:Choice>
              <mc:Fallback>
                <p:oleObj name="Equation" r:id="rId8" imgW="2666880" imgH="1993680" progId="Equation.DSMT4">
                  <p:embed/>
                  <p:pic>
                    <p:nvPicPr>
                      <p:cNvPr id="0" name="Picture 5"/>
                      <p:cNvPicPr>
                        <a:picLocks noChangeAspect="1" noChangeArrowheads="1"/>
                      </p:cNvPicPr>
                      <p:nvPr/>
                    </p:nvPicPr>
                    <p:blipFill>
                      <a:blip r:embed="rId9"/>
                      <a:srcRect/>
                      <a:stretch>
                        <a:fillRect/>
                      </a:stretch>
                    </p:blipFill>
                    <p:spPr bwMode="auto">
                      <a:xfrm>
                        <a:off x="5359400" y="1309688"/>
                        <a:ext cx="2667000" cy="199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6"/>
          <p:cNvGraphicFramePr>
            <a:graphicFrameLocks noChangeAspect="1"/>
          </p:cNvGraphicFramePr>
          <p:nvPr/>
        </p:nvGraphicFramePr>
        <p:xfrm>
          <a:off x="2330244" y="4559300"/>
          <a:ext cx="1384300" cy="393700"/>
        </p:xfrm>
        <a:graphic>
          <a:graphicData uri="http://schemas.openxmlformats.org/presentationml/2006/ole">
            <mc:AlternateContent xmlns:mc="http://schemas.openxmlformats.org/markup-compatibility/2006">
              <mc:Choice xmlns:v="urn:schemas-microsoft-com:vml" Requires="v">
                <p:oleObj spid="_x0000_s14607" name="Equation" r:id="rId10" imgW="1384200" imgH="393480" progId="Equation.DSMT4">
                  <p:embed/>
                </p:oleObj>
              </mc:Choice>
              <mc:Fallback>
                <p:oleObj name="Equation" r:id="rId10" imgW="1384200" imgH="39348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30244" y="4559300"/>
                        <a:ext cx="1384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3" name="Object 7"/>
          <p:cNvGraphicFramePr>
            <a:graphicFrameLocks noChangeAspect="1"/>
          </p:cNvGraphicFramePr>
          <p:nvPr>
            <p:extLst>
              <p:ext uri="{D42A27DB-BD31-4B8C-83A1-F6EECF244321}">
                <p14:modId xmlns:p14="http://schemas.microsoft.com/office/powerpoint/2010/main" val="167210883"/>
              </p:ext>
            </p:extLst>
          </p:nvPr>
        </p:nvGraphicFramePr>
        <p:xfrm>
          <a:off x="4114800" y="3414252"/>
          <a:ext cx="2705100" cy="2362200"/>
        </p:xfrm>
        <a:graphic>
          <a:graphicData uri="http://schemas.openxmlformats.org/presentationml/2006/ole">
            <mc:AlternateContent xmlns:mc="http://schemas.openxmlformats.org/markup-compatibility/2006">
              <mc:Choice xmlns:v="urn:schemas-microsoft-com:vml" Requires="v">
                <p:oleObj spid="_x0000_s14608" name="Equation" r:id="rId12" imgW="2705040" imgH="2361960" progId="Equation.DSMT4">
                  <p:embed/>
                </p:oleObj>
              </mc:Choice>
              <mc:Fallback>
                <p:oleObj name="Equation" r:id="rId12" imgW="2705040" imgH="2361960" progId="Equation.DSMT4">
                  <p:embed/>
                  <p:pic>
                    <p:nvPicPr>
                      <p:cNvPr id="0" name="Picture 7"/>
                      <p:cNvPicPr>
                        <a:picLocks noChangeAspect="1" noChangeArrowheads="1"/>
                      </p:cNvPicPr>
                      <p:nvPr/>
                    </p:nvPicPr>
                    <p:blipFill>
                      <a:blip r:embed="rId13"/>
                      <a:srcRect/>
                      <a:stretch>
                        <a:fillRect/>
                      </a:stretch>
                    </p:blipFill>
                    <p:spPr bwMode="auto">
                      <a:xfrm>
                        <a:off x="4114800" y="3414252"/>
                        <a:ext cx="27051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6: Reduced Row Echelon Form (cont.)</a:t>
            </a:r>
          </a:p>
        </p:txBody>
      </p:sp>
      <p:sp>
        <p:nvSpPr>
          <p:cNvPr id="3" name="Content Placeholder 2"/>
          <p:cNvSpPr>
            <a:spLocks noGrp="1"/>
          </p:cNvSpPr>
          <p:nvPr>
            <p:ph idx="1"/>
          </p:nvPr>
        </p:nvSpPr>
        <p:spPr/>
        <p:txBody>
          <a:bodyPr/>
          <a:lstStyle/>
          <a:p>
            <a:r>
              <a:rPr lang="en-US" dirty="0"/>
              <a:t>The last matrix is in reduced row echelon form, as every leading 1 has 0’s both below and above it. The corresponding system of equations is</a:t>
            </a:r>
            <a:endParaRPr lang="en-US" dirty="0">
              <a:solidFill>
                <a:srgbClr val="FF0000"/>
              </a:solidFill>
            </a:endParaRPr>
          </a:p>
          <a:p>
            <a:pPr>
              <a:spcBef>
                <a:spcPts val="0"/>
              </a:spcBef>
            </a:pPr>
            <a:endParaRPr lang="en-US" b="1" dirty="0"/>
          </a:p>
          <a:p>
            <a:pPr>
              <a:spcBef>
                <a:spcPts val="0"/>
              </a:spcBef>
            </a:pPr>
            <a:endParaRPr lang="en-US" b="1" dirty="0"/>
          </a:p>
          <a:p>
            <a:pPr>
              <a:spcBef>
                <a:spcPts val="0"/>
              </a:spcBef>
            </a:pPr>
            <a:endParaRPr lang="en-US" b="1" dirty="0"/>
          </a:p>
          <a:p>
            <a:endParaRPr lang="en-US" dirty="0"/>
          </a:p>
          <a:p>
            <a:pPr>
              <a:spcBef>
                <a:spcPts val="0"/>
              </a:spcBef>
            </a:pPr>
            <a:r>
              <a:rPr lang="en-US" dirty="0"/>
              <a:t>Thus, we can describe the solution set as </a:t>
            </a:r>
            <a:endParaRPr lang="en-US" b="1" dirty="0"/>
          </a:p>
        </p:txBody>
      </p:sp>
      <p:graphicFrame>
        <p:nvGraphicFramePr>
          <p:cNvPr id="222212" name="Object 4"/>
          <p:cNvGraphicFramePr>
            <a:graphicFrameLocks noChangeAspect="1"/>
          </p:cNvGraphicFramePr>
          <p:nvPr>
            <p:extLst>
              <p:ext uri="{D42A27DB-BD31-4B8C-83A1-F6EECF244321}">
                <p14:modId xmlns:p14="http://schemas.microsoft.com/office/powerpoint/2010/main" val="3902757951"/>
              </p:ext>
            </p:extLst>
          </p:nvPr>
        </p:nvGraphicFramePr>
        <p:xfrm>
          <a:off x="873689" y="2667000"/>
          <a:ext cx="1866900" cy="1727200"/>
        </p:xfrm>
        <a:graphic>
          <a:graphicData uri="http://schemas.openxmlformats.org/presentationml/2006/ole">
            <mc:AlternateContent xmlns:mc="http://schemas.openxmlformats.org/markup-compatibility/2006">
              <mc:Choice xmlns:v="urn:schemas-microsoft-com:vml" Requires="v">
                <p:oleObj spid="_x0000_s15468" name="Equation" r:id="rId4" imgW="1866600" imgH="1726920" progId="Equation.DSMT4">
                  <p:embed/>
                </p:oleObj>
              </mc:Choice>
              <mc:Fallback>
                <p:oleObj name="Equation" r:id="rId4" imgW="1866600" imgH="1726920" progId="Equation.DSMT4">
                  <p:embed/>
                  <p:pic>
                    <p:nvPicPr>
                      <p:cNvPr id="0" name="Object 4"/>
                      <p:cNvPicPr>
                        <a:picLocks noChangeAspect="1" noChangeArrowheads="1"/>
                      </p:cNvPicPr>
                      <p:nvPr/>
                    </p:nvPicPr>
                    <p:blipFill>
                      <a:blip r:embed="rId5"/>
                      <a:srcRect/>
                      <a:stretch>
                        <a:fillRect/>
                      </a:stretch>
                    </p:blipFill>
                    <p:spPr bwMode="auto">
                      <a:xfrm>
                        <a:off x="873689" y="2667000"/>
                        <a:ext cx="18669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2213" name="Object 5"/>
          <p:cNvGraphicFramePr>
            <a:graphicFrameLocks noChangeAspect="1"/>
          </p:cNvGraphicFramePr>
          <p:nvPr>
            <p:extLst>
              <p:ext uri="{D42A27DB-BD31-4B8C-83A1-F6EECF244321}">
                <p14:modId xmlns:p14="http://schemas.microsoft.com/office/powerpoint/2010/main" val="48480180"/>
              </p:ext>
            </p:extLst>
          </p:nvPr>
        </p:nvGraphicFramePr>
        <p:xfrm>
          <a:off x="2540000" y="4865688"/>
          <a:ext cx="4064000" cy="1041400"/>
        </p:xfrm>
        <a:graphic>
          <a:graphicData uri="http://schemas.openxmlformats.org/presentationml/2006/ole">
            <mc:AlternateContent xmlns:mc="http://schemas.openxmlformats.org/markup-compatibility/2006">
              <mc:Choice xmlns:v="urn:schemas-microsoft-com:vml" Requires="v">
                <p:oleObj spid="_x0000_s15469" name="Equation" r:id="rId6" imgW="4063680" imgH="1041120" progId="Equation.DSMT4">
                  <p:embed/>
                </p:oleObj>
              </mc:Choice>
              <mc:Fallback>
                <p:oleObj name="Equation" r:id="rId6" imgW="4063680" imgH="1041120" progId="Equation.DSMT4">
                  <p:embed/>
                  <p:pic>
                    <p:nvPicPr>
                      <p:cNvPr id="0" name="Object 5"/>
                      <p:cNvPicPr>
                        <a:picLocks noChangeAspect="1" noChangeArrowheads="1"/>
                      </p:cNvPicPr>
                      <p:nvPr/>
                    </p:nvPicPr>
                    <p:blipFill>
                      <a:blip r:embed="rId7"/>
                      <a:srcRect/>
                      <a:stretch>
                        <a:fillRect/>
                      </a:stretch>
                    </p:blipFill>
                    <p:spPr bwMode="auto">
                      <a:xfrm>
                        <a:off x="2540000" y="4865688"/>
                        <a:ext cx="40640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a:extLst>
              <a:ext uri="{FF2B5EF4-FFF2-40B4-BE49-F238E27FC236}">
                <a16:creationId xmlns:a16="http://schemas.microsoft.com/office/drawing/2014/main" id="{01A8146A-268B-4FF8-8C03-F9392A4696D0}"/>
              </a:ext>
            </a:extLst>
          </p:cNvPr>
          <p:cNvSpPr/>
          <p:nvPr/>
        </p:nvSpPr>
        <p:spPr>
          <a:xfrm>
            <a:off x="5973342" y="5122613"/>
            <a:ext cx="452368" cy="523220"/>
          </a:xfrm>
          <a:prstGeom prst="rect">
            <a:avLst/>
          </a:prstGeom>
        </p:spPr>
        <p:txBody>
          <a:bodyPr wrap="none">
            <a:spAutoFit/>
          </a:bodyPr>
          <a:lstStyle/>
          <a:p>
            <a:r>
              <a:rPr lang="en-US" sz="2800" dirty="0">
                <a:solidFill>
                  <a:srgbClr val="FF0000"/>
                </a:solidFill>
                <a:latin typeface="Cambria Math" panose="02040503050406030204" pitchFamily="18" charset="0"/>
                <a:ea typeface="Cambria Math" panose="02040503050406030204" pitchFamily="18" charset="0"/>
              </a:rPr>
              <a:t>ℝ</a:t>
            </a:r>
            <a:endParaRPr lang="en-US" sz="2800" dirty="0"/>
          </a:p>
        </p:txBody>
      </p:sp>
      <p:graphicFrame>
        <p:nvGraphicFramePr>
          <p:cNvPr id="7" name="Object 4">
            <a:extLst>
              <a:ext uri="{FF2B5EF4-FFF2-40B4-BE49-F238E27FC236}">
                <a16:creationId xmlns:a16="http://schemas.microsoft.com/office/drawing/2014/main" id="{27FAD835-CF2E-411F-BF2C-E28DE92A6C8F}"/>
              </a:ext>
            </a:extLst>
          </p:cNvPr>
          <p:cNvGraphicFramePr>
            <a:graphicFrameLocks noChangeAspect="1"/>
          </p:cNvGraphicFramePr>
          <p:nvPr>
            <p:extLst>
              <p:ext uri="{D42A27DB-BD31-4B8C-83A1-F6EECF244321}">
                <p14:modId xmlns:p14="http://schemas.microsoft.com/office/powerpoint/2010/main" val="2852694821"/>
              </p:ext>
            </p:extLst>
          </p:nvPr>
        </p:nvGraphicFramePr>
        <p:xfrm>
          <a:off x="6248400" y="2667000"/>
          <a:ext cx="1917700" cy="1727200"/>
        </p:xfrm>
        <a:graphic>
          <a:graphicData uri="http://schemas.openxmlformats.org/presentationml/2006/ole">
            <mc:AlternateContent xmlns:mc="http://schemas.openxmlformats.org/markup-compatibility/2006">
              <mc:Choice xmlns:v="urn:schemas-microsoft-com:vml" Requires="v">
                <p:oleObj spid="_x0000_s15470" name="Equation" r:id="rId8" imgW="1917360" imgH="1726920" progId="Equation.DSMT4">
                  <p:embed/>
                </p:oleObj>
              </mc:Choice>
              <mc:Fallback>
                <p:oleObj name="Equation" r:id="rId8" imgW="1917360" imgH="1726920" progId="Equation.DSMT4">
                  <p:embed/>
                  <p:pic>
                    <p:nvPicPr>
                      <p:cNvPr id="222212" name="Object 4"/>
                      <p:cNvPicPr>
                        <a:picLocks noChangeAspect="1" noChangeArrowheads="1"/>
                      </p:cNvPicPr>
                      <p:nvPr/>
                    </p:nvPicPr>
                    <p:blipFill>
                      <a:blip r:embed="rId9"/>
                      <a:srcRect/>
                      <a:stretch>
                        <a:fillRect/>
                      </a:stretch>
                    </p:blipFill>
                    <p:spPr bwMode="auto">
                      <a:xfrm>
                        <a:off x="6248400" y="2667000"/>
                        <a:ext cx="1917700"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097BE238-4C00-461E-9ADC-A304495788FD}"/>
              </a:ext>
            </a:extLst>
          </p:cNvPr>
          <p:cNvSpPr txBox="1"/>
          <p:nvPr/>
        </p:nvSpPr>
        <p:spPr>
          <a:xfrm>
            <a:off x="2740589" y="3268990"/>
            <a:ext cx="3581400" cy="523220"/>
          </a:xfrm>
          <a:prstGeom prst="rect">
            <a:avLst/>
          </a:prstGeom>
          <a:noFill/>
        </p:spPr>
        <p:txBody>
          <a:bodyPr wrap="square" rtlCol="0">
            <a:spAutoFit/>
          </a:bodyPr>
          <a:lstStyle/>
          <a:p>
            <a:r>
              <a:rPr lang="en-US" sz="2800" dirty="0"/>
              <a:t>, which is equivalent to</a:t>
            </a: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Systems, Matrices, and </a:t>
            </a:r>
            <a:br>
              <a:rPr lang="en-US" dirty="0"/>
            </a:br>
            <a:r>
              <a:rPr lang="en-US" dirty="0"/>
              <a:t>Augmented Matrices</a:t>
            </a:r>
          </a:p>
        </p:txBody>
      </p:sp>
      <p:sp>
        <p:nvSpPr>
          <p:cNvPr id="3" name="Content Placeholder 2"/>
          <p:cNvSpPr>
            <a:spLocks noGrp="1"/>
          </p:cNvSpPr>
          <p:nvPr>
            <p:ph idx="1"/>
          </p:nvPr>
        </p:nvSpPr>
        <p:spPr>
          <a:xfrm>
            <a:off x="457200" y="1280160"/>
            <a:ext cx="8229600" cy="3711785"/>
          </a:xfr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a:r>
              <a:rPr lang="en-US" b="1" dirty="0">
                <a:solidFill>
                  <a:srgbClr val="000000"/>
                </a:solidFill>
              </a:rPr>
              <a:t>Matrices and Matrix Notation (cont.)</a:t>
            </a:r>
          </a:p>
          <a:p>
            <a:r>
              <a:rPr lang="en-US" dirty="0">
                <a:solidFill>
                  <a:srgbClr val="000000"/>
                </a:solidFill>
              </a:rPr>
              <a:t>Matrices are often labeled with capital letters. The same letter in lower-case, with a pair of subscripts attached, is usually used to refer to its individual elements. For instance, if </a:t>
            </a:r>
            <a:r>
              <a:rPr lang="en-US" i="1" dirty="0">
                <a:solidFill>
                  <a:srgbClr val="000000"/>
                </a:solidFill>
              </a:rPr>
              <a:t>A </a:t>
            </a:r>
            <a:r>
              <a:rPr lang="en-US" dirty="0">
                <a:solidFill>
                  <a:srgbClr val="000000"/>
                </a:solidFill>
              </a:rPr>
              <a:t>is a matrix, </a:t>
            </a:r>
            <a:r>
              <a:rPr lang="en-US" i="1" dirty="0" err="1">
                <a:solidFill>
                  <a:srgbClr val="000000"/>
                </a:solidFill>
              </a:rPr>
              <a:t>a</a:t>
            </a:r>
            <a:r>
              <a:rPr lang="en-US" i="1" baseline="-25000" dirty="0" err="1">
                <a:solidFill>
                  <a:srgbClr val="000000"/>
                </a:solidFill>
              </a:rPr>
              <a:t>ij</a:t>
            </a:r>
            <a:r>
              <a:rPr lang="en-US" dirty="0">
                <a:solidFill>
                  <a:srgbClr val="000000"/>
                </a:solidFill>
              </a:rPr>
              <a:t> refers to the element in the </a:t>
            </a:r>
            <a:r>
              <a:rPr lang="en-US" i="1" dirty="0" err="1">
                <a:solidFill>
                  <a:srgbClr val="000000"/>
                </a:solidFill>
              </a:rPr>
              <a:t>i</a:t>
            </a:r>
            <a:r>
              <a:rPr lang="en-US" baseline="30000" dirty="0" err="1">
                <a:solidFill>
                  <a:srgbClr val="000000"/>
                </a:solidFill>
              </a:rPr>
              <a:t>th</a:t>
            </a:r>
            <a:r>
              <a:rPr lang="en-US" dirty="0">
                <a:solidFill>
                  <a:srgbClr val="000000"/>
                </a:solidFill>
              </a:rPr>
              <a:t> row and the </a:t>
            </a:r>
            <a:r>
              <a:rPr lang="en-US" i="1" dirty="0" err="1">
                <a:solidFill>
                  <a:srgbClr val="000000"/>
                </a:solidFill>
              </a:rPr>
              <a:t>j</a:t>
            </a:r>
            <a:r>
              <a:rPr lang="en-US" baseline="30000" dirty="0" err="1">
                <a:solidFill>
                  <a:srgbClr val="000000"/>
                </a:solidFill>
              </a:rPr>
              <a:t>th</a:t>
            </a:r>
            <a:r>
              <a:rPr lang="en-US" dirty="0">
                <a:solidFill>
                  <a:srgbClr val="000000"/>
                </a:solidFill>
              </a:rPr>
              <a:t> column.</a:t>
            </a:r>
          </a:p>
          <a:p>
            <a:r>
              <a:rPr lang="en-US" dirty="0">
                <a:solidFill>
                  <a:srgbClr val="000000"/>
                </a:solidFill>
              </a:rPr>
              <a:t>If we call the previous matrix </a:t>
            </a:r>
            <a:r>
              <a:rPr lang="en-US" i="1" dirty="0">
                <a:solidFill>
                  <a:srgbClr val="000000"/>
                </a:solidFill>
              </a:rPr>
              <a:t>A</a:t>
            </a:r>
            <a:r>
              <a:rPr lang="en-US" dirty="0">
                <a:solidFill>
                  <a:srgbClr val="000000"/>
                </a:solidFill>
              </a:rPr>
              <a:t>, then we have </a:t>
            </a:r>
            <a:r>
              <a:rPr lang="en-US" i="1" dirty="0">
                <a:solidFill>
                  <a:srgbClr val="000000"/>
                </a:solidFill>
              </a:rPr>
              <a:t>a</a:t>
            </a:r>
            <a:r>
              <a:rPr lang="en-US" baseline="-25000" dirty="0">
                <a:solidFill>
                  <a:srgbClr val="000000"/>
                </a:solidFill>
              </a:rPr>
              <a:t>23 </a:t>
            </a:r>
            <a:r>
              <a:rPr lang="en-US" dirty="0">
                <a:solidFill>
                  <a:srgbClr val="000000"/>
                </a:solidFill>
              </a:rPr>
              <a:t>= −5 and </a:t>
            </a:r>
            <a:r>
              <a:rPr lang="en-US" i="1" dirty="0">
                <a:solidFill>
                  <a:srgbClr val="000000"/>
                </a:solidFill>
              </a:rPr>
              <a:t>a</a:t>
            </a:r>
            <a:r>
              <a:rPr lang="en-US" baseline="-25000" dirty="0">
                <a:solidFill>
                  <a:srgbClr val="000000"/>
                </a:solidFill>
              </a:rPr>
              <a:t>32 </a:t>
            </a:r>
            <a:r>
              <a:rPr lang="en-US" dirty="0">
                <a:solidFill>
                  <a:srgbClr val="000000"/>
                </a:solidFill>
              </a:rPr>
              <a:t>= −7.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Matrices and Matrix Notation</a:t>
            </a:r>
          </a:p>
        </p:txBody>
      </p:sp>
      <p:sp>
        <p:nvSpPr>
          <p:cNvPr id="3" name="Content Placeholder 2"/>
          <p:cNvSpPr>
            <a:spLocks noGrp="1"/>
          </p:cNvSpPr>
          <p:nvPr>
            <p:ph idx="1"/>
          </p:nvPr>
        </p:nvSpPr>
        <p:spPr/>
        <p:txBody>
          <a:bodyPr/>
          <a:lstStyle/>
          <a:p>
            <a:r>
              <a:rPr lang="en-US" dirty="0"/>
              <a:t>Given the matrix                                       determine: </a:t>
            </a:r>
          </a:p>
          <a:p>
            <a:pPr marL="463550" indent="-463550"/>
            <a:endParaRPr lang="en-US" b="1" dirty="0"/>
          </a:p>
          <a:p>
            <a:pPr marL="463550" indent="-463550">
              <a:spcBef>
                <a:spcPts val="0"/>
              </a:spcBef>
            </a:pPr>
            <a:r>
              <a:rPr lang="en-US" b="1" dirty="0"/>
              <a:t>a.	</a:t>
            </a:r>
            <a:r>
              <a:rPr lang="en-US" dirty="0"/>
              <a:t>The order of </a:t>
            </a:r>
            <a:r>
              <a:rPr lang="en-US" i="1" dirty="0">
                <a:solidFill>
                  <a:srgbClr val="0000FF"/>
                </a:solidFill>
              </a:rPr>
              <a:t>A</a:t>
            </a:r>
            <a:r>
              <a:rPr lang="en-US" dirty="0"/>
              <a:t>. </a:t>
            </a:r>
          </a:p>
          <a:p>
            <a:pPr marL="463550" indent="-463550">
              <a:spcBef>
                <a:spcPts val="1200"/>
              </a:spcBef>
            </a:pPr>
            <a:r>
              <a:rPr lang="en-US" b="1" dirty="0"/>
              <a:t>b. </a:t>
            </a:r>
            <a:r>
              <a:rPr lang="en-US" dirty="0"/>
              <a:t>	The value of </a:t>
            </a:r>
            <a:r>
              <a:rPr lang="en-US" i="1" dirty="0">
                <a:solidFill>
                  <a:srgbClr val="0000FF"/>
                </a:solidFill>
              </a:rPr>
              <a:t>a</a:t>
            </a:r>
            <a:r>
              <a:rPr lang="en-US" baseline="-25000" dirty="0">
                <a:solidFill>
                  <a:srgbClr val="0000FF"/>
                </a:solidFill>
              </a:rPr>
              <a:t>13</a:t>
            </a:r>
            <a:r>
              <a:rPr lang="en-US" dirty="0"/>
              <a:t>. </a:t>
            </a:r>
          </a:p>
          <a:p>
            <a:pPr marL="463550" indent="-463550">
              <a:spcBef>
                <a:spcPts val="1200"/>
              </a:spcBef>
            </a:pPr>
            <a:r>
              <a:rPr lang="en-US" b="1" dirty="0"/>
              <a:t>c. </a:t>
            </a:r>
            <a:r>
              <a:rPr lang="en-US" dirty="0"/>
              <a:t>	The value of </a:t>
            </a:r>
            <a:r>
              <a:rPr lang="en-US" i="1" dirty="0">
                <a:solidFill>
                  <a:srgbClr val="0000FF"/>
                </a:solidFill>
              </a:rPr>
              <a:t>a</a:t>
            </a:r>
            <a:r>
              <a:rPr lang="en-US" baseline="-25000" dirty="0">
                <a:solidFill>
                  <a:srgbClr val="0000FF"/>
                </a:solidFill>
              </a:rPr>
              <a:t>21</a:t>
            </a:r>
            <a:r>
              <a:rPr lang="en-US" dirty="0"/>
              <a:t>.</a:t>
            </a:r>
          </a:p>
        </p:txBody>
      </p:sp>
      <p:graphicFrame>
        <p:nvGraphicFramePr>
          <p:cNvPr id="208898" name="Object 2"/>
          <p:cNvGraphicFramePr>
            <a:graphicFrameLocks noChangeAspect="1"/>
          </p:cNvGraphicFramePr>
          <p:nvPr>
            <p:extLst>
              <p:ext uri="{D42A27DB-BD31-4B8C-83A1-F6EECF244321}">
                <p14:modId xmlns:p14="http://schemas.microsoft.com/office/powerpoint/2010/main" val="4108574957"/>
              </p:ext>
            </p:extLst>
          </p:nvPr>
        </p:nvGraphicFramePr>
        <p:xfrm>
          <a:off x="2997200" y="1104900"/>
          <a:ext cx="3035300" cy="952500"/>
        </p:xfrm>
        <a:graphic>
          <a:graphicData uri="http://schemas.openxmlformats.org/presentationml/2006/ole">
            <mc:AlternateContent xmlns:mc="http://schemas.openxmlformats.org/markup-compatibility/2006">
              <mc:Choice xmlns:v="urn:schemas-microsoft-com:vml" Requires="v">
                <p:oleObj spid="_x0000_s1079" name="Equation" r:id="rId3" imgW="3035160" imgH="952200" progId="Equation.DSMT4">
                  <p:embed/>
                </p:oleObj>
              </mc:Choice>
              <mc:Fallback>
                <p:oleObj name="Equation" r:id="rId3" imgW="3035160" imgH="952200" progId="Equation.DSMT4">
                  <p:embed/>
                  <p:pic>
                    <p:nvPicPr>
                      <p:cNvPr id="0" name="Object 2"/>
                      <p:cNvPicPr>
                        <a:picLocks noChangeAspect="1" noChangeArrowheads="1"/>
                      </p:cNvPicPr>
                      <p:nvPr/>
                    </p:nvPicPr>
                    <p:blipFill>
                      <a:blip r:embed="rId4"/>
                      <a:srcRect/>
                      <a:stretch>
                        <a:fillRect/>
                      </a:stretch>
                    </p:blipFill>
                    <p:spPr bwMode="auto">
                      <a:xfrm>
                        <a:off x="2997200" y="1104900"/>
                        <a:ext cx="3035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Matrices and Matrix Notation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i="1" dirty="0"/>
              <a:t>A </a:t>
            </a:r>
            <a:r>
              <a:rPr lang="en-US" dirty="0"/>
              <a:t>has 2 rows and 3 columns, and is thus a </a:t>
            </a:r>
            <a:r>
              <a:rPr lang="en-US" dirty="0">
                <a:solidFill>
                  <a:srgbClr val="FF0000"/>
                </a:solidFill>
              </a:rPr>
              <a:t>2 × 3 matrix</a:t>
            </a:r>
            <a:r>
              <a:rPr lang="en-US" dirty="0"/>
              <a:t>.</a:t>
            </a:r>
          </a:p>
          <a:p>
            <a:pPr marL="463550" indent="-463550"/>
            <a:r>
              <a:rPr lang="en-US" b="1" dirty="0"/>
              <a:t>b. 	</a:t>
            </a:r>
            <a:r>
              <a:rPr lang="en-US" dirty="0"/>
              <a:t>The value of the entry in the first row and third column is </a:t>
            </a:r>
            <a:r>
              <a:rPr lang="en-US" i="1" dirty="0">
                <a:solidFill>
                  <a:srgbClr val="FF0000"/>
                </a:solidFill>
              </a:rPr>
              <a:t>a</a:t>
            </a:r>
            <a:r>
              <a:rPr lang="en-US" baseline="-25000" dirty="0">
                <a:solidFill>
                  <a:srgbClr val="FF0000"/>
                </a:solidFill>
              </a:rPr>
              <a:t>13</a:t>
            </a:r>
            <a:r>
              <a:rPr lang="en-US" dirty="0">
                <a:solidFill>
                  <a:srgbClr val="FF0000"/>
                </a:solidFill>
              </a:rPr>
              <a:t> = 1</a:t>
            </a:r>
            <a:r>
              <a:rPr lang="en-US" dirty="0"/>
              <a:t>.</a:t>
            </a:r>
          </a:p>
          <a:p>
            <a:pPr marL="463550" indent="-463550"/>
            <a:r>
              <a:rPr lang="en-US" b="1" dirty="0"/>
              <a:t>c. 	</a:t>
            </a:r>
            <a:r>
              <a:rPr lang="en-US" dirty="0"/>
              <a:t>The value of the entry in the second row and first column is </a:t>
            </a:r>
            <a:r>
              <a:rPr lang="en-US" i="1" dirty="0">
                <a:solidFill>
                  <a:srgbClr val="FF0000"/>
                </a:solidFill>
              </a:rPr>
              <a:t>a</a:t>
            </a:r>
            <a:r>
              <a:rPr lang="en-US" baseline="-25000" dirty="0">
                <a:solidFill>
                  <a:srgbClr val="FF0000"/>
                </a:solidFill>
              </a:rPr>
              <a:t>21</a:t>
            </a:r>
            <a:r>
              <a:rPr lang="en-US" dirty="0">
                <a:solidFill>
                  <a:srgbClr val="FF0000"/>
                </a:solidFill>
              </a:rPr>
              <a:t> = 5</a:t>
            </a:r>
            <a:r>
              <a:rPr lang="en-US" dirty="0"/>
              <a:t>.</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Systems, Matrices, and </a:t>
            </a:r>
            <a:br>
              <a:rPr lang="en-US" dirty="0"/>
            </a:br>
            <a:r>
              <a:rPr lang="en-US" dirty="0"/>
              <a:t>Augmented Matrices</a:t>
            </a:r>
          </a:p>
        </p:txBody>
      </p:sp>
      <p:sp>
        <p:nvSpPr>
          <p:cNvPr id="3" name="Content Placeholder 2"/>
          <p:cNvSpPr>
            <a:spLocks noGrp="1"/>
          </p:cNvSpPr>
          <p:nvPr>
            <p:ph idx="1"/>
          </p:nvPr>
        </p:nvSpPr>
        <p:spPr>
          <a:xfrm>
            <a:off x="457200" y="1280160"/>
            <a:ext cx="8229600" cy="4663440"/>
          </a:xfr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noAutofit/>
          </a:bodyPr>
          <a:lstStyle/>
          <a:p>
            <a:pPr algn="ctr"/>
            <a:r>
              <a:rPr lang="en-US" b="1" dirty="0">
                <a:solidFill>
                  <a:srgbClr val="000000"/>
                </a:solidFill>
              </a:rPr>
              <a:t>Standard Form of a System of Linear Equations</a:t>
            </a:r>
          </a:p>
          <a:p>
            <a:r>
              <a:rPr lang="en-US" dirty="0">
                <a:solidFill>
                  <a:srgbClr val="000000"/>
                </a:solidFill>
              </a:rPr>
              <a:t>A linear system of equations is in </a:t>
            </a:r>
            <a:r>
              <a:rPr lang="en-US" b="1" dirty="0">
                <a:solidFill>
                  <a:srgbClr val="000000"/>
                </a:solidFill>
              </a:rPr>
              <a:t>standard form</a:t>
            </a:r>
            <a:r>
              <a:rPr lang="en-US" dirty="0">
                <a:solidFill>
                  <a:srgbClr val="000000"/>
                </a:solidFill>
              </a:rPr>
              <a:t> when each equation has been simplified with its variables on the left-hand side and its constant term on the right-hand side. Each equation should have its variable terms listed in the same order.</a:t>
            </a:r>
          </a:p>
          <a:p>
            <a:r>
              <a:rPr lang="en-US" dirty="0">
                <a:solidFill>
                  <a:srgbClr val="000000"/>
                </a:solidFill>
              </a:rPr>
              <a:t>For example, the system                             </a:t>
            </a:r>
          </a:p>
          <a:p>
            <a:endParaRPr lang="en-US" dirty="0">
              <a:solidFill>
                <a:srgbClr val="000000"/>
              </a:solidFill>
            </a:endParaRPr>
          </a:p>
          <a:p>
            <a:r>
              <a:rPr lang="en-US" dirty="0">
                <a:solidFill>
                  <a:srgbClr val="000000"/>
                </a:solidFill>
              </a:rPr>
              <a:t>is written in standard form as  </a:t>
            </a:r>
          </a:p>
        </p:txBody>
      </p:sp>
      <p:graphicFrame>
        <p:nvGraphicFramePr>
          <p:cNvPr id="4" name="Object 3">
            <a:extLst>
              <a:ext uri="{FF2B5EF4-FFF2-40B4-BE49-F238E27FC236}">
                <a16:creationId xmlns:a16="http://schemas.microsoft.com/office/drawing/2014/main" id="{9CE85281-7940-435E-987B-AF2DE18A81B1}"/>
              </a:ext>
            </a:extLst>
          </p:cNvPr>
          <p:cNvGraphicFramePr>
            <a:graphicFrameLocks noChangeAspect="1"/>
          </p:cNvGraphicFramePr>
          <p:nvPr>
            <p:extLst>
              <p:ext uri="{D42A27DB-BD31-4B8C-83A1-F6EECF244321}">
                <p14:modId xmlns:p14="http://schemas.microsoft.com/office/powerpoint/2010/main" val="3036265458"/>
              </p:ext>
            </p:extLst>
          </p:nvPr>
        </p:nvGraphicFramePr>
        <p:xfrm>
          <a:off x="4102100" y="3771900"/>
          <a:ext cx="2146300" cy="1028700"/>
        </p:xfrm>
        <a:graphic>
          <a:graphicData uri="http://schemas.openxmlformats.org/presentationml/2006/ole">
            <mc:AlternateContent xmlns:mc="http://schemas.openxmlformats.org/markup-compatibility/2006">
              <mc:Choice xmlns:v="urn:schemas-microsoft-com:vml" Requires="v">
                <p:oleObj spid="_x0000_s18506" name="Equation" r:id="rId3" imgW="2145960" imgH="1028520" progId="Equation.DSMT4">
                  <p:embed/>
                </p:oleObj>
              </mc:Choice>
              <mc:Fallback>
                <p:oleObj name="Equation" r:id="rId3" imgW="2145960" imgH="1028520" progId="Equation.DSMT4">
                  <p:embed/>
                  <p:pic>
                    <p:nvPicPr>
                      <p:cNvPr id="0" name=""/>
                      <p:cNvPicPr/>
                      <p:nvPr/>
                    </p:nvPicPr>
                    <p:blipFill>
                      <a:blip r:embed="rId4"/>
                      <a:stretch>
                        <a:fillRect/>
                      </a:stretch>
                    </p:blipFill>
                    <p:spPr>
                      <a:xfrm>
                        <a:off x="4102100" y="3771900"/>
                        <a:ext cx="2146300" cy="10287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0E5CE7BA-2EE3-4E04-901D-5C09B4BCFDD2}"/>
              </a:ext>
            </a:extLst>
          </p:cNvPr>
          <p:cNvGraphicFramePr>
            <a:graphicFrameLocks noChangeAspect="1"/>
          </p:cNvGraphicFramePr>
          <p:nvPr>
            <p:extLst>
              <p:ext uri="{D42A27DB-BD31-4B8C-83A1-F6EECF244321}">
                <p14:modId xmlns:p14="http://schemas.microsoft.com/office/powerpoint/2010/main" val="1744592240"/>
              </p:ext>
            </p:extLst>
          </p:nvPr>
        </p:nvGraphicFramePr>
        <p:xfrm>
          <a:off x="4902200" y="4838700"/>
          <a:ext cx="2032000" cy="1028700"/>
        </p:xfrm>
        <a:graphic>
          <a:graphicData uri="http://schemas.openxmlformats.org/presentationml/2006/ole">
            <mc:AlternateContent xmlns:mc="http://schemas.openxmlformats.org/markup-compatibility/2006">
              <mc:Choice xmlns:v="urn:schemas-microsoft-com:vml" Requires="v">
                <p:oleObj spid="_x0000_s18507" name="Equation" r:id="rId5" imgW="2031840" imgH="1028520" progId="Equation.DSMT4">
                  <p:embed/>
                </p:oleObj>
              </mc:Choice>
              <mc:Fallback>
                <p:oleObj name="Equation" r:id="rId5" imgW="2031840" imgH="1028520" progId="Equation.DSMT4">
                  <p:embed/>
                  <p:pic>
                    <p:nvPicPr>
                      <p:cNvPr id="0" name=""/>
                      <p:cNvPicPr/>
                      <p:nvPr/>
                    </p:nvPicPr>
                    <p:blipFill>
                      <a:blip r:embed="rId6"/>
                      <a:stretch>
                        <a:fillRect/>
                      </a:stretch>
                    </p:blipFill>
                    <p:spPr>
                      <a:xfrm>
                        <a:off x="4902200" y="4838700"/>
                        <a:ext cx="2032000" cy="1028700"/>
                      </a:xfrm>
                      <a:prstGeom prst="rect">
                        <a:avLst/>
                      </a:prstGeom>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Systems, Matrices, and </a:t>
            </a:r>
            <a:br>
              <a:rPr lang="en-US" dirty="0"/>
            </a:br>
            <a:r>
              <a:rPr lang="en-US" dirty="0"/>
              <a:t>Augmented Matrices</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a:r>
              <a:rPr lang="en-US" b="1" dirty="0">
                <a:solidFill>
                  <a:srgbClr val="000000"/>
                </a:solidFill>
              </a:rPr>
              <a:t>Augmented Matrices</a:t>
            </a:r>
          </a:p>
          <a:p>
            <a:r>
              <a:rPr lang="en-US" dirty="0">
                <a:solidFill>
                  <a:srgbClr val="000000"/>
                </a:solidFill>
              </a:rPr>
              <a:t>Given a linear system of equations written in standard form, the </a:t>
            </a:r>
            <a:r>
              <a:rPr lang="en-US" b="1" dirty="0">
                <a:solidFill>
                  <a:srgbClr val="C00000"/>
                </a:solidFill>
              </a:rPr>
              <a:t>augmented matrix</a:t>
            </a:r>
            <a:r>
              <a:rPr lang="en-US" b="1" dirty="0">
                <a:solidFill>
                  <a:srgbClr val="000000"/>
                </a:solidFill>
              </a:rPr>
              <a:t> </a:t>
            </a:r>
            <a:r>
              <a:rPr lang="en-US" dirty="0">
                <a:solidFill>
                  <a:srgbClr val="000000"/>
                </a:solidFill>
              </a:rPr>
              <a:t>of that system is a matrix consisting of the coefficients of the variables listed in their relative positions with an adjoined column of the constants of the system.</a:t>
            </a:r>
          </a:p>
        </p:txBody>
      </p:sp>
    </p:spTree>
    <p:custDataLst>
      <p:tags r:id="rId1"/>
    </p:custDataLst>
    <p:extLst>
      <p:ext uri="{BB962C8B-B14F-4D97-AF65-F5344CB8AC3E}">
        <p14:creationId xmlns:p14="http://schemas.microsoft.com/office/powerpoint/2010/main" val="129664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Systems, Matrices, and </a:t>
            </a:r>
            <a:br>
              <a:rPr lang="en-US" dirty="0"/>
            </a:br>
            <a:r>
              <a:rPr lang="en-US" dirty="0"/>
              <a:t>Augmented Matrices</a:t>
            </a:r>
          </a:p>
        </p:txBody>
      </p:sp>
      <p:sp>
        <p:nvSpPr>
          <p:cNvPr id="3" name="Content Placeholder 2"/>
          <p:cNvSpPr>
            <a:spLocks noGrp="1"/>
          </p:cNvSpPr>
          <p:nvPr>
            <p:ph idx="1"/>
          </p:nvPr>
        </p:nvSpPr>
        <p:spPr>
          <a:xfrm>
            <a:off x="457200" y="1280160"/>
            <a:ext cx="8229600" cy="4616648"/>
          </a:xfrm>
          <a:solidFill>
            <a:srgbClr val="FFFFCC"/>
          </a:solidFill>
          <a:ln w="2857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algn="ctr"/>
            <a:r>
              <a:rPr lang="en-US" b="1" dirty="0">
                <a:solidFill>
                  <a:srgbClr val="000000"/>
                </a:solidFill>
              </a:rPr>
              <a:t>Augmented Matrices (cont.)</a:t>
            </a:r>
          </a:p>
          <a:p>
            <a:r>
              <a:rPr lang="en-US" dirty="0">
                <a:solidFill>
                  <a:srgbClr val="000000"/>
                </a:solidFill>
              </a:rPr>
              <a:t>The matrix of coefficients and the column of constants are customarily separated by a vertical bar.</a:t>
            </a:r>
          </a:p>
          <a:p>
            <a:r>
              <a:rPr lang="en-US" dirty="0">
                <a:solidFill>
                  <a:srgbClr val="000000"/>
                </a:solidFill>
              </a:rPr>
              <a:t>For example, the augmented matrix for the system</a:t>
            </a:r>
          </a:p>
          <a:p>
            <a:endParaRPr lang="en-US" dirty="0">
              <a:solidFill>
                <a:srgbClr val="000000"/>
              </a:solidFill>
            </a:endParaRPr>
          </a:p>
          <a:p>
            <a:pPr>
              <a:lnSpc>
                <a:spcPct val="150000"/>
              </a:lnSpc>
            </a:pPr>
            <a:endParaRPr lang="en-US" dirty="0">
              <a:solidFill>
                <a:srgbClr val="000000"/>
              </a:solidFill>
            </a:endParaRPr>
          </a:p>
          <a:p>
            <a:r>
              <a:rPr lang="en-US" dirty="0">
                <a:solidFill>
                  <a:srgbClr val="000000"/>
                </a:solidFill>
              </a:rPr>
              <a:t>The augmented matrix will have as many rows as there are equations in the system, and one more column than there are variables.</a:t>
            </a:r>
          </a:p>
        </p:txBody>
      </p:sp>
      <p:graphicFrame>
        <p:nvGraphicFramePr>
          <p:cNvPr id="209922" name="Object 2"/>
          <p:cNvGraphicFramePr>
            <a:graphicFrameLocks noChangeAspect="1"/>
          </p:cNvGraphicFramePr>
          <p:nvPr>
            <p:extLst>
              <p:ext uri="{D42A27DB-BD31-4B8C-83A1-F6EECF244321}">
                <p14:modId xmlns:p14="http://schemas.microsoft.com/office/powerpoint/2010/main" val="2430534635"/>
              </p:ext>
            </p:extLst>
          </p:nvPr>
        </p:nvGraphicFramePr>
        <p:xfrm>
          <a:off x="2139950" y="3397250"/>
          <a:ext cx="4864100" cy="1016000"/>
        </p:xfrm>
        <a:graphic>
          <a:graphicData uri="http://schemas.openxmlformats.org/presentationml/2006/ole">
            <mc:AlternateContent xmlns:mc="http://schemas.openxmlformats.org/markup-compatibility/2006">
              <mc:Choice xmlns:v="urn:schemas-microsoft-com:vml" Requires="v">
                <p:oleObj spid="_x0000_s2103" name="Equation" r:id="rId4" imgW="4863960" imgH="1015920" progId="Equation.DSMT4">
                  <p:embed/>
                </p:oleObj>
              </mc:Choice>
              <mc:Fallback>
                <p:oleObj name="Equation" r:id="rId4" imgW="4863960" imgH="1015920" progId="Equation.DSMT4">
                  <p:embed/>
                  <p:pic>
                    <p:nvPicPr>
                      <p:cNvPr id="0" name="Object 2"/>
                      <p:cNvPicPr>
                        <a:picLocks noChangeAspect="1" noChangeArrowheads="1"/>
                      </p:cNvPicPr>
                      <p:nvPr/>
                    </p:nvPicPr>
                    <p:blipFill>
                      <a:blip r:embed="rId5"/>
                      <a:srcRect/>
                      <a:stretch>
                        <a:fillRect/>
                      </a:stretch>
                    </p:blipFill>
                    <p:spPr bwMode="auto">
                      <a:xfrm>
                        <a:off x="2139950" y="3397250"/>
                        <a:ext cx="4864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710</TotalTime>
  <Words>1165</Words>
  <Application>Microsoft Office PowerPoint</Application>
  <PresentationFormat>On-screen Show (4:3)</PresentationFormat>
  <Paragraphs>152</Paragraphs>
  <Slides>36</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2" baseType="lpstr">
      <vt:lpstr>Calibri</vt:lpstr>
      <vt:lpstr>Arial</vt:lpstr>
      <vt:lpstr>Cambria Math</vt:lpstr>
      <vt:lpstr>Office Theme</vt:lpstr>
      <vt:lpstr>Equation</vt:lpstr>
      <vt:lpstr>MathType 6.0 Equation</vt:lpstr>
      <vt:lpstr>Section 6.2</vt:lpstr>
      <vt:lpstr>Linear Systems, Matrices, and  Augmented Matrices</vt:lpstr>
      <vt:lpstr>Linear Systems, Matrices, and  Augmented Matrices</vt:lpstr>
      <vt:lpstr>Linear Systems, Matrices, and  Augmented Matrices</vt:lpstr>
      <vt:lpstr>Example 1: Matrices and Matrix Notation</vt:lpstr>
      <vt:lpstr>Example 1: Matrices and Matrix Notation (cont.)</vt:lpstr>
      <vt:lpstr>Linear Systems, Matrices, and  Augmented Matrices</vt:lpstr>
      <vt:lpstr>Linear Systems, Matrices, and  Augmented Matrices</vt:lpstr>
      <vt:lpstr>Linear Systems, Matrices, and  Augmented Matrices</vt:lpstr>
      <vt:lpstr>Example 2: Augmented Matrices</vt:lpstr>
      <vt:lpstr>Example 2: Augmented Matrices</vt:lpstr>
      <vt:lpstr>Gaussian Elimination and Row Echelon Form</vt:lpstr>
      <vt:lpstr>EXAMPLE 3: Row Echelon Form</vt:lpstr>
      <vt:lpstr>EXAMPLE 3: Row Echelon Form (cont.)</vt:lpstr>
      <vt:lpstr>EXAMPLE 3: Row Echelon Form (cont.)</vt:lpstr>
      <vt:lpstr>EXAMPLE 3: Row Echelon Form (cont.)</vt:lpstr>
      <vt:lpstr>Gaussian Elimination and Row Echelon Form</vt:lpstr>
      <vt:lpstr>Gaussian Elimination and Row Echelon Form</vt:lpstr>
      <vt:lpstr>Gaussian Elimination and Row Echelon Form</vt:lpstr>
      <vt:lpstr>EXAMPLE 4: Elementary Row Operations</vt:lpstr>
      <vt:lpstr>EXAMPLE 4: Elementary Row Operations (cont.)</vt:lpstr>
      <vt:lpstr>EXAMPLE 4: Elementary Row Operations (cont.)</vt:lpstr>
      <vt:lpstr>Example 5: Gaussian Elimination</vt:lpstr>
      <vt:lpstr>Example 5: Gaussian Elimination (cont.)</vt:lpstr>
      <vt:lpstr>Example 5: Gaussian Elimination (cont.)</vt:lpstr>
      <vt:lpstr>Example 5: Gaussian Elimination (cont.)</vt:lpstr>
      <vt:lpstr>Example 5: Gaussian Elimination (cont.)</vt:lpstr>
      <vt:lpstr>Example 5: Gaussian Elimination (cont.)</vt:lpstr>
      <vt:lpstr>Example 5: Gaussian Elimination (cont.)</vt:lpstr>
      <vt:lpstr>Example 5: Gaussian Elimination (cont.)</vt:lpstr>
      <vt:lpstr>Gauss-Jordan Elimination and Reduced Row Echelon Form</vt:lpstr>
      <vt:lpstr>Example 6: Reduced Row Echelon Form</vt:lpstr>
      <vt:lpstr>Example 6: Reduced Row Echelon Form (cont.)</vt:lpstr>
      <vt:lpstr>Example 6: Reduced Row Echelon Form (cont.)</vt:lpstr>
      <vt:lpstr>Example 6: Reduced Row Echelon Form (cont.)</vt:lpstr>
      <vt:lpstr>Example 6: Reduced Row Echelon Form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with Applications in Business and Social Sciences</dc:title>
  <dc:creator>Hawkes Learning Systems</dc:creator>
  <cp:lastModifiedBy>Adam Flaherty</cp:lastModifiedBy>
  <cp:revision>92</cp:revision>
  <dcterms:created xsi:type="dcterms:W3CDTF">2013-04-26T14:43:13Z</dcterms:created>
  <dcterms:modified xsi:type="dcterms:W3CDTF">2020-05-15T16:24:14Z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0B3757DD-86FB-4F83-8F7E-58C8EB1EED32</vt:lpwstr>
  </property>
  <property fmtid="{D5CDD505-2E9C-101B-9397-08002B2CF9AE}" pid="3" name="ArticulatePath">
    <vt:lpwstr>MABS_6_2_edit</vt:lpwstr>
  </property>
</Properties>
</file>