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91" r:id="rId22"/>
    <p:sldId id="281" r:id="rId23"/>
    <p:sldId id="282" r:id="rId24"/>
    <p:sldId id="283" r:id="rId25"/>
    <p:sldId id="284" r:id="rId26"/>
    <p:sldId id="285" r:id="rId27"/>
    <p:sldId id="286" r:id="rId28"/>
    <p:sldId id="292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6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  <p:cmAuthor id="2" name="syamprasad" initials="s" lastIdx="2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D7D9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66" autoAdjust="0"/>
    <p:restoredTop sz="94660"/>
  </p:normalViewPr>
  <p:slideViewPr>
    <p:cSldViewPr>
      <p:cViewPr varScale="1">
        <p:scale>
          <a:sx n="114" d="100"/>
          <a:sy n="114" d="100"/>
        </p:scale>
        <p:origin x="31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6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7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89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8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Determinants and Cramer's Rule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42673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Determinant of an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×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Matrix (cont.)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•	To expand along the </a:t>
            </a:r>
            <a:r>
              <a:rPr lang="en-US" i="1" dirty="0" err="1">
                <a:solidFill>
                  <a:srgbClr val="000000"/>
                </a:solidFill>
              </a:rPr>
              <a:t>j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column, each element of 	that column is multiplied by its cofactor, and the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	products are then added.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Note that, in either case, a total of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− 1)×(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− 1) determinants must potentially be computed. A wise choice of row or column will often reduce the number of determinants that must actually be evaluated, however.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Caution</a:t>
            </a:r>
          </a:p>
          <a:p>
            <a:r>
              <a:rPr lang="en-US" dirty="0">
                <a:solidFill>
                  <a:srgbClr val="000000"/>
                </a:solidFill>
              </a:rPr>
              <a:t>Note that the definition of determinant only applies to square matrices; non-square matrices do not have determinants.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Determinant of an </a:t>
            </a:r>
            <a:r>
              <a:rPr lang="en-US" dirty="0" err="1"/>
              <a:t>n×n</a:t>
            </a:r>
            <a:r>
              <a:rPr lang="en-US" dirty="0"/>
              <a:t>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determinant of the matrix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Solution:</a:t>
            </a:r>
          </a:p>
          <a:p>
            <a:r>
              <a:rPr lang="en-US" dirty="0"/>
              <a:t>First, we decide which row or column to expand along. A row or column with many </a:t>
            </a:r>
            <a:r>
              <a:rPr lang="en-US" dirty="0" err="1"/>
              <a:t>zeros</a:t>
            </a:r>
            <a:r>
              <a:rPr lang="en-US" dirty="0"/>
              <a:t> is generally a good choice, since it makes the multiplication much easier. In this case, Row 2 has the most </a:t>
            </a:r>
            <a:r>
              <a:rPr lang="en-US" dirty="0" err="1"/>
              <a:t>zeros</a:t>
            </a:r>
            <a:r>
              <a:rPr lang="en-US" dirty="0"/>
              <a:t>, so expand along it.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419930"/>
              </p:ext>
            </p:extLst>
          </p:nvPr>
        </p:nvGraphicFramePr>
        <p:xfrm>
          <a:off x="3371850" y="2003425"/>
          <a:ext cx="2400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2400120" imgH="1562040" progId="Equation.DSMT4">
                  <p:embed/>
                </p:oleObj>
              </mc:Choice>
              <mc:Fallback>
                <p:oleObj name="Equation" r:id="rId3" imgW="2400120" imgH="1562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003425"/>
                        <a:ext cx="2400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Determinant of an </a:t>
            </a:r>
            <a:r>
              <a:rPr lang="en-US" dirty="0" err="1"/>
              <a:t>n×n</a:t>
            </a:r>
            <a:r>
              <a:rPr lang="en-US" dirty="0"/>
              <a:t> Matrix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50947"/>
              </p:ext>
            </p:extLst>
          </p:nvPr>
        </p:nvGraphicFramePr>
        <p:xfrm>
          <a:off x="518652" y="1600200"/>
          <a:ext cx="14859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3" imgW="1485720" imgH="1422360" progId="Equation.DSMT4">
                  <p:embed/>
                </p:oleObj>
              </mc:Choice>
              <mc:Fallback>
                <p:oleObj name="Equation" r:id="rId3" imgW="1485720" imgH="1422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52" y="1600200"/>
                        <a:ext cx="14859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559760"/>
              </p:ext>
            </p:extLst>
          </p:nvPr>
        </p:nvGraphicFramePr>
        <p:xfrm>
          <a:off x="2025650" y="1822450"/>
          <a:ext cx="6565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5" imgW="6565680" imgH="1015920" progId="Equation.DSMT4">
                  <p:embed/>
                </p:oleObj>
              </mc:Choice>
              <mc:Fallback>
                <p:oleObj name="Equation" r:id="rId5" imgW="6565680" imgH="1015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1822450"/>
                        <a:ext cx="65659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78319"/>
              </p:ext>
            </p:extLst>
          </p:nvPr>
        </p:nvGraphicFramePr>
        <p:xfrm>
          <a:off x="2006600" y="3124200"/>
          <a:ext cx="2743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7" imgW="2743200" imgH="469800" progId="Equation.DSMT4">
                  <p:embed/>
                </p:oleObj>
              </mc:Choice>
              <mc:Fallback>
                <p:oleObj name="Equation" r:id="rId7" imgW="27432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124200"/>
                        <a:ext cx="2743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13928"/>
              </p:ext>
            </p:extLst>
          </p:nvPr>
        </p:nvGraphicFramePr>
        <p:xfrm>
          <a:off x="4800600" y="3215148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9" imgW="647640" imgH="291960" progId="Equation.DSMT4">
                  <p:embed/>
                </p:oleObj>
              </mc:Choice>
              <mc:Fallback>
                <p:oleObj name="Equation" r:id="rId9" imgW="647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15148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Determinant of an </a:t>
            </a:r>
            <a:r>
              <a:rPr lang="en-US" dirty="0" err="1"/>
              <a:t>n×n</a:t>
            </a:r>
            <a:r>
              <a:rPr lang="en-US" dirty="0"/>
              <a:t> Matrix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Thus,</a:t>
            </a:r>
            <a:r>
              <a:rPr lang="en-US" dirty="0">
                <a:solidFill>
                  <a:srgbClr val="000099"/>
                </a:solidFill>
              </a:rPr>
              <a:t> |</a:t>
            </a:r>
            <a:r>
              <a:rPr lang="en-US" i="1" dirty="0">
                <a:solidFill>
                  <a:srgbClr val="000099"/>
                </a:solidFill>
              </a:rPr>
              <a:t>A</a:t>
            </a:r>
            <a:r>
              <a:rPr lang="en-US" dirty="0">
                <a:solidFill>
                  <a:srgbClr val="000099"/>
                </a:solidFill>
              </a:rPr>
              <a:t>| = 26</a:t>
            </a:r>
            <a:r>
              <a:rPr lang="en-US" dirty="0"/>
              <a:t>. We get the same answer if we expand along a different row or column.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51715"/>
              </p:ext>
            </p:extLst>
          </p:nvPr>
        </p:nvGraphicFramePr>
        <p:xfrm>
          <a:off x="533400" y="2214308"/>
          <a:ext cx="1485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3" imgW="1485720" imgH="1562040" progId="Equation.DSMT4">
                  <p:embed/>
                </p:oleObj>
              </mc:Choice>
              <mc:Fallback>
                <p:oleObj name="Equation" r:id="rId3" imgW="1485720" imgH="1562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14308"/>
                        <a:ext cx="1485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29775"/>
              </p:ext>
            </p:extLst>
          </p:nvPr>
        </p:nvGraphicFramePr>
        <p:xfrm>
          <a:off x="2070100" y="2435892"/>
          <a:ext cx="6337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5" imgW="6337080" imgH="1066680" progId="Equation.DSMT4">
                  <p:embed/>
                </p:oleObj>
              </mc:Choice>
              <mc:Fallback>
                <p:oleObj name="Equation" r:id="rId5" imgW="6337080" imgH="10666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435892"/>
                        <a:ext cx="6337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549172"/>
              </p:ext>
            </p:extLst>
          </p:nvPr>
        </p:nvGraphicFramePr>
        <p:xfrm>
          <a:off x="2057400" y="3721100"/>
          <a:ext cx="4318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7" imgW="4317840" imgH="469800" progId="Equation.DSMT4">
                  <p:embed/>
                </p:oleObj>
              </mc:Choice>
              <mc:Fallback>
                <p:oleObj name="Equation" r:id="rId7" imgW="43178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21100"/>
                        <a:ext cx="4318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025724"/>
              </p:ext>
            </p:extLst>
          </p:nvPr>
        </p:nvGraphicFramePr>
        <p:xfrm>
          <a:off x="6400800" y="3814508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9" imgW="647640" imgH="291960" progId="Equation.DSMT4">
                  <p:embed/>
                </p:oleObj>
              </mc:Choice>
              <mc:Fallback>
                <p:oleObj name="Equation" r:id="rId9" imgW="6476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14508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Properties of Determinants</a:t>
            </a:r>
          </a:p>
          <a:p>
            <a:pPr marL="457200" indent="-457200"/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A constant can be factored out of each of the terms in a given row or column when computing determinants. For example,</a:t>
            </a: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390650" y="3358944"/>
          <a:ext cx="6362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6362640" imgH="1028520" progId="Equation.DSMT4">
                  <p:embed/>
                </p:oleObj>
              </mc:Choice>
              <mc:Fallback>
                <p:oleObj name="Equation" r:id="rId3" imgW="6362640" imgH="1028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358944"/>
                        <a:ext cx="63627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0000"/>
                </a:solidFill>
              </a:rPr>
              <a:t>Properties of Determinants (cont.)</a:t>
            </a:r>
          </a:p>
          <a:p>
            <a:pPr marL="457200" indent="-457200"/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Interchanging two rows or two columns changes the determinant by a factor of −1. For example,</a:t>
            </a: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  <a:p>
            <a:pPr marL="457200" indent="-457200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143000" y="2971800"/>
          <a:ext cx="6858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6858000" imgH="1028520" progId="Equation.DSMT4">
                  <p:embed/>
                </p:oleObj>
              </mc:Choice>
              <mc:Fallback>
                <p:oleObj name="Equation" r:id="rId3" imgW="685800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971800"/>
                        <a:ext cx="6858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Properties of Determinants (cont.)</a:t>
            </a:r>
          </a:p>
          <a:p>
            <a:pPr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The determinant is unchanged by adding a multiple 	of one row (or column) to another row (or column). 	For example,</a:t>
            </a:r>
          </a:p>
          <a:p>
            <a:pPr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It’s a good idea to annotate, as shown in teal above, applications of this last property.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3028950" y="3429000"/>
          <a:ext cx="3086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3" imgW="3085920" imgH="1028520" progId="Equation.DSMT4">
                  <p:embed/>
                </p:oleObj>
              </mc:Choice>
              <mc:Fallback>
                <p:oleObj name="Equation" r:id="rId3" imgW="308592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3429000"/>
                        <a:ext cx="3086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Properties of Determinants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determinant of the matrix </a:t>
            </a:r>
          </a:p>
          <a:p>
            <a:endParaRPr lang="en-US" b="1" dirty="0"/>
          </a:p>
          <a:p>
            <a:endParaRPr lang="en-US" b="1" dirty="0"/>
          </a:p>
          <a:p>
            <a:pPr>
              <a:lnSpc>
                <a:spcPct val="150000"/>
              </a:lnSpc>
            </a:pPr>
            <a:endParaRPr lang="en-US" b="1" dirty="0"/>
          </a:p>
          <a:p>
            <a:r>
              <a:rPr lang="en-US" b="1" dirty="0"/>
              <a:t>Solution:</a:t>
            </a:r>
          </a:p>
          <a:p>
            <a:r>
              <a:rPr lang="en-US" dirty="0"/>
              <a:t>Use the properties of determinants to try to obtain rows or columns with as many </a:t>
            </a:r>
            <a:r>
              <a:rPr lang="en-US" dirty="0" err="1"/>
              <a:t>zeros</a:t>
            </a:r>
            <a:r>
              <a:rPr lang="en-US" dirty="0"/>
              <a:t> as possible. 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079750" y="1881188"/>
          <a:ext cx="29845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2984400" imgH="1866600" progId="Equation.DSMT4">
                  <p:embed/>
                </p:oleObj>
              </mc:Choice>
              <mc:Fallback>
                <p:oleObj name="Equation" r:id="rId3" imgW="2984400" imgH="1866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1881188"/>
                        <a:ext cx="29845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Properties of Determinants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25401"/>
              </p:ext>
            </p:extLst>
          </p:nvPr>
        </p:nvGraphicFramePr>
        <p:xfrm>
          <a:off x="838200" y="1638300"/>
          <a:ext cx="22860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2286000" imgH="2095200" progId="Equation.DSMT4">
                  <p:embed/>
                </p:oleObj>
              </mc:Choice>
              <mc:Fallback>
                <p:oleObj name="Equation" r:id="rId3" imgW="2286000" imgH="209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38300"/>
                        <a:ext cx="22860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81944"/>
              </p:ext>
            </p:extLst>
          </p:nvPr>
        </p:nvGraphicFramePr>
        <p:xfrm>
          <a:off x="3276600" y="1638300"/>
          <a:ext cx="3390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3390840" imgH="2095200" progId="Equation.DSMT4">
                  <p:embed/>
                </p:oleObj>
              </mc:Choice>
              <mc:Fallback>
                <p:oleObj name="Equation" r:id="rId5" imgW="3390840" imgH="2095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38300"/>
                        <a:ext cx="3390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962400" y="3899313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Applying the third property makes the fourth column have only one nonzero entry.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Determinants and their evaluation.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Determining cofactors.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Determining minors.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Using Cramer's rule to solve linear systems.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Properties of Determinants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expand along the fourth column (remembering that the minus sign is part of the cofactor):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524000" y="2514600"/>
          <a:ext cx="248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name="Equation" r:id="rId3" imgW="2489040" imgH="2095200" progId="Equation.DSMT4">
                  <p:embed/>
                </p:oleObj>
              </mc:Choice>
              <mc:Fallback>
                <p:oleObj name="Equation" r:id="rId3" imgW="2489040" imgH="209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24892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94214"/>
              </p:ext>
            </p:extLst>
          </p:nvPr>
        </p:nvGraphicFramePr>
        <p:xfrm>
          <a:off x="4119563" y="2762250"/>
          <a:ext cx="34163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5" imgW="3416040" imgH="1600200" progId="Equation.DSMT4">
                  <p:embed/>
                </p:oleObj>
              </mc:Choice>
              <mc:Fallback>
                <p:oleObj name="Equation" r:id="rId5" imgW="3416040" imgH="1600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2762250"/>
                        <a:ext cx="34163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Properties of Determinants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continue to apply the third property of determinants to simplify the evaluation of the 3</a:t>
            </a:r>
            <a:r>
              <a:rPr lang="en-US" baseline="30000" dirty="0"/>
              <a:t> </a:t>
            </a:r>
            <a:r>
              <a:rPr lang="en-US" dirty="0"/>
              <a:t>×</a:t>
            </a:r>
            <a:r>
              <a:rPr lang="en-US" baseline="30000" dirty="0"/>
              <a:t> </a:t>
            </a:r>
            <a:r>
              <a:rPr lang="en-US" dirty="0"/>
              <a:t>3 determinant.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Properties of Determinants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463040"/>
          </a:xfrm>
        </p:spPr>
        <p:txBody>
          <a:bodyPr/>
          <a:lstStyle/>
          <a:p>
            <a:r>
              <a:rPr lang="en-US" dirty="0"/>
              <a:t>Notice that we have reduced the work to the evaluation of only one 3</a:t>
            </a:r>
            <a:r>
              <a:rPr lang="en-US" baseline="30000" dirty="0"/>
              <a:t> </a:t>
            </a:r>
            <a:r>
              <a:rPr lang="en-US" dirty="0"/>
              <a:t>×</a:t>
            </a:r>
            <a:r>
              <a:rPr lang="en-US" baseline="30000" dirty="0"/>
              <a:t> </a:t>
            </a:r>
            <a:r>
              <a:rPr lang="en-US" dirty="0"/>
              <a:t>3 determinant, which in turn involved evaluating only one 2</a:t>
            </a:r>
            <a:r>
              <a:rPr lang="en-US" baseline="30000" dirty="0"/>
              <a:t> </a:t>
            </a:r>
            <a:r>
              <a:rPr lang="en-US" dirty="0"/>
              <a:t>×</a:t>
            </a:r>
            <a:r>
              <a:rPr lang="en-US" baseline="30000" dirty="0"/>
              <a:t> </a:t>
            </a:r>
            <a:r>
              <a:rPr lang="en-US" dirty="0"/>
              <a:t>2 determinant.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676400" y="1905000"/>
          <a:ext cx="355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3" imgW="355320" imgH="495000" progId="Equation.DSMT4">
                  <p:embed/>
                </p:oleObj>
              </mc:Choice>
              <mc:Fallback>
                <p:oleObj name="Equation" r:id="rId3" imgW="35532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355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057400" y="1371600"/>
          <a:ext cx="2501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5" imgW="2501640" imgH="1562040" progId="Equation.DSMT4">
                  <p:embed/>
                </p:oleObj>
              </mc:Choice>
              <mc:Fallback>
                <p:oleObj name="Equation" r:id="rId5" imgW="2501640" imgH="1562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71600"/>
                        <a:ext cx="25019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572000" y="1371600"/>
          <a:ext cx="2870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7" imgW="2869920" imgH="1562040" progId="Equation.DSMT4">
                  <p:embed/>
                </p:oleObj>
              </mc:Choice>
              <mc:Fallback>
                <p:oleObj name="Equation" r:id="rId7" imgW="2869920" imgH="1562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1600"/>
                        <a:ext cx="2870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68036"/>
              </p:ext>
            </p:extLst>
          </p:nvPr>
        </p:nvGraphicFramePr>
        <p:xfrm>
          <a:off x="2084388" y="3054350"/>
          <a:ext cx="256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9" imgW="2565360" imgH="1066680" progId="Equation.DSMT4">
                  <p:embed/>
                </p:oleObj>
              </mc:Choice>
              <mc:Fallback>
                <p:oleObj name="Equation" r:id="rId9" imgW="2565360" imgH="106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054350"/>
                        <a:ext cx="2565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34741"/>
              </p:ext>
            </p:extLst>
          </p:nvPr>
        </p:nvGraphicFramePr>
        <p:xfrm>
          <a:off x="4694492" y="335280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1" imgW="1536480" imgH="469800" progId="Equation.DSMT4">
                  <p:embed/>
                </p:oleObj>
              </mc:Choice>
              <mc:Fallback>
                <p:oleObj name="Equation" r:id="rId11" imgW="15364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492" y="335280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6263148" y="3414252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3" imgW="876240" imgH="291960" progId="Equation.DSMT4">
                  <p:embed/>
                </p:oleObj>
              </mc:Choice>
              <mc:Fallback>
                <p:oleObj name="Equation" r:id="rId13" imgW="8762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148" y="3414252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Cramer's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Cramer’s rule to solve the following systems.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47688" y="1863923"/>
          <a:ext cx="6629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9" name="Equation" r:id="rId3" imgW="6629400" imgH="1028520" progId="Equation.DSMT4">
                  <p:embed/>
                </p:oleObj>
              </mc:Choice>
              <mc:Fallback>
                <p:oleObj name="Equation" r:id="rId3" imgW="6629400" imgH="1028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863923"/>
                        <a:ext cx="6629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181600" y="3696831"/>
            <a:ext cx="36576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We will learn something about the system merely by calculating </a:t>
            </a:r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, so that is what we do first. The fact that </a:t>
            </a:r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 is non-zero tells us there is a single solution to the system; we then find </a:t>
            </a:r>
            <a:r>
              <a:rPr lang="en-US" sz="2000" i="1" dirty="0" err="1">
                <a:solidFill>
                  <a:srgbClr val="008080"/>
                </a:solidFill>
              </a:rPr>
              <a:t>D</a:t>
            </a:r>
            <a:r>
              <a:rPr lang="en-US" sz="2000" i="1" baseline="-25000" dirty="0" err="1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and </a:t>
            </a:r>
            <a:r>
              <a:rPr lang="en-US" sz="2000" i="1" dirty="0" err="1">
                <a:solidFill>
                  <a:srgbClr val="008080"/>
                </a:solidFill>
              </a:rPr>
              <a:t>D</a:t>
            </a:r>
            <a:r>
              <a:rPr lang="en-US" sz="2000" i="1" baseline="-25000" dirty="0" err="1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 in order to determine the solution.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3400" y="3719052"/>
          <a:ext cx="2286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Equation" r:id="rId5" imgW="2286000" imgH="1028520" progId="Equation.DSMT4">
                  <p:embed/>
                </p:oleObj>
              </mc:Choice>
              <mc:Fallback>
                <p:oleObj name="Equation" r:id="rId5" imgW="228600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19052"/>
                        <a:ext cx="2286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866104" y="4053348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Equation" r:id="rId7" imgW="1295280" imgH="291960" progId="Equation.DSMT4">
                  <p:embed/>
                </p:oleObj>
              </mc:Choice>
              <mc:Fallback>
                <p:oleObj name="Equation" r:id="rId7" imgW="1295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104" y="4053348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195096" y="4068096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Equation" r:id="rId9" imgW="634680" imgH="291960" progId="Equation.DSMT4">
                  <p:embed/>
                </p:oleObj>
              </mc:Choice>
              <mc:Fallback>
                <p:oleObj name="Equation" r:id="rId9" imgW="6346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096" y="4068096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914400" y="4832556"/>
          <a:ext cx="1714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11" imgW="1714320" imgH="1028520" progId="Equation.DSMT4">
                  <p:embed/>
                </p:oleObj>
              </mc:Choice>
              <mc:Fallback>
                <p:oleObj name="Equation" r:id="rId11" imgW="1714320" imgH="10285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32556"/>
                        <a:ext cx="1714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652252" y="5105400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Equation" r:id="rId13" imgW="1574640" imgH="469800" progId="Equation.DSMT4">
                  <p:embed/>
                </p:oleObj>
              </mc:Choice>
              <mc:Fallback>
                <p:oleObj name="Equation" r:id="rId13" imgW="157464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252" y="5105400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4229100" y="5211096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5" name="Equation" r:id="rId15" imgW="647640" imgH="291960" progId="Equation.DSMT4">
                  <p:embed/>
                </p:oleObj>
              </mc:Choice>
              <mc:Fallback>
                <p:oleObj name="Equation" r:id="rId15" imgW="64764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5211096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Cramer's Rule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2870537"/>
            <a:ext cx="3657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Cramer’s rule gives us the ordered pair (2, 1) as the single point that solves both equations.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62896" y="1342104"/>
          <a:ext cx="1714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3" imgW="1714320" imgH="1028520" progId="Equation.DSMT4">
                  <p:embed/>
                </p:oleObj>
              </mc:Choice>
              <mc:Fallback>
                <p:oleObj name="Equation" r:id="rId3" imgW="1714320" imgH="1028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96" y="1342104"/>
                        <a:ext cx="1714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286000" y="1632156"/>
          <a:ext cx="143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5" imgW="1434960" imgH="469800" progId="Equation.DSMT4">
                  <p:embed/>
                </p:oleObj>
              </mc:Choice>
              <mc:Fallback>
                <p:oleObj name="Equation" r:id="rId5" imgW="1434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32156"/>
                        <a:ext cx="143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748548" y="1723104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Equation" r:id="rId7" imgW="634680" imgH="291960" progId="Equation.DSMT4">
                  <p:embed/>
                </p:oleObj>
              </mc:Choice>
              <mc:Fallback>
                <p:oleObj name="Equation" r:id="rId7" imgW="6346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548" y="1723104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48148" y="2667000"/>
          <a:ext cx="95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" name="Equation" r:id="rId9" imgW="952200" imgH="838080" progId="Equation.DSMT4">
                  <p:embed/>
                </p:oleObj>
              </mc:Choice>
              <mc:Fallback>
                <p:oleObj name="Equation" r:id="rId9" imgW="9522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2667000"/>
                        <a:ext cx="95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538748" y="2942304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" name="Equation" r:id="rId11" imgW="469800" imgH="279360" progId="Equation.DSMT4">
                  <p:embed/>
                </p:oleObj>
              </mc:Choice>
              <mc:Fallback>
                <p:oleObj name="Equation" r:id="rId11" imgW="46980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748" y="2942304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65359"/>
              </p:ext>
            </p:extLst>
          </p:nvPr>
        </p:nvGraphicFramePr>
        <p:xfrm>
          <a:off x="2108200" y="2670175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" name="Equation" r:id="rId13" imgW="1549080" imgH="838080" progId="Equation.DSMT4">
                  <p:embed/>
                </p:oleObj>
              </mc:Choice>
              <mc:Fallback>
                <p:oleObj name="Equation" r:id="rId13" imgW="154908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670175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209237"/>
              </p:ext>
            </p:extLst>
          </p:nvPr>
        </p:nvGraphicFramePr>
        <p:xfrm>
          <a:off x="3733800" y="2957052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Equation" r:id="rId15" imgW="457200" imgH="279360" progId="Equation.DSMT4">
                  <p:embed/>
                </p:oleObj>
              </mc:Choice>
              <mc:Fallback>
                <p:oleObj name="Equation" r:id="rId15" imgW="4572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57052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6175"/>
              </p:ext>
            </p:extLst>
          </p:nvPr>
        </p:nvGraphicFramePr>
        <p:xfrm>
          <a:off x="533400" y="3956050"/>
          <a:ext cx="4267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Equation" r:id="rId17" imgW="4267080" imgH="495000" progId="Equation.DSMT4">
                  <p:embed/>
                </p:oleObj>
              </mc:Choice>
              <mc:Fallback>
                <p:oleObj name="Equation" r:id="rId17" imgW="4267080" imgH="495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56050"/>
                        <a:ext cx="4267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" b="1" dirty="0"/>
          </a:p>
          <a:p>
            <a:r>
              <a:rPr lang="en-US" b="1" dirty="0"/>
              <a:t>b.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3040" y="1239502"/>
            <a:ext cx="3749040" cy="1280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Again, we calculate </a:t>
            </a:r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 first. The fact that </a:t>
            </a:r>
            <a:r>
              <a:rPr lang="en-US" sz="2000" i="1" dirty="0">
                <a:solidFill>
                  <a:srgbClr val="008080"/>
                </a:solidFill>
              </a:rPr>
              <a:t>D</a:t>
            </a:r>
            <a:r>
              <a:rPr lang="en-US" sz="2000" dirty="0">
                <a:solidFill>
                  <a:srgbClr val="008080"/>
                </a:solidFill>
              </a:rPr>
              <a:t> = 0 means either the system has no solution, or it has an infinite number of solutions.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066800" y="1113504"/>
          <a:ext cx="1816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Equation" r:id="rId3" imgW="1815840" imgH="1028520" progId="Equation.DSMT4">
                  <p:embed/>
                </p:oleObj>
              </mc:Choice>
              <mc:Fallback>
                <p:oleObj name="Equation" r:id="rId3" imgW="1815840" imgH="1028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13504"/>
                        <a:ext cx="1816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910348" y="1462548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5" imgW="977760" imgH="291960" progId="Equation.DSMT4">
                  <p:embed/>
                </p:oleObj>
              </mc:Choice>
              <mc:Fallback>
                <p:oleObj name="Equation" r:id="rId5" imgW="97776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0348" y="1462548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900948" y="1477296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7" imgW="482400" imgH="291960" progId="Equation.DSMT4">
                  <p:embed/>
                </p:oleObj>
              </mc:Choice>
              <mc:Fallback>
                <p:oleObj name="Equation" r:id="rId7" imgW="4824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948" y="1477296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064340" y="2368344"/>
          <a:ext cx="1943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" name="Equation" r:id="rId9" imgW="1942920" imgH="1028520" progId="Equation.DSMT4">
                  <p:embed/>
                </p:oleObj>
              </mc:Choice>
              <mc:Fallback>
                <p:oleObj name="Equation" r:id="rId9" imgW="1942920" imgH="1028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340" y="2368344"/>
                        <a:ext cx="1943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033252" y="2749344"/>
          <a:ext cx="977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11" imgW="977760" imgH="291960" progId="Equation.DSMT4">
                  <p:embed/>
                </p:oleObj>
              </mc:Choice>
              <mc:Fallback>
                <p:oleObj name="Equation" r:id="rId11" imgW="9777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252" y="2749344"/>
                        <a:ext cx="977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4038600" y="274934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Equation" r:id="rId13" imgW="482400" imgH="291960" progId="Equation.DSMT4">
                  <p:embed/>
                </p:oleObj>
              </mc:Choice>
              <mc:Fallback>
                <p:oleObj name="Equation" r:id="rId13" imgW="482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749344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066800" y="3619500"/>
          <a:ext cx="1930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" name="Equation" r:id="rId15" imgW="1930320" imgH="1028520" progId="Equation.DSMT4">
                  <p:embed/>
                </p:oleObj>
              </mc:Choice>
              <mc:Fallback>
                <p:oleObj name="Equation" r:id="rId15" imgW="1930320" imgH="10285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19500"/>
                        <a:ext cx="1930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3016044" y="3892344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0" name="Equation" r:id="rId17" imgW="1612800" imgH="469800" progId="Equation.DSMT4">
                  <p:embed/>
                </p:oleObj>
              </mc:Choice>
              <mc:Fallback>
                <p:oleObj name="Equation" r:id="rId17" imgW="161280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044" y="3892344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4648200" y="399804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1" name="Equation" r:id="rId19" imgW="482400" imgH="291960" progId="Equation.DSMT4">
                  <p:embed/>
                </p:oleObj>
              </mc:Choice>
              <mc:Fallback>
                <p:oleObj name="Equation" r:id="rId19" imgW="48240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9804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311919"/>
              </p:ext>
            </p:extLst>
          </p:nvPr>
        </p:nvGraphicFramePr>
        <p:xfrm>
          <a:off x="450850" y="4864100"/>
          <a:ext cx="4800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Equation" r:id="rId21" imgW="4800600" imgH="545760" progId="Equation.DSMT4">
                  <p:embed/>
                </p:oleObj>
              </mc:Choice>
              <mc:Fallback>
                <p:oleObj name="Equation" r:id="rId21" imgW="4800600" imgH="5457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4864100"/>
                        <a:ext cx="4800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269089" y="3337560"/>
            <a:ext cx="3749040" cy="10058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Since both </a:t>
            </a:r>
            <a:r>
              <a:rPr lang="en-US" sz="2000" i="1" dirty="0" err="1">
                <a:solidFill>
                  <a:srgbClr val="008080"/>
                </a:solidFill>
              </a:rPr>
              <a:t>D</a:t>
            </a:r>
            <a:r>
              <a:rPr lang="en-US" sz="2000" i="1" baseline="-25000" dirty="0" err="1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and </a:t>
            </a:r>
            <a:r>
              <a:rPr lang="en-US" sz="2000" i="1" dirty="0" err="1">
                <a:solidFill>
                  <a:srgbClr val="008080"/>
                </a:solidFill>
              </a:rPr>
              <a:t>D</a:t>
            </a:r>
            <a:r>
              <a:rPr lang="en-US" sz="2000" i="1" baseline="-25000" dirty="0" err="1">
                <a:solidFill>
                  <a:srgbClr val="008080"/>
                </a:solidFill>
              </a:rPr>
              <a:t>y</a:t>
            </a:r>
            <a:r>
              <a:rPr lang="en-US" sz="2000" dirty="0">
                <a:solidFill>
                  <a:srgbClr val="008080"/>
                </a:solidFill>
              </a:rPr>
              <a:t> also turn out to be zero, we know the system is dependent.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7800" y="4465320"/>
            <a:ext cx="374904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The infinite number of ordered pairs that solve the system can be described by solving either equation for either variable, as has been done at left.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23A64-7FBE-494A-8681-55BE6AE83EBD}"/>
              </a:ext>
            </a:extLst>
          </p:cNvPr>
          <p:cNvSpPr/>
          <p:nvPr/>
        </p:nvSpPr>
        <p:spPr>
          <a:xfrm>
            <a:off x="4611842" y="4876800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Cramer's Rule to Solve Linear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977640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Cramer's Rule</a:t>
            </a:r>
          </a:p>
          <a:p>
            <a:r>
              <a:rPr lang="en-US" dirty="0">
                <a:solidFill>
                  <a:srgbClr val="000000"/>
                </a:solidFill>
              </a:rPr>
              <a:t>A linear system of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equations in the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variables  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                        can be written in the form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520700" y="2227008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3" imgW="1879560" imgH="431640" progId="Equation.DSMT4">
                  <p:embed/>
                </p:oleObj>
              </mc:Choice>
              <mc:Fallback>
                <p:oleObj name="Equation" r:id="rId3" imgW="18795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27008"/>
                        <a:ext cx="1879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438400" y="2895600"/>
          <a:ext cx="4267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5" imgW="4267080" imgH="2095200" progId="Equation.DSMT4">
                  <p:embed/>
                </p:oleObj>
              </mc:Choice>
              <mc:Fallback>
                <p:oleObj name="Equation" r:id="rId5" imgW="4267080" imgH="2095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895600"/>
                        <a:ext cx="42672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Cramer's Rule to Solve Linear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51632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Cramer's Rule (cont.)</a:t>
            </a:r>
          </a:p>
          <a:p>
            <a:r>
              <a:rPr lang="en-US" dirty="0">
                <a:solidFill>
                  <a:srgbClr val="000000"/>
                </a:solidFill>
              </a:rPr>
              <a:t>The solution of the system is given by the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formulas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where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is the </a:t>
            </a:r>
          </a:p>
          <a:p>
            <a:r>
              <a:rPr lang="en-US" dirty="0">
                <a:solidFill>
                  <a:srgbClr val="000000"/>
                </a:solidFill>
              </a:rPr>
              <a:t>determinant of the coefficient matrix and       is the determinant of the same matrix with the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column replaced by the column of constants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533400" y="2239708"/>
          <a:ext cx="4495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6" name="Equation" r:id="rId3" imgW="4495680" imgH="888840" progId="Equation.DSMT4">
                  <p:embed/>
                </p:oleObj>
              </mc:Choice>
              <mc:Fallback>
                <p:oleObj name="Equation" r:id="rId3" imgW="449568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39708"/>
                        <a:ext cx="44958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6591300" y="3103308"/>
          <a:ext cx="419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Equation" r:id="rId5" imgW="419040" imgH="482400" progId="Equation.DSMT4">
                  <p:embed/>
                </p:oleObj>
              </mc:Choice>
              <mc:Fallback>
                <p:oleObj name="Equation" r:id="rId5" imgW="4190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3103308"/>
                        <a:ext cx="419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5935134" y="3970866"/>
          <a:ext cx="1943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7" imgW="1942920" imgH="431640" progId="Equation.DSMT4">
                  <p:embed/>
                </p:oleObj>
              </mc:Choice>
              <mc:Fallback>
                <p:oleObj name="Equation" r:id="rId7" imgW="1942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134" y="3970866"/>
                        <a:ext cx="1943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Cramer's Rule to Solve Linear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Cramer's Rule (cont.)</a:t>
            </a:r>
          </a:p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D </a:t>
            </a:r>
            <a:r>
              <a:rPr lang="en-US" dirty="0">
                <a:solidFill>
                  <a:srgbClr val="000000"/>
                </a:solidFill>
              </a:rPr>
              <a:t>= 0 and if each              as well, for                     the system is dependent and has an infinite number of solutions. If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dirty="0">
                <a:solidFill>
                  <a:srgbClr val="000000"/>
                </a:solidFill>
              </a:rPr>
              <a:t> = 0 and at least one of the           is non‐zero, the system has no solution.</a:t>
            </a:r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3265536" y="1860756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536" y="1860756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5970636" y="1911556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5" imgW="1523880" imgH="380880" progId="Equation.DSMT4">
                  <p:embed/>
                </p:oleObj>
              </mc:Choice>
              <mc:Fallback>
                <p:oleObj name="Equation" r:id="rId5" imgW="1523880" imgH="380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636" y="1911556"/>
                        <a:ext cx="152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/>
        </p:nvGraphicFramePr>
        <p:xfrm>
          <a:off x="6432756" y="2711656"/>
          <a:ext cx="723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756" y="2711656"/>
                        <a:ext cx="723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Cramer's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Cramer’s rule to solve the system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Solution:</a:t>
            </a:r>
          </a:p>
          <a:p>
            <a:r>
              <a:rPr lang="en-US" dirty="0"/>
              <a:t>Note how the properties of determinants are used to simplify each calculation. In each case, the row or column used for expansion is written in teal.</a:t>
            </a: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3244850" y="1981200"/>
          <a:ext cx="2654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Equation" r:id="rId3" imgW="2654280" imgH="1562040" progId="Equation.DSMT4">
                  <p:embed/>
                </p:oleObj>
              </mc:Choice>
              <mc:Fallback>
                <p:oleObj name="Equation" r:id="rId3" imgW="2654280" imgH="1562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981200"/>
                        <a:ext cx="2654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Determinant of a 2 × 2 Matrix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determinant</a:t>
            </a:r>
            <a:r>
              <a:rPr lang="en-US" dirty="0">
                <a:solidFill>
                  <a:srgbClr val="000000"/>
                </a:solidFill>
              </a:rPr>
              <a:t> of the matrix  </a:t>
            </a:r>
          </a:p>
          <a:p>
            <a:r>
              <a:rPr lang="en-US" dirty="0">
                <a:solidFill>
                  <a:srgbClr val="000000"/>
                </a:solidFill>
              </a:rPr>
              <a:t>denoted 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dirty="0">
                <a:solidFill>
                  <a:srgbClr val="000000"/>
                </a:solidFill>
              </a:rPr>
              <a:t>, is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003800" y="1881648"/>
          <a:ext cx="2159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2158920" imgH="1028520" progId="Equation.DSMT4">
                  <p:embed/>
                </p:oleObj>
              </mc:Choice>
              <mc:Fallback>
                <p:oleObj name="Equation" r:id="rId3" imgW="2158920" imgH="1028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881648"/>
                        <a:ext cx="2159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832100" y="2804652"/>
          <a:ext cx="1968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1968480" imgH="431640" progId="Equation.DSMT4">
                  <p:embed/>
                </p:oleObj>
              </mc:Choice>
              <mc:Fallback>
                <p:oleObj name="Equation" r:id="rId5" imgW="1968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804652"/>
                        <a:ext cx="1968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Cramer's Rule (cont.)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4800" y="1371600"/>
          <a:ext cx="21463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Equation" r:id="rId3" imgW="2145960" imgH="1562040" progId="Equation.DSMT4">
                  <p:embed/>
                </p:oleObj>
              </mc:Choice>
              <mc:Fallback>
                <p:oleObj name="Equation" r:id="rId3" imgW="2145960" imgH="1562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1463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2514600" y="1371600"/>
          <a:ext cx="2489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7" name="Equation" r:id="rId5" imgW="2489040" imgH="1562040" progId="Equation.DSMT4">
                  <p:embed/>
                </p:oleObj>
              </mc:Choice>
              <mc:Fallback>
                <p:oleObj name="Equation" r:id="rId5" imgW="2489040" imgH="1562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2489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438376"/>
              </p:ext>
            </p:extLst>
          </p:nvPr>
        </p:nvGraphicFramePr>
        <p:xfrm>
          <a:off x="5021263" y="1593850"/>
          <a:ext cx="2273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" name="Equation" r:id="rId7" imgW="2273040" imgH="1066680" progId="Equation.DSMT4">
                  <p:embed/>
                </p:oleObj>
              </mc:Choice>
              <mc:Fallback>
                <p:oleObj name="Equation" r:id="rId7" imgW="2273040" imgH="10666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1593850"/>
                        <a:ext cx="22733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59929"/>
              </p:ext>
            </p:extLst>
          </p:nvPr>
        </p:nvGraphicFramePr>
        <p:xfrm>
          <a:off x="7300452" y="19812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Equation" r:id="rId9" imgW="647640" imgH="291960" progId="Equation.DSMT4">
                  <p:embed/>
                </p:oleObj>
              </mc:Choice>
              <mc:Fallback>
                <p:oleObj name="Equation" r:id="rId9" imgW="6476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452" y="19812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04190"/>
              </p:ext>
            </p:extLst>
          </p:nvPr>
        </p:nvGraphicFramePr>
        <p:xfrm>
          <a:off x="304800" y="3771900"/>
          <a:ext cx="2476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Equation" r:id="rId11" imgW="2476440" imgH="1562040" progId="Equation.DSMT4">
                  <p:embed/>
                </p:oleObj>
              </mc:Choice>
              <mc:Fallback>
                <p:oleObj name="Equation" r:id="rId11" imgW="2476440" imgH="1562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71900"/>
                        <a:ext cx="24765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290586"/>
              </p:ext>
            </p:extLst>
          </p:nvPr>
        </p:nvGraphicFramePr>
        <p:xfrm>
          <a:off x="2772696" y="3754692"/>
          <a:ext cx="26924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Equation" r:id="rId13" imgW="2692080" imgH="1562040" progId="Equation.DSMT4">
                  <p:embed/>
                </p:oleObj>
              </mc:Choice>
              <mc:Fallback>
                <p:oleObj name="Equation" r:id="rId13" imgW="2692080" imgH="1562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696" y="3754692"/>
                        <a:ext cx="26924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011991"/>
              </p:ext>
            </p:extLst>
          </p:nvPr>
        </p:nvGraphicFramePr>
        <p:xfrm>
          <a:off x="5492750" y="4004596"/>
          <a:ext cx="2451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15" imgW="2450880" imgH="1066680" progId="Equation.DSMT4">
                  <p:embed/>
                </p:oleObj>
              </mc:Choice>
              <mc:Fallback>
                <p:oleObj name="Equation" r:id="rId15" imgW="2450880" imgH="1066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004596"/>
                        <a:ext cx="24511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3551"/>
              </p:ext>
            </p:extLst>
          </p:nvPr>
        </p:nvGraphicFramePr>
        <p:xfrm>
          <a:off x="7971504" y="4396248"/>
          <a:ext cx="876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" name="Equation" r:id="rId17" imgW="876240" imgH="291960" progId="Equation.DSMT4">
                  <p:embed/>
                </p:oleObj>
              </mc:Choice>
              <mc:Fallback>
                <p:oleObj name="Equation" r:id="rId17" imgW="8762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504" y="4396248"/>
                        <a:ext cx="876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1257" y="3032441"/>
            <a:ext cx="6821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Since </a:t>
            </a:r>
            <a:r>
              <a:rPr lang="en-US" sz="2800" i="1" dirty="0"/>
              <a:t>D</a:t>
            </a:r>
            <a:r>
              <a:rPr lang="en-US" sz="2800" dirty="0"/>
              <a:t> ≠ 0, the system has a unique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85096" y="1371600"/>
          <a:ext cx="24638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Equation" r:id="rId3" imgW="2463480" imgH="1562040" progId="Equation.DSMT4">
                  <p:embed/>
                </p:oleObj>
              </mc:Choice>
              <mc:Fallback>
                <p:oleObj name="Equation" r:id="rId3" imgW="2463480" imgH="1562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96" y="1371600"/>
                        <a:ext cx="24638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834148" y="1371600"/>
          <a:ext cx="2679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1" name="Equation" r:id="rId5" imgW="2679480" imgH="1562040" progId="Equation.DSMT4">
                  <p:embed/>
                </p:oleObj>
              </mc:Choice>
              <mc:Fallback>
                <p:oleObj name="Equation" r:id="rId5" imgW="2679480" imgH="1562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148" y="1371600"/>
                        <a:ext cx="2679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53755"/>
              </p:ext>
            </p:extLst>
          </p:nvPr>
        </p:nvGraphicFramePr>
        <p:xfrm>
          <a:off x="5557838" y="1377950"/>
          <a:ext cx="2298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Equation" r:id="rId7" imgW="2298600" imgH="1523880" progId="Equation.DSMT4">
                  <p:embed/>
                </p:oleObj>
              </mc:Choice>
              <mc:Fallback>
                <p:oleObj name="Equation" r:id="rId7" imgW="2298600" imgH="1523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377950"/>
                        <a:ext cx="22987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275043"/>
              </p:ext>
            </p:extLst>
          </p:nvPr>
        </p:nvGraphicFramePr>
        <p:xfrm>
          <a:off x="7895304" y="1765300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" name="Equation" r:id="rId9" imgW="863280" imgH="291960" progId="Equation.DSMT4">
                  <p:embed/>
                </p:oleObj>
              </mc:Choice>
              <mc:Fallback>
                <p:oleObj name="Equation" r:id="rId9" imgW="86328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5304" y="1765300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385096" y="3384756"/>
          <a:ext cx="24384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" name="Equation" r:id="rId11" imgW="2438280" imgH="1562040" progId="Equation.DSMT4">
                  <p:embed/>
                </p:oleObj>
              </mc:Choice>
              <mc:Fallback>
                <p:oleObj name="Equation" r:id="rId11" imgW="2438280" imgH="1562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96" y="3384756"/>
                        <a:ext cx="24384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844800" y="3390900"/>
          <a:ext cx="2552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" name="Equation" r:id="rId13" imgW="2552400" imgH="1562040" progId="Equation.DSMT4">
                  <p:embed/>
                </p:oleObj>
              </mc:Choice>
              <mc:Fallback>
                <p:oleObj name="Equation" r:id="rId13" imgW="2552400" imgH="1562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390900"/>
                        <a:ext cx="25527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49110"/>
              </p:ext>
            </p:extLst>
          </p:nvPr>
        </p:nvGraphicFramePr>
        <p:xfrm>
          <a:off x="5441950" y="3633788"/>
          <a:ext cx="22987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6" name="Equation" r:id="rId15" imgW="2298600" imgH="1066680" progId="Equation.DSMT4">
                  <p:embed/>
                </p:oleObj>
              </mc:Choice>
              <mc:Fallback>
                <p:oleObj name="Equation" r:id="rId15" imgW="2298600" imgH="1066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633788"/>
                        <a:ext cx="22987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7797800" y="3991896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7" name="Equation" r:id="rId17" imgW="660240" imgH="291960" progId="Equation.DSMT4">
                  <p:embed/>
                </p:oleObj>
              </mc:Choice>
              <mc:Fallback>
                <p:oleObj name="Equation" r:id="rId17" imgW="66024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3991896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evaluating  </a:t>
            </a:r>
            <a:r>
              <a:rPr lang="en-US" i="1" dirty="0" err="1"/>
              <a:t>D</a:t>
            </a:r>
            <a:r>
              <a:rPr lang="en-US" i="1" baseline="-25000" dirty="0" err="1"/>
              <a:t>x</a:t>
            </a:r>
            <a:r>
              <a:rPr lang="en-US" dirty="0"/>
              <a:t>, </a:t>
            </a:r>
            <a:r>
              <a:rPr lang="en-US" i="1" dirty="0" err="1"/>
              <a:t>D</a:t>
            </a:r>
            <a:r>
              <a:rPr lang="en-US" i="1" baseline="-25000" dirty="0" err="1"/>
              <a:t>y</a:t>
            </a:r>
            <a:r>
              <a:rPr lang="en-US" dirty="0"/>
              <a:t>, and </a:t>
            </a:r>
            <a:r>
              <a:rPr lang="en-US" i="1" dirty="0" err="1"/>
              <a:t>D</a:t>
            </a:r>
            <a:r>
              <a:rPr lang="en-US" i="1" baseline="-25000" dirty="0" err="1"/>
              <a:t>z</a:t>
            </a:r>
            <a:r>
              <a:rPr lang="en-US" dirty="0"/>
              <a:t>, we know the solution is the single ordered triple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65667"/>
              </p:ext>
            </p:extLst>
          </p:nvPr>
        </p:nvGraphicFramePr>
        <p:xfrm>
          <a:off x="1691148" y="2503742"/>
          <a:ext cx="1104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3" imgW="1104840" imgH="495000" progId="Equation.DSMT4">
                  <p:embed/>
                </p:oleObj>
              </mc:Choice>
              <mc:Fallback>
                <p:oleObj name="Equation" r:id="rId3" imgW="110484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148" y="2503742"/>
                        <a:ext cx="1104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194592"/>
              </p:ext>
            </p:extLst>
          </p:nvPr>
        </p:nvGraphicFramePr>
        <p:xfrm>
          <a:off x="2838450" y="2286000"/>
          <a:ext cx="2628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5" imgW="2628720" imgH="939600" progId="Equation.DSMT4">
                  <p:embed/>
                </p:oleObj>
              </mc:Choice>
              <mc:Fallback>
                <p:oleObj name="Equation" r:id="rId5" imgW="26287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2286000"/>
                        <a:ext cx="2628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870254"/>
              </p:ext>
            </p:extLst>
          </p:nvPr>
        </p:nvGraphicFramePr>
        <p:xfrm>
          <a:off x="5562600" y="2491454"/>
          <a:ext cx="1905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7" imgW="1904760" imgH="495000" progId="Equation.DSMT4">
                  <p:embed/>
                </p:oleObj>
              </mc:Choice>
              <mc:Fallback>
                <p:oleObj name="Equation" r:id="rId7" imgW="190476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491454"/>
                        <a:ext cx="1905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Caution</a:t>
            </a:r>
          </a:p>
          <a:p>
            <a:r>
              <a:rPr lang="en-US" dirty="0">
                <a:solidFill>
                  <a:srgbClr val="000000"/>
                </a:solidFill>
              </a:rPr>
              <a:t>In the context of matrices, |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| stands for the determinant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not the absolute value of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Determinant of a 2×2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determinants of each of the following matrices: </a:t>
            </a:r>
          </a:p>
          <a:p>
            <a:endParaRPr lang="en-US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47688" y="2317956"/>
          <a:ext cx="65278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3" imgW="6527520" imgH="1028520" progId="Equation.DSMT4">
                  <p:embed/>
                </p:oleObj>
              </mc:Choice>
              <mc:Fallback>
                <p:oleObj name="Equation" r:id="rId3" imgW="6527520" imgH="1028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317956"/>
                        <a:ext cx="65278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3400" y="4100052"/>
          <a:ext cx="876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5" imgW="876240" imgH="495000" progId="Equation.DSMT4">
                  <p:embed/>
                </p:oleObj>
              </mc:Choice>
              <mc:Fallback>
                <p:oleObj name="Equation" r:id="rId5" imgW="8762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00052"/>
                        <a:ext cx="876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458452" y="4085304"/>
          <a:ext cx="271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Equation" r:id="rId7" imgW="2717640" imgH="469800" progId="Equation.DSMT4">
                  <p:embed/>
                </p:oleObj>
              </mc:Choice>
              <mc:Fallback>
                <p:oleObj name="Equation" r:id="rId7" imgW="27176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452" y="4085304"/>
                        <a:ext cx="2717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235244" y="41910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Equation" r:id="rId9" imgW="1168200" imgH="291960" progId="Equation.DSMT4">
                  <p:embed/>
                </p:oleObj>
              </mc:Choice>
              <mc:Fallback>
                <p:oleObj name="Equation" r:id="rId9" imgW="11682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244" y="41910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454444" y="4191000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Equation" r:id="rId11" imgW="685800" imgH="291960" progId="Equation.DSMT4">
                  <p:embed/>
                </p:oleObj>
              </mc:Choice>
              <mc:Fallback>
                <p:oleObj name="Equation" r:id="rId11" imgW="6858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444" y="4191000"/>
                        <a:ext cx="68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33400" y="4876800"/>
          <a:ext cx="838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Equation" r:id="rId13" imgW="838080" imgH="495000" progId="Equation.DSMT4">
                  <p:embed/>
                </p:oleObj>
              </mc:Choice>
              <mc:Fallback>
                <p:oleObj name="Equation" r:id="rId13" imgW="838080" imgH="495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838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433052" y="4876800"/>
          <a:ext cx="2743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15" imgW="2743200" imgH="469800" progId="Equation.DSMT4">
                  <p:embed/>
                </p:oleObj>
              </mc:Choice>
              <mc:Fallback>
                <p:oleObj name="Equation" r:id="rId15" imgW="274320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052" y="4876800"/>
                        <a:ext cx="2743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235244" y="495300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17" imgW="1295280" imgH="279360" progId="Equation.DSMT4">
                  <p:embed/>
                </p:oleObj>
              </mc:Choice>
              <mc:Fallback>
                <p:oleObj name="Equation" r:id="rId17" imgW="129528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244" y="4953000"/>
                        <a:ext cx="129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574888" y="4953000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19" imgW="482400" imgH="291960" progId="Equation.DSMT4">
                  <p:embed/>
                </p:oleObj>
              </mc:Choice>
              <mc:Fallback>
                <p:oleObj name="Equation" r:id="rId19" imgW="48240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888" y="4953000"/>
                        <a:ext cx="48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59737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Minors and Cofactors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Let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be an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×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matrix, and let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be two fixed numbers each between 1 and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•	The </a:t>
            </a:r>
            <a:r>
              <a:rPr lang="en-US" b="1" dirty="0">
                <a:solidFill>
                  <a:srgbClr val="C00000"/>
                </a:solidFill>
              </a:rPr>
              <a:t>minor</a:t>
            </a:r>
            <a:r>
              <a:rPr lang="en-US" dirty="0">
                <a:solidFill>
                  <a:srgbClr val="000000"/>
                </a:solidFill>
              </a:rPr>
              <a:t> of the element </a:t>
            </a:r>
            <a:r>
              <a:rPr lang="en-US" i="1" dirty="0" err="1">
                <a:solidFill>
                  <a:srgbClr val="000000"/>
                </a:solidFill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is the determinant of 	the (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− 1)×(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− 1 ) matrix formed from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by deleting 	its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row and </a:t>
            </a:r>
            <a:r>
              <a:rPr lang="en-US" i="1" dirty="0" err="1">
                <a:solidFill>
                  <a:srgbClr val="000000"/>
                </a:solidFill>
              </a:rPr>
              <a:t>j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column.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•	The </a:t>
            </a:r>
            <a:r>
              <a:rPr lang="en-US" b="1" dirty="0">
                <a:solidFill>
                  <a:srgbClr val="C00000"/>
                </a:solidFill>
              </a:rPr>
              <a:t>cofactor</a:t>
            </a:r>
            <a:r>
              <a:rPr lang="en-US" dirty="0">
                <a:solidFill>
                  <a:srgbClr val="000000"/>
                </a:solidFill>
              </a:rPr>
              <a:t> of the element </a:t>
            </a:r>
            <a:r>
              <a:rPr lang="en-US" i="1" dirty="0" err="1">
                <a:solidFill>
                  <a:srgbClr val="000000"/>
                </a:solidFill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is (−1)</a:t>
            </a:r>
            <a:r>
              <a:rPr lang="en-US" i="1" baseline="30000" dirty="0" err="1">
                <a:solidFill>
                  <a:srgbClr val="000000"/>
                </a:solidFill>
              </a:rPr>
              <a:t>i</a:t>
            </a:r>
            <a:r>
              <a:rPr lang="en-US" i="1" baseline="30000" dirty="0">
                <a:solidFill>
                  <a:srgbClr val="000000"/>
                </a:solidFill>
              </a:rPr>
              <a:t> </a:t>
            </a:r>
            <a:r>
              <a:rPr lang="en-US" baseline="30000" dirty="0">
                <a:solidFill>
                  <a:srgbClr val="000000"/>
                </a:solidFill>
              </a:rPr>
              <a:t>+ </a:t>
            </a:r>
            <a:r>
              <a:rPr lang="en-US" i="1" baseline="30000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times the 	minor of </a:t>
            </a:r>
            <a:r>
              <a:rPr lang="en-US" i="1" dirty="0" err="1">
                <a:solidFill>
                  <a:srgbClr val="000000"/>
                </a:solidFill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. Thus, if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is even, the cofactor of </a:t>
            </a:r>
            <a:r>
              <a:rPr lang="en-US" i="1" dirty="0" err="1">
                <a:solidFill>
                  <a:srgbClr val="000000"/>
                </a:solidFill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 is 	the same as the minor of </a:t>
            </a:r>
            <a:r>
              <a:rPr lang="en-US" i="1" dirty="0" err="1">
                <a:solidFill>
                  <a:srgbClr val="000000"/>
                </a:solidFill>
              </a:rPr>
              <a:t>a</a:t>
            </a:r>
            <a:r>
              <a:rPr lang="en-US" i="1" baseline="-25000" dirty="0" err="1">
                <a:solidFill>
                  <a:srgbClr val="000000"/>
                </a:solidFill>
              </a:rPr>
              <a:t>ij</a:t>
            </a:r>
            <a:r>
              <a:rPr lang="en-US" dirty="0">
                <a:solidFill>
                  <a:srgbClr val="000000"/>
                </a:solidFill>
              </a:rPr>
              <a:t>; if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is odd, the 	cofactor is the negative of the minor.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Minors and Cofactors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the minor of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12</a:t>
            </a:r>
            <a:r>
              <a:rPr lang="en-US" dirty="0"/>
              <a:t> and cofactor of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baseline="-25000" dirty="0">
                <a:solidFill>
                  <a:srgbClr val="0000FF"/>
                </a:solidFill>
              </a:rPr>
              <a:t>23</a:t>
            </a:r>
            <a:r>
              <a:rPr lang="en-US" dirty="0"/>
              <a:t> of the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Solution: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3327400" y="2133600"/>
          <a:ext cx="2489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3" imgW="2489040" imgH="1562040" progId="Equation.DSMT4">
                  <p:embed/>
                </p:oleObj>
              </mc:Choice>
              <mc:Fallback>
                <p:oleObj name="Equation" r:id="rId3" imgW="2489040" imgH="1562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133600"/>
                        <a:ext cx="2489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3400" y="4611688"/>
          <a:ext cx="234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5" imgW="2349360" imgH="431640" progId="Equation.DSMT4">
                  <p:embed/>
                </p:oleObj>
              </mc:Choice>
              <mc:Fallback>
                <p:oleObj name="Equation" r:id="rId5" imgW="23493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11688"/>
                        <a:ext cx="234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967704" y="4311444"/>
          <a:ext cx="14986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7" imgW="1498320" imgH="1028520" progId="Equation.DSMT4">
                  <p:embed/>
                </p:oleObj>
              </mc:Choice>
              <mc:Fallback>
                <p:oleObj name="Equation" r:id="rId7" imgW="149832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704" y="4311444"/>
                        <a:ext cx="14986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495800" y="4572000"/>
          <a:ext cx="271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9" imgW="2717640" imgH="469800" progId="Equation.DSMT4">
                  <p:embed/>
                </p:oleObj>
              </mc:Choice>
              <mc:Fallback>
                <p:oleObj name="Equation" r:id="rId9" imgW="27176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0"/>
                        <a:ext cx="2717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495800" y="533400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11" imgW="965160" imgH="291960" progId="Equation.DSMT4">
                  <p:embed/>
                </p:oleObj>
              </mc:Choice>
              <mc:Fallback>
                <p:oleObj name="Equation" r:id="rId11" imgW="9651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0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547852" y="5319252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13" imgW="774360" imgH="291960" progId="Equation.DSMT4">
                  <p:embed/>
                </p:oleObj>
              </mc:Choice>
              <mc:Fallback>
                <p:oleObj name="Equation" r:id="rId13" imgW="77436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852" y="5319252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Minors and Cofactors (cont.)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48148" y="1600200"/>
          <a:ext cx="269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3" imgW="2692080" imgH="431640" progId="Equation.DSMT4">
                  <p:embed/>
                </p:oleObj>
              </mc:Choice>
              <mc:Fallback>
                <p:oleObj name="Equation" r:id="rId3" imgW="26920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1600200"/>
                        <a:ext cx="2692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289300" y="1295400"/>
          <a:ext cx="2298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5" imgW="2298600" imgH="1028520" progId="Equation.DSMT4">
                  <p:embed/>
                </p:oleObj>
              </mc:Choice>
              <mc:Fallback>
                <p:oleObj name="Equation" r:id="rId5" imgW="2298600" imgH="10285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1295400"/>
                        <a:ext cx="22987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289300" y="2590800"/>
          <a:ext cx="3797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7" imgW="3797280" imgH="558720" progId="Equation.DSMT4">
                  <p:embed/>
                </p:oleObj>
              </mc:Choice>
              <mc:Fallback>
                <p:oleObj name="Equation" r:id="rId7" imgW="379728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2590800"/>
                        <a:ext cx="37973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89300" y="3473244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9" imgW="2044440" imgH="469800" progId="Equation.DSMT4">
                  <p:embed/>
                </p:oleObj>
              </mc:Choice>
              <mc:Fallback>
                <p:oleObj name="Equation" r:id="rId9" imgW="20444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3473244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289300" y="4281948"/>
          <a:ext cx="137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11" imgW="1371600" imgH="469800" progId="Equation.DSMT4">
                  <p:embed/>
                </p:oleObj>
              </mc:Choice>
              <mc:Fallback>
                <p:oleObj name="Equation" r:id="rId11" imgW="13716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281948"/>
                        <a:ext cx="137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289300" y="4931696"/>
          <a:ext cx="77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31696"/>
                        <a:ext cx="77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and Their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Determinant of an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× </a:t>
            </a:r>
            <a:r>
              <a:rPr lang="en-US" b="1" i="1" dirty="0">
                <a:solidFill>
                  <a:srgbClr val="000000"/>
                </a:solidFill>
              </a:rPr>
              <a:t>n</a:t>
            </a:r>
            <a:r>
              <a:rPr lang="en-US" b="1" dirty="0">
                <a:solidFill>
                  <a:srgbClr val="000000"/>
                </a:solidFill>
              </a:rPr>
              <a:t> Matrix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Evaluation of an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×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determinant is accomplished by what is called </a:t>
            </a:r>
            <a:r>
              <a:rPr lang="en-US" b="1" dirty="0">
                <a:solidFill>
                  <a:srgbClr val="C00000"/>
                </a:solidFill>
              </a:rPr>
              <a:t>expansion</a:t>
            </a:r>
            <a:r>
              <a:rPr lang="en-US" dirty="0">
                <a:solidFill>
                  <a:srgbClr val="000000"/>
                </a:solidFill>
              </a:rPr>
              <a:t> along a fixed row or column. The end result does not depend on which row or column is chosen.</a:t>
            </a:r>
          </a:p>
          <a:p>
            <a:pPr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•	To expand along the </a:t>
            </a:r>
            <a:r>
              <a:rPr lang="en-US" i="1" dirty="0" err="1">
                <a:solidFill>
                  <a:srgbClr val="000000"/>
                </a:solidFill>
              </a:rPr>
              <a:t>i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row, each element of that 	row is multiplied by its cofactor, and the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products 	are then added.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905</Words>
  <Application>Microsoft Office PowerPoint</Application>
  <PresentationFormat>On-screen Show (4:3)</PresentationFormat>
  <Paragraphs>127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Courier New</vt:lpstr>
      <vt:lpstr>Calibri</vt:lpstr>
      <vt:lpstr>Cambria Math</vt:lpstr>
      <vt:lpstr>Arial</vt:lpstr>
      <vt:lpstr>Office Theme</vt:lpstr>
      <vt:lpstr>Equation</vt:lpstr>
      <vt:lpstr>Section 6.3</vt:lpstr>
      <vt:lpstr>Objectives</vt:lpstr>
      <vt:lpstr>Determinants and Their Evaluation</vt:lpstr>
      <vt:lpstr>Determinants and Their Evaluation</vt:lpstr>
      <vt:lpstr>Example 1: Determinant of a 2×2 Matrix</vt:lpstr>
      <vt:lpstr>Determinants and Their Evaluation</vt:lpstr>
      <vt:lpstr>Example 2: Minors and Cofactors</vt:lpstr>
      <vt:lpstr>Example 2: Minors and Cofactors (cont.)</vt:lpstr>
      <vt:lpstr>Determinants and Their Evaluation</vt:lpstr>
      <vt:lpstr>Determinants and Their Evaluation</vt:lpstr>
      <vt:lpstr>Determinants and Their Evaluation</vt:lpstr>
      <vt:lpstr>Example 3: Determinant of an n×n Matrix</vt:lpstr>
      <vt:lpstr>Example 3: Determinant of an n×n Matrix (cont.)</vt:lpstr>
      <vt:lpstr>Example 3: Determinant of an n×n Matrix (cont.)</vt:lpstr>
      <vt:lpstr>Determinants and Their Evaluation</vt:lpstr>
      <vt:lpstr>Determinants and Their Evaluation</vt:lpstr>
      <vt:lpstr>Determinants and Their Evaluation</vt:lpstr>
      <vt:lpstr>Example 4: Properties of Determinants</vt:lpstr>
      <vt:lpstr>Example 4: Properties of Determinants (cont.)</vt:lpstr>
      <vt:lpstr>Example 4: Properties of Determinants (cont.)</vt:lpstr>
      <vt:lpstr>Example 4: Properties of Determinants (cont.)</vt:lpstr>
      <vt:lpstr>Example 4: Properties of Determinants (cont.)</vt:lpstr>
      <vt:lpstr>Example 5: Cramer's Rule</vt:lpstr>
      <vt:lpstr>Example 5: Cramer's Rule (cont.)</vt:lpstr>
      <vt:lpstr>Example 5 (cont.)</vt:lpstr>
      <vt:lpstr>Using Cramer's Rule to Solve Linear Systems</vt:lpstr>
      <vt:lpstr>Using Cramer's Rule to Solve Linear Systems</vt:lpstr>
      <vt:lpstr>Using Cramer's Rule to Solve Linear Systems</vt:lpstr>
      <vt:lpstr>Example 6: Cramer's Rule</vt:lpstr>
      <vt:lpstr>Example 6: Cramer's Rule (cont.)</vt:lpstr>
      <vt:lpstr>Example 6 (cont.)</vt:lpstr>
      <vt:lpstr>Example 6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Chad Yates</cp:lastModifiedBy>
  <cp:revision>57</cp:revision>
  <dcterms:created xsi:type="dcterms:W3CDTF">2013-04-26T14:43:13Z</dcterms:created>
  <dcterms:modified xsi:type="dcterms:W3CDTF">2019-08-22T16:09:57Z</dcterms:modified>
</cp:coreProperties>
</file>