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30"/>
  </p:handoutMasterIdLst>
  <p:sldIdLst>
    <p:sldId id="256" r:id="rId2"/>
    <p:sldId id="259" r:id="rId3"/>
    <p:sldId id="281" r:id="rId4"/>
    <p:sldId id="260" r:id="rId5"/>
    <p:sldId id="261" r:id="rId6"/>
    <p:sldId id="262" r:id="rId7"/>
    <p:sldId id="263" r:id="rId8"/>
    <p:sldId id="282" r:id="rId9"/>
    <p:sldId id="265" r:id="rId10"/>
    <p:sldId id="280" r:id="rId11"/>
    <p:sldId id="266" r:id="rId12"/>
    <p:sldId id="267" r:id="rId13"/>
    <p:sldId id="268" r:id="rId14"/>
    <p:sldId id="287" r:id="rId15"/>
    <p:sldId id="269" r:id="rId16"/>
    <p:sldId id="283" r:id="rId17"/>
    <p:sldId id="270" r:id="rId18"/>
    <p:sldId id="288" r:id="rId19"/>
    <p:sldId id="271" r:id="rId20"/>
    <p:sldId id="272" r:id="rId21"/>
    <p:sldId id="273" r:id="rId22"/>
    <p:sldId id="284" r:id="rId23"/>
    <p:sldId id="289" r:id="rId24"/>
    <p:sldId id="285" r:id="rId25"/>
    <p:sldId id="274" r:id="rId26"/>
    <p:sldId id="275" r:id="rId27"/>
    <p:sldId id="286" r:id="rId28"/>
    <p:sldId id="278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9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  <p:cmAuthor id="2" name="syamprasad" initials="s" lastIdx="7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  <p:cmAuthor id="3" name="Allison Conger" initials="AC" lastIdx="8" clrIdx="2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  <p:cmAuthor id="4" name="Allison Conger" initials="AC [2]" lastIdx="8" clrIdx="3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1" autoAdjust="0"/>
    <p:restoredTop sz="94660"/>
  </p:normalViewPr>
  <p:slideViewPr>
    <p:cSldViewPr>
      <p:cViewPr varScale="1">
        <p:scale>
          <a:sx n="99" d="100"/>
          <a:sy n="99" d="100"/>
        </p:scale>
        <p:origin x="83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3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28" Type="http://schemas.openxmlformats.org/officeDocument/2006/relationships/image" Target="../media/image25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8.wmf"/><Relationship Id="rId2" Type="http://schemas.openxmlformats.org/officeDocument/2006/relationships/tags" Target="../tags/tag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3.wmf"/><Relationship Id="rId2" Type="http://schemas.openxmlformats.org/officeDocument/2006/relationships/tags" Target="../tags/tag8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6.wmf"/><Relationship Id="rId2" Type="http://schemas.openxmlformats.org/officeDocument/2006/relationships/tags" Target="../tags/tag1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7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9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wmf"/><Relationship Id="rId2" Type="http://schemas.openxmlformats.org/officeDocument/2006/relationships/tags" Target="../tags/tag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Basic Matrix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Matrix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/>
              <a:t>We know a number of ways of solving such a system. If we choose to use Cramer’s rule, we first rewrite the system as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3000"/>
              </a:spcBef>
              <a:tabLst>
                <a:tab pos="463550" algn="l"/>
              </a:tabLst>
            </a:pPr>
            <a:r>
              <a:rPr lang="en-US" dirty="0"/>
              <a:t>From which we can determine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87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170668"/>
              </p:ext>
            </p:extLst>
          </p:nvPr>
        </p:nvGraphicFramePr>
        <p:xfrm>
          <a:off x="3562350" y="2500313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8" name="Equation" r:id="rId3" imgW="2019240" imgH="952200" progId="Equation.DSMT4">
                  <p:embed/>
                </p:oleObj>
              </mc:Choice>
              <mc:Fallback>
                <p:oleObj name="Equation" r:id="rId3" imgW="201924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500313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905000" y="4305300"/>
          <a:ext cx="1600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9" name="Equation" r:id="rId5" imgW="1600200" imgH="1028520" progId="Equation.DSMT4">
                  <p:embed/>
                </p:oleObj>
              </mc:Choice>
              <mc:Fallback>
                <p:oleObj name="Equation" r:id="rId5" imgW="16002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05300"/>
                        <a:ext cx="1600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505200" y="4580604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0" name="Equation" r:id="rId7" imgW="2717640" imgH="469800" progId="Equation.DSMT4">
                  <p:embed/>
                </p:oleObj>
              </mc:Choice>
              <mc:Fallback>
                <p:oleObj name="Equation" r:id="rId7" imgW="27176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580604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6277896" y="4660900"/>
          <a:ext cx="965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1" name="Equation" r:id="rId9" imgW="965160" imgH="330120" progId="Equation.DSMT4">
                  <p:embed/>
                </p:oleObj>
              </mc:Choice>
              <mc:Fallback>
                <p:oleObj name="Equation" r:id="rId9" imgW="96516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896" y="4660900"/>
                        <a:ext cx="965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Matrix Equations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886200"/>
            <a:ext cx="5148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</a:t>
            </a:r>
          </a:p>
        </p:txBody>
      </p:sp>
      <p:sp>
        <p:nvSpPr>
          <p:cNvPr id="8" name="Rectangle 7"/>
          <p:cNvSpPr/>
          <p:nvPr/>
        </p:nvSpPr>
        <p:spPr>
          <a:xfrm>
            <a:off x="3594156" y="3886200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005348" y="1312608"/>
          <a:ext cx="1955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89" name="Equation" r:id="rId3" imgW="1955520" imgH="1028520" progId="Equation.DSMT4">
                  <p:embed/>
                </p:oleObj>
              </mc:Choice>
              <mc:Fallback>
                <p:oleObj name="Equation" r:id="rId3" imgW="195552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1312608"/>
                        <a:ext cx="1955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025060" y="160020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0" name="Equation" r:id="rId5" imgW="3111480" imgH="469800" progId="Equation.DSMT4">
                  <p:embed/>
                </p:oleObj>
              </mc:Choice>
              <mc:Fallback>
                <p:oleObj name="Equation" r:id="rId5" imgW="31114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060" y="160020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149260" y="1665748"/>
          <a:ext cx="952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1" name="Equation" r:id="rId7" imgW="952200" imgH="330120" progId="Equation.DSMT4">
                  <p:embed/>
                </p:oleObj>
              </mc:Choice>
              <mc:Fallback>
                <p:oleObj name="Equation" r:id="rId7" imgW="95220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260" y="1665748"/>
                        <a:ext cx="952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7213600" y="1661652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2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3600" y="1661652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005348" y="2546556"/>
          <a:ext cx="1727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3" name="Equation" r:id="rId11" imgW="1726920" imgH="1028520" progId="Equation.DSMT4">
                  <p:embed/>
                </p:oleObj>
              </mc:Choice>
              <mc:Fallback>
                <p:oleObj name="Equation" r:id="rId11" imgW="1726920" imgH="1028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2546556"/>
                        <a:ext cx="1727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819400" y="2836196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4" name="Equation" r:id="rId13" imgW="2692080" imgH="469800" progId="Equation.DSMT4">
                  <p:embed/>
                </p:oleObj>
              </mc:Choice>
              <mc:Fallback>
                <p:oleObj name="Equation" r:id="rId13" imgW="26920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36196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526548" y="2895600"/>
          <a:ext cx="965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5" name="Equation" r:id="rId15" imgW="965160" imgH="330120" progId="Equation.DSMT4">
                  <p:embed/>
                </p:oleObj>
              </mc:Choice>
              <mc:Fallback>
                <p:oleObj name="Equation" r:id="rId15" imgW="96516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548" y="2895600"/>
                        <a:ext cx="965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1005348" y="3751008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6" name="Equation" r:id="rId17" imgW="952200" imgH="838080" progId="Equation.DSMT4">
                  <p:embed/>
                </p:oleObj>
              </mc:Choice>
              <mc:Fallback>
                <p:oleObj name="Equation" r:id="rId17" imgW="952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3751008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013156" y="3733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7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3156" y="37338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2971800" y="4023852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8" name="Equation" r:id="rId21" imgW="469800" imgH="291960" progId="Equation.DSMT4">
                  <p:embed/>
                </p:oleObj>
              </mc:Choice>
              <mc:Fallback>
                <p:oleObj name="Equation" r:id="rId21" imgW="4698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23852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1005348" y="4753896"/>
          <a:ext cx="952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9" name="Equation" r:id="rId23" imgW="952200" imgH="876240" progId="Equation.DSMT4">
                  <p:embed/>
                </p:oleObj>
              </mc:Choice>
              <mc:Fallback>
                <p:oleObj name="Equation" r:id="rId23" imgW="952200" imgH="876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4753896"/>
                        <a:ext cx="952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981200" y="4800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0" name="Equation" r:id="rId25" imgW="927000" imgH="838080" progId="Equation.DSMT4">
                  <p:embed/>
                </p:oleObj>
              </mc:Choice>
              <mc:Fallback>
                <p:oleObj name="Equation" r:id="rId25" imgW="9270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00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095771"/>
              </p:ext>
            </p:extLst>
          </p:nvPr>
        </p:nvGraphicFramePr>
        <p:xfrm>
          <a:off x="2881313" y="51054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1" name="Equation" r:id="rId27" imgW="558720" imgH="279360" progId="Equation.DSMT4">
                  <p:embed/>
                </p:oleObj>
              </mc:Choice>
              <mc:Fallback>
                <p:oleObj name="Equation" r:id="rId27" imgW="55872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51054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Multiplication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Scalar Multiplication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×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matrix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is a scalar, </a:t>
            </a:r>
            <a:r>
              <a:rPr lang="en-US" i="1" dirty="0" err="1">
                <a:solidFill>
                  <a:srgbClr val="000000"/>
                </a:solidFill>
              </a:rPr>
              <a:t>cA</a:t>
            </a:r>
            <a:r>
              <a:rPr lang="en-US" dirty="0">
                <a:solidFill>
                  <a:srgbClr val="000000"/>
                </a:solidFill>
              </a:rPr>
              <a:t> stands for the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×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matrix for which each entry is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times the corresponding entry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  In other words, the entry in the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row and </a:t>
            </a:r>
            <a:r>
              <a:rPr lang="en-US" i="1" dirty="0" err="1">
                <a:solidFill>
                  <a:srgbClr val="000000"/>
                </a:solidFill>
              </a:rPr>
              <a:t>j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column of </a:t>
            </a:r>
            <a:r>
              <a:rPr lang="en-US" i="1" dirty="0" err="1">
                <a:solidFill>
                  <a:srgbClr val="000000"/>
                </a:solidFill>
              </a:rPr>
              <a:t>cA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i="1" dirty="0" err="1">
                <a:solidFill>
                  <a:srgbClr val="000000"/>
                </a:solidFill>
              </a:rPr>
              <a:t>ca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Scalar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the matrices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write </a:t>
            </a:r>
            <a:r>
              <a:rPr lang="en-US" dirty="0">
                <a:solidFill>
                  <a:srgbClr val="0000FF"/>
                </a:solidFill>
              </a:rPr>
              <a:t>−3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+ 2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as a single matrix.</a:t>
            </a:r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1905000" y="1905000"/>
          <a:ext cx="5372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4" imgW="5371920" imgH="1028520" progId="Equation.DSMT4">
                  <p:embed/>
                </p:oleObj>
              </mc:Choice>
              <mc:Fallback>
                <p:oleObj name="Equation" r:id="rId4" imgW="537192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05000"/>
                        <a:ext cx="5372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Scalar Multiplication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Before calculating, note that the operation can be performed since both matrices are of the same order,  2 × 3.</a:t>
            </a:r>
          </a:p>
          <a:p>
            <a:r>
              <a:rPr lang="en-US" dirty="0"/>
              <a:t>This problem has two steps. First is to multiply each entry of </a:t>
            </a:r>
            <a:r>
              <a:rPr lang="en-US" i="1" dirty="0"/>
              <a:t>A</a:t>
            </a:r>
            <a:r>
              <a:rPr lang="en-US" dirty="0"/>
              <a:t> or </a:t>
            </a:r>
            <a:r>
              <a:rPr lang="en-US" i="1" dirty="0"/>
              <a:t>B</a:t>
            </a:r>
            <a:r>
              <a:rPr lang="en-US" dirty="0"/>
              <a:t> by its corresponding scalar. Second, add the resulting matrices together: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6707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Scalar Multiplication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043081"/>
              </p:ext>
            </p:extLst>
          </p:nvPr>
        </p:nvGraphicFramePr>
        <p:xfrm>
          <a:off x="457200" y="18288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" name="Equation" r:id="rId4" imgW="1295280" imgH="291960" progId="Equation.DSMT4">
                  <p:embed/>
                </p:oleObj>
              </mc:Choice>
              <mc:Fallback>
                <p:oleObj name="Equation" r:id="rId4" imgW="12952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181242"/>
              </p:ext>
            </p:extLst>
          </p:nvPr>
        </p:nvGraphicFramePr>
        <p:xfrm>
          <a:off x="1841500" y="1494504"/>
          <a:ext cx="4711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" name="Equation" r:id="rId6" imgW="4711680" imgH="1028520" progId="Equation.DSMT4">
                  <p:embed/>
                </p:oleObj>
              </mc:Choice>
              <mc:Fallback>
                <p:oleObj name="Equation" r:id="rId6" imgW="47116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494504"/>
                        <a:ext cx="4711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584041"/>
              </p:ext>
            </p:extLst>
          </p:nvPr>
        </p:nvGraphicFramePr>
        <p:xfrm>
          <a:off x="1841500" y="2834148"/>
          <a:ext cx="4787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5" name="Equation" r:id="rId8" imgW="4787640" imgH="1028520" progId="Equation.DSMT4">
                  <p:embed/>
                </p:oleObj>
              </mc:Choice>
              <mc:Fallback>
                <p:oleObj name="Equation" r:id="rId8" imgW="47876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34148"/>
                        <a:ext cx="4787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284188"/>
              </p:ext>
            </p:extLst>
          </p:nvPr>
        </p:nvGraphicFramePr>
        <p:xfrm>
          <a:off x="1841500" y="4182396"/>
          <a:ext cx="2374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6" name="Equation" r:id="rId10" imgW="2374560" imgH="1028520" progId="Equation.DSMT4">
                  <p:embed/>
                </p:oleObj>
              </mc:Choice>
              <mc:Fallback>
                <p:oleObj name="Equation" r:id="rId10" imgW="23745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4182396"/>
                        <a:ext cx="2374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7386D50-2157-4ADD-BFBF-66BD2989FE8F}"/>
              </a:ext>
            </a:extLst>
          </p:cNvPr>
          <p:cNvSpPr/>
          <p:nvPr/>
        </p:nvSpPr>
        <p:spPr>
          <a:xfrm>
            <a:off x="6774557" y="1600200"/>
            <a:ext cx="22170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each matrix by its scalar.</a:t>
            </a:r>
            <a:endParaRPr lang="en-IN" sz="2000" dirty="0">
              <a:solidFill>
                <a:srgbClr val="00808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80F666-DE41-4F1A-A887-E9F0C764297F}"/>
              </a:ext>
            </a:extLst>
          </p:cNvPr>
          <p:cNvSpPr/>
          <p:nvPr/>
        </p:nvSpPr>
        <p:spPr>
          <a:xfrm>
            <a:off x="6774556" y="2971800"/>
            <a:ext cx="20646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>
                <a:solidFill>
                  <a:srgbClr val="008080"/>
                </a:solidFill>
              </a:rPr>
              <a:t>Add the resulting matrices.</a:t>
            </a:r>
          </a:p>
        </p:txBody>
      </p:sp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CAFB-A095-4E32-9ADE-1EC42BA01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Scalar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D29C3-D8FA-493A-AFFE-2B34CDA59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Matrix Subtraction</a:t>
            </a:r>
          </a:p>
          <a:p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be two matrices of the same order. The difference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defined by</a:t>
            </a:r>
          </a:p>
          <a:p>
            <a:pPr algn="ctr"/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+ (−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.</a:t>
            </a:r>
            <a:endParaRPr lang="en-IN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48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Matrix 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 the indicated subtraction: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2679700" y="1858296"/>
          <a:ext cx="378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4" imgW="3784320" imgH="495000" progId="Equation.DSMT4">
                  <p:embed/>
                </p:oleObj>
              </mc:Choice>
              <mc:Fallback>
                <p:oleObj name="Equation" r:id="rId4" imgW="3784320" imgH="495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1858296"/>
                        <a:ext cx="378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Matrix 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Solution:</a:t>
            </a:r>
          </a:p>
          <a:p>
            <a:r>
              <a:rPr lang="en-US" dirty="0"/>
              <a:t>Since both matrices are of order 1 × 3, we know the subtraction is possible. Subtract each entry in the second matrix from the corresponding entry in the first: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915534"/>
              </p:ext>
            </p:extLst>
          </p:nvPr>
        </p:nvGraphicFramePr>
        <p:xfrm>
          <a:off x="533400" y="3153696"/>
          <a:ext cx="370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0" name="Equation" r:id="rId4" imgW="3708360" imgH="495000" progId="Equation.DSMT4">
                  <p:embed/>
                </p:oleObj>
              </mc:Choice>
              <mc:Fallback>
                <p:oleObj name="Equation" r:id="rId4" imgW="3708360" imgH="49500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3696"/>
                        <a:ext cx="370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614687"/>
              </p:ext>
            </p:extLst>
          </p:nvPr>
        </p:nvGraphicFramePr>
        <p:xfrm>
          <a:off x="4326192" y="3124200"/>
          <a:ext cx="4305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1" name="Equation" r:id="rId6" imgW="4305240" imgH="520560" progId="Equation.DSMT4">
                  <p:embed/>
                </p:oleObj>
              </mc:Choice>
              <mc:Fallback>
                <p:oleObj name="Equation" r:id="rId6" imgW="4305240" imgH="52056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192" y="3124200"/>
                        <a:ext cx="4305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635765"/>
              </p:ext>
            </p:extLst>
          </p:nvPr>
        </p:nvGraphicFramePr>
        <p:xfrm>
          <a:off x="4326192" y="3822288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8" imgW="1904760" imgH="495000" progId="Equation.DSMT4">
                  <p:embed/>
                </p:oleObj>
              </mc:Choice>
              <mc:Fallback>
                <p:oleObj name="Equation" r:id="rId8" imgW="1904760" imgH="495000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192" y="3822288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63096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Matrix Multiplication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Two matrices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can be multiplied together, resulting in a new matrix denoted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, only if the number of columns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(the matrix on the left) is the same as the number of rows of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(the matrix on the right).  Thus,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of order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×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 the product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 is only defined if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of order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×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. The order of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 in this case will be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×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Addition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Matrix Addition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Two matrices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can be added to form the new matrix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only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of the same order.  The addition is performed by adding corresponding entries of the two matrices together; that is, the element in the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row and the </a:t>
            </a:r>
            <a:r>
              <a:rPr lang="en-US" i="1" dirty="0" err="1">
                <a:solidFill>
                  <a:srgbClr val="000000"/>
                </a:solidFill>
              </a:rPr>
              <a:t>j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column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given by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i="1" dirty="0" err="1">
                <a:solidFill>
                  <a:srgbClr val="000000"/>
                </a:solidFill>
              </a:rPr>
              <a:t>a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4429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Matrix Multiplication (cont.)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If we let </a:t>
            </a:r>
            <a:r>
              <a:rPr lang="en-US" i="1" dirty="0" err="1">
                <a:solidFill>
                  <a:srgbClr val="000000"/>
                </a:solidFill>
              </a:rPr>
              <a:t>c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 denote the entry in the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row and </a:t>
            </a:r>
            <a:r>
              <a:rPr lang="en-US" i="1" dirty="0" err="1">
                <a:solidFill>
                  <a:srgbClr val="000000"/>
                </a:solidFill>
              </a:rPr>
              <a:t>j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column of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 err="1">
                <a:solidFill>
                  <a:srgbClr val="000000"/>
                </a:solidFill>
              </a:rPr>
              <a:t>c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 is obtained from the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row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the </a:t>
            </a:r>
            <a:r>
              <a:rPr lang="en-US" i="1" dirty="0" err="1">
                <a:solidFill>
                  <a:srgbClr val="000000"/>
                </a:solidFill>
              </a:rPr>
              <a:t>j</a:t>
            </a:r>
            <a:r>
              <a:rPr lang="en-US" baseline="30000" dirty="0" err="1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column of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by the formula</a:t>
            </a:r>
          </a:p>
          <a:p>
            <a:pPr algn="ctr">
              <a:lnSpc>
                <a:spcPct val="150000"/>
              </a:lnSpc>
              <a:tabLst>
                <a:tab pos="463550" algn="l"/>
              </a:tabLst>
            </a:pPr>
            <a:r>
              <a:rPr lang="en-US" i="1" dirty="0" err="1">
                <a:solidFill>
                  <a:srgbClr val="0000FF"/>
                </a:solidFill>
              </a:rPr>
              <a:t>c</a:t>
            </a:r>
            <a:r>
              <a:rPr lang="en-US" i="1" baseline="-25000" dirty="0" err="1">
                <a:solidFill>
                  <a:srgbClr val="0000FF"/>
                </a:solidFill>
              </a:rPr>
              <a:t>ij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1" baseline="-25000" dirty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i="1" baseline="-25000" dirty="0">
                <a:solidFill>
                  <a:srgbClr val="0000FF"/>
                </a:solidFill>
              </a:rPr>
              <a:t>j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1" baseline="-25000" dirty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i="1" baseline="-25000" dirty="0">
                <a:solidFill>
                  <a:srgbClr val="0000FF"/>
                </a:solidFill>
              </a:rPr>
              <a:t>j</a:t>
            </a:r>
            <a:r>
              <a:rPr lang="en-US" dirty="0">
                <a:solidFill>
                  <a:srgbClr val="0000FF"/>
                </a:solidFill>
              </a:rPr>
              <a:t> + …+ </a:t>
            </a:r>
            <a:r>
              <a:rPr lang="en-US" i="1" dirty="0" err="1">
                <a:solidFill>
                  <a:srgbClr val="0000FF"/>
                </a:solidFill>
              </a:rPr>
              <a:t>a</a:t>
            </a:r>
            <a:r>
              <a:rPr lang="en-US" i="1" baseline="-25000" dirty="0" err="1">
                <a:solidFill>
                  <a:srgbClr val="0000FF"/>
                </a:solidFill>
              </a:rPr>
              <a:t>in</a:t>
            </a:r>
            <a:r>
              <a:rPr lang="en-US" i="1" dirty="0" err="1">
                <a:solidFill>
                  <a:srgbClr val="0000FF"/>
                </a:solidFill>
              </a:rPr>
              <a:t>b</a:t>
            </a:r>
            <a:r>
              <a:rPr lang="en-US" i="1" baseline="-25000" dirty="0" err="1">
                <a:solidFill>
                  <a:srgbClr val="0000FF"/>
                </a:solidFill>
              </a:rPr>
              <a:t>nj</a:t>
            </a:r>
            <a:r>
              <a:rPr lang="en-US" dirty="0">
                <a:solidFill>
                  <a:srgbClr val="0000FF"/>
                </a:solidFill>
              </a:rPr>
              <a:t>.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In words, </a:t>
            </a:r>
            <a:r>
              <a:rPr lang="en-US" i="1" dirty="0" err="1">
                <a:solidFill>
                  <a:srgbClr val="000000"/>
                </a:solidFill>
              </a:rPr>
              <a:t>c</a:t>
            </a:r>
            <a:r>
              <a:rPr lang="en-US" i="1" baseline="-25000" dirty="0" err="1">
                <a:solidFill>
                  <a:srgbClr val="000000"/>
                </a:solidFill>
              </a:rPr>
              <a:t>ij</a:t>
            </a:r>
            <a:r>
              <a:rPr lang="en-US" dirty="0">
                <a:solidFill>
                  <a:srgbClr val="000000"/>
                </a:solidFill>
              </a:rPr>
              <a:t> equals the product of the first element of row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of matrix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the first element of column </a:t>
            </a:r>
            <a:r>
              <a:rPr lang="en-US" i="1" dirty="0">
                <a:solidFill>
                  <a:srgbClr val="000000"/>
                </a:solidFill>
              </a:rPr>
              <a:t>j</a:t>
            </a:r>
            <a:r>
              <a:rPr lang="en-US" dirty="0">
                <a:solidFill>
                  <a:srgbClr val="000000"/>
                </a:solidFill>
              </a:rPr>
              <a:t> of matrix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plus the product of the second element of row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and the second element of column </a:t>
            </a:r>
            <a:r>
              <a:rPr lang="en-US" i="1" dirty="0">
                <a:solidFill>
                  <a:srgbClr val="000000"/>
                </a:solidFill>
              </a:rPr>
              <a:t>j</a:t>
            </a:r>
            <a:r>
              <a:rPr lang="en-US" dirty="0">
                <a:solidFill>
                  <a:srgbClr val="000000"/>
                </a:solidFill>
              </a:rPr>
              <a:t>, and so on.</a:t>
            </a:r>
            <a:endParaRPr lang="en-US" dirty="0">
              <a:solidFill>
                <a:srgbClr val="0000FF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Caution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Unlike numerical multiplication, matrix multiplication is not commutative.  That is, given two matrices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in general </a:t>
            </a:r>
            <a:r>
              <a:rPr lang="en-US" dirty="0">
                <a:solidFill>
                  <a:srgbClr val="000000"/>
                </a:solidFill>
              </a:rPr>
              <a:t>is not equal to </a:t>
            </a:r>
            <a:r>
              <a:rPr lang="en-US" i="1" dirty="0">
                <a:solidFill>
                  <a:srgbClr val="000000"/>
                </a:solidFill>
              </a:rPr>
              <a:t>BA</a:t>
            </a:r>
            <a:r>
              <a:rPr lang="en-US" dirty="0">
                <a:solidFill>
                  <a:srgbClr val="000000"/>
                </a:solidFill>
              </a:rPr>
              <a:t>.  As an illustration of this fact, suppose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3 × 4 matrix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a 4 × 2 matrix.  Then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 is defined (and is of order 3 × 2), but </a:t>
            </a:r>
            <a:r>
              <a:rPr lang="en-US" i="1" dirty="0">
                <a:solidFill>
                  <a:srgbClr val="000000"/>
                </a:solidFill>
              </a:rPr>
              <a:t>BA</a:t>
            </a:r>
            <a:r>
              <a:rPr lang="en-US" dirty="0">
                <a:solidFill>
                  <a:srgbClr val="000000"/>
                </a:solidFill>
              </a:rPr>
              <a:t> doesn’t even exist.  Even when both </a:t>
            </a:r>
            <a:r>
              <a:rPr lang="en-US" i="1" dirty="0">
                <a:solidFill>
                  <a:srgbClr val="000000"/>
                </a:solidFill>
              </a:rPr>
              <a:t>AB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BA</a:t>
            </a:r>
            <a:r>
              <a:rPr lang="en-US" dirty="0">
                <a:solidFill>
                  <a:srgbClr val="000000"/>
                </a:solidFill>
              </a:rPr>
              <a:t> are defined, they are generally not equal.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3571D-D8AB-4CA8-A277-CAF072F30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5: Matrix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D070A-7EA8-44B0-8110-5007CCD47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matrices                         and                        , find </a:t>
            </a:r>
            <a:r>
              <a:rPr lang="en-US" i="1" dirty="0"/>
              <a:t>AB</a:t>
            </a:r>
            <a:r>
              <a:rPr lang="en-US" dirty="0"/>
              <a:t>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5AFC834-4A79-4FC4-A265-25B4A51ED7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859222"/>
              </p:ext>
            </p:extLst>
          </p:nvPr>
        </p:nvGraphicFramePr>
        <p:xfrm>
          <a:off x="3352800" y="1028700"/>
          <a:ext cx="1790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4" imgW="1790640" imgH="1028520" progId="Equation.DSMT4">
                  <p:embed/>
                </p:oleObj>
              </mc:Choice>
              <mc:Fallback>
                <p:oleObj name="Equation" r:id="rId4" imgW="179064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2800" y="1028700"/>
                        <a:ext cx="17907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08902C6-EF1C-4021-8431-A6A07136A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366295"/>
              </p:ext>
            </p:extLst>
          </p:nvPr>
        </p:nvGraphicFramePr>
        <p:xfrm>
          <a:off x="5943600" y="1028700"/>
          <a:ext cx="1752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7" name="Equation" r:id="rId6" imgW="1752480" imgH="1028520" progId="Equation.DSMT4">
                  <p:embed/>
                </p:oleObj>
              </mc:Choice>
              <mc:Fallback>
                <p:oleObj name="Equation" r:id="rId6" imgW="1752480" imgH="1028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43600" y="1028700"/>
                        <a:ext cx="17526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663429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3571D-D8AB-4CA8-A277-CAF072F30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5: Matrix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D070A-7EA8-44B0-8110-5007CCD47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Since both matrices are 2 × 2, they can be multiplied, and the result will also be a 2 × 2 matrix. For this example, we will follow the procedure one entry at a time.</a:t>
            </a:r>
            <a:endParaRPr lang="en-IN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E08CF68-0078-47CE-9F62-2304337D0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432085"/>
              </p:ext>
            </p:extLst>
          </p:nvPr>
        </p:nvGraphicFramePr>
        <p:xfrm>
          <a:off x="636016" y="3560572"/>
          <a:ext cx="6159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Equation" r:id="rId4" imgW="6159240" imgH="1054080" progId="Equation.DSMT4">
                  <p:embed/>
                </p:oleObj>
              </mc:Choice>
              <mc:Fallback>
                <p:oleObj name="Equation" r:id="rId4" imgW="6159240" imgH="10540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E08CF68-0078-47CE-9F62-2304337D0B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6016" y="3560572"/>
                        <a:ext cx="6159500" cy="1054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1249A89-5F38-4F2F-AA98-27D3CA7BBC13}"/>
              </a:ext>
            </a:extLst>
          </p:cNvPr>
          <p:cNvSpPr/>
          <p:nvPr/>
        </p:nvSpPr>
        <p:spPr>
          <a:xfrm>
            <a:off x="6795516" y="3505200"/>
            <a:ext cx="20701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Sum the product of entries in the first row of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and first column of </a:t>
            </a:r>
            <a:r>
              <a:rPr lang="en-US" sz="2000" i="1" dirty="0">
                <a:solidFill>
                  <a:srgbClr val="008080"/>
                </a:solidFill>
              </a:rPr>
              <a:t>B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61385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F0B12-878D-406C-9FFB-09AA30932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5: Matrix Multiplication (cont.)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5AED696-3A3D-4009-992B-F62100CD5B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938143"/>
              </p:ext>
            </p:extLst>
          </p:nvPr>
        </p:nvGraphicFramePr>
        <p:xfrm>
          <a:off x="431800" y="1200150"/>
          <a:ext cx="61976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4" imgW="6197400" imgH="4457520" progId="Equation.DSMT4">
                  <p:embed/>
                </p:oleObj>
              </mc:Choice>
              <mc:Fallback>
                <p:oleObj name="Equation" r:id="rId4" imgW="6197400" imgH="4457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1800" y="1200150"/>
                        <a:ext cx="6197600" cy="445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6947D2D-6BE0-44E5-AE1A-FD7F76A569D7}"/>
              </a:ext>
            </a:extLst>
          </p:cNvPr>
          <p:cNvSpPr/>
          <p:nvPr/>
        </p:nvSpPr>
        <p:spPr>
          <a:xfrm>
            <a:off x="6553200" y="1447800"/>
            <a:ext cx="2438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j-lt"/>
              </a:rPr>
              <a:t>Then the first row of </a:t>
            </a:r>
            <a:r>
              <a:rPr lang="en-US" sz="2000" i="1" dirty="0">
                <a:solidFill>
                  <a:srgbClr val="008080"/>
                </a:solidFill>
                <a:latin typeface="+mj-lt"/>
              </a:rPr>
              <a:t>A</a:t>
            </a:r>
            <a:r>
              <a:rPr lang="en-US" sz="2000" dirty="0">
                <a:solidFill>
                  <a:srgbClr val="008080"/>
                </a:solidFill>
                <a:latin typeface="+mj-lt"/>
              </a:rPr>
              <a:t> and second column of </a:t>
            </a:r>
            <a:r>
              <a:rPr lang="en-US" sz="2000" i="1" dirty="0">
                <a:solidFill>
                  <a:srgbClr val="008080"/>
                </a:solidFill>
                <a:latin typeface="+mj-lt"/>
              </a:rPr>
              <a:t>B</a:t>
            </a:r>
            <a:r>
              <a:rPr lang="en-US" sz="2000" dirty="0">
                <a:solidFill>
                  <a:srgbClr val="008080"/>
                </a:solidFill>
                <a:latin typeface="+mj-lt"/>
              </a:rPr>
              <a:t>.</a:t>
            </a:r>
          </a:p>
          <a:p>
            <a:endParaRPr lang="en-US" sz="2000" dirty="0">
              <a:solidFill>
                <a:srgbClr val="008080"/>
              </a:solidFill>
              <a:latin typeface="+mj-lt"/>
            </a:endParaRPr>
          </a:p>
          <a:p>
            <a:r>
              <a:rPr lang="en-US" sz="2000" dirty="0">
                <a:solidFill>
                  <a:srgbClr val="008080"/>
                </a:solidFill>
                <a:latin typeface="+mj-lt"/>
              </a:rPr>
              <a:t>Then the second row of </a:t>
            </a:r>
            <a:r>
              <a:rPr lang="en-US" sz="2000" i="1" dirty="0">
                <a:solidFill>
                  <a:srgbClr val="008080"/>
                </a:solidFill>
                <a:latin typeface="+mj-lt"/>
              </a:rPr>
              <a:t>A</a:t>
            </a:r>
            <a:r>
              <a:rPr lang="en-US" sz="2000" dirty="0">
                <a:solidFill>
                  <a:srgbClr val="008080"/>
                </a:solidFill>
                <a:latin typeface="+mj-lt"/>
              </a:rPr>
              <a:t> and first column of </a:t>
            </a:r>
            <a:r>
              <a:rPr lang="en-US" sz="2000" i="1" dirty="0">
                <a:solidFill>
                  <a:srgbClr val="008080"/>
                </a:solidFill>
                <a:latin typeface="+mj-lt"/>
              </a:rPr>
              <a:t>B</a:t>
            </a:r>
            <a:r>
              <a:rPr lang="en-US" sz="2000" dirty="0">
                <a:solidFill>
                  <a:srgbClr val="008080"/>
                </a:solidFill>
                <a:latin typeface="+mj-lt"/>
              </a:rPr>
              <a:t>.</a:t>
            </a:r>
          </a:p>
          <a:p>
            <a:endParaRPr lang="en-US" sz="2000" dirty="0">
              <a:solidFill>
                <a:srgbClr val="008080"/>
              </a:solidFill>
              <a:latin typeface="+mj-lt"/>
            </a:endParaRPr>
          </a:p>
          <a:p>
            <a:r>
              <a:rPr lang="en-US" sz="2000" dirty="0">
                <a:solidFill>
                  <a:srgbClr val="008080"/>
                </a:solidFill>
                <a:latin typeface="+mj-lt"/>
              </a:rPr>
              <a:t>Finally, the second row of </a:t>
            </a:r>
            <a:r>
              <a:rPr lang="en-US" sz="2000" i="1" dirty="0">
                <a:solidFill>
                  <a:srgbClr val="008080"/>
                </a:solidFill>
                <a:latin typeface="+mj-lt"/>
              </a:rPr>
              <a:t>A</a:t>
            </a:r>
            <a:r>
              <a:rPr lang="en-US" sz="2000" dirty="0">
                <a:solidFill>
                  <a:srgbClr val="008080"/>
                </a:solidFill>
                <a:latin typeface="+mj-lt"/>
              </a:rPr>
              <a:t> and second column of </a:t>
            </a:r>
            <a:r>
              <a:rPr lang="en-US" sz="2000" i="1" dirty="0">
                <a:solidFill>
                  <a:srgbClr val="008080"/>
                </a:solidFill>
                <a:latin typeface="+mj-lt"/>
              </a:rPr>
              <a:t>B</a:t>
            </a:r>
            <a:r>
              <a:rPr lang="en-US" sz="2000" dirty="0">
                <a:solidFill>
                  <a:srgbClr val="008080"/>
                </a:solidFill>
                <a:latin typeface="+mj-lt"/>
              </a:rPr>
              <a:t>.</a:t>
            </a:r>
            <a:endParaRPr lang="en-IN" sz="2000" dirty="0">
              <a:solidFill>
                <a:srgbClr val="008080"/>
              </a:solidFill>
              <a:latin typeface="+mj-lt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78020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Matrix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two matrices 				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find the following products.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a.  </a:t>
            </a:r>
            <a:r>
              <a:rPr lang="en-US" i="1" dirty="0">
                <a:solidFill>
                  <a:srgbClr val="0000FF"/>
                </a:solidFill>
              </a:rPr>
              <a:t>AB</a:t>
            </a:r>
            <a:r>
              <a:rPr lang="en-US" dirty="0"/>
              <a:t>				</a:t>
            </a:r>
            <a:r>
              <a:rPr lang="en-US" b="1" dirty="0"/>
              <a:t>b.  </a:t>
            </a:r>
            <a:r>
              <a:rPr lang="en-US" i="1" dirty="0">
                <a:solidFill>
                  <a:srgbClr val="0000FF"/>
                </a:solidFill>
              </a:rPr>
              <a:t>BA</a:t>
            </a:r>
          </a:p>
        </p:txBody>
      </p:sp>
      <p:graphicFrame>
        <p:nvGraphicFramePr>
          <p:cNvPr id="192514" name="Object 2"/>
          <p:cNvGraphicFramePr>
            <a:graphicFrameLocks noChangeAspect="1"/>
          </p:cNvGraphicFramePr>
          <p:nvPr/>
        </p:nvGraphicFramePr>
        <p:xfrm>
          <a:off x="2038350" y="1981200"/>
          <a:ext cx="5067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3" imgW="5067000" imgH="1562040" progId="Equation.DSMT4">
                  <p:embed/>
                </p:oleObj>
              </mc:Choice>
              <mc:Fallback>
                <p:oleObj name="Equation" r:id="rId3" imgW="5067000" imgH="1562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981200"/>
                        <a:ext cx="5067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Matrix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</a:t>
            </a:r>
            <a:r>
              <a:rPr lang="en-US" i="1" dirty="0"/>
              <a:t>A</a:t>
            </a:r>
            <a:r>
              <a:rPr lang="en-US" dirty="0"/>
              <a:t> is of order 3 × 2 and </a:t>
            </a:r>
            <a:r>
              <a:rPr lang="en-US" i="1" dirty="0"/>
              <a:t>B</a:t>
            </a:r>
            <a:r>
              <a:rPr lang="en-US" dirty="0"/>
              <a:t> is of order 2 × 3, so </a:t>
            </a:r>
            <a:r>
              <a:rPr lang="en-US" i="1" dirty="0"/>
              <a:t>AB</a:t>
            </a:r>
            <a:r>
              <a:rPr lang="en-US" dirty="0"/>
              <a:t> is 	defined and will be of order 3 × 3. Each entry of </a:t>
            </a:r>
            <a:r>
              <a:rPr lang="en-US" i="1" dirty="0"/>
              <a:t>AB</a:t>
            </a:r>
            <a:r>
              <a:rPr lang="en-US" dirty="0"/>
              <a:t> 	is formed from a row of </a:t>
            </a:r>
            <a:r>
              <a:rPr lang="en-US" i="1" dirty="0"/>
              <a:t>A</a:t>
            </a:r>
            <a:r>
              <a:rPr lang="en-US" dirty="0"/>
              <a:t> and a column of </a:t>
            </a:r>
            <a:r>
              <a:rPr lang="en-US" i="1" dirty="0"/>
              <a:t>B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Matrix Multiplication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660059"/>
              </p:ext>
            </p:extLst>
          </p:nvPr>
        </p:nvGraphicFramePr>
        <p:xfrm>
          <a:off x="730456" y="1811592"/>
          <a:ext cx="44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3" imgW="444240" imgH="279360" progId="Equation.DSMT4">
                  <p:embed/>
                </p:oleObj>
              </mc:Choice>
              <mc:Fallback>
                <p:oleObj name="Equation" r:id="rId3" imgW="444240" imgH="279360" progId="Equation.DSMT4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56" y="1811592"/>
                        <a:ext cx="44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416349"/>
              </p:ext>
            </p:extLst>
          </p:nvPr>
        </p:nvGraphicFramePr>
        <p:xfrm>
          <a:off x="1219200" y="1178640"/>
          <a:ext cx="31496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5" imgW="3149280" imgH="1562040" progId="Equation.DSMT4">
                  <p:embed/>
                </p:oleObj>
              </mc:Choice>
              <mc:Fallback>
                <p:oleObj name="Equation" r:id="rId5" imgW="3149280" imgH="156204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178640"/>
                        <a:ext cx="31496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319156"/>
              </p:ext>
            </p:extLst>
          </p:nvPr>
        </p:nvGraphicFramePr>
        <p:xfrm>
          <a:off x="1181100" y="2755900"/>
          <a:ext cx="7658100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2" name="Equation" r:id="rId7" imgW="7657920" imgH="3263760" progId="Equation.DSMT4">
                  <p:embed/>
                </p:oleObj>
              </mc:Choice>
              <mc:Fallback>
                <p:oleObj name="Equation" r:id="rId7" imgW="7657920" imgH="3263760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755900"/>
                        <a:ext cx="7658100" cy="326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08238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Matrix Multiplication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From the orders of the two matrices, we know </a:t>
            </a:r>
            <a:r>
              <a:rPr lang="en-US" i="1" dirty="0"/>
              <a:t>BA</a:t>
            </a:r>
            <a:r>
              <a:rPr lang="en-US" dirty="0"/>
              <a:t> 	will be a 2 × 2 matrix.  Note that each entry of </a:t>
            </a:r>
            <a:r>
              <a:rPr lang="en-US" i="1" dirty="0"/>
              <a:t>BA</a:t>
            </a:r>
            <a:r>
              <a:rPr lang="en-US" dirty="0"/>
              <a:t> is 	a sum of three products. 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312189"/>
              </p:ext>
            </p:extLst>
          </p:nvPr>
        </p:nvGraphicFramePr>
        <p:xfrm>
          <a:off x="457200" y="3039396"/>
          <a:ext cx="41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8" name="Equation" r:id="rId3" imgW="419040" imgH="279360" progId="Equation.DSMT4">
                  <p:embed/>
                </p:oleObj>
              </mc:Choice>
              <mc:Fallback>
                <p:oleObj name="Equation" r:id="rId3" imgW="4190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39396"/>
                        <a:ext cx="41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441887"/>
              </p:ext>
            </p:extLst>
          </p:nvPr>
        </p:nvGraphicFramePr>
        <p:xfrm>
          <a:off x="900113" y="2540000"/>
          <a:ext cx="34798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9" name="Equation" r:id="rId5" imgW="3479760" imgH="1422360" progId="Equation.DSMT4">
                  <p:embed/>
                </p:oleObj>
              </mc:Choice>
              <mc:Fallback>
                <p:oleObj name="Equation" r:id="rId5" imgW="3479760" imgH="1422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540000"/>
                        <a:ext cx="34798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812603"/>
              </p:ext>
            </p:extLst>
          </p:nvPr>
        </p:nvGraphicFramePr>
        <p:xfrm>
          <a:off x="914400" y="3962400"/>
          <a:ext cx="7772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0" name="Equation" r:id="rId7" imgW="7772400" imgH="1054080" progId="Equation.DSMT4">
                  <p:embed/>
                </p:oleObj>
              </mc:Choice>
              <mc:Fallback>
                <p:oleObj name="Equation" r:id="rId7" imgW="777240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962400"/>
                        <a:ext cx="7772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59B83E7-6AF9-4CCD-A420-E9B587594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266650"/>
              </p:ext>
            </p:extLst>
          </p:nvPr>
        </p:nvGraphicFramePr>
        <p:xfrm>
          <a:off x="914400" y="5067300"/>
          <a:ext cx="1981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Equation" r:id="rId9" imgW="1981080" imgH="952200" progId="Equation.DSMT4">
                  <p:embed/>
                </p:oleObj>
              </mc:Choice>
              <mc:Fallback>
                <p:oleObj name="Equation" r:id="rId9" imgW="1981080" imgH="952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4400" y="5067300"/>
                        <a:ext cx="19812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E3FB-3244-42B9-B497-B458EA6C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Addition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FECAE-FED4-4940-B385-8EAB2BCD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CAUTION!</a:t>
            </a:r>
          </a:p>
          <a:p>
            <a:r>
              <a:rPr lang="en-US" dirty="0">
                <a:solidFill>
                  <a:srgbClr val="000000"/>
                </a:solidFill>
              </a:rPr>
              <a:t>It is very important to note the restriction on the order of the two matrices in the above definition; a matrix with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rows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columns can only be added to another matrix with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rows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columns. In all aspects of matrix algebra, the orders of the matrices involved must be considered.</a:t>
            </a:r>
            <a:endParaRPr lang="en-IN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129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Addition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Matrix Equality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Two matrices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said to be </a:t>
            </a:r>
            <a:r>
              <a:rPr lang="en-US" b="1" dirty="0">
                <a:solidFill>
                  <a:srgbClr val="C00000"/>
                </a:solidFill>
              </a:rPr>
              <a:t>equal</a:t>
            </a:r>
            <a:r>
              <a:rPr lang="en-US" dirty="0">
                <a:solidFill>
                  <a:srgbClr val="000000"/>
                </a:solidFill>
              </a:rPr>
              <a:t>, denoted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if they are of the same order and corresponding entries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equal.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Matrix Addition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 the indicated addition, if possible.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84323" name="Object 3"/>
          <p:cNvGraphicFramePr>
            <a:graphicFrameLocks noChangeAspect="1"/>
          </p:cNvGraphicFramePr>
          <p:nvPr/>
        </p:nvGraphicFramePr>
        <p:xfrm>
          <a:off x="547688" y="1905000"/>
          <a:ext cx="4660900" cy="374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4660560" imgH="3746160" progId="Equation.DSMT4">
                  <p:embed/>
                </p:oleObj>
              </mc:Choice>
              <mc:Fallback>
                <p:oleObj name="Equation" r:id="rId3" imgW="4660560" imgH="3746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905000"/>
                        <a:ext cx="4660900" cy="374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Matrix Addition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Both matrices are 3 × 2, so the sum is defined and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The first matrix is 4 × 2 and the second is 2 × 4, so 	the sum </a:t>
            </a:r>
            <a:r>
              <a:rPr lang="en-US" dirty="0">
                <a:solidFill>
                  <a:srgbClr val="FF0000"/>
                </a:solidFill>
              </a:rPr>
              <a:t>cannot be performed</a:t>
            </a:r>
            <a:r>
              <a:rPr lang="en-US" dirty="0"/>
              <a:t>.</a:t>
            </a:r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135871"/>
              </p:ext>
            </p:extLst>
          </p:nvPr>
        </p:nvGraphicFramePr>
        <p:xfrm>
          <a:off x="990600" y="2514600"/>
          <a:ext cx="3302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3" imgW="3301920" imgH="1562040" progId="Equation.DSMT4">
                  <p:embed/>
                </p:oleObj>
              </mc:Choice>
              <mc:Fallback>
                <p:oleObj name="Equation" r:id="rId3" imgW="3301920" imgH="1562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3302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138134"/>
              </p:ext>
            </p:extLst>
          </p:nvPr>
        </p:nvGraphicFramePr>
        <p:xfrm>
          <a:off x="4387644" y="2514600"/>
          <a:ext cx="16002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5" imgW="1600200" imgH="1562040" progId="Equation.DSMT4">
                  <p:embed/>
                </p:oleObj>
              </mc:Choice>
              <mc:Fallback>
                <p:oleObj name="Equation" r:id="rId5" imgW="1600200" imgH="156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644" y="2514600"/>
                        <a:ext cx="16002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194322" y="2743200"/>
            <a:ext cx="2286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Each entry in the first matrix is added to its corresponding entry in the second matrix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Matrix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values of the variables that will make each of the following statements true. 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86370" name="Object 2"/>
          <p:cNvGraphicFramePr>
            <a:graphicFrameLocks noChangeAspect="1"/>
          </p:cNvGraphicFramePr>
          <p:nvPr/>
        </p:nvGraphicFramePr>
        <p:xfrm>
          <a:off x="547688" y="2388521"/>
          <a:ext cx="8242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3" imgW="8242200" imgH="1028520" progId="Equation.DSMT4">
                  <p:embed/>
                </p:oleObj>
              </mc:Choice>
              <mc:Fallback>
                <p:oleObj name="Equation" r:id="rId3" imgW="824220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388521"/>
                        <a:ext cx="8242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Matrix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36361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14350" indent="-514350">
              <a:buAutoNum type="alphaLcPeriod"/>
              <a:tabLst>
                <a:tab pos="463550" algn="l"/>
              </a:tabLst>
            </a:pPr>
            <a:r>
              <a:rPr lang="en-US" sz="2100" dirty="0"/>
              <a:t>Solving for the four variables </a:t>
            </a:r>
            <a:r>
              <a:rPr lang="en-US" sz="2100" i="1" dirty="0"/>
              <a:t>a</a:t>
            </a:r>
            <a:r>
              <a:rPr lang="en-US" sz="2100" dirty="0"/>
              <a:t>, </a:t>
            </a:r>
            <a:r>
              <a:rPr lang="en-US" sz="2100" i="1" dirty="0"/>
              <a:t>b</a:t>
            </a:r>
            <a:r>
              <a:rPr lang="en-US" sz="2100" dirty="0"/>
              <a:t>, </a:t>
            </a:r>
            <a:r>
              <a:rPr lang="en-US" sz="2100" i="1" dirty="0"/>
              <a:t>c</a:t>
            </a:r>
            <a:r>
              <a:rPr lang="en-US" sz="2100" dirty="0"/>
              <a:t>, and </a:t>
            </a:r>
            <a:r>
              <a:rPr lang="en-US" sz="2100" i="1" dirty="0"/>
              <a:t>d</a:t>
            </a:r>
            <a:r>
              <a:rPr lang="en-US" sz="2100" dirty="0"/>
              <a:t> is just a matter of comparing the entries one-by-one. </a:t>
            </a:r>
          </a:p>
          <a:p>
            <a:pPr marL="514350" indent="-514350">
              <a:buAutoNum type="alphaLcPeriod"/>
              <a:tabLst>
                <a:tab pos="463550" algn="l"/>
              </a:tabLst>
            </a:pPr>
            <a:endParaRPr lang="en-US" sz="2100" dirty="0"/>
          </a:p>
          <a:p>
            <a:pPr>
              <a:tabLst>
                <a:tab pos="463550" algn="l"/>
              </a:tabLst>
            </a:pPr>
            <a:endParaRPr lang="en-US" sz="2100" dirty="0"/>
          </a:p>
          <a:p>
            <a:pPr algn="ctr">
              <a:tabLst>
                <a:tab pos="463550" algn="l"/>
              </a:tabLst>
            </a:pPr>
            <a:r>
              <a:rPr lang="en-US" sz="2100" dirty="0">
                <a:solidFill>
                  <a:srgbClr val="008080"/>
                </a:solidFill>
              </a:rPr>
              <a:t>Comparing the top rows tells us that </a:t>
            </a:r>
            <a:r>
              <a:rPr lang="en-US" sz="2100" i="1" dirty="0">
                <a:solidFill>
                  <a:srgbClr val="008080"/>
                </a:solidFill>
              </a:rPr>
              <a:t>a </a:t>
            </a:r>
            <a:r>
              <a:rPr lang="en-US" sz="2100" dirty="0">
                <a:solidFill>
                  <a:srgbClr val="008080"/>
                </a:solidFill>
              </a:rPr>
              <a:t>= 3 , </a:t>
            </a:r>
            <a:r>
              <a:rPr lang="en-US" sz="2100" i="1" dirty="0">
                <a:solidFill>
                  <a:srgbClr val="008080"/>
                </a:solidFill>
              </a:rPr>
              <a:t>b </a:t>
            </a:r>
            <a:r>
              <a:rPr lang="en-US" sz="2100" dirty="0">
                <a:solidFill>
                  <a:srgbClr val="008080"/>
                </a:solidFill>
              </a:rPr>
              <a:t>= 7 , and </a:t>
            </a:r>
            <a:r>
              <a:rPr lang="en-US" sz="2100" i="1" dirty="0">
                <a:solidFill>
                  <a:srgbClr val="008080"/>
                </a:solidFill>
              </a:rPr>
              <a:t>c</a:t>
            </a:r>
            <a:r>
              <a:rPr lang="en-US" sz="2100" dirty="0">
                <a:solidFill>
                  <a:srgbClr val="008080"/>
                </a:solidFill>
              </a:rPr>
              <a:t> = −3 .</a:t>
            </a:r>
          </a:p>
          <a:p>
            <a:pPr>
              <a:lnSpc>
                <a:spcPts val="2900"/>
              </a:lnSpc>
              <a:tabLst>
                <a:tab pos="463550" algn="l"/>
              </a:tabLst>
            </a:pPr>
            <a:r>
              <a:rPr lang="en-US" sz="2100" dirty="0"/>
              <a:t>In the bottom rows, note the −2 in the left corner of each matrix and the 5 in each right corner. If these constants were not equal we would have a contradiction, and there would be no way to make the matrix equation true.</a:t>
            </a:r>
          </a:p>
          <a:p>
            <a:pPr>
              <a:lnSpc>
                <a:spcPts val="2900"/>
              </a:lnSpc>
              <a:tabLst>
                <a:tab pos="463550" algn="l"/>
              </a:tabLst>
            </a:pPr>
            <a:r>
              <a:rPr lang="en-US" sz="2100" dirty="0"/>
              <a:t>The only variable left to solve for is </a:t>
            </a:r>
            <a:r>
              <a:rPr lang="en-US" sz="2100" i="1" dirty="0"/>
              <a:t>d</a:t>
            </a:r>
            <a:r>
              <a:rPr lang="en-US" sz="2100" dirty="0"/>
              <a:t>, which we see is equal to </a:t>
            </a:r>
            <a:r>
              <a:rPr lang="en-US" sz="2100" i="1" dirty="0"/>
              <a:t>a</a:t>
            </a:r>
            <a:r>
              <a:rPr lang="en-US" sz="2100" dirty="0"/>
              <a:t> + </a:t>
            </a:r>
            <a:r>
              <a:rPr lang="en-US" sz="2100" i="1" dirty="0"/>
              <a:t>b</a:t>
            </a:r>
            <a:r>
              <a:rPr lang="en-US" sz="2100" dirty="0"/>
              <a:t>. So,   </a:t>
            </a:r>
            <a:r>
              <a:rPr lang="en-US" sz="2100" i="1" dirty="0"/>
              <a:t>d</a:t>
            </a:r>
            <a:r>
              <a:rPr lang="en-US" sz="2100" dirty="0"/>
              <a:t> = 3 + 7 = 10.</a:t>
            </a:r>
          </a:p>
        </p:txBody>
      </p:sp>
      <p:graphicFrame>
        <p:nvGraphicFramePr>
          <p:cNvPr id="1863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560512"/>
              </p:ext>
            </p:extLst>
          </p:nvPr>
        </p:nvGraphicFramePr>
        <p:xfrm>
          <a:off x="2578100" y="2173870"/>
          <a:ext cx="176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0" name="Equation" r:id="rId4" imgW="1765080" imgH="825480" progId="Equation.DSMT4">
                  <p:embed/>
                </p:oleObj>
              </mc:Choice>
              <mc:Fallback>
                <p:oleObj name="Equation" r:id="rId4" imgW="1765080" imgH="825480" progId="Equation.DSMT4">
                  <p:embed/>
                  <p:pic>
                    <p:nvPicPr>
                      <p:cNvPr id="1863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2173870"/>
                        <a:ext cx="176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823185"/>
              </p:ext>
            </p:extLst>
          </p:nvPr>
        </p:nvGraphicFramePr>
        <p:xfrm>
          <a:off x="4343400" y="2173870"/>
          <a:ext cx="160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1" name="Equation" r:id="rId6" imgW="1600200" imgH="825480" progId="Equation.DSMT4">
                  <p:embed/>
                </p:oleObj>
              </mc:Choice>
              <mc:Fallback>
                <p:oleObj name="Equation" r:id="rId6" imgW="1600200" imgH="82548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173870"/>
                        <a:ext cx="160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863873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Matrix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Each matrix consists of only two entries, and after 	performing the matrix addition on the left and 	comparing corresponding entries, we arrive at the 	system of equations </a:t>
            </a:r>
          </a:p>
        </p:txBody>
      </p:sp>
      <p:graphicFrame>
        <p:nvGraphicFramePr>
          <p:cNvPr id="187394" name="Object 2"/>
          <p:cNvGraphicFramePr>
            <a:graphicFrameLocks noChangeAspect="1"/>
          </p:cNvGraphicFramePr>
          <p:nvPr/>
        </p:nvGraphicFramePr>
        <p:xfrm>
          <a:off x="3663950" y="3314700"/>
          <a:ext cx="181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4" imgW="1815840" imgH="952200" progId="Equation.DSMT4">
                  <p:embed/>
                </p:oleObj>
              </mc:Choice>
              <mc:Fallback>
                <p:oleObj name="Equation" r:id="rId4" imgW="181584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3314700"/>
                        <a:ext cx="1816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1074</Words>
  <Application>Microsoft Office PowerPoint</Application>
  <PresentationFormat>On-screen Show (4:3)</PresentationFormat>
  <Paragraphs>118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Calibri</vt:lpstr>
      <vt:lpstr>Arial</vt:lpstr>
      <vt:lpstr>Office Theme</vt:lpstr>
      <vt:lpstr>Equation</vt:lpstr>
      <vt:lpstr>Section 6.4</vt:lpstr>
      <vt:lpstr>Matrix Addition</vt:lpstr>
      <vt:lpstr>Matrix Addition</vt:lpstr>
      <vt:lpstr>Matrix Addition</vt:lpstr>
      <vt:lpstr>Example 1: Matrix Addition</vt:lpstr>
      <vt:lpstr>Example 1: Matrix Addition (cont.)</vt:lpstr>
      <vt:lpstr>Example 2: Matrix Equations</vt:lpstr>
      <vt:lpstr>Example 2: Matrix Equations (cont.)</vt:lpstr>
      <vt:lpstr>Example 2: Matrix Equations (cont.)</vt:lpstr>
      <vt:lpstr>Example 2: Matrix Equations (cont.)</vt:lpstr>
      <vt:lpstr>Example 2: Matrix Equations (cont.)</vt:lpstr>
      <vt:lpstr>Scalar Multiplication</vt:lpstr>
      <vt:lpstr>Example 3: Scalar Multiplication</vt:lpstr>
      <vt:lpstr>Example 3: Scalar Multiplication (cont.)</vt:lpstr>
      <vt:lpstr>Example 3: Scalar Multiplication (cont.)</vt:lpstr>
      <vt:lpstr>Scalar Multiplication</vt:lpstr>
      <vt:lpstr>Example 4: Matrix Subtraction</vt:lpstr>
      <vt:lpstr>Example 4: Matrix Subtraction</vt:lpstr>
      <vt:lpstr>Matrix Multiplication</vt:lpstr>
      <vt:lpstr>Matrix Multiplication</vt:lpstr>
      <vt:lpstr>Matrix Multiplication</vt:lpstr>
      <vt:lpstr>EXAMPLE 5: Matrix Multiplication</vt:lpstr>
      <vt:lpstr>EXAMPLE 5: Matrix Multiplication</vt:lpstr>
      <vt:lpstr>EXAMPLE 5: Matrix Multiplication (cont.)</vt:lpstr>
      <vt:lpstr>Example 6: Matrix Multiplication</vt:lpstr>
      <vt:lpstr>Example 6: Matrix Multiplication</vt:lpstr>
      <vt:lpstr>Example 6: Matrix Multiplication (cont.)</vt:lpstr>
      <vt:lpstr>Example 6: Matrix Multiplication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Allison Conger</cp:lastModifiedBy>
  <cp:revision>56</cp:revision>
  <dcterms:created xsi:type="dcterms:W3CDTF">2013-04-26T14:43:13Z</dcterms:created>
  <dcterms:modified xsi:type="dcterms:W3CDTF">2020-05-15T13:40:55Z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A70F6589-672E-42FA-965C-A1132C286224</vt:lpwstr>
  </property>
  <property fmtid="{D5CDD505-2E9C-101B-9397-08002B2CF9AE}" pid="3" name="ArticulatePath">
    <vt:lpwstr>MABS_6_4_edit</vt:lpwstr>
  </property>
</Properties>
</file>