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31"/>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91" r:id="rId22"/>
    <p:sldId id="277" r:id="rId23"/>
    <p:sldId id="278" r:id="rId24"/>
    <p:sldId id="279" r:id="rId25"/>
    <p:sldId id="280" r:id="rId26"/>
    <p:sldId id="281" r:id="rId27"/>
    <p:sldId id="282" r:id="rId28"/>
    <p:sldId id="283" r:id="rId29"/>
    <p:sldId id="284" r:id="rId30"/>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7" clrIdx="0">
    <p:extLst>
      <p:ext uri="{19B8F6BF-5375-455C-9EA6-DF929625EA0E}">
        <p15:presenceInfo xmlns:p15="http://schemas.microsoft.com/office/powerpoint/2012/main" userId="S-1-5-21-1666015839-3846122634-945917319-2233" providerId="AD"/>
      </p:ext>
    </p:extLst>
  </p:cmAuthor>
  <p:cmAuthor id="2"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0" autoAdjust="0"/>
    <p:restoredTop sz="94660"/>
  </p:normalViewPr>
  <p:slideViewPr>
    <p:cSldViewPr>
      <p:cViewPr varScale="1">
        <p:scale>
          <a:sx n="114" d="100"/>
          <a:sy n="114" d="100"/>
        </p:scale>
        <p:origin x="73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5" Type="http://schemas.openxmlformats.org/officeDocument/2006/relationships/image" Target="../media/image57.wmf"/><Relationship Id="rId4" Type="http://schemas.openxmlformats.org/officeDocument/2006/relationships/image" Target="../media/image56.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5" Type="http://schemas.openxmlformats.org/officeDocument/2006/relationships/image" Target="../media/image62.wmf"/><Relationship Id="rId4" Type="http://schemas.openxmlformats.org/officeDocument/2006/relationships/image" Target="../media/image61.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wmf"/><Relationship Id="rId4"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8685860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0.wmf"/></Relationships>
</file>

<file path=ppt/slides/_rels/slide14.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5.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30.bin"/><Relationship Id="rId3" Type="http://schemas.openxmlformats.org/officeDocument/2006/relationships/oleObject" Target="../embeddings/oleObject25.bin"/><Relationship Id="rId7" Type="http://schemas.openxmlformats.org/officeDocument/2006/relationships/oleObject" Target="../embeddings/oleObject27.bin"/><Relationship Id="rId12" Type="http://schemas.openxmlformats.org/officeDocument/2006/relationships/image" Target="../media/image3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7.wmf"/><Relationship Id="rId11" Type="http://schemas.openxmlformats.org/officeDocument/2006/relationships/oleObject" Target="../embeddings/oleObject29.bin"/><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 Id="rId14" Type="http://schemas.openxmlformats.org/officeDocument/2006/relationships/image" Target="../media/image3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21.xml.rels><?xml version="1.0" encoding="UTF-8" standalone="yes"?>
<Relationships xmlns="http://schemas.openxmlformats.org/package/2006/relationships"><Relationship Id="rId8" Type="http://schemas.openxmlformats.org/officeDocument/2006/relationships/image" Target="../media/image40.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9.wmf"/><Relationship Id="rId5" Type="http://schemas.openxmlformats.org/officeDocument/2006/relationships/oleObject" Target="../embeddings/oleObject38.bin"/><Relationship Id="rId4" Type="http://schemas.openxmlformats.org/officeDocument/2006/relationships/image" Target="../media/image38.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2.wmf"/><Relationship Id="rId5" Type="http://schemas.openxmlformats.org/officeDocument/2006/relationships/oleObject" Target="../embeddings/oleObject41.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3.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45.wmf"/></Relationships>
</file>

<file path=ppt/slides/_rels/slide25.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7.wmf"/><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26.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1.wmf"/><Relationship Id="rId5" Type="http://schemas.openxmlformats.org/officeDocument/2006/relationships/oleObject" Target="../embeddings/oleObject50.bin"/><Relationship Id="rId4" Type="http://schemas.openxmlformats.org/officeDocument/2006/relationships/image" Target="../media/image50.wmf"/></Relationships>
</file>

<file path=ppt/slides/_rels/slide27.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4.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5.bin"/></Relationships>
</file>

<file path=ppt/slides/_rels/slide28.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2.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59.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60.bin"/></Relationships>
</file>

<file path=ppt/slides/_rels/slide29.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2.bin"/><Relationship Id="rId7"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64.wmf"/><Relationship Id="rId5" Type="http://schemas.openxmlformats.org/officeDocument/2006/relationships/oleObject" Target="../embeddings/oleObject63.bin"/><Relationship Id="rId4" Type="http://schemas.openxmlformats.org/officeDocument/2006/relationships/image" Target="../media/image63.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Inverses of Square Matrices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2726900"/>
          </a:xfrm>
          <a:solidFill>
            <a:srgbClr val="FFFFCC"/>
          </a:solidFill>
          <a:ln w="28575">
            <a:solidFill>
              <a:srgbClr val="000000"/>
            </a:solidFill>
          </a:ln>
        </p:spPr>
        <p:txBody>
          <a:bodyPr>
            <a:spAutoFit/>
          </a:bodyPr>
          <a:lstStyle/>
          <a:p>
            <a:pPr algn="ctr"/>
            <a:r>
              <a:rPr lang="en-US" b="1" dirty="0">
                <a:solidFill>
                  <a:srgbClr val="000000"/>
                </a:solidFill>
              </a:rPr>
              <a:t>The Inverse of a Matrix</a:t>
            </a:r>
          </a:p>
          <a:p>
            <a:r>
              <a:rPr lang="en-US" dirty="0">
                <a:solidFill>
                  <a:srgbClr val="000000"/>
                </a:solidFill>
              </a:rPr>
              <a:t>Let </a:t>
            </a:r>
            <a:r>
              <a:rPr lang="en-US" i="1" dirty="0">
                <a:solidFill>
                  <a:srgbClr val="000000"/>
                </a:solidFill>
              </a:rPr>
              <a:t>A </a:t>
            </a:r>
            <a:r>
              <a:rPr lang="en-US" dirty="0">
                <a:solidFill>
                  <a:srgbClr val="000000"/>
                </a:solidFill>
              </a:rPr>
              <a:t>be an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matrix. If there exists an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matrix </a:t>
            </a:r>
            <a:r>
              <a:rPr lang="en-US" i="1" dirty="0">
                <a:solidFill>
                  <a:srgbClr val="000000"/>
                </a:solidFill>
              </a:rPr>
              <a:t>A</a:t>
            </a:r>
            <a:r>
              <a:rPr lang="en-US" baseline="30000" dirty="0">
                <a:solidFill>
                  <a:srgbClr val="000000"/>
                </a:solidFill>
              </a:rPr>
              <a:t>−1</a:t>
            </a:r>
            <a:r>
              <a:rPr lang="en-US" dirty="0">
                <a:solidFill>
                  <a:srgbClr val="000000"/>
                </a:solidFill>
              </a:rPr>
              <a:t> such that</a:t>
            </a:r>
          </a:p>
          <a:p>
            <a:endParaRPr lang="en-US" i="1" dirty="0">
              <a:solidFill>
                <a:srgbClr val="000000"/>
              </a:solidFill>
            </a:endParaRPr>
          </a:p>
          <a:p>
            <a:pPr>
              <a:spcBef>
                <a:spcPts val="2400"/>
              </a:spcBef>
            </a:pPr>
            <a:r>
              <a:rPr lang="en-US" dirty="0">
                <a:solidFill>
                  <a:srgbClr val="000000"/>
                </a:solidFill>
              </a:rPr>
              <a:t>we call </a:t>
            </a:r>
            <a:r>
              <a:rPr lang="en-US" i="1" dirty="0">
                <a:solidFill>
                  <a:srgbClr val="000000"/>
                </a:solidFill>
              </a:rPr>
              <a:t>A</a:t>
            </a:r>
            <a:r>
              <a:rPr lang="en-US" baseline="30000" dirty="0">
                <a:solidFill>
                  <a:srgbClr val="000000"/>
                </a:solidFill>
              </a:rPr>
              <a:t>−1</a:t>
            </a:r>
            <a:r>
              <a:rPr lang="en-US" dirty="0">
                <a:solidFill>
                  <a:srgbClr val="000000"/>
                </a:solidFill>
              </a:rPr>
              <a:t> the </a:t>
            </a:r>
            <a:r>
              <a:rPr lang="en-US" b="1" dirty="0">
                <a:solidFill>
                  <a:srgbClr val="C00000"/>
                </a:solidFill>
              </a:rPr>
              <a:t>inverse</a:t>
            </a:r>
            <a:r>
              <a:rPr lang="en-US" b="1" dirty="0">
                <a:solidFill>
                  <a:srgbClr val="000000"/>
                </a:solidFill>
              </a:rPr>
              <a:t> </a:t>
            </a:r>
            <a:r>
              <a:rPr lang="en-US" dirty="0">
                <a:solidFill>
                  <a:srgbClr val="000000"/>
                </a:solidFill>
              </a:rPr>
              <a:t>of </a:t>
            </a:r>
            <a:r>
              <a:rPr lang="en-US" i="1" dirty="0">
                <a:solidFill>
                  <a:srgbClr val="000000"/>
                </a:solidFill>
              </a:rPr>
              <a:t>A</a:t>
            </a:r>
            <a:r>
              <a:rPr lang="en-US" dirty="0">
                <a:solidFill>
                  <a:srgbClr val="000000"/>
                </a:solidFill>
              </a:rPr>
              <a:t>.</a:t>
            </a:r>
          </a:p>
        </p:txBody>
      </p:sp>
      <p:graphicFrame>
        <p:nvGraphicFramePr>
          <p:cNvPr id="243714" name="Object 2"/>
          <p:cNvGraphicFramePr>
            <a:graphicFrameLocks noChangeAspect="1"/>
          </p:cNvGraphicFramePr>
          <p:nvPr/>
        </p:nvGraphicFramePr>
        <p:xfrm>
          <a:off x="2717800" y="2819400"/>
          <a:ext cx="3708400" cy="469900"/>
        </p:xfrm>
        <a:graphic>
          <a:graphicData uri="http://schemas.openxmlformats.org/presentationml/2006/ole">
            <mc:AlternateContent xmlns:mc="http://schemas.openxmlformats.org/markup-compatibility/2006">
              <mc:Choice xmlns:v="urn:schemas-microsoft-com:vml" Requires="v">
                <p:oleObj spid="_x0000_s6152" name="Equation" r:id="rId3" imgW="3708360" imgH="469800" progId="Equation.DSMT4">
                  <p:embed/>
                </p:oleObj>
              </mc:Choice>
              <mc:Fallback>
                <p:oleObj name="Equation" r:id="rId3" imgW="370836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17800" y="2819400"/>
                        <a:ext cx="370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Find the inverse of the matrix</a:t>
            </a:r>
          </a:p>
          <a:p>
            <a:pPr>
              <a:spcBef>
                <a:spcPts val="1800"/>
              </a:spcBef>
            </a:pPr>
            <a:r>
              <a:rPr lang="en-US" b="1" dirty="0"/>
              <a:t>Solution:</a:t>
            </a:r>
          </a:p>
          <a:p>
            <a:r>
              <a:rPr lang="en-US" dirty="0"/>
              <a:t>If we let                            we can use the equation</a:t>
            </a:r>
          </a:p>
          <a:p>
            <a:pPr>
              <a:lnSpc>
                <a:spcPct val="150000"/>
              </a:lnSpc>
              <a:spcBef>
                <a:spcPts val="1200"/>
              </a:spcBef>
            </a:pPr>
            <a:r>
              <a:rPr lang="en-US" i="1" dirty="0">
                <a:solidFill>
                  <a:srgbClr val="000099"/>
                </a:solidFill>
              </a:rPr>
              <a:t>AA</a:t>
            </a:r>
            <a:r>
              <a:rPr lang="en-US" baseline="30000" dirty="0">
                <a:solidFill>
                  <a:srgbClr val="000099"/>
                </a:solidFill>
              </a:rPr>
              <a:t>−1</a:t>
            </a:r>
            <a:r>
              <a:rPr lang="en-US" dirty="0">
                <a:solidFill>
                  <a:srgbClr val="000099"/>
                </a:solidFill>
              </a:rPr>
              <a:t> =</a:t>
            </a:r>
            <a:r>
              <a:rPr lang="en-US" i="1" dirty="0">
                <a:solidFill>
                  <a:srgbClr val="000099"/>
                </a:solidFill>
              </a:rPr>
              <a:t> I</a:t>
            </a:r>
            <a:r>
              <a:rPr lang="en-US" dirty="0"/>
              <a:t>, or to find </a:t>
            </a:r>
            <a:r>
              <a:rPr lang="en-US" i="1" dirty="0"/>
              <a:t>w</a:t>
            </a:r>
            <a:r>
              <a:rPr lang="en-US" dirty="0"/>
              <a:t>, </a:t>
            </a:r>
            <a:r>
              <a:rPr lang="en-US" i="1" dirty="0"/>
              <a:t>x</a:t>
            </a:r>
            <a:r>
              <a:rPr lang="en-US" dirty="0"/>
              <a:t>, </a:t>
            </a:r>
            <a:r>
              <a:rPr lang="en-US" i="1" dirty="0"/>
              <a:t>y</a:t>
            </a:r>
            <a:r>
              <a:rPr lang="en-US" dirty="0"/>
              <a:t>, and </a:t>
            </a:r>
            <a:r>
              <a:rPr lang="en-US" i="1" dirty="0"/>
              <a:t>z</a:t>
            </a:r>
            <a:r>
              <a:rPr lang="en-US" dirty="0"/>
              <a:t>.</a:t>
            </a:r>
            <a:endParaRPr lang="en-US" b="1" dirty="0"/>
          </a:p>
        </p:txBody>
      </p:sp>
      <p:sp>
        <p:nvSpPr>
          <p:cNvPr id="2" name="Title 1"/>
          <p:cNvSpPr>
            <a:spLocks noGrp="1"/>
          </p:cNvSpPr>
          <p:nvPr>
            <p:ph type="title"/>
          </p:nvPr>
        </p:nvSpPr>
        <p:spPr/>
        <p:txBody>
          <a:bodyPr/>
          <a:lstStyle/>
          <a:p>
            <a:r>
              <a:rPr lang="en-US" dirty="0"/>
              <a:t>Example 2: Finding the Inverse of a Matrix</a:t>
            </a:r>
          </a:p>
        </p:txBody>
      </p:sp>
      <p:graphicFrame>
        <p:nvGraphicFramePr>
          <p:cNvPr id="244738" name="Object 2"/>
          <p:cNvGraphicFramePr>
            <a:graphicFrameLocks noChangeAspect="1"/>
          </p:cNvGraphicFramePr>
          <p:nvPr/>
        </p:nvGraphicFramePr>
        <p:xfrm>
          <a:off x="4910204" y="1044996"/>
          <a:ext cx="2082800" cy="1028700"/>
        </p:xfrm>
        <a:graphic>
          <a:graphicData uri="http://schemas.openxmlformats.org/presentationml/2006/ole">
            <mc:AlternateContent xmlns:mc="http://schemas.openxmlformats.org/markup-compatibility/2006">
              <mc:Choice xmlns:v="urn:schemas-microsoft-com:vml" Requires="v">
                <p:oleObj spid="_x0000_s7194" name="Equation" r:id="rId3" imgW="2082600" imgH="1028520" progId="Equation.DSMT4">
                  <p:embed/>
                </p:oleObj>
              </mc:Choice>
              <mc:Fallback>
                <p:oleObj name="Equation" r:id="rId3" imgW="208260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0204" y="1044996"/>
                        <a:ext cx="2082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39" name="Object 3"/>
          <p:cNvGraphicFramePr>
            <a:graphicFrameLocks noChangeAspect="1"/>
          </p:cNvGraphicFramePr>
          <p:nvPr/>
        </p:nvGraphicFramePr>
        <p:xfrm>
          <a:off x="1821171" y="2225499"/>
          <a:ext cx="2057400" cy="1028700"/>
        </p:xfrm>
        <a:graphic>
          <a:graphicData uri="http://schemas.openxmlformats.org/presentationml/2006/ole">
            <mc:AlternateContent xmlns:mc="http://schemas.openxmlformats.org/markup-compatibility/2006">
              <mc:Choice xmlns:v="urn:schemas-microsoft-com:vml" Requires="v">
                <p:oleObj spid="_x0000_s7195" name="Equation" r:id="rId5" imgW="2057400" imgH="1028520" progId="Equation.DSMT4">
                  <p:embed/>
                </p:oleObj>
              </mc:Choice>
              <mc:Fallback>
                <p:oleObj name="Equation" r:id="rId5" imgW="2057400" imgH="10285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1171" y="2225499"/>
                        <a:ext cx="2057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4740" name="Object 4"/>
          <p:cNvGraphicFramePr>
            <a:graphicFrameLocks noChangeAspect="1"/>
          </p:cNvGraphicFramePr>
          <p:nvPr/>
        </p:nvGraphicFramePr>
        <p:xfrm>
          <a:off x="2133600" y="4076700"/>
          <a:ext cx="2552700" cy="1028700"/>
        </p:xfrm>
        <a:graphic>
          <a:graphicData uri="http://schemas.openxmlformats.org/presentationml/2006/ole">
            <mc:AlternateContent xmlns:mc="http://schemas.openxmlformats.org/markup-compatibility/2006">
              <mc:Choice xmlns:v="urn:schemas-microsoft-com:vml" Requires="v">
                <p:oleObj spid="_x0000_s7196" name="Equation" r:id="rId7" imgW="2552400" imgH="1028520" progId="Equation.DSMT4">
                  <p:embed/>
                </p:oleObj>
              </mc:Choice>
              <mc:Fallback>
                <p:oleObj name="Equation" r:id="rId7" imgW="2552400" imgH="102852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4076700"/>
                        <a:ext cx="2552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989568740"/>
              </p:ext>
            </p:extLst>
          </p:nvPr>
        </p:nvGraphicFramePr>
        <p:xfrm>
          <a:off x="4816475" y="4052888"/>
          <a:ext cx="1308100" cy="1028700"/>
        </p:xfrm>
        <a:graphic>
          <a:graphicData uri="http://schemas.openxmlformats.org/presentationml/2006/ole">
            <mc:AlternateContent xmlns:mc="http://schemas.openxmlformats.org/markup-compatibility/2006">
              <mc:Choice xmlns:v="urn:schemas-microsoft-com:vml" Requires="v">
                <p:oleObj spid="_x0000_s7197" name="Equation" r:id="rId9" imgW="1307880" imgH="1028520" progId="Equation.DSMT4">
                  <p:embed/>
                </p:oleObj>
              </mc:Choice>
              <mc:Fallback>
                <p:oleObj name="Equation" r:id="rId9" imgW="1307880" imgH="1028520" progId="Equation.DSMT4">
                  <p:embed/>
                  <p:pic>
                    <p:nvPicPr>
                      <p:cNvPr id="0" name="Picture 5"/>
                      <p:cNvPicPr>
                        <a:picLocks noChangeAspect="1" noChangeArrowheads="1"/>
                      </p:cNvPicPr>
                      <p:nvPr/>
                    </p:nvPicPr>
                    <p:blipFill>
                      <a:blip r:embed="rId10"/>
                      <a:srcRect/>
                      <a:stretch>
                        <a:fillRect/>
                      </a:stretch>
                    </p:blipFill>
                    <p:spPr bwMode="auto">
                      <a:xfrm>
                        <a:off x="4816475" y="4052888"/>
                        <a:ext cx="130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47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47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Inverse of a Matrix (cont.)</a:t>
            </a:r>
          </a:p>
        </p:txBody>
      </p:sp>
      <p:sp>
        <p:nvSpPr>
          <p:cNvPr id="3" name="Content Placeholder 2"/>
          <p:cNvSpPr>
            <a:spLocks noGrp="1"/>
          </p:cNvSpPr>
          <p:nvPr>
            <p:ph idx="1"/>
          </p:nvPr>
        </p:nvSpPr>
        <p:spPr/>
        <p:txBody>
          <a:bodyPr/>
          <a:lstStyle/>
          <a:p>
            <a:r>
              <a:rPr lang="en-US" dirty="0"/>
              <a:t>Multiplying the left-hand side out, we see that we need to solve the equation</a:t>
            </a:r>
          </a:p>
          <a:p>
            <a:endParaRPr lang="en-US" b="1" dirty="0"/>
          </a:p>
          <a:p>
            <a:endParaRPr lang="en-US" b="1" dirty="0"/>
          </a:p>
          <a:p>
            <a:pPr>
              <a:spcBef>
                <a:spcPts val="1800"/>
              </a:spcBef>
            </a:pPr>
            <a:r>
              <a:rPr lang="en-US" dirty="0"/>
              <a:t>which, if we equate columns on each side, means we need to solve the two linear systems</a:t>
            </a:r>
            <a:endParaRPr lang="en-US" b="1" dirty="0"/>
          </a:p>
        </p:txBody>
      </p:sp>
      <p:graphicFrame>
        <p:nvGraphicFramePr>
          <p:cNvPr id="245765" name="Object 5"/>
          <p:cNvGraphicFramePr>
            <a:graphicFrameLocks noChangeAspect="1"/>
          </p:cNvGraphicFramePr>
          <p:nvPr/>
        </p:nvGraphicFramePr>
        <p:xfrm>
          <a:off x="1854200" y="2286000"/>
          <a:ext cx="2870200" cy="1028700"/>
        </p:xfrm>
        <a:graphic>
          <a:graphicData uri="http://schemas.openxmlformats.org/presentationml/2006/ole">
            <mc:AlternateContent xmlns:mc="http://schemas.openxmlformats.org/markup-compatibility/2006">
              <mc:Choice xmlns:v="urn:schemas-microsoft-com:vml" Requires="v">
                <p:oleObj spid="_x0000_s8225" name="Equation" r:id="rId3" imgW="2869920" imgH="1028520" progId="Equation.DSMT4">
                  <p:embed/>
                </p:oleObj>
              </mc:Choice>
              <mc:Fallback>
                <p:oleObj name="Equation" r:id="rId3" imgW="2869920" imgH="102852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4200" y="2286000"/>
                        <a:ext cx="2870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762691615"/>
              </p:ext>
            </p:extLst>
          </p:nvPr>
        </p:nvGraphicFramePr>
        <p:xfrm>
          <a:off x="4832350" y="2286000"/>
          <a:ext cx="1308100" cy="1028700"/>
        </p:xfrm>
        <a:graphic>
          <a:graphicData uri="http://schemas.openxmlformats.org/presentationml/2006/ole">
            <mc:AlternateContent xmlns:mc="http://schemas.openxmlformats.org/markup-compatibility/2006">
              <mc:Choice xmlns:v="urn:schemas-microsoft-com:vml" Requires="v">
                <p:oleObj spid="_x0000_s8226" name="Equation" r:id="rId5" imgW="1307880" imgH="1028520" progId="Equation.DSMT4">
                  <p:embed/>
                </p:oleObj>
              </mc:Choice>
              <mc:Fallback>
                <p:oleObj name="Equation" r:id="rId5" imgW="1307880" imgH="1028520" progId="Equation.DSMT4">
                  <p:embed/>
                  <p:pic>
                    <p:nvPicPr>
                      <p:cNvPr id="0" name="Picture 4"/>
                      <p:cNvPicPr>
                        <a:picLocks noChangeAspect="1" noChangeArrowheads="1"/>
                      </p:cNvPicPr>
                      <p:nvPr/>
                    </p:nvPicPr>
                    <p:blipFill>
                      <a:blip r:embed="rId6"/>
                      <a:srcRect/>
                      <a:stretch>
                        <a:fillRect/>
                      </a:stretch>
                    </p:blipFill>
                    <p:spPr bwMode="auto">
                      <a:xfrm>
                        <a:off x="4832350" y="2286000"/>
                        <a:ext cx="130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032000" y="4487196"/>
          <a:ext cx="1930400" cy="1028700"/>
        </p:xfrm>
        <a:graphic>
          <a:graphicData uri="http://schemas.openxmlformats.org/presentationml/2006/ole">
            <mc:AlternateContent xmlns:mc="http://schemas.openxmlformats.org/markup-compatibility/2006">
              <mc:Choice xmlns:v="urn:schemas-microsoft-com:vml" Requires="v">
                <p:oleObj spid="_x0000_s8227" name="Equation" r:id="rId7" imgW="1930320" imgH="1028520" progId="Equation.DSMT4">
                  <p:embed/>
                </p:oleObj>
              </mc:Choice>
              <mc:Fallback>
                <p:oleObj name="Equation" r:id="rId7" imgW="193032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32000" y="4487196"/>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296696" y="4844844"/>
          <a:ext cx="558800" cy="304800"/>
        </p:xfrm>
        <a:graphic>
          <a:graphicData uri="http://schemas.openxmlformats.org/presentationml/2006/ole">
            <mc:AlternateContent xmlns:mc="http://schemas.openxmlformats.org/markup-compatibility/2006">
              <mc:Choice xmlns:v="urn:schemas-microsoft-com:vml" Requires="v">
                <p:oleObj spid="_x0000_s8228" name="Equation" r:id="rId9" imgW="558720" imgH="304560" progId="Equation.DSMT4">
                  <p:embed/>
                </p:oleObj>
              </mc:Choice>
              <mc:Fallback>
                <p:oleObj name="Equation" r:id="rId9" imgW="55872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96696" y="4844844"/>
                        <a:ext cx="55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5181600" y="4495800"/>
          <a:ext cx="1943100" cy="1028700"/>
        </p:xfrm>
        <a:graphic>
          <a:graphicData uri="http://schemas.openxmlformats.org/presentationml/2006/ole">
            <mc:AlternateContent xmlns:mc="http://schemas.openxmlformats.org/markup-compatibility/2006">
              <mc:Choice xmlns:v="urn:schemas-microsoft-com:vml" Requires="v">
                <p:oleObj spid="_x0000_s8229" name="Equation" r:id="rId11" imgW="1942920" imgH="1028520" progId="Equation.DSMT4">
                  <p:embed/>
                </p:oleObj>
              </mc:Choice>
              <mc:Fallback>
                <p:oleObj name="Equation" r:id="rId11" imgW="194292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1600" y="4495800"/>
                        <a:ext cx="1943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Inverse of a Matrix (cont.)</a:t>
            </a:r>
          </a:p>
        </p:txBody>
      </p:sp>
      <p:sp>
        <p:nvSpPr>
          <p:cNvPr id="3" name="Content Placeholder 2"/>
          <p:cNvSpPr>
            <a:spLocks noGrp="1"/>
          </p:cNvSpPr>
          <p:nvPr>
            <p:ph idx="1"/>
          </p:nvPr>
        </p:nvSpPr>
        <p:spPr/>
        <p:txBody>
          <a:bodyPr/>
          <a:lstStyle/>
          <a:p>
            <a:r>
              <a:rPr lang="en-US" dirty="0"/>
              <a:t>Of course, we have many methods for solving such systems. One efficient approach is to use Gauss-Jordan elimination, and to solve both systems at the same time by forming a new kind of augmented matrix. Since the coefficients in front of the variables are the same, if we put the matrix</a:t>
            </a:r>
          </a:p>
          <a:p>
            <a:endParaRPr lang="en-US" b="1" dirty="0"/>
          </a:p>
        </p:txBody>
      </p:sp>
      <p:graphicFrame>
        <p:nvGraphicFramePr>
          <p:cNvPr id="246788" name="Object 4"/>
          <p:cNvGraphicFramePr>
            <a:graphicFrameLocks noChangeAspect="1"/>
          </p:cNvGraphicFramePr>
          <p:nvPr/>
        </p:nvGraphicFramePr>
        <p:xfrm>
          <a:off x="3346450" y="4038600"/>
          <a:ext cx="2451100" cy="1028700"/>
        </p:xfrm>
        <a:graphic>
          <a:graphicData uri="http://schemas.openxmlformats.org/presentationml/2006/ole">
            <mc:AlternateContent xmlns:mc="http://schemas.openxmlformats.org/markup-compatibility/2006">
              <mc:Choice xmlns:v="urn:schemas-microsoft-com:vml" Requires="v">
                <p:oleObj spid="_x0000_s9224" name="Equation" r:id="rId3" imgW="2450880" imgH="1028520" progId="Equation.DSMT4">
                  <p:embed/>
                </p:oleObj>
              </mc:Choice>
              <mc:Fallback>
                <p:oleObj name="Equation" r:id="rId3" imgW="2450880" imgH="102852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6450" y="4038600"/>
                        <a:ext cx="2451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Inverse of a Matrix (cont.)</a:t>
            </a:r>
          </a:p>
        </p:txBody>
      </p:sp>
      <p:sp>
        <p:nvSpPr>
          <p:cNvPr id="3" name="Content Placeholder 2"/>
          <p:cNvSpPr>
            <a:spLocks noGrp="1"/>
          </p:cNvSpPr>
          <p:nvPr>
            <p:ph idx="1"/>
          </p:nvPr>
        </p:nvSpPr>
        <p:spPr/>
        <p:txBody>
          <a:bodyPr/>
          <a:lstStyle/>
          <a:p>
            <a:r>
              <a:rPr lang="en-US" dirty="0"/>
              <a:t>into reduced row-echelon form, the numbers that appear in the third column will solve the first system and the numbers that appear in the fourth column will solve the second system.</a:t>
            </a:r>
            <a:endParaRPr lang="en-US" b="1" dirty="0"/>
          </a:p>
        </p:txBody>
      </p:sp>
      <p:graphicFrame>
        <p:nvGraphicFramePr>
          <p:cNvPr id="10243" name="Object 3"/>
          <p:cNvGraphicFramePr>
            <a:graphicFrameLocks noChangeAspect="1"/>
          </p:cNvGraphicFramePr>
          <p:nvPr/>
        </p:nvGraphicFramePr>
        <p:xfrm>
          <a:off x="266700" y="3276600"/>
          <a:ext cx="2019300" cy="1028700"/>
        </p:xfrm>
        <a:graphic>
          <a:graphicData uri="http://schemas.openxmlformats.org/presentationml/2006/ole">
            <mc:AlternateContent xmlns:mc="http://schemas.openxmlformats.org/markup-compatibility/2006">
              <mc:Choice xmlns:v="urn:schemas-microsoft-com:vml" Requires="v">
                <p:oleObj spid="_x0000_s10273" name="Equation" r:id="rId3" imgW="2019240" imgH="1028520" progId="Equation.DSMT4">
                  <p:embed/>
                </p:oleObj>
              </mc:Choice>
              <mc:Fallback>
                <p:oleObj name="Equation" r:id="rId3" imgW="201924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 y="3276600"/>
                        <a:ext cx="2019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286000" y="3276600"/>
          <a:ext cx="3390900" cy="1028700"/>
        </p:xfrm>
        <a:graphic>
          <a:graphicData uri="http://schemas.openxmlformats.org/presentationml/2006/ole">
            <mc:AlternateContent xmlns:mc="http://schemas.openxmlformats.org/markup-compatibility/2006">
              <mc:Choice xmlns:v="urn:schemas-microsoft-com:vml" Requires="v">
                <p:oleObj spid="_x0000_s10274" name="Equation" r:id="rId5" imgW="3390840" imgH="1028520" progId="Equation.DSMT4">
                  <p:embed/>
                </p:oleObj>
              </mc:Choice>
              <mc:Fallback>
                <p:oleObj name="Equation" r:id="rId5" imgW="339084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76600"/>
                        <a:ext cx="3390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5685504" y="3276600"/>
          <a:ext cx="3175000" cy="1028700"/>
        </p:xfrm>
        <a:graphic>
          <a:graphicData uri="http://schemas.openxmlformats.org/presentationml/2006/ole">
            <mc:AlternateContent xmlns:mc="http://schemas.openxmlformats.org/markup-compatibility/2006">
              <mc:Choice xmlns:v="urn:schemas-microsoft-com:vml" Requires="v">
                <p:oleObj spid="_x0000_s10275" name="Equation" r:id="rId7" imgW="3174840" imgH="1028520" progId="Equation.DSMT4">
                  <p:embed/>
                </p:oleObj>
              </mc:Choice>
              <mc:Fallback>
                <p:oleObj name="Equation" r:id="rId7" imgW="317484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85504" y="3276600"/>
                        <a:ext cx="3175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538748" y="4404852"/>
          <a:ext cx="3073400" cy="1028700"/>
        </p:xfrm>
        <a:graphic>
          <a:graphicData uri="http://schemas.openxmlformats.org/presentationml/2006/ole">
            <mc:AlternateContent xmlns:mc="http://schemas.openxmlformats.org/markup-compatibility/2006">
              <mc:Choice xmlns:v="urn:schemas-microsoft-com:vml" Requires="v">
                <p:oleObj spid="_x0000_s10276" name="Equation" r:id="rId9" imgW="3073320" imgH="1028520" progId="Equation.DSMT4">
                  <p:embed/>
                </p:oleObj>
              </mc:Choice>
              <mc:Fallback>
                <p:oleObj name="Equation" r:id="rId9" imgW="3073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38748" y="4404852"/>
                        <a:ext cx="3073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4618704" y="4404852"/>
          <a:ext cx="2984500" cy="1028700"/>
        </p:xfrm>
        <a:graphic>
          <a:graphicData uri="http://schemas.openxmlformats.org/presentationml/2006/ole">
            <mc:AlternateContent xmlns:mc="http://schemas.openxmlformats.org/markup-compatibility/2006">
              <mc:Choice xmlns:v="urn:schemas-microsoft-com:vml" Requires="v">
                <p:oleObj spid="_x0000_s10277" name="Equation" r:id="rId11" imgW="2984400" imgH="1028520" progId="Equation.DSMT4">
                  <p:embed/>
                </p:oleObj>
              </mc:Choice>
              <mc:Fallback>
                <p:oleObj name="Equation" r:id="rId11" imgW="298440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8704" y="4404852"/>
                        <a:ext cx="2984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Finding the Inverse of a Matrix (cont.)</a:t>
            </a:r>
          </a:p>
        </p:txBody>
      </p:sp>
      <p:sp>
        <p:nvSpPr>
          <p:cNvPr id="3" name="Content Placeholder 2"/>
          <p:cNvSpPr>
            <a:spLocks noGrp="1"/>
          </p:cNvSpPr>
          <p:nvPr>
            <p:ph idx="1"/>
          </p:nvPr>
        </p:nvSpPr>
        <p:spPr/>
        <p:txBody>
          <a:bodyPr/>
          <a:lstStyle/>
          <a:p>
            <a:r>
              <a:rPr lang="en-US" dirty="0"/>
              <a:t>This tells us that </a:t>
            </a:r>
            <a:r>
              <a:rPr lang="en-US" i="1" dirty="0">
                <a:solidFill>
                  <a:srgbClr val="9900FF"/>
                </a:solidFill>
              </a:rPr>
              <a:t>w </a:t>
            </a:r>
            <a:r>
              <a:rPr lang="en-US" dirty="0">
                <a:solidFill>
                  <a:srgbClr val="9900FF"/>
                </a:solidFill>
              </a:rPr>
              <a:t>= 2 </a:t>
            </a:r>
            <a:r>
              <a:rPr lang="en-US" dirty="0"/>
              <a:t>and </a:t>
            </a:r>
            <a:r>
              <a:rPr lang="en-US" i="1" dirty="0">
                <a:solidFill>
                  <a:srgbClr val="9900FF"/>
                </a:solidFill>
              </a:rPr>
              <a:t>y</a:t>
            </a:r>
            <a:r>
              <a:rPr lang="en-US" dirty="0">
                <a:solidFill>
                  <a:srgbClr val="9900FF"/>
                </a:solidFill>
              </a:rPr>
              <a:t> = 1 </a:t>
            </a:r>
            <a:r>
              <a:rPr lang="en-US" dirty="0"/>
              <a:t>(from the third column) and </a:t>
            </a:r>
            <a:r>
              <a:rPr lang="en-US" i="1" dirty="0">
                <a:solidFill>
                  <a:srgbClr val="9900FF"/>
                </a:solidFill>
              </a:rPr>
              <a:t>x</a:t>
            </a:r>
            <a:r>
              <a:rPr lang="en-US" dirty="0">
                <a:solidFill>
                  <a:srgbClr val="9900FF"/>
                </a:solidFill>
              </a:rPr>
              <a:t> = 3 </a:t>
            </a:r>
            <a:r>
              <a:rPr lang="en-US" dirty="0"/>
              <a:t>and </a:t>
            </a:r>
            <a:r>
              <a:rPr lang="en-US" i="1" dirty="0">
                <a:solidFill>
                  <a:srgbClr val="9900FF"/>
                </a:solidFill>
              </a:rPr>
              <a:t>z</a:t>
            </a:r>
            <a:r>
              <a:rPr lang="en-US" dirty="0">
                <a:solidFill>
                  <a:srgbClr val="9900FF"/>
                </a:solidFill>
              </a:rPr>
              <a:t> = 2 </a:t>
            </a:r>
            <a:r>
              <a:rPr lang="en-US" dirty="0"/>
              <a:t>(from the fourth column). So</a:t>
            </a:r>
          </a:p>
          <a:p>
            <a:pPr>
              <a:spcBef>
                <a:spcPts val="0"/>
              </a:spcBef>
            </a:pPr>
            <a:endParaRPr lang="en-US" b="1" dirty="0"/>
          </a:p>
          <a:p>
            <a:pPr>
              <a:spcBef>
                <a:spcPts val="0"/>
              </a:spcBef>
            </a:pPr>
            <a:endParaRPr lang="en-US" b="1" dirty="0"/>
          </a:p>
          <a:p>
            <a:r>
              <a:rPr lang="en-US" dirty="0"/>
              <a:t>We can now verify that</a:t>
            </a:r>
          </a:p>
          <a:p>
            <a:endParaRPr lang="en-US" b="1" dirty="0"/>
          </a:p>
          <a:p>
            <a:endParaRPr lang="en-US" b="1" dirty="0"/>
          </a:p>
          <a:p>
            <a:pPr>
              <a:spcBef>
                <a:spcPts val="3000"/>
              </a:spcBef>
            </a:pPr>
            <a:r>
              <a:rPr lang="en-US" dirty="0"/>
              <a:t>so we have indeed found </a:t>
            </a:r>
            <a:r>
              <a:rPr lang="en-US" i="1" dirty="0"/>
              <a:t>A</a:t>
            </a:r>
            <a:r>
              <a:rPr lang="en-US" baseline="30000" dirty="0"/>
              <a:t>−1</a:t>
            </a:r>
            <a:r>
              <a:rPr lang="en-US" dirty="0"/>
              <a:t>.</a:t>
            </a:r>
            <a:endParaRPr lang="en-US" b="1" dirty="0"/>
          </a:p>
        </p:txBody>
      </p:sp>
      <p:graphicFrame>
        <p:nvGraphicFramePr>
          <p:cNvPr id="248835" name="Object 3"/>
          <p:cNvGraphicFramePr>
            <a:graphicFrameLocks noChangeAspect="1"/>
          </p:cNvGraphicFramePr>
          <p:nvPr/>
        </p:nvGraphicFramePr>
        <p:xfrm>
          <a:off x="3613150" y="2362200"/>
          <a:ext cx="1917700" cy="1028700"/>
        </p:xfrm>
        <a:graphic>
          <a:graphicData uri="http://schemas.openxmlformats.org/presentationml/2006/ole">
            <mc:AlternateContent xmlns:mc="http://schemas.openxmlformats.org/markup-compatibility/2006">
              <mc:Choice xmlns:v="urn:schemas-microsoft-com:vml" Requires="v">
                <p:oleObj spid="_x0000_s11303" name="Equation" r:id="rId3" imgW="1917360" imgH="1028520" progId="Equation.DSMT4">
                  <p:embed/>
                </p:oleObj>
              </mc:Choice>
              <mc:Fallback>
                <p:oleObj name="Equation" r:id="rId3" imgW="1917360" imgH="10285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3150" y="2362200"/>
                        <a:ext cx="1917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63792" y="4114800"/>
          <a:ext cx="2222500" cy="1028700"/>
        </p:xfrm>
        <a:graphic>
          <a:graphicData uri="http://schemas.openxmlformats.org/presentationml/2006/ole">
            <mc:AlternateContent xmlns:mc="http://schemas.openxmlformats.org/markup-compatibility/2006">
              <mc:Choice xmlns:v="urn:schemas-microsoft-com:vml" Requires="v">
                <p:oleObj spid="_x0000_s11304" name="Equation" r:id="rId5" imgW="2222280" imgH="1028520" progId="Equation.DSMT4">
                  <p:embed/>
                </p:oleObj>
              </mc:Choice>
              <mc:Fallback>
                <p:oleObj name="Equation" r:id="rId5" imgW="22222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3792" y="4114800"/>
                        <a:ext cx="2222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622756" y="4114800"/>
          <a:ext cx="1206500" cy="1028700"/>
        </p:xfrm>
        <a:graphic>
          <a:graphicData uri="http://schemas.openxmlformats.org/presentationml/2006/ole">
            <mc:AlternateContent xmlns:mc="http://schemas.openxmlformats.org/markup-compatibility/2006">
              <mc:Choice xmlns:v="urn:schemas-microsoft-com:vml" Requires="v">
                <p:oleObj spid="_x0000_s11305" name="Equation" r:id="rId7" imgW="1206360" imgH="1028520" progId="Equation.DSMT4">
                  <p:embed/>
                </p:oleObj>
              </mc:Choice>
              <mc:Fallback>
                <p:oleObj name="Equation" r:id="rId7" imgW="120636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2756" y="4114800"/>
                        <a:ext cx="1206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900948" y="4481052"/>
          <a:ext cx="1231900" cy="304800"/>
        </p:xfrm>
        <a:graphic>
          <a:graphicData uri="http://schemas.openxmlformats.org/presentationml/2006/ole">
            <mc:AlternateContent xmlns:mc="http://schemas.openxmlformats.org/markup-compatibility/2006">
              <mc:Choice xmlns:v="urn:schemas-microsoft-com:vml" Requires="v">
                <p:oleObj spid="_x0000_s11306" name="Equation" r:id="rId9" imgW="1231560" imgH="304560" progId="Equation.DSMT4">
                  <p:embed/>
                </p:oleObj>
              </mc:Choice>
              <mc:Fallback>
                <p:oleObj name="Equation" r:id="rId9" imgW="123156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0948" y="4481052"/>
                        <a:ext cx="1231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243052" y="4129548"/>
          <a:ext cx="2222500" cy="1028700"/>
        </p:xfrm>
        <a:graphic>
          <a:graphicData uri="http://schemas.openxmlformats.org/presentationml/2006/ole">
            <mc:AlternateContent xmlns:mc="http://schemas.openxmlformats.org/markup-compatibility/2006">
              <mc:Choice xmlns:v="urn:schemas-microsoft-com:vml" Requires="v">
                <p:oleObj spid="_x0000_s11307" name="Equation" r:id="rId11" imgW="2222280" imgH="1028520" progId="Equation.DSMT4">
                  <p:embed/>
                </p:oleObj>
              </mc:Choice>
              <mc:Fallback>
                <p:oleObj name="Equation" r:id="rId11" imgW="222228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243052" y="4129548"/>
                        <a:ext cx="2222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7467600" y="4114800"/>
          <a:ext cx="1320800" cy="1028700"/>
        </p:xfrm>
        <a:graphic>
          <a:graphicData uri="http://schemas.openxmlformats.org/presentationml/2006/ole">
            <mc:AlternateContent xmlns:mc="http://schemas.openxmlformats.org/markup-compatibility/2006">
              <mc:Choice xmlns:v="urn:schemas-microsoft-com:vml" Requires="v">
                <p:oleObj spid="_x0000_s11308" name="Equation" r:id="rId13" imgW="1320480" imgH="1028520" progId="Equation.DSMT4">
                  <p:embed/>
                </p:oleObj>
              </mc:Choice>
              <mc:Fallback>
                <p:oleObj name="Equation" r:id="rId13" imgW="1320480" imgH="10285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67600" y="4114800"/>
                        <a:ext cx="1320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88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4019562"/>
          </a:xfr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algn="ctr"/>
            <a:r>
              <a:rPr lang="en-US" b="1" dirty="0">
                <a:solidFill>
                  <a:srgbClr val="000000"/>
                </a:solidFill>
              </a:rPr>
              <a:t>Finding the Inverse of a Matrix</a:t>
            </a:r>
          </a:p>
          <a:p>
            <a:r>
              <a:rPr lang="en-US" dirty="0">
                <a:solidFill>
                  <a:srgbClr val="000000"/>
                </a:solidFill>
              </a:rPr>
              <a:t>Let </a:t>
            </a:r>
            <a:r>
              <a:rPr lang="en-US" i="1" dirty="0">
                <a:solidFill>
                  <a:srgbClr val="000000"/>
                </a:solidFill>
              </a:rPr>
              <a:t>A</a:t>
            </a:r>
            <a:r>
              <a:rPr lang="en-US" dirty="0">
                <a:solidFill>
                  <a:srgbClr val="000000"/>
                </a:solidFill>
              </a:rPr>
              <a:t> be an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matrix. The inverse of </a:t>
            </a:r>
            <a:r>
              <a:rPr lang="en-US" i="1" dirty="0">
                <a:solidFill>
                  <a:srgbClr val="000000"/>
                </a:solidFill>
              </a:rPr>
              <a:t>A</a:t>
            </a:r>
            <a:r>
              <a:rPr lang="en-US" dirty="0">
                <a:solidFill>
                  <a:srgbClr val="000000"/>
                </a:solidFill>
              </a:rPr>
              <a:t> can be found by:</a:t>
            </a:r>
          </a:p>
          <a:p>
            <a:r>
              <a:rPr lang="en-US" b="1" dirty="0">
                <a:solidFill>
                  <a:srgbClr val="000000"/>
                </a:solidFill>
              </a:rPr>
              <a:t>Step 1: </a:t>
            </a:r>
            <a:r>
              <a:rPr lang="en-US" dirty="0">
                <a:solidFill>
                  <a:srgbClr val="000000"/>
                </a:solidFill>
              </a:rPr>
              <a:t>Forming the augmented matrix [</a:t>
            </a:r>
            <a:r>
              <a:rPr lang="en-US" i="1" dirty="0">
                <a:solidFill>
                  <a:srgbClr val="000000"/>
                </a:solidFill>
              </a:rPr>
              <a:t>A </a:t>
            </a:r>
            <a:r>
              <a:rPr lang="en-US" dirty="0">
                <a:solidFill>
                  <a:srgbClr val="000000"/>
                </a:solidFill>
                <a:sym typeface="Symbol"/>
              </a:rPr>
              <a:t> </a:t>
            </a:r>
            <a:r>
              <a:rPr lang="en-US" i="1" dirty="0">
                <a:solidFill>
                  <a:srgbClr val="000000"/>
                </a:solidFill>
              </a:rPr>
              <a:t>I</a:t>
            </a:r>
            <a:r>
              <a:rPr lang="en-US" dirty="0">
                <a:solidFill>
                  <a:srgbClr val="000000"/>
                </a:solidFill>
              </a:rPr>
              <a:t>], where </a:t>
            </a:r>
            <a:r>
              <a:rPr lang="en-US" i="1" dirty="0">
                <a:solidFill>
                  <a:srgbClr val="000000"/>
                </a:solidFill>
              </a:rPr>
              <a:t>I</a:t>
            </a:r>
            <a:r>
              <a:rPr lang="en-US" dirty="0">
                <a:solidFill>
                  <a:srgbClr val="000000"/>
                </a:solidFill>
              </a:rPr>
              <a:t> is the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identity matrix.</a:t>
            </a:r>
          </a:p>
          <a:p>
            <a:pPr>
              <a:spcBef>
                <a:spcPts val="1200"/>
              </a:spcBef>
            </a:pPr>
            <a:r>
              <a:rPr lang="en-US" b="1" dirty="0">
                <a:solidFill>
                  <a:srgbClr val="000000"/>
                </a:solidFill>
              </a:rPr>
              <a:t>Step 2: </a:t>
            </a:r>
            <a:r>
              <a:rPr lang="en-US" dirty="0">
                <a:solidFill>
                  <a:srgbClr val="000000"/>
                </a:solidFill>
              </a:rPr>
              <a:t>Using Gauss-Jordan elimination to put [</a:t>
            </a:r>
            <a:r>
              <a:rPr lang="en-US" i="1" dirty="0">
                <a:solidFill>
                  <a:srgbClr val="000000"/>
                </a:solidFill>
              </a:rPr>
              <a:t>A </a:t>
            </a:r>
            <a:r>
              <a:rPr lang="en-US" dirty="0">
                <a:solidFill>
                  <a:srgbClr val="000000"/>
                </a:solidFill>
                <a:sym typeface="Symbol"/>
              </a:rPr>
              <a:t> </a:t>
            </a:r>
            <a:r>
              <a:rPr lang="en-US" i="1" dirty="0">
                <a:solidFill>
                  <a:srgbClr val="000000"/>
                </a:solidFill>
              </a:rPr>
              <a:t>I</a:t>
            </a:r>
            <a:r>
              <a:rPr lang="en-US" dirty="0">
                <a:solidFill>
                  <a:srgbClr val="000000"/>
                </a:solidFill>
              </a:rPr>
              <a:t>] into the form [</a:t>
            </a:r>
            <a:r>
              <a:rPr lang="en-US" i="1" dirty="0">
                <a:solidFill>
                  <a:srgbClr val="000000"/>
                </a:solidFill>
              </a:rPr>
              <a:t>I </a:t>
            </a:r>
            <a:r>
              <a:rPr lang="en-US" dirty="0">
                <a:solidFill>
                  <a:srgbClr val="000000"/>
                </a:solidFill>
                <a:sym typeface="Symbol"/>
              </a:rPr>
              <a:t> </a:t>
            </a:r>
            <a:r>
              <a:rPr lang="en-US" i="1" dirty="0">
                <a:solidFill>
                  <a:srgbClr val="000000"/>
                </a:solidFill>
              </a:rPr>
              <a:t>B</a:t>
            </a:r>
            <a:r>
              <a:rPr lang="en-US" dirty="0">
                <a:solidFill>
                  <a:srgbClr val="000000"/>
                </a:solidFill>
              </a:rPr>
              <a:t>], if possible.</a:t>
            </a:r>
          </a:p>
          <a:p>
            <a:pPr>
              <a:spcBef>
                <a:spcPts val="1200"/>
              </a:spcBef>
            </a:pPr>
            <a:r>
              <a:rPr lang="en-US" b="1" dirty="0">
                <a:solidFill>
                  <a:srgbClr val="000000"/>
                </a:solidFill>
              </a:rPr>
              <a:t>Step 3: </a:t>
            </a:r>
            <a:r>
              <a:rPr lang="en-US" dirty="0">
                <a:solidFill>
                  <a:srgbClr val="000000"/>
                </a:solidFill>
              </a:rPr>
              <a:t>Defining </a:t>
            </a:r>
            <a:r>
              <a:rPr lang="en-US" i="1" dirty="0">
                <a:solidFill>
                  <a:srgbClr val="000000"/>
                </a:solidFill>
              </a:rPr>
              <a:t>A</a:t>
            </a:r>
            <a:r>
              <a:rPr lang="en-US" baseline="30000" dirty="0">
                <a:solidFill>
                  <a:srgbClr val="000000"/>
                </a:solidFill>
              </a:rPr>
              <a:t>−1</a:t>
            </a:r>
            <a:r>
              <a:rPr lang="en-US" dirty="0">
                <a:solidFill>
                  <a:srgbClr val="000000"/>
                </a:solidFill>
              </a:rPr>
              <a:t> to be </a:t>
            </a:r>
            <a:r>
              <a:rPr lang="en-US" i="1" dirty="0">
                <a:solidFill>
                  <a:srgbClr val="000000"/>
                </a:solidFill>
              </a:rPr>
              <a:t>B</a:t>
            </a:r>
            <a:r>
              <a:rPr lang="en-US" dirty="0">
                <a:solidFill>
                  <a:srgbClr val="000000"/>
                </a:solidFill>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3280898"/>
          </a:xfr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algn="ctr"/>
            <a:r>
              <a:rPr lang="en-US" b="1" dirty="0">
                <a:solidFill>
                  <a:srgbClr val="000000"/>
                </a:solidFill>
              </a:rPr>
              <a:t>Finding the Inverse of a Matrix (cont.)</a:t>
            </a:r>
          </a:p>
          <a:p>
            <a:r>
              <a:rPr lang="en-US" dirty="0">
                <a:solidFill>
                  <a:srgbClr val="000000"/>
                </a:solidFill>
              </a:rPr>
              <a:t>If it is not possible to put [</a:t>
            </a:r>
            <a:r>
              <a:rPr lang="en-US" i="1" dirty="0">
                <a:solidFill>
                  <a:srgbClr val="000000"/>
                </a:solidFill>
              </a:rPr>
              <a:t>A </a:t>
            </a:r>
            <a:r>
              <a:rPr lang="en-US" dirty="0">
                <a:solidFill>
                  <a:srgbClr val="000000"/>
                </a:solidFill>
                <a:sym typeface="Symbol"/>
              </a:rPr>
              <a:t> </a:t>
            </a:r>
            <a:r>
              <a:rPr lang="en-US" i="1" dirty="0">
                <a:solidFill>
                  <a:srgbClr val="000000"/>
                </a:solidFill>
              </a:rPr>
              <a:t>I</a:t>
            </a:r>
            <a:r>
              <a:rPr lang="en-US" dirty="0">
                <a:solidFill>
                  <a:srgbClr val="000000"/>
                </a:solidFill>
              </a:rPr>
              <a:t>] into reduced row echelon form, then </a:t>
            </a:r>
            <a:r>
              <a:rPr lang="en-US" i="1" dirty="0">
                <a:solidFill>
                  <a:srgbClr val="000000"/>
                </a:solidFill>
              </a:rPr>
              <a:t>A</a:t>
            </a:r>
            <a:r>
              <a:rPr lang="en-US" dirty="0">
                <a:solidFill>
                  <a:srgbClr val="000000"/>
                </a:solidFill>
              </a:rPr>
              <a:t> doesn’t have an inverse, and we say </a:t>
            </a:r>
            <a:r>
              <a:rPr lang="en-US" i="1" dirty="0">
                <a:solidFill>
                  <a:srgbClr val="000000"/>
                </a:solidFill>
              </a:rPr>
              <a:t>A</a:t>
            </a:r>
            <a:r>
              <a:rPr lang="en-US" dirty="0">
                <a:solidFill>
                  <a:srgbClr val="000000"/>
                </a:solidFill>
              </a:rPr>
              <a:t> is not</a:t>
            </a:r>
            <a:r>
              <a:rPr lang="en-US" i="1" dirty="0">
                <a:solidFill>
                  <a:srgbClr val="000000"/>
                </a:solidFill>
              </a:rPr>
              <a:t> invertible</a:t>
            </a:r>
            <a:r>
              <a:rPr lang="en-US" dirty="0">
                <a:solidFill>
                  <a:srgbClr val="000000"/>
                </a:solidFill>
              </a:rPr>
              <a:t>.</a:t>
            </a:r>
          </a:p>
          <a:p>
            <a:r>
              <a:rPr lang="en-US" dirty="0">
                <a:solidFill>
                  <a:srgbClr val="000000"/>
                </a:solidFill>
              </a:rPr>
              <a:t>If the coefficient matrix of a system of equations is not invertible, it means that the system either has an infinite number of solutions or has no solution.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2939266"/>
          </a:xfr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algn="ctr"/>
            <a:r>
              <a:rPr lang="en-US" b="1" dirty="0">
                <a:solidFill>
                  <a:srgbClr val="000000"/>
                </a:solidFill>
              </a:rPr>
              <a:t>Inverse of a 2 × 2 Matrix</a:t>
            </a:r>
          </a:p>
          <a:p>
            <a:pPr>
              <a:spcBef>
                <a:spcPts val="2400"/>
              </a:spcBef>
            </a:pPr>
            <a:r>
              <a:rPr lang="en-US" dirty="0">
                <a:solidFill>
                  <a:srgbClr val="000000"/>
                </a:solidFill>
              </a:rPr>
              <a:t>Let                       Then                                      where </a:t>
            </a:r>
          </a:p>
          <a:p>
            <a:pPr>
              <a:spcBef>
                <a:spcPts val="3000"/>
              </a:spcBef>
            </a:pPr>
            <a:r>
              <a:rPr lang="en-US" dirty="0">
                <a:solidFill>
                  <a:srgbClr val="000000"/>
                </a:solidFill>
                <a:sym typeface="Symbol"/>
              </a:rPr>
              <a:t> </a:t>
            </a:r>
            <a:r>
              <a:rPr lang="en-US" i="1" dirty="0">
                <a:solidFill>
                  <a:srgbClr val="000000"/>
                </a:solidFill>
              </a:rPr>
              <a:t>A</a:t>
            </a:r>
            <a:r>
              <a:rPr lang="en-US" dirty="0">
                <a:solidFill>
                  <a:srgbClr val="000000"/>
                </a:solidFill>
                <a:sym typeface="Symbol"/>
              </a:rPr>
              <a:t>  </a:t>
            </a:r>
            <a:r>
              <a:rPr lang="en-US" dirty="0">
                <a:solidFill>
                  <a:srgbClr val="000000"/>
                </a:solidFill>
              </a:rPr>
              <a:t>= </a:t>
            </a:r>
            <a:r>
              <a:rPr lang="en-US" i="1" dirty="0">
                <a:solidFill>
                  <a:srgbClr val="000000"/>
                </a:solidFill>
              </a:rPr>
              <a:t>ad</a:t>
            </a:r>
            <a:r>
              <a:rPr lang="en-US" dirty="0">
                <a:solidFill>
                  <a:srgbClr val="000000"/>
                </a:solidFill>
              </a:rPr>
              <a:t> − </a:t>
            </a:r>
            <a:r>
              <a:rPr lang="en-US" i="1" dirty="0" err="1">
                <a:solidFill>
                  <a:srgbClr val="000000"/>
                </a:solidFill>
              </a:rPr>
              <a:t>bc</a:t>
            </a:r>
            <a:r>
              <a:rPr lang="en-US" dirty="0">
                <a:solidFill>
                  <a:srgbClr val="000000"/>
                </a:solidFill>
              </a:rPr>
              <a:t> is the determinant of </a:t>
            </a:r>
            <a:r>
              <a:rPr lang="en-US" i="1" dirty="0">
                <a:solidFill>
                  <a:srgbClr val="000000"/>
                </a:solidFill>
              </a:rPr>
              <a:t>A</a:t>
            </a:r>
            <a:r>
              <a:rPr lang="en-US" dirty="0">
                <a:solidFill>
                  <a:srgbClr val="000000"/>
                </a:solidFill>
              </a:rPr>
              <a:t>. Since </a:t>
            </a:r>
            <a:r>
              <a:rPr lang="en-US" dirty="0">
                <a:solidFill>
                  <a:srgbClr val="000000"/>
                </a:solidFill>
                <a:sym typeface="Symbol"/>
              </a:rPr>
              <a:t> </a:t>
            </a:r>
            <a:r>
              <a:rPr lang="en-US" i="1" dirty="0">
                <a:solidFill>
                  <a:srgbClr val="000000"/>
                </a:solidFill>
              </a:rPr>
              <a:t>A</a:t>
            </a:r>
            <a:r>
              <a:rPr lang="en-US" dirty="0">
                <a:solidFill>
                  <a:srgbClr val="000000"/>
                </a:solidFill>
                <a:sym typeface="Symbol"/>
              </a:rPr>
              <a:t> </a:t>
            </a:r>
            <a:r>
              <a:rPr lang="en-US" dirty="0">
                <a:solidFill>
                  <a:srgbClr val="000000"/>
                </a:solidFill>
              </a:rPr>
              <a:t> appears in the denominator of a fraction, </a:t>
            </a:r>
            <a:r>
              <a:rPr lang="en-US" i="1" dirty="0">
                <a:solidFill>
                  <a:srgbClr val="000000"/>
                </a:solidFill>
              </a:rPr>
              <a:t>A</a:t>
            </a:r>
            <a:r>
              <a:rPr lang="en-US" baseline="30000" dirty="0">
                <a:solidFill>
                  <a:srgbClr val="000000"/>
                </a:solidFill>
              </a:rPr>
              <a:t>−1</a:t>
            </a:r>
            <a:r>
              <a:rPr lang="en-US" dirty="0">
                <a:solidFill>
                  <a:srgbClr val="000000"/>
                </a:solidFill>
              </a:rPr>
              <a:t> fails to exist if</a:t>
            </a:r>
            <a:r>
              <a:rPr lang="en-US" dirty="0">
                <a:solidFill>
                  <a:srgbClr val="000000"/>
                </a:solidFill>
                <a:sym typeface="Symbol"/>
              </a:rPr>
              <a:t>  </a:t>
            </a:r>
            <a:r>
              <a:rPr lang="en-US" i="1" dirty="0">
                <a:solidFill>
                  <a:srgbClr val="000000"/>
                </a:solidFill>
              </a:rPr>
              <a:t>A</a:t>
            </a:r>
            <a:r>
              <a:rPr lang="en-US" dirty="0">
                <a:solidFill>
                  <a:srgbClr val="000000"/>
                </a:solidFill>
                <a:sym typeface="Symbol"/>
              </a:rPr>
              <a:t>  </a:t>
            </a:r>
            <a:r>
              <a:rPr lang="en-US" dirty="0">
                <a:solidFill>
                  <a:srgbClr val="000000"/>
                </a:solidFill>
              </a:rPr>
              <a:t>= 0.</a:t>
            </a:r>
          </a:p>
        </p:txBody>
      </p:sp>
      <p:graphicFrame>
        <p:nvGraphicFramePr>
          <p:cNvPr id="249858" name="Object 2"/>
          <p:cNvGraphicFramePr>
            <a:graphicFrameLocks noChangeAspect="1"/>
          </p:cNvGraphicFramePr>
          <p:nvPr/>
        </p:nvGraphicFramePr>
        <p:xfrm>
          <a:off x="1037586" y="1782096"/>
          <a:ext cx="1701800" cy="1028700"/>
        </p:xfrm>
        <a:graphic>
          <a:graphicData uri="http://schemas.openxmlformats.org/presentationml/2006/ole">
            <mc:AlternateContent xmlns:mc="http://schemas.openxmlformats.org/markup-compatibility/2006">
              <mc:Choice xmlns:v="urn:schemas-microsoft-com:vml" Requires="v">
                <p:oleObj spid="_x0000_s12302" name="Equation" r:id="rId3" imgW="1701720" imgH="1028520" progId="Equation.DSMT4">
                  <p:embed/>
                </p:oleObj>
              </mc:Choice>
              <mc:Fallback>
                <p:oleObj name="Equation" r:id="rId3" imgW="170172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586" y="1782096"/>
                        <a:ext cx="1701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9859" name="Object 3"/>
          <p:cNvGraphicFramePr>
            <a:graphicFrameLocks noChangeAspect="1"/>
          </p:cNvGraphicFramePr>
          <p:nvPr/>
        </p:nvGraphicFramePr>
        <p:xfrm>
          <a:off x="3692525" y="1796692"/>
          <a:ext cx="2819400" cy="1028700"/>
        </p:xfrm>
        <a:graphic>
          <a:graphicData uri="http://schemas.openxmlformats.org/presentationml/2006/ole">
            <mc:AlternateContent xmlns:mc="http://schemas.openxmlformats.org/markup-compatibility/2006">
              <mc:Choice xmlns:v="urn:schemas-microsoft-com:vml" Requires="v">
                <p:oleObj spid="_x0000_s12303" name="Equation" r:id="rId5" imgW="2819160" imgH="1028520" progId="Equation.DSMT4">
                  <p:embed/>
                </p:oleObj>
              </mc:Choice>
              <mc:Fallback>
                <p:oleObj name="Equation" r:id="rId5" imgW="2819160" imgH="102852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92525" y="1796692"/>
                        <a:ext cx="2819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a:t>
            </a:r>
          </a:p>
        </p:txBody>
      </p:sp>
      <p:sp>
        <p:nvSpPr>
          <p:cNvPr id="3" name="Content Placeholder 2"/>
          <p:cNvSpPr>
            <a:spLocks noGrp="1"/>
          </p:cNvSpPr>
          <p:nvPr>
            <p:ph idx="1"/>
          </p:nvPr>
        </p:nvSpPr>
        <p:spPr/>
        <p:txBody>
          <a:bodyPr/>
          <a:lstStyle/>
          <a:p>
            <a:r>
              <a:rPr lang="en-US" dirty="0"/>
              <a:t>Find the inverses of the following matrices, if possible.</a:t>
            </a:r>
          </a:p>
        </p:txBody>
      </p:sp>
      <p:graphicFrame>
        <p:nvGraphicFramePr>
          <p:cNvPr id="250882" name="Object 2"/>
          <p:cNvGraphicFramePr>
            <a:graphicFrameLocks noChangeAspect="1"/>
          </p:cNvGraphicFramePr>
          <p:nvPr/>
        </p:nvGraphicFramePr>
        <p:xfrm>
          <a:off x="548640" y="2057400"/>
          <a:ext cx="2933700" cy="2933700"/>
        </p:xfrm>
        <a:graphic>
          <a:graphicData uri="http://schemas.openxmlformats.org/presentationml/2006/ole">
            <mc:AlternateContent xmlns:mc="http://schemas.openxmlformats.org/markup-compatibility/2006">
              <mc:Choice xmlns:v="urn:schemas-microsoft-com:vml" Requires="v">
                <p:oleObj spid="_x0000_s13320" name="Equation" r:id="rId3" imgW="2933640" imgH="2933640" progId="Equation.DSMT4">
                  <p:embed/>
                </p:oleObj>
              </mc:Choice>
              <mc:Fallback>
                <p:oleObj name="Equation" r:id="rId3" imgW="2933640" imgH="29336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057400"/>
                        <a:ext cx="2933700"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The matrix form of a linear system.</a:t>
            </a:r>
          </a:p>
          <a:p>
            <a:pPr marL="341313" indent="-341313">
              <a:buFont typeface="Courier New" pitchFamily="49" charset="0"/>
              <a:buChar char="o"/>
            </a:pPr>
            <a:r>
              <a:rPr lang="en-US" dirty="0"/>
              <a:t>Finding the inverse of a matrix.</a:t>
            </a:r>
          </a:p>
          <a:p>
            <a:pPr marL="341313" indent="-341313">
              <a:buFont typeface="Courier New" pitchFamily="49" charset="0"/>
              <a:buChar char="o"/>
            </a:pPr>
            <a:r>
              <a:rPr lang="en-US" dirty="0"/>
              <a:t>Using matrix inverses to solve linear systems.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 (cont.)</a:t>
            </a:r>
          </a:p>
        </p:txBody>
      </p:sp>
      <p:sp>
        <p:nvSpPr>
          <p:cNvPr id="3" name="Content Placeholder 2"/>
          <p:cNvSpPr>
            <a:spLocks noGrp="1"/>
          </p:cNvSpPr>
          <p:nvPr>
            <p:ph idx="1"/>
          </p:nvPr>
        </p:nvSpPr>
        <p:spPr/>
        <p:txBody>
          <a:bodyPr/>
          <a:lstStyle/>
          <a:p>
            <a:r>
              <a:rPr lang="en-US" b="1" dirty="0"/>
              <a:t>Solutions:</a:t>
            </a:r>
          </a:p>
          <a:p>
            <a:pPr marL="463550" indent="-463550"/>
            <a:r>
              <a:rPr lang="en-US" b="1" dirty="0"/>
              <a:t>a. 	</a:t>
            </a:r>
            <a:r>
              <a:rPr lang="en-US" dirty="0"/>
              <a:t>Since </a:t>
            </a:r>
            <a:r>
              <a:rPr lang="en-US" i="1" dirty="0"/>
              <a:t>A</a:t>
            </a:r>
            <a:r>
              <a:rPr lang="en-US" dirty="0"/>
              <a:t> is 2 × 2, we can use the shortcut,</a:t>
            </a:r>
          </a:p>
          <a:p>
            <a:pPr marL="463550" indent="-463550"/>
            <a:endParaRPr lang="en-US" dirty="0"/>
          </a:p>
          <a:p>
            <a:pPr marL="463550" indent="-463550"/>
            <a:endParaRPr lang="en-US" dirty="0"/>
          </a:p>
          <a:p>
            <a:pPr marL="463550" indent="-463550"/>
            <a:endParaRPr lang="en-US" dirty="0"/>
          </a:p>
        </p:txBody>
      </p:sp>
      <p:graphicFrame>
        <p:nvGraphicFramePr>
          <p:cNvPr id="14340" name="Object 4"/>
          <p:cNvGraphicFramePr>
            <a:graphicFrameLocks noChangeAspect="1"/>
          </p:cNvGraphicFramePr>
          <p:nvPr/>
        </p:nvGraphicFramePr>
        <p:xfrm>
          <a:off x="2848896" y="2605548"/>
          <a:ext cx="482600" cy="368300"/>
        </p:xfrm>
        <a:graphic>
          <a:graphicData uri="http://schemas.openxmlformats.org/presentationml/2006/ole">
            <mc:AlternateContent xmlns:mc="http://schemas.openxmlformats.org/markup-compatibility/2006">
              <mc:Choice xmlns:v="urn:schemas-microsoft-com:vml" Requires="v">
                <p:oleObj spid="_x0000_s14358" name="Equation" r:id="rId3" imgW="482400" imgH="368280" progId="Equation.DSMT4">
                  <p:embed/>
                </p:oleObj>
              </mc:Choice>
              <mc:Fallback>
                <p:oleObj name="Equation" r:id="rId3" imgW="482400" imgH="3682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8896" y="2605548"/>
                        <a:ext cx="482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392948" y="2330244"/>
          <a:ext cx="2870200" cy="1028700"/>
        </p:xfrm>
        <a:graphic>
          <a:graphicData uri="http://schemas.openxmlformats.org/presentationml/2006/ole">
            <mc:AlternateContent xmlns:mc="http://schemas.openxmlformats.org/markup-compatibility/2006">
              <mc:Choice xmlns:v="urn:schemas-microsoft-com:vml" Requires="v">
                <p:oleObj spid="_x0000_s14359" name="Equation" r:id="rId5" imgW="2869920" imgH="1028520" progId="Equation.DSMT4">
                  <p:embed/>
                </p:oleObj>
              </mc:Choice>
              <mc:Fallback>
                <p:oleObj name="Equation" r:id="rId5" imgW="286992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2948" y="2330244"/>
                        <a:ext cx="2870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399504" y="3657600"/>
          <a:ext cx="1866900" cy="1841500"/>
        </p:xfrm>
        <a:graphic>
          <a:graphicData uri="http://schemas.openxmlformats.org/presentationml/2006/ole">
            <mc:AlternateContent xmlns:mc="http://schemas.openxmlformats.org/markup-compatibility/2006">
              <mc:Choice xmlns:v="urn:schemas-microsoft-com:vml" Requires="v">
                <p:oleObj spid="_x0000_s14360" name="Equation" r:id="rId7" imgW="1866600" imgH="1841400" progId="Equation.DSMT4">
                  <p:embed/>
                </p:oleObj>
              </mc:Choice>
              <mc:Fallback>
                <p:oleObj name="Equation" r:id="rId7" imgW="1866600" imgH="18414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9504" y="3657600"/>
                        <a:ext cx="18669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 (cont.)</a:t>
            </a:r>
          </a:p>
        </p:txBody>
      </p:sp>
      <p:sp>
        <p:nvSpPr>
          <p:cNvPr id="3" name="Content Placeholder 2"/>
          <p:cNvSpPr>
            <a:spLocks noGrp="1"/>
          </p:cNvSpPr>
          <p:nvPr>
            <p:ph idx="1"/>
          </p:nvPr>
        </p:nvSpPr>
        <p:spPr/>
        <p:txBody>
          <a:bodyPr/>
          <a:lstStyle/>
          <a:p>
            <a:pPr marL="463550" indent="-463550"/>
            <a:r>
              <a:rPr lang="en-US" dirty="0"/>
              <a:t>We can verify our work as follows:</a:t>
            </a:r>
          </a:p>
        </p:txBody>
      </p:sp>
      <p:graphicFrame>
        <p:nvGraphicFramePr>
          <p:cNvPr id="39940" name="Object 4"/>
          <p:cNvGraphicFramePr>
            <a:graphicFrameLocks noChangeAspect="1"/>
          </p:cNvGraphicFramePr>
          <p:nvPr/>
        </p:nvGraphicFramePr>
        <p:xfrm>
          <a:off x="1020096" y="2209800"/>
          <a:ext cx="2717800" cy="1841500"/>
        </p:xfrm>
        <a:graphic>
          <a:graphicData uri="http://schemas.openxmlformats.org/presentationml/2006/ole">
            <mc:AlternateContent xmlns:mc="http://schemas.openxmlformats.org/markup-compatibility/2006">
              <mc:Choice xmlns:v="urn:schemas-microsoft-com:vml" Requires="v">
                <p:oleObj spid="_x0000_s39958" name="Equation" r:id="rId3" imgW="2717640" imgH="1841400" progId="Equation.DSMT4">
                  <p:embed/>
                </p:oleObj>
              </mc:Choice>
              <mc:Fallback>
                <p:oleObj name="Equation" r:id="rId3" imgW="2717640" imgH="18414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0096" y="2209800"/>
                        <a:ext cx="27178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3763296" y="2608008"/>
          <a:ext cx="1308100" cy="1028700"/>
        </p:xfrm>
        <a:graphic>
          <a:graphicData uri="http://schemas.openxmlformats.org/presentationml/2006/ole">
            <mc:AlternateContent xmlns:mc="http://schemas.openxmlformats.org/markup-compatibility/2006">
              <mc:Choice xmlns:v="urn:schemas-microsoft-com:vml" Requires="v">
                <p:oleObj spid="_x0000_s39959" name="Equation" r:id="rId5" imgW="1307880" imgH="1028520" progId="Equation.DSMT4">
                  <p:embed/>
                </p:oleObj>
              </mc:Choice>
              <mc:Fallback>
                <p:oleObj name="Equation" r:id="rId5" imgW="130788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3296" y="2608008"/>
                        <a:ext cx="130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2" name="Object 6"/>
          <p:cNvGraphicFramePr>
            <a:graphicFrameLocks noChangeAspect="1"/>
          </p:cNvGraphicFramePr>
          <p:nvPr/>
        </p:nvGraphicFramePr>
        <p:xfrm>
          <a:off x="5105400" y="2209800"/>
          <a:ext cx="2997200" cy="1841500"/>
        </p:xfrm>
        <a:graphic>
          <a:graphicData uri="http://schemas.openxmlformats.org/presentationml/2006/ole">
            <mc:AlternateContent xmlns:mc="http://schemas.openxmlformats.org/markup-compatibility/2006">
              <mc:Choice xmlns:v="urn:schemas-microsoft-com:vml" Requires="v">
                <p:oleObj spid="_x0000_s39960" name="Equation" r:id="rId7" imgW="2997000" imgH="1841400" progId="Equation.DSMT4">
                  <p:embed/>
                </p:oleObj>
              </mc:Choice>
              <mc:Fallback>
                <p:oleObj name="Equation" r:id="rId7" imgW="2997000" imgH="18414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2209800"/>
                        <a:ext cx="29972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 (cont.)</a:t>
            </a:r>
          </a:p>
        </p:txBody>
      </p:sp>
      <p:sp>
        <p:nvSpPr>
          <p:cNvPr id="3" name="Content Placeholder 2"/>
          <p:cNvSpPr>
            <a:spLocks noGrp="1"/>
          </p:cNvSpPr>
          <p:nvPr>
            <p:ph idx="1"/>
          </p:nvPr>
        </p:nvSpPr>
        <p:spPr/>
        <p:txBody>
          <a:bodyPr/>
          <a:lstStyle/>
          <a:p>
            <a:pPr marL="463550" indent="-463550"/>
            <a:r>
              <a:rPr lang="en-US" b="1" dirty="0"/>
              <a:t>b. 	</a:t>
            </a:r>
            <a:r>
              <a:rPr lang="en-US" dirty="0"/>
              <a:t>A quick examination of </a:t>
            </a:r>
            <a:r>
              <a:rPr lang="en-US" i="1" dirty="0"/>
              <a:t>B </a:t>
            </a:r>
            <a:r>
              <a:rPr lang="en-US" dirty="0"/>
              <a:t>reveals two identical columns, so from the properties of determinants we know </a:t>
            </a:r>
            <a:r>
              <a:rPr lang="en-US" dirty="0">
                <a:sym typeface="Symbol"/>
              </a:rPr>
              <a:t> </a:t>
            </a:r>
            <a:r>
              <a:rPr lang="en-US" i="1" dirty="0"/>
              <a:t>B</a:t>
            </a:r>
            <a:r>
              <a:rPr lang="en-US" dirty="0">
                <a:sym typeface="Symbol"/>
              </a:rPr>
              <a:t>  </a:t>
            </a:r>
            <a:r>
              <a:rPr lang="en-US" dirty="0"/>
              <a:t>= 0. Based on the comment immediately preceding this example, then, we expect that </a:t>
            </a:r>
            <a:r>
              <a:rPr lang="en-US" i="1" dirty="0"/>
              <a:t>B</a:t>
            </a:r>
            <a:r>
              <a:rPr lang="en-US" dirty="0"/>
              <a:t> is not invertible, but we will begin the process of inverting </a:t>
            </a:r>
            <a:r>
              <a:rPr lang="en-US" i="1" dirty="0"/>
              <a:t>B</a:t>
            </a:r>
            <a:r>
              <a:rPr lang="en-US" dirty="0"/>
              <a:t> anyway to see what happens</a:t>
            </a:r>
            <a:r>
              <a:rPr lang="en-US" i="1" dirty="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 (cont.)</a:t>
            </a:r>
          </a:p>
        </p:txBody>
      </p:sp>
      <p:graphicFrame>
        <p:nvGraphicFramePr>
          <p:cNvPr id="253956" name="Object 4"/>
          <p:cNvGraphicFramePr>
            <a:graphicFrameLocks noChangeAspect="1"/>
          </p:cNvGraphicFramePr>
          <p:nvPr/>
        </p:nvGraphicFramePr>
        <p:xfrm>
          <a:off x="149940" y="3632200"/>
          <a:ext cx="4432300" cy="1562100"/>
        </p:xfrm>
        <a:graphic>
          <a:graphicData uri="http://schemas.openxmlformats.org/presentationml/2006/ole">
            <mc:AlternateContent xmlns:mc="http://schemas.openxmlformats.org/markup-compatibility/2006">
              <mc:Choice xmlns:v="urn:schemas-microsoft-com:vml" Requires="v">
                <p:oleObj spid="_x0000_s15387" name="Equation" r:id="rId3" imgW="4431960" imgH="1562040" progId="Equation.DSMT4">
                  <p:embed/>
                </p:oleObj>
              </mc:Choice>
              <mc:Fallback>
                <p:oleObj name="Equation" r:id="rId3" imgW="4431960" imgH="15620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940" y="3632200"/>
                        <a:ext cx="4432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3810000" y="1371600"/>
          <a:ext cx="5016500" cy="1562100"/>
        </p:xfrm>
        <a:graphic>
          <a:graphicData uri="http://schemas.openxmlformats.org/presentationml/2006/ole">
            <mc:AlternateContent xmlns:mc="http://schemas.openxmlformats.org/markup-compatibility/2006">
              <mc:Choice xmlns:v="urn:schemas-microsoft-com:vml" Requires="v">
                <p:oleObj spid="_x0000_s15388" name="Equation" r:id="rId5" imgW="5016240" imgH="1562040" progId="Equation.DSMT4">
                  <p:embed/>
                </p:oleObj>
              </mc:Choice>
              <mc:Fallback>
                <p:oleObj name="Equation" r:id="rId5" imgW="501624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1371600"/>
                        <a:ext cx="5016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04800" y="1371600"/>
          <a:ext cx="3479800" cy="1562100"/>
        </p:xfrm>
        <a:graphic>
          <a:graphicData uri="http://schemas.openxmlformats.org/presentationml/2006/ole">
            <mc:AlternateContent xmlns:mc="http://schemas.openxmlformats.org/markup-compatibility/2006">
              <mc:Choice xmlns:v="urn:schemas-microsoft-com:vml" Requires="v">
                <p:oleObj spid="_x0000_s15389" name="Equation" r:id="rId7" imgW="3479760" imgH="1562040" progId="Equation.DSMT4">
                  <p:embed/>
                </p:oleObj>
              </mc:Choice>
              <mc:Fallback>
                <p:oleObj name="Equation" r:id="rId7" imgW="3479760" imgH="1562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 y="1371600"/>
                        <a:ext cx="34798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605592" y="3431048"/>
          <a:ext cx="4292600" cy="1993900"/>
        </p:xfrm>
        <a:graphic>
          <a:graphicData uri="http://schemas.openxmlformats.org/presentationml/2006/ole">
            <mc:AlternateContent xmlns:mc="http://schemas.openxmlformats.org/markup-compatibility/2006">
              <mc:Choice xmlns:v="urn:schemas-microsoft-com:vml" Requires="v">
                <p:oleObj spid="_x0000_s15390" name="Equation" r:id="rId9" imgW="4292280" imgH="1993680" progId="Equation.DSMT4">
                  <p:embed/>
                </p:oleObj>
              </mc:Choice>
              <mc:Fallback>
                <p:oleObj name="Equation" r:id="rId9" imgW="4292280" imgH="19936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5592" y="3431048"/>
                        <a:ext cx="4292600" cy="199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39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Finding the Inverse of a Matrix (cont.)</a:t>
            </a:r>
          </a:p>
        </p:txBody>
      </p:sp>
      <p:sp>
        <p:nvSpPr>
          <p:cNvPr id="4" name="Content Placeholder 3"/>
          <p:cNvSpPr>
            <a:spLocks noGrp="1"/>
          </p:cNvSpPr>
          <p:nvPr>
            <p:ph idx="1"/>
          </p:nvPr>
        </p:nvSpPr>
        <p:spPr>
          <a:xfrm>
            <a:off x="457200" y="4191000"/>
            <a:ext cx="8229600" cy="1828800"/>
          </a:xfrm>
        </p:spPr>
        <p:txBody>
          <a:bodyPr>
            <a:normAutofit/>
          </a:bodyPr>
          <a:lstStyle/>
          <a:p>
            <a:r>
              <a:rPr lang="en-US" dirty="0"/>
              <a:t>At this point, we can stop. Once the first three entries of any row are 0 in the 3 × 3 matrix, there is no way to put the matrix into reduced row-echelon form. Thus, </a:t>
            </a:r>
            <a:r>
              <a:rPr lang="en-US" i="1" dirty="0"/>
              <a:t>B </a:t>
            </a:r>
            <a:r>
              <a:rPr lang="en-US" dirty="0"/>
              <a:t>has no inverse.</a:t>
            </a:r>
          </a:p>
        </p:txBody>
      </p:sp>
      <p:graphicFrame>
        <p:nvGraphicFramePr>
          <p:cNvPr id="253956" name="Object 4"/>
          <p:cNvGraphicFramePr>
            <a:graphicFrameLocks noChangeAspect="1"/>
          </p:cNvGraphicFramePr>
          <p:nvPr/>
        </p:nvGraphicFramePr>
        <p:xfrm>
          <a:off x="1860550" y="1327356"/>
          <a:ext cx="5422900" cy="2730500"/>
        </p:xfrm>
        <a:graphic>
          <a:graphicData uri="http://schemas.openxmlformats.org/presentationml/2006/ole">
            <mc:AlternateContent xmlns:mc="http://schemas.openxmlformats.org/markup-compatibility/2006">
              <mc:Choice xmlns:v="urn:schemas-microsoft-com:vml" Requires="v">
                <p:oleObj spid="_x0000_s16392" name="Equation" r:id="rId3" imgW="5422680" imgH="2730240" progId="Equation.DSMT4">
                  <p:embed/>
                </p:oleObj>
              </mc:Choice>
              <mc:Fallback>
                <p:oleObj name="Equation" r:id="rId3" imgW="5422680" imgH="27302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0550" y="1327356"/>
                        <a:ext cx="5422900"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Matrix Method</a:t>
            </a:r>
          </a:p>
        </p:txBody>
      </p:sp>
      <p:sp>
        <p:nvSpPr>
          <p:cNvPr id="3" name="Content Placeholder 2"/>
          <p:cNvSpPr>
            <a:spLocks noGrp="1"/>
          </p:cNvSpPr>
          <p:nvPr>
            <p:ph idx="1"/>
          </p:nvPr>
        </p:nvSpPr>
        <p:spPr>
          <a:xfrm>
            <a:off x="457200" y="3261852"/>
            <a:ext cx="8229600" cy="523220"/>
          </a:xfrm>
        </p:spPr>
        <p:txBody>
          <a:bodyPr>
            <a:spAutoFit/>
          </a:bodyPr>
          <a:lstStyle/>
          <a:p>
            <a:r>
              <a:rPr lang="en-US" b="1" dirty="0"/>
              <a:t>Solutions:</a:t>
            </a:r>
          </a:p>
        </p:txBody>
      </p:sp>
      <p:graphicFrame>
        <p:nvGraphicFramePr>
          <p:cNvPr id="258051" name="Object 3"/>
          <p:cNvGraphicFramePr>
            <a:graphicFrameLocks noChangeAspect="1"/>
          </p:cNvGraphicFramePr>
          <p:nvPr/>
        </p:nvGraphicFramePr>
        <p:xfrm>
          <a:off x="548640" y="3810000"/>
          <a:ext cx="2476500" cy="1028700"/>
        </p:xfrm>
        <a:graphic>
          <a:graphicData uri="http://schemas.openxmlformats.org/presentationml/2006/ole">
            <mc:AlternateContent xmlns:mc="http://schemas.openxmlformats.org/markup-compatibility/2006">
              <mc:Choice xmlns:v="urn:schemas-microsoft-com:vml" Requires="v">
                <p:oleObj spid="_x0000_s17434" name="Equation" r:id="rId3" imgW="2476440" imgH="1028520" progId="Equation.DSMT4">
                  <p:embed/>
                </p:oleObj>
              </mc:Choice>
              <mc:Fallback>
                <p:oleObj name="Equation" r:id="rId3" imgW="2476440" imgH="10285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3810000"/>
                        <a:ext cx="2476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4495800" y="3858161"/>
            <a:ext cx="4495800" cy="1323439"/>
          </a:xfrm>
          <a:prstGeom prst="rect">
            <a:avLst/>
          </a:prstGeom>
        </p:spPr>
        <p:txBody>
          <a:bodyPr wrap="square">
            <a:spAutoFit/>
          </a:bodyPr>
          <a:lstStyle/>
          <a:p>
            <a:r>
              <a:rPr lang="en-US" sz="2000" dirty="0">
                <a:solidFill>
                  <a:srgbClr val="008080"/>
                </a:solidFill>
              </a:rPr>
              <a:t>The first step is to write the system in matrix form. Since both equations are in standard form, this is a straightforward task.</a:t>
            </a:r>
          </a:p>
        </p:txBody>
      </p:sp>
      <p:sp>
        <p:nvSpPr>
          <p:cNvPr id="7" name="Content Placeholder 2"/>
          <p:cNvSpPr txBox="1">
            <a:spLocks/>
          </p:cNvSpPr>
          <p:nvPr/>
        </p:nvSpPr>
        <p:spPr bwMode="auto">
          <a:xfrm>
            <a:off x="457200" y="1280160"/>
            <a:ext cx="8229600" cy="954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Solve the following systems by the inverse matrix method. </a:t>
            </a:r>
          </a:p>
        </p:txBody>
      </p:sp>
      <p:graphicFrame>
        <p:nvGraphicFramePr>
          <p:cNvPr id="8" name="Object 2"/>
          <p:cNvGraphicFramePr>
            <a:graphicFrameLocks noChangeAspect="1"/>
          </p:cNvGraphicFramePr>
          <p:nvPr/>
        </p:nvGraphicFramePr>
        <p:xfrm>
          <a:off x="548640" y="2251712"/>
          <a:ext cx="6629400" cy="1028700"/>
        </p:xfrm>
        <a:graphic>
          <a:graphicData uri="http://schemas.openxmlformats.org/presentationml/2006/ole">
            <mc:AlternateContent xmlns:mc="http://schemas.openxmlformats.org/markup-compatibility/2006">
              <mc:Choice xmlns:v="urn:schemas-microsoft-com:vml" Requires="v">
                <p:oleObj spid="_x0000_s17435" name="Equation" r:id="rId5" imgW="6629400" imgH="1028520" progId="Equation.DSMT4">
                  <p:embed/>
                </p:oleObj>
              </mc:Choice>
              <mc:Fallback>
                <p:oleObj name="Equation" r:id="rId5" imgW="6629400" imgH="102852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2251712"/>
                        <a:ext cx="6629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066800" y="4938713"/>
          <a:ext cx="1955800" cy="1028700"/>
        </p:xfrm>
        <a:graphic>
          <a:graphicData uri="http://schemas.openxmlformats.org/presentationml/2006/ole">
            <mc:AlternateContent xmlns:mc="http://schemas.openxmlformats.org/markup-compatibility/2006">
              <mc:Choice xmlns:v="urn:schemas-microsoft-com:vml" Requires="v">
                <p:oleObj spid="_x0000_s17436" name="Equation" r:id="rId7" imgW="1955520" imgH="1028520" progId="Equation.DSMT4">
                  <p:embed/>
                </p:oleObj>
              </mc:Choice>
              <mc:Fallback>
                <p:oleObj name="Equation" r:id="rId7" imgW="1955520" imgH="10285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4938713"/>
                        <a:ext cx="1955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145504" y="4953000"/>
          <a:ext cx="787400" cy="1028700"/>
        </p:xfrm>
        <a:graphic>
          <a:graphicData uri="http://schemas.openxmlformats.org/presentationml/2006/ole">
            <mc:AlternateContent xmlns:mc="http://schemas.openxmlformats.org/markup-compatibility/2006">
              <mc:Choice xmlns:v="urn:schemas-microsoft-com:vml" Requires="v">
                <p:oleObj spid="_x0000_s17437" name="Equation" r:id="rId9" imgW="787320" imgH="1028520" progId="Equation.DSMT4">
                  <p:embed/>
                </p:oleObj>
              </mc:Choice>
              <mc:Fallback>
                <p:oleObj name="Equation" r:id="rId9" imgW="787320" imgH="102852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5504" y="4953000"/>
                        <a:ext cx="787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80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Matrix Method (cont.)</a:t>
            </a:r>
          </a:p>
        </p:txBody>
      </p:sp>
      <p:sp>
        <p:nvSpPr>
          <p:cNvPr id="6" name="Rectangle 5"/>
          <p:cNvSpPr/>
          <p:nvPr/>
        </p:nvSpPr>
        <p:spPr>
          <a:xfrm>
            <a:off x="4876800" y="1447800"/>
            <a:ext cx="4038600" cy="3170099"/>
          </a:xfrm>
          <a:prstGeom prst="rect">
            <a:avLst/>
          </a:prstGeom>
        </p:spPr>
        <p:txBody>
          <a:bodyPr wrap="square">
            <a:spAutoFit/>
          </a:bodyPr>
          <a:lstStyle/>
          <a:p>
            <a:r>
              <a:rPr lang="en-US" sz="2000" dirty="0">
                <a:solidFill>
                  <a:srgbClr val="008080"/>
                </a:solidFill>
              </a:rPr>
              <a:t>The main step in the inverse matrix method is to find the inverse of the coefficient matrix </a:t>
            </a:r>
            <a:r>
              <a:rPr lang="en-US" sz="2000" i="1" dirty="0">
                <a:solidFill>
                  <a:srgbClr val="008080"/>
                </a:solidFill>
              </a:rPr>
              <a:t>A</a:t>
            </a:r>
            <a:r>
              <a:rPr lang="en-US" sz="2000" dirty="0">
                <a:solidFill>
                  <a:srgbClr val="008080"/>
                </a:solidFill>
              </a:rPr>
              <a:t>. Since the matrix is of order 2 × 2 in this problem, we can use the shortcut to obtain the inverse quickly. Of course, we can check our work at this stage by making sure that the product of the original matrix and its inverse is the identity matrix.</a:t>
            </a:r>
          </a:p>
        </p:txBody>
      </p:sp>
      <p:graphicFrame>
        <p:nvGraphicFramePr>
          <p:cNvPr id="18435" name="Object 3"/>
          <p:cNvGraphicFramePr>
            <a:graphicFrameLocks noChangeAspect="1"/>
          </p:cNvGraphicFramePr>
          <p:nvPr/>
        </p:nvGraphicFramePr>
        <p:xfrm>
          <a:off x="533400" y="1371600"/>
          <a:ext cx="1663700" cy="1092200"/>
        </p:xfrm>
        <a:graphic>
          <a:graphicData uri="http://schemas.openxmlformats.org/presentationml/2006/ole">
            <mc:AlternateContent xmlns:mc="http://schemas.openxmlformats.org/markup-compatibility/2006">
              <mc:Choice xmlns:v="urn:schemas-microsoft-com:vml" Requires="v">
                <p:oleObj spid="_x0000_s18453" name="Equation" r:id="rId3" imgW="1663560" imgH="1091880" progId="Equation.DSMT4">
                  <p:embed/>
                </p:oleObj>
              </mc:Choice>
              <mc:Fallback>
                <p:oleObj name="Equation" r:id="rId3" imgW="1663560" imgH="1091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6637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271252" y="1447800"/>
          <a:ext cx="2387600" cy="1028700"/>
        </p:xfrm>
        <a:graphic>
          <a:graphicData uri="http://schemas.openxmlformats.org/presentationml/2006/ole">
            <mc:AlternateContent xmlns:mc="http://schemas.openxmlformats.org/markup-compatibility/2006">
              <mc:Choice xmlns:v="urn:schemas-microsoft-com:vml" Requires="v">
                <p:oleObj spid="_x0000_s18454" name="Equation" r:id="rId5" imgW="2387520" imgH="1028520" progId="Equation.DSMT4">
                  <p:embed/>
                </p:oleObj>
              </mc:Choice>
              <mc:Fallback>
                <p:oleObj name="Equation" r:id="rId5" imgW="238752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1252" y="1447800"/>
                        <a:ext cx="2387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2271252" y="2730500"/>
          <a:ext cx="1727200" cy="1841500"/>
        </p:xfrm>
        <a:graphic>
          <a:graphicData uri="http://schemas.openxmlformats.org/presentationml/2006/ole">
            <mc:AlternateContent xmlns:mc="http://schemas.openxmlformats.org/markup-compatibility/2006">
              <mc:Choice xmlns:v="urn:schemas-microsoft-com:vml" Requires="v">
                <p:oleObj spid="_x0000_s18455" name="Equation" r:id="rId7" imgW="1726920" imgH="1841400" progId="Equation.DSMT4">
                  <p:embed/>
                </p:oleObj>
              </mc:Choice>
              <mc:Fallback>
                <p:oleObj name="Equation" r:id="rId7" imgW="1726920" imgH="1841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1252" y="2730500"/>
                        <a:ext cx="17272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Matrix Method (cont.)</a:t>
            </a:r>
          </a:p>
        </p:txBody>
      </p:sp>
      <p:sp>
        <p:nvSpPr>
          <p:cNvPr id="6" name="Rectangle 5"/>
          <p:cNvSpPr/>
          <p:nvPr/>
        </p:nvSpPr>
        <p:spPr>
          <a:xfrm>
            <a:off x="4648200" y="1532398"/>
            <a:ext cx="4191000" cy="1631216"/>
          </a:xfrm>
          <a:prstGeom prst="rect">
            <a:avLst/>
          </a:prstGeom>
        </p:spPr>
        <p:txBody>
          <a:bodyPr wrap="square">
            <a:spAutoFit/>
          </a:bodyPr>
          <a:lstStyle/>
          <a:p>
            <a:r>
              <a:rPr lang="en-US" sz="2000" dirty="0">
                <a:solidFill>
                  <a:srgbClr val="008080"/>
                </a:solidFill>
              </a:rPr>
              <a:t>We can now rewrite the equation </a:t>
            </a:r>
          </a:p>
          <a:p>
            <a:r>
              <a:rPr lang="en-US" sz="2000" i="1" dirty="0">
                <a:solidFill>
                  <a:srgbClr val="008080"/>
                </a:solidFill>
              </a:rPr>
              <a:t>AX</a:t>
            </a:r>
            <a:r>
              <a:rPr lang="en-US" sz="2000" dirty="0">
                <a:solidFill>
                  <a:srgbClr val="008080"/>
                </a:solidFill>
              </a:rPr>
              <a:t> = </a:t>
            </a:r>
            <a:r>
              <a:rPr lang="en-US" sz="2000" i="1" dirty="0">
                <a:solidFill>
                  <a:srgbClr val="008080"/>
                </a:solidFill>
              </a:rPr>
              <a:t>B</a:t>
            </a:r>
            <a:r>
              <a:rPr lang="en-US" sz="2000" dirty="0">
                <a:solidFill>
                  <a:srgbClr val="008080"/>
                </a:solidFill>
              </a:rPr>
              <a:t> in the form </a:t>
            </a:r>
            <a:r>
              <a:rPr lang="en-US" sz="2000" i="1" dirty="0">
                <a:solidFill>
                  <a:srgbClr val="008080"/>
                </a:solidFill>
              </a:rPr>
              <a:t>X </a:t>
            </a:r>
            <a:r>
              <a:rPr lang="en-US" sz="2000" dirty="0">
                <a:solidFill>
                  <a:srgbClr val="008080"/>
                </a:solidFill>
              </a:rPr>
              <a:t>= </a:t>
            </a:r>
            <a:r>
              <a:rPr lang="en-US" sz="2000" i="1" dirty="0">
                <a:solidFill>
                  <a:srgbClr val="008080"/>
                </a:solidFill>
              </a:rPr>
              <a:t>A</a:t>
            </a:r>
            <a:r>
              <a:rPr lang="en-US" sz="2000" baseline="30000" dirty="0">
                <a:solidFill>
                  <a:srgbClr val="008080"/>
                </a:solidFill>
              </a:rPr>
              <a:t>−1</a:t>
            </a:r>
            <a:r>
              <a:rPr lang="en-US" sz="2000" i="1" dirty="0">
                <a:solidFill>
                  <a:srgbClr val="008080"/>
                </a:solidFill>
              </a:rPr>
              <a:t>B</a:t>
            </a:r>
            <a:r>
              <a:rPr lang="en-US" sz="2000" dirty="0">
                <a:solidFill>
                  <a:srgbClr val="008080"/>
                </a:solidFill>
              </a:rPr>
              <a:t>, and proceed to carry out the matrix multiplication on the right to get the answer. </a:t>
            </a:r>
          </a:p>
        </p:txBody>
      </p:sp>
      <p:graphicFrame>
        <p:nvGraphicFramePr>
          <p:cNvPr id="19459" name="Object 3"/>
          <p:cNvGraphicFramePr>
            <a:graphicFrameLocks noChangeAspect="1"/>
          </p:cNvGraphicFramePr>
          <p:nvPr/>
        </p:nvGraphicFramePr>
        <p:xfrm>
          <a:off x="518652" y="1737852"/>
          <a:ext cx="533400" cy="1028700"/>
        </p:xfrm>
        <a:graphic>
          <a:graphicData uri="http://schemas.openxmlformats.org/presentationml/2006/ole">
            <mc:AlternateContent xmlns:mc="http://schemas.openxmlformats.org/markup-compatibility/2006">
              <mc:Choice xmlns:v="urn:schemas-microsoft-com:vml" Requires="v">
                <p:oleObj spid="_x0000_s19489" name="Equation" r:id="rId3" imgW="533160" imgH="1028520" progId="Equation.DSMT4">
                  <p:embed/>
                </p:oleObj>
              </mc:Choice>
              <mc:Fallback>
                <p:oleObj name="Equation" r:id="rId3" imgW="53316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652" y="1737852"/>
                        <a:ext cx="533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1084008" y="1295400"/>
          <a:ext cx="2235200" cy="1841500"/>
        </p:xfrm>
        <a:graphic>
          <a:graphicData uri="http://schemas.openxmlformats.org/presentationml/2006/ole">
            <mc:AlternateContent xmlns:mc="http://schemas.openxmlformats.org/markup-compatibility/2006">
              <mc:Choice xmlns:v="urn:schemas-microsoft-com:vml" Requires="v">
                <p:oleObj spid="_x0000_s19490" name="Equation" r:id="rId5" imgW="2234880" imgH="1841400" progId="Equation.DSMT4">
                  <p:embed/>
                </p:oleObj>
              </mc:Choice>
              <mc:Fallback>
                <p:oleObj name="Equation" r:id="rId5" imgW="2234880" imgH="1841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4008" y="1295400"/>
                        <a:ext cx="22352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081548" y="3288888"/>
          <a:ext cx="1714500" cy="1841500"/>
        </p:xfrm>
        <a:graphic>
          <a:graphicData uri="http://schemas.openxmlformats.org/presentationml/2006/ole">
            <mc:AlternateContent xmlns:mc="http://schemas.openxmlformats.org/markup-compatibility/2006">
              <mc:Choice xmlns:v="urn:schemas-microsoft-com:vml" Requires="v">
                <p:oleObj spid="_x0000_s19491" name="Equation" r:id="rId7" imgW="1714320" imgH="1841400" progId="Equation.DSMT4">
                  <p:embed/>
                </p:oleObj>
              </mc:Choice>
              <mc:Fallback>
                <p:oleObj name="Equation" r:id="rId7" imgW="1714320" imgH="1841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81548" y="3288888"/>
                        <a:ext cx="17145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2819400" y="3687096"/>
          <a:ext cx="787400" cy="1028700"/>
        </p:xfrm>
        <a:graphic>
          <a:graphicData uri="http://schemas.openxmlformats.org/presentationml/2006/ole">
            <mc:AlternateContent xmlns:mc="http://schemas.openxmlformats.org/markup-compatibility/2006">
              <mc:Choice xmlns:v="urn:schemas-microsoft-com:vml" Requires="v">
                <p:oleObj spid="_x0000_s19492" name="Equation" r:id="rId9" imgW="787320" imgH="1028520" progId="Equation.DSMT4">
                  <p:embed/>
                </p:oleObj>
              </mc:Choice>
              <mc:Fallback>
                <p:oleObj name="Equation" r:id="rId9" imgW="787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3687096"/>
                        <a:ext cx="787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1193800" y="5346288"/>
          <a:ext cx="2463800" cy="495300"/>
        </p:xfrm>
        <a:graphic>
          <a:graphicData uri="http://schemas.openxmlformats.org/presentationml/2006/ole">
            <mc:AlternateContent xmlns:mc="http://schemas.openxmlformats.org/markup-compatibility/2006">
              <mc:Choice xmlns:v="urn:schemas-microsoft-com:vml" Requires="v">
                <p:oleObj spid="_x0000_s19493" name="Equation" r:id="rId11" imgW="2463480" imgH="495000" progId="Equation.DSMT4">
                  <p:embed/>
                </p:oleObj>
              </mc:Choice>
              <mc:Fallback>
                <p:oleObj name="Equation" r:id="rId11" imgW="246348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93800" y="5346288"/>
                        <a:ext cx="2463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4648200" y="3733800"/>
            <a:ext cx="4191000" cy="1015663"/>
          </a:xfrm>
          <a:prstGeom prst="rect">
            <a:avLst/>
          </a:prstGeom>
        </p:spPr>
        <p:txBody>
          <a:bodyPr wrap="square">
            <a:spAutoFit/>
          </a:bodyPr>
          <a:lstStyle/>
          <a:p>
            <a:r>
              <a:rPr lang="en-US" sz="2000" dirty="0">
                <a:solidFill>
                  <a:srgbClr val="008080"/>
                </a:solidFill>
              </a:rPr>
              <a:t>Once we have </a:t>
            </a:r>
            <a:r>
              <a:rPr lang="en-US" sz="2000" i="1" dirty="0">
                <a:solidFill>
                  <a:srgbClr val="008080"/>
                </a:solidFill>
              </a:rPr>
              <a:t>x</a:t>
            </a:r>
            <a:r>
              <a:rPr lang="en-US" sz="2000" dirty="0">
                <a:solidFill>
                  <a:srgbClr val="008080"/>
                </a:solidFill>
              </a:rPr>
              <a:t> = 2 and </a:t>
            </a:r>
            <a:r>
              <a:rPr lang="en-US" sz="2000" i="1" dirty="0">
                <a:solidFill>
                  <a:srgbClr val="008080"/>
                </a:solidFill>
              </a:rPr>
              <a:t>y</a:t>
            </a:r>
            <a:r>
              <a:rPr lang="en-US" sz="2000" dirty="0">
                <a:solidFill>
                  <a:srgbClr val="008080"/>
                </a:solidFill>
              </a:rPr>
              <a:t> = 1, we can verify that this is indeed the solution of the system.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Matrix Method (cont.)</a:t>
            </a:r>
          </a:p>
        </p:txBody>
      </p:sp>
      <p:sp>
        <p:nvSpPr>
          <p:cNvPr id="6" name="Rectangle 5"/>
          <p:cNvSpPr/>
          <p:nvPr/>
        </p:nvSpPr>
        <p:spPr>
          <a:xfrm>
            <a:off x="5331540" y="1447800"/>
            <a:ext cx="3657600" cy="707886"/>
          </a:xfrm>
          <a:prstGeom prst="rect">
            <a:avLst/>
          </a:prstGeom>
        </p:spPr>
        <p:txBody>
          <a:bodyPr wrap="square">
            <a:spAutoFit/>
          </a:bodyPr>
          <a:lstStyle/>
          <a:p>
            <a:pPr>
              <a:spcBef>
                <a:spcPts val="600"/>
              </a:spcBef>
            </a:pPr>
            <a:r>
              <a:rPr lang="en-US" sz="2000" dirty="0">
                <a:solidFill>
                  <a:srgbClr val="008080"/>
                </a:solidFill>
              </a:rPr>
              <a:t>Again, we start by writing the system in matrix form.</a:t>
            </a:r>
          </a:p>
        </p:txBody>
      </p:sp>
      <p:graphicFrame>
        <p:nvGraphicFramePr>
          <p:cNvPr id="20483" name="Object 3"/>
          <p:cNvGraphicFramePr>
            <a:graphicFrameLocks noChangeAspect="1"/>
          </p:cNvGraphicFramePr>
          <p:nvPr/>
        </p:nvGraphicFramePr>
        <p:xfrm>
          <a:off x="533400" y="1418304"/>
          <a:ext cx="2514600" cy="1028700"/>
        </p:xfrm>
        <a:graphic>
          <a:graphicData uri="http://schemas.openxmlformats.org/presentationml/2006/ole">
            <mc:AlternateContent xmlns:mc="http://schemas.openxmlformats.org/markup-compatibility/2006">
              <mc:Choice xmlns:v="urn:schemas-microsoft-com:vml" Requires="v">
                <p:oleObj spid="_x0000_s20513" name="Equation" r:id="rId3" imgW="2514600" imgH="1028520" progId="Equation.DSMT4">
                  <p:embed/>
                </p:oleObj>
              </mc:Choice>
              <mc:Fallback>
                <p:oleObj name="Equation" r:id="rId3" imgW="251460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18304"/>
                        <a:ext cx="2514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990600" y="2713704"/>
          <a:ext cx="1968500" cy="1028700"/>
        </p:xfrm>
        <a:graphic>
          <a:graphicData uri="http://schemas.openxmlformats.org/presentationml/2006/ole">
            <mc:AlternateContent xmlns:mc="http://schemas.openxmlformats.org/markup-compatibility/2006">
              <mc:Choice xmlns:v="urn:schemas-microsoft-com:vml" Requires="v">
                <p:oleObj spid="_x0000_s20514" name="Equation" r:id="rId5" imgW="1968480" imgH="1028520" progId="Equation.DSMT4">
                  <p:embed/>
                </p:oleObj>
              </mc:Choice>
              <mc:Fallback>
                <p:oleObj name="Equation" r:id="rId5" imgW="19684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713704"/>
                        <a:ext cx="1968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3018504" y="2713704"/>
          <a:ext cx="990600" cy="1028700"/>
        </p:xfrm>
        <a:graphic>
          <a:graphicData uri="http://schemas.openxmlformats.org/presentationml/2006/ole">
            <mc:AlternateContent xmlns:mc="http://schemas.openxmlformats.org/markup-compatibility/2006">
              <mc:Choice xmlns:v="urn:schemas-microsoft-com:vml" Requires="v">
                <p:oleObj spid="_x0000_s20515" name="Equation" r:id="rId7" imgW="990360" imgH="1028520" progId="Equation.DSMT4">
                  <p:embed/>
                </p:oleObj>
              </mc:Choice>
              <mc:Fallback>
                <p:oleObj name="Equation" r:id="rId7" imgW="99036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8504" y="2713704"/>
                        <a:ext cx="99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1005348" y="4023852"/>
          <a:ext cx="1663700" cy="1092200"/>
        </p:xfrm>
        <a:graphic>
          <a:graphicData uri="http://schemas.openxmlformats.org/presentationml/2006/ole">
            <mc:AlternateContent xmlns:mc="http://schemas.openxmlformats.org/markup-compatibility/2006">
              <mc:Choice xmlns:v="urn:schemas-microsoft-com:vml" Requires="v">
                <p:oleObj spid="_x0000_s20516" name="Equation" r:id="rId9" imgW="1663560" imgH="1091880" progId="Equation.DSMT4">
                  <p:embed/>
                </p:oleObj>
              </mc:Choice>
              <mc:Fallback>
                <p:oleObj name="Equation" r:id="rId9" imgW="1663560" imgH="1091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5348" y="4023852"/>
                        <a:ext cx="16637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2743200" y="4085304"/>
          <a:ext cx="2476500" cy="1028700"/>
        </p:xfrm>
        <a:graphic>
          <a:graphicData uri="http://schemas.openxmlformats.org/presentationml/2006/ole">
            <mc:AlternateContent xmlns:mc="http://schemas.openxmlformats.org/markup-compatibility/2006">
              <mc:Choice xmlns:v="urn:schemas-microsoft-com:vml" Requires="v">
                <p:oleObj spid="_x0000_s20517" name="Equation" r:id="rId11" imgW="2476440" imgH="1028520" progId="Equation.DSMT4">
                  <p:embed/>
                </p:oleObj>
              </mc:Choice>
              <mc:Fallback>
                <p:oleObj name="Equation" r:id="rId11" imgW="247644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4085304"/>
                        <a:ext cx="2476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p:cNvSpPr/>
          <p:nvPr/>
        </p:nvSpPr>
        <p:spPr>
          <a:xfrm>
            <a:off x="5331540" y="3841790"/>
            <a:ext cx="3657600" cy="1938992"/>
          </a:xfrm>
          <a:prstGeom prst="rect">
            <a:avLst/>
          </a:prstGeom>
        </p:spPr>
        <p:txBody>
          <a:bodyPr wrap="square">
            <a:spAutoFit/>
          </a:bodyPr>
          <a:lstStyle/>
          <a:p>
            <a:pPr>
              <a:spcBef>
                <a:spcPts val="600"/>
              </a:spcBef>
            </a:pPr>
            <a:r>
              <a:rPr lang="en-US" sz="2000" dirty="0">
                <a:solidFill>
                  <a:srgbClr val="008080"/>
                </a:solidFill>
              </a:rPr>
              <a:t>In this problem, we note immediately that the coefficient matrix has no inverse, so we know that either the system has no solution or else it has an infinite number of solutions.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48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48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Inverse Matrix Method (cont.)</a:t>
            </a:r>
          </a:p>
        </p:txBody>
      </p:sp>
      <p:sp>
        <p:nvSpPr>
          <p:cNvPr id="6" name="Rectangle 5"/>
          <p:cNvSpPr/>
          <p:nvPr/>
        </p:nvSpPr>
        <p:spPr>
          <a:xfrm>
            <a:off x="5257800" y="1610380"/>
            <a:ext cx="3657600" cy="1015663"/>
          </a:xfrm>
          <a:prstGeom prst="rect">
            <a:avLst/>
          </a:prstGeom>
        </p:spPr>
        <p:txBody>
          <a:bodyPr wrap="square">
            <a:spAutoFit/>
          </a:bodyPr>
          <a:lstStyle/>
          <a:p>
            <a:r>
              <a:rPr lang="en-US" sz="2000" dirty="0">
                <a:solidFill>
                  <a:srgbClr val="008080"/>
                </a:solidFill>
              </a:rPr>
              <a:t>Since </a:t>
            </a:r>
            <a:r>
              <a:rPr lang="en-US" sz="2000" i="1" dirty="0" err="1">
                <a:solidFill>
                  <a:srgbClr val="008080"/>
                </a:solidFill>
              </a:rPr>
              <a:t>D</a:t>
            </a:r>
            <a:r>
              <a:rPr lang="en-US" sz="2000" i="1" baseline="-25000" dirty="0" err="1">
                <a:solidFill>
                  <a:srgbClr val="008080"/>
                </a:solidFill>
              </a:rPr>
              <a:t>x</a:t>
            </a:r>
            <a:r>
              <a:rPr lang="en-US" sz="2000" dirty="0">
                <a:solidFill>
                  <a:srgbClr val="008080"/>
                </a:solidFill>
                <a:sym typeface="Symbol"/>
              </a:rPr>
              <a:t>  </a:t>
            </a:r>
            <a:r>
              <a:rPr lang="en-US" sz="2000" dirty="0">
                <a:solidFill>
                  <a:srgbClr val="008080"/>
                </a:solidFill>
              </a:rPr>
              <a:t>0, Cramer’s rule tells us that this system has no solution.</a:t>
            </a:r>
          </a:p>
        </p:txBody>
      </p:sp>
      <p:sp>
        <p:nvSpPr>
          <p:cNvPr id="5" name="Rectangle 4"/>
          <p:cNvSpPr/>
          <p:nvPr/>
        </p:nvSpPr>
        <p:spPr>
          <a:xfrm>
            <a:off x="457200" y="2819400"/>
            <a:ext cx="1984839" cy="523220"/>
          </a:xfrm>
          <a:prstGeom prst="rect">
            <a:avLst/>
          </a:prstGeom>
        </p:spPr>
        <p:txBody>
          <a:bodyPr wrap="none">
            <a:spAutoFit/>
          </a:bodyPr>
          <a:lstStyle/>
          <a:p>
            <a:r>
              <a:rPr lang="en-US" sz="2800" dirty="0">
                <a:solidFill>
                  <a:srgbClr val="FF0000"/>
                </a:solidFill>
              </a:rPr>
              <a:t>No Solution.</a:t>
            </a:r>
          </a:p>
        </p:txBody>
      </p:sp>
      <p:graphicFrame>
        <p:nvGraphicFramePr>
          <p:cNvPr id="21507" name="Object 3"/>
          <p:cNvGraphicFramePr>
            <a:graphicFrameLocks noChangeAspect="1"/>
          </p:cNvGraphicFramePr>
          <p:nvPr/>
        </p:nvGraphicFramePr>
        <p:xfrm>
          <a:off x="539544" y="1538748"/>
          <a:ext cx="1943100" cy="1028700"/>
        </p:xfrm>
        <a:graphic>
          <a:graphicData uri="http://schemas.openxmlformats.org/presentationml/2006/ole">
            <mc:AlternateContent xmlns:mc="http://schemas.openxmlformats.org/markup-compatibility/2006">
              <mc:Choice xmlns:v="urn:schemas-microsoft-com:vml" Requires="v">
                <p:oleObj spid="_x0000_s21525" name="Equation" r:id="rId3" imgW="1942920" imgH="1028520" progId="Equation.DSMT4">
                  <p:embed/>
                </p:oleObj>
              </mc:Choice>
              <mc:Fallback>
                <p:oleObj name="Equation" r:id="rId3" imgW="194292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44" y="1538748"/>
                        <a:ext cx="1943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2514600" y="1828800"/>
          <a:ext cx="1993900" cy="469900"/>
        </p:xfrm>
        <a:graphic>
          <a:graphicData uri="http://schemas.openxmlformats.org/presentationml/2006/ole">
            <mc:AlternateContent xmlns:mc="http://schemas.openxmlformats.org/markup-compatibility/2006">
              <mc:Choice xmlns:v="urn:schemas-microsoft-com:vml" Requires="v">
                <p:oleObj spid="_x0000_s21526" name="Equation" r:id="rId5" imgW="1993680" imgH="469800" progId="Equation.DSMT4">
                  <p:embed/>
                </p:oleObj>
              </mc:Choice>
              <mc:Fallback>
                <p:oleObj name="Equation" r:id="rId5" imgW="19936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1828800"/>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nvGraphicFramePr>
        <p:xfrm>
          <a:off x="4569540" y="1905000"/>
          <a:ext cx="482600" cy="292100"/>
        </p:xfrm>
        <a:graphic>
          <a:graphicData uri="http://schemas.openxmlformats.org/presentationml/2006/ole">
            <mc:AlternateContent xmlns:mc="http://schemas.openxmlformats.org/markup-compatibility/2006">
              <mc:Choice xmlns:v="urn:schemas-microsoft-com:vml" Requires="v">
                <p:oleObj spid="_x0000_s21527" name="Equation" r:id="rId7" imgW="482400" imgH="291960" progId="Equation.DSMT4">
                  <p:embed/>
                </p:oleObj>
              </mc:Choice>
              <mc:Fallback>
                <p:oleObj name="Equation" r:id="rId7" imgW="4824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69540" y="19050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Matrix Equation</a:t>
            </a:r>
          </a:p>
        </p:txBody>
      </p:sp>
      <p:sp>
        <p:nvSpPr>
          <p:cNvPr id="3" name="Content Placeholder 2"/>
          <p:cNvSpPr>
            <a:spLocks noGrp="1"/>
          </p:cNvSpPr>
          <p:nvPr>
            <p:ph idx="1"/>
          </p:nvPr>
        </p:nvSpPr>
        <p:spPr/>
        <p:txBody>
          <a:bodyPr/>
          <a:lstStyle/>
          <a:p>
            <a:r>
              <a:rPr lang="en-US" dirty="0"/>
              <a:t>Write each linear system as a matrix equation. </a:t>
            </a:r>
          </a:p>
        </p:txBody>
      </p:sp>
      <p:graphicFrame>
        <p:nvGraphicFramePr>
          <p:cNvPr id="237570" name="Object 2"/>
          <p:cNvGraphicFramePr>
            <a:graphicFrameLocks noChangeAspect="1"/>
          </p:cNvGraphicFramePr>
          <p:nvPr/>
        </p:nvGraphicFramePr>
        <p:xfrm>
          <a:off x="548640" y="1943100"/>
          <a:ext cx="3073400" cy="2933700"/>
        </p:xfrm>
        <a:graphic>
          <a:graphicData uri="http://schemas.openxmlformats.org/presentationml/2006/ole">
            <mc:AlternateContent xmlns:mc="http://schemas.openxmlformats.org/markup-compatibility/2006">
              <mc:Choice xmlns:v="urn:schemas-microsoft-com:vml" Requires="v">
                <p:oleObj spid="_x0000_s1032" name="Equation" r:id="rId3" imgW="3073320" imgH="2933640" progId="Equation.DSMT4">
                  <p:embed/>
                </p:oleObj>
              </mc:Choice>
              <mc:Fallback>
                <p:oleObj name="Equation" r:id="rId3" imgW="3073320" imgH="29336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943100"/>
                        <a:ext cx="3073400"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Matrix Equation (cont.)</a:t>
            </a:r>
          </a:p>
        </p:txBody>
      </p:sp>
      <p:sp>
        <p:nvSpPr>
          <p:cNvPr id="3" name="Content Placeholder 2"/>
          <p:cNvSpPr>
            <a:spLocks noGrp="1"/>
          </p:cNvSpPr>
          <p:nvPr>
            <p:ph idx="1"/>
          </p:nvPr>
        </p:nvSpPr>
        <p:spPr/>
        <p:txBody>
          <a:bodyPr/>
          <a:lstStyle/>
          <a:p>
            <a:r>
              <a:rPr lang="en-US" b="1" dirty="0"/>
              <a:t>Solutions:</a:t>
            </a:r>
          </a:p>
          <a:p>
            <a:pPr marL="463550" indent="-463550"/>
            <a:r>
              <a:rPr lang="en-US" b="1" dirty="0"/>
              <a:t>a. 	</a:t>
            </a:r>
            <a:r>
              <a:rPr lang="en-US" dirty="0"/>
              <a:t>Since the system is in standard form, we can just read off the coefficients of </a:t>
            </a:r>
            <a:r>
              <a:rPr lang="en-US" i="1" dirty="0"/>
              <a:t>x </a:t>
            </a:r>
            <a:r>
              <a:rPr lang="en-US" dirty="0"/>
              <a:t>and </a:t>
            </a:r>
            <a:r>
              <a:rPr lang="en-US" i="1" dirty="0"/>
              <a:t>y</a:t>
            </a:r>
            <a:r>
              <a:rPr lang="en-US" dirty="0"/>
              <a:t> to form the equation</a:t>
            </a:r>
          </a:p>
          <a:p>
            <a:pPr marL="463550" indent="-463550"/>
            <a:endParaRPr lang="en-US" i="1" dirty="0"/>
          </a:p>
          <a:p>
            <a:pPr marL="463550" indent="-463550"/>
            <a:endParaRPr lang="en-US" i="1" dirty="0"/>
          </a:p>
          <a:p>
            <a:pPr marL="463550" indent="-463550"/>
            <a:endParaRPr lang="en-US" dirty="0"/>
          </a:p>
        </p:txBody>
      </p:sp>
      <p:graphicFrame>
        <p:nvGraphicFramePr>
          <p:cNvPr id="238595" name="Object 3"/>
          <p:cNvGraphicFramePr>
            <a:graphicFrameLocks noChangeAspect="1"/>
          </p:cNvGraphicFramePr>
          <p:nvPr/>
        </p:nvGraphicFramePr>
        <p:xfrm>
          <a:off x="2895600" y="3200400"/>
          <a:ext cx="1981200" cy="1028700"/>
        </p:xfrm>
        <a:graphic>
          <a:graphicData uri="http://schemas.openxmlformats.org/presentationml/2006/ole">
            <mc:AlternateContent xmlns:mc="http://schemas.openxmlformats.org/markup-compatibility/2006">
              <mc:Choice xmlns:v="urn:schemas-microsoft-com:vml" Requires="v">
                <p:oleObj spid="_x0000_s2070" name="Equation" r:id="rId3" imgW="1981080" imgH="1028520" progId="Equation.DSMT4">
                  <p:embed/>
                </p:oleObj>
              </mc:Choice>
              <mc:Fallback>
                <p:oleObj name="Equation" r:id="rId3" imgW="1981080" imgH="102852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200400"/>
                        <a:ext cx="1981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970208" y="3200400"/>
          <a:ext cx="1092200" cy="1028700"/>
        </p:xfrm>
        <a:graphic>
          <a:graphicData uri="http://schemas.openxmlformats.org/presentationml/2006/ole">
            <mc:AlternateContent xmlns:mc="http://schemas.openxmlformats.org/markup-compatibility/2006">
              <mc:Choice xmlns:v="urn:schemas-microsoft-com:vml" Requires="v">
                <p:oleObj spid="_x0000_s2071" name="Equation" r:id="rId5" imgW="1091880" imgH="1028520" progId="Equation.DSMT4">
                  <p:embed/>
                </p:oleObj>
              </mc:Choice>
              <mc:Fallback>
                <p:oleObj name="Equation" r:id="rId5" imgW="10918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70208" y="3200400"/>
                        <a:ext cx="1092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85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Matrix Equation (cont.)</a:t>
            </a:r>
          </a:p>
        </p:txBody>
      </p:sp>
      <p:sp>
        <p:nvSpPr>
          <p:cNvPr id="3" name="Content Placeholder 2"/>
          <p:cNvSpPr>
            <a:spLocks noGrp="1"/>
          </p:cNvSpPr>
          <p:nvPr>
            <p:ph idx="1"/>
          </p:nvPr>
        </p:nvSpPr>
        <p:spPr/>
        <p:txBody>
          <a:bodyPr/>
          <a:lstStyle/>
          <a:p>
            <a:pPr marL="463550" indent="-463550"/>
            <a:r>
              <a:rPr lang="en-US" b="1" dirty="0"/>
              <a:t>b. 	</a:t>
            </a:r>
            <a:r>
              <a:rPr lang="en-US" dirty="0"/>
              <a:t>First, we write each equation in standard form:</a:t>
            </a:r>
            <a:r>
              <a:rPr lang="en-US" b="1" dirty="0"/>
              <a:t> </a:t>
            </a:r>
            <a:endParaRPr lang="en-US" dirty="0"/>
          </a:p>
        </p:txBody>
      </p:sp>
      <p:graphicFrame>
        <p:nvGraphicFramePr>
          <p:cNvPr id="239620" name="Object 4"/>
          <p:cNvGraphicFramePr>
            <a:graphicFrameLocks noChangeAspect="1"/>
          </p:cNvGraphicFramePr>
          <p:nvPr>
            <p:extLst>
              <p:ext uri="{D42A27DB-BD31-4B8C-83A1-F6EECF244321}">
                <p14:modId xmlns:p14="http://schemas.microsoft.com/office/powerpoint/2010/main" val="4178919592"/>
              </p:ext>
            </p:extLst>
          </p:nvPr>
        </p:nvGraphicFramePr>
        <p:xfrm>
          <a:off x="2057400" y="2057400"/>
          <a:ext cx="2857500" cy="1562100"/>
        </p:xfrm>
        <a:graphic>
          <a:graphicData uri="http://schemas.openxmlformats.org/presentationml/2006/ole">
            <mc:AlternateContent xmlns:mc="http://schemas.openxmlformats.org/markup-compatibility/2006">
              <mc:Choice xmlns:v="urn:schemas-microsoft-com:vml" Requires="v">
                <p:oleObj spid="_x0000_s3086" name="Equation" r:id="rId3" imgW="2857320" imgH="1562040" progId="Equation.DSMT4">
                  <p:embed/>
                </p:oleObj>
              </mc:Choice>
              <mc:Fallback>
                <p:oleObj name="Equation" r:id="rId3" imgW="2857320" imgH="15620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057400"/>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extLst>
              <p:ext uri="{D42A27DB-BD31-4B8C-83A1-F6EECF244321}">
                <p14:modId xmlns:p14="http://schemas.microsoft.com/office/powerpoint/2010/main" val="1248680723"/>
              </p:ext>
            </p:extLst>
          </p:nvPr>
        </p:nvGraphicFramePr>
        <p:xfrm>
          <a:off x="4730750" y="2057400"/>
          <a:ext cx="3098800" cy="1562100"/>
        </p:xfrm>
        <a:graphic>
          <a:graphicData uri="http://schemas.openxmlformats.org/presentationml/2006/ole">
            <mc:AlternateContent xmlns:mc="http://schemas.openxmlformats.org/markup-compatibility/2006">
              <mc:Choice xmlns:v="urn:schemas-microsoft-com:vml" Requires="v">
                <p:oleObj spid="_x0000_s3087" name="Equation" r:id="rId5" imgW="3098520" imgH="1562040" progId="Equation.DSMT4">
                  <p:embed/>
                </p:oleObj>
              </mc:Choice>
              <mc:Fallback>
                <p:oleObj name="Equation" r:id="rId5" imgW="3098520" imgH="1562040" progId="Equation.DSMT4">
                  <p:embed/>
                  <p:pic>
                    <p:nvPicPr>
                      <p:cNvPr id="0" name="Picture 3"/>
                      <p:cNvPicPr>
                        <a:picLocks noChangeAspect="1" noChangeArrowheads="1"/>
                      </p:cNvPicPr>
                      <p:nvPr/>
                    </p:nvPicPr>
                    <p:blipFill>
                      <a:blip r:embed="rId6"/>
                      <a:srcRect/>
                      <a:stretch>
                        <a:fillRect/>
                      </a:stretch>
                    </p:blipFill>
                    <p:spPr bwMode="auto">
                      <a:xfrm>
                        <a:off x="4730750" y="2057400"/>
                        <a:ext cx="30988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96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Matrix Equation (cont.)</a:t>
            </a:r>
          </a:p>
        </p:txBody>
      </p:sp>
      <p:sp>
        <p:nvSpPr>
          <p:cNvPr id="3" name="Content Placeholder 2"/>
          <p:cNvSpPr>
            <a:spLocks noGrp="1"/>
          </p:cNvSpPr>
          <p:nvPr>
            <p:ph idx="1"/>
          </p:nvPr>
        </p:nvSpPr>
        <p:spPr/>
        <p:txBody>
          <a:bodyPr/>
          <a:lstStyle/>
          <a:p>
            <a:r>
              <a:rPr lang="en-US" dirty="0"/>
              <a:t>Now we can read off the coefficients to form the matrix equation</a:t>
            </a:r>
          </a:p>
        </p:txBody>
      </p:sp>
      <p:graphicFrame>
        <p:nvGraphicFramePr>
          <p:cNvPr id="240643" name="Object 3"/>
          <p:cNvGraphicFramePr>
            <a:graphicFrameLocks noChangeAspect="1"/>
          </p:cNvGraphicFramePr>
          <p:nvPr/>
        </p:nvGraphicFramePr>
        <p:xfrm>
          <a:off x="2667000" y="2552700"/>
          <a:ext cx="2667000" cy="1562100"/>
        </p:xfrm>
        <a:graphic>
          <a:graphicData uri="http://schemas.openxmlformats.org/presentationml/2006/ole">
            <mc:AlternateContent xmlns:mc="http://schemas.openxmlformats.org/markup-compatibility/2006">
              <mc:Choice xmlns:v="urn:schemas-microsoft-com:vml" Requires="v">
                <p:oleObj spid="_x0000_s4110" name="Equation" r:id="rId3" imgW="2666880" imgH="1562040" progId="Equation.DSMT4">
                  <p:embed/>
                </p:oleObj>
              </mc:Choice>
              <mc:Fallback>
                <p:oleObj name="Equation" r:id="rId3" imgW="2666880" imgH="156204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2552700"/>
                        <a:ext cx="2667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5410200" y="2544096"/>
          <a:ext cx="1092200" cy="1562100"/>
        </p:xfrm>
        <a:graphic>
          <a:graphicData uri="http://schemas.openxmlformats.org/presentationml/2006/ole">
            <mc:AlternateContent xmlns:mc="http://schemas.openxmlformats.org/markup-compatibility/2006">
              <mc:Choice xmlns:v="urn:schemas-microsoft-com:vml" Requires="v">
                <p:oleObj spid="_x0000_s4111" name="Equation" r:id="rId5" imgW="1091880" imgH="1562040" progId="Equation.DSMT4">
                  <p:embed/>
                </p:oleObj>
              </mc:Choice>
              <mc:Fallback>
                <p:oleObj name="Equation" r:id="rId5" imgW="1091880" imgH="15620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2544096"/>
                        <a:ext cx="1092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06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a:solidFill>
                  <a:srgbClr val="000000"/>
                </a:solidFill>
              </a:rPr>
              <a:t>Identity Matrices</a:t>
            </a:r>
          </a:p>
          <a:p>
            <a:r>
              <a:rPr lang="en-US" dirty="0">
                <a:solidFill>
                  <a:srgbClr val="000000"/>
                </a:solidFill>
              </a:rPr>
              <a:t>The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a:t>
            </a:r>
            <a:r>
              <a:rPr lang="en-US" b="1" dirty="0">
                <a:solidFill>
                  <a:srgbClr val="C00000"/>
                </a:solidFill>
              </a:rPr>
              <a:t>identity matrix</a:t>
            </a:r>
            <a:r>
              <a:rPr lang="en-US" dirty="0">
                <a:solidFill>
                  <a:srgbClr val="000000"/>
                </a:solidFill>
              </a:rPr>
              <a:t>, denoted </a:t>
            </a:r>
            <a:r>
              <a:rPr lang="en-US" i="1" dirty="0">
                <a:solidFill>
                  <a:srgbClr val="000000"/>
                </a:solidFill>
              </a:rPr>
              <a:t>I</a:t>
            </a:r>
            <a:r>
              <a:rPr lang="en-US" i="1" baseline="-25000" dirty="0">
                <a:solidFill>
                  <a:srgbClr val="000000"/>
                </a:solidFill>
              </a:rPr>
              <a:t>n</a:t>
            </a:r>
            <a:r>
              <a:rPr lang="en-US" dirty="0">
                <a:solidFill>
                  <a:srgbClr val="000000"/>
                </a:solidFill>
              </a:rPr>
              <a:t> (or by just </a:t>
            </a:r>
            <a:r>
              <a:rPr lang="en-US" i="1" dirty="0">
                <a:solidFill>
                  <a:srgbClr val="000000"/>
                </a:solidFill>
              </a:rPr>
              <a:t>I</a:t>
            </a:r>
            <a:r>
              <a:rPr lang="en-US" dirty="0">
                <a:solidFill>
                  <a:srgbClr val="000000"/>
                </a:solidFill>
              </a:rPr>
              <a:t> when there is no possibility of confusion), is the </a:t>
            </a:r>
            <a:r>
              <a:rPr lang="en-US" i="1" dirty="0">
                <a:solidFill>
                  <a:srgbClr val="000000"/>
                </a:solidFill>
              </a:rPr>
              <a:t>n</a:t>
            </a:r>
            <a:r>
              <a:rPr lang="en-US" dirty="0">
                <a:solidFill>
                  <a:srgbClr val="000000"/>
                </a:solidFill>
              </a:rPr>
              <a:t> × </a:t>
            </a:r>
            <a:r>
              <a:rPr lang="en-US" i="1" dirty="0">
                <a:solidFill>
                  <a:srgbClr val="000000"/>
                </a:solidFill>
              </a:rPr>
              <a:t>n</a:t>
            </a:r>
            <a:r>
              <a:rPr lang="en-US" dirty="0">
                <a:solidFill>
                  <a:srgbClr val="000000"/>
                </a:solidFill>
              </a:rPr>
              <a:t> matrix consisting of 1’s on the </a:t>
            </a:r>
            <a:r>
              <a:rPr lang="en-US" i="1" dirty="0">
                <a:solidFill>
                  <a:srgbClr val="000000"/>
                </a:solidFill>
              </a:rPr>
              <a:t>main diagonal</a:t>
            </a:r>
            <a:r>
              <a:rPr lang="en-US" dirty="0">
                <a:solidFill>
                  <a:srgbClr val="000000"/>
                </a:solidFill>
              </a:rPr>
              <a:t> and 0’s everywhere else. The </a:t>
            </a:r>
            <a:r>
              <a:rPr lang="en-US" b="1" dirty="0">
                <a:solidFill>
                  <a:srgbClr val="C00000"/>
                </a:solidFill>
              </a:rPr>
              <a:t>main diagonal</a:t>
            </a:r>
            <a:r>
              <a:rPr lang="en-US" dirty="0">
                <a:solidFill>
                  <a:srgbClr val="000000"/>
                </a:solidFill>
              </a:rPr>
              <a:t> consists of those entries in the first row-first column, the second row-second column, and so on down to the </a:t>
            </a:r>
            <a:r>
              <a:rPr lang="en-US" i="1" dirty="0">
                <a:solidFill>
                  <a:srgbClr val="000000"/>
                </a:solidFill>
              </a:rPr>
              <a:t>n</a:t>
            </a:r>
            <a:r>
              <a:rPr lang="en-US" baseline="30000" dirty="0">
                <a:solidFill>
                  <a:srgbClr val="000000"/>
                </a:solidFill>
              </a:rPr>
              <a:t>th</a:t>
            </a:r>
            <a:r>
              <a:rPr lang="en-US" dirty="0">
                <a:solidFill>
                  <a:srgbClr val="000000"/>
                </a:solidFill>
              </a:rPr>
              <a:t> row-</a:t>
            </a:r>
            <a:r>
              <a:rPr lang="en-US" i="1" dirty="0">
                <a:solidFill>
                  <a:srgbClr val="000000"/>
                </a:solidFill>
              </a:rPr>
              <a:t>n</a:t>
            </a:r>
            <a:r>
              <a:rPr lang="en-US" baseline="30000" dirty="0">
                <a:solidFill>
                  <a:srgbClr val="000000"/>
                </a:solidFill>
              </a:rPr>
              <a:t>th</a:t>
            </a:r>
            <a:r>
              <a:rPr lang="en-US" dirty="0">
                <a:solidFill>
                  <a:srgbClr val="000000"/>
                </a:solidFill>
              </a:rPr>
              <a:t> column.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4053840"/>
          </a:xfrm>
          <a:solidFill>
            <a:srgbClr val="FFFFCC"/>
          </a:solidFill>
          <a:ln w="28575">
            <a:solidFill>
              <a:srgbClr val="000000"/>
            </a:solidFill>
          </a:ln>
        </p:spPr>
        <p:txBody>
          <a:bodyPr>
            <a:noAutofit/>
          </a:bodyPr>
          <a:lstStyle/>
          <a:p>
            <a:pPr algn="ctr"/>
            <a:r>
              <a:rPr lang="en-US" b="1" dirty="0">
                <a:solidFill>
                  <a:srgbClr val="000000"/>
                </a:solidFill>
              </a:rPr>
              <a:t>Identity Matrices (cont.)</a:t>
            </a:r>
          </a:p>
          <a:p>
            <a:r>
              <a:rPr lang="en-US" dirty="0">
                <a:solidFill>
                  <a:srgbClr val="000000"/>
                </a:solidFill>
              </a:rPr>
              <a:t>Every identity matrix, then, has the form</a:t>
            </a:r>
            <a:endParaRPr lang="en-US" b="1"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241666" name="Object 2"/>
          <p:cNvGraphicFramePr>
            <a:graphicFrameLocks noChangeAspect="1"/>
          </p:cNvGraphicFramePr>
          <p:nvPr/>
        </p:nvGraphicFramePr>
        <p:xfrm>
          <a:off x="2959100" y="2514600"/>
          <a:ext cx="3225800" cy="2628900"/>
        </p:xfrm>
        <a:graphic>
          <a:graphicData uri="http://schemas.openxmlformats.org/presentationml/2006/ole">
            <mc:AlternateContent xmlns:mc="http://schemas.openxmlformats.org/markup-compatibility/2006">
              <mc:Choice xmlns:v="urn:schemas-microsoft-com:vml" Requires="v">
                <p:oleObj spid="_x0000_s5128" name="Equation" r:id="rId3" imgW="3225600" imgH="2628720" progId="Equation.DSMT4">
                  <p:embed/>
                </p:oleObj>
              </mc:Choice>
              <mc:Fallback>
                <p:oleObj name="Equation" r:id="rId3" imgW="3225600" imgH="2628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9100" y="2514600"/>
                        <a:ext cx="3225800" cy="262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the Inverse of a Matrix</a:t>
            </a:r>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algn="ctr"/>
            <a:r>
              <a:rPr lang="en-US" b="1" dirty="0">
                <a:solidFill>
                  <a:srgbClr val="000000"/>
                </a:solidFill>
              </a:rPr>
              <a:t>Identity Matrices (cont.)</a:t>
            </a:r>
          </a:p>
          <a:p>
            <a:r>
              <a:rPr lang="en-US" dirty="0">
                <a:solidFill>
                  <a:srgbClr val="000000"/>
                </a:solidFill>
              </a:rPr>
              <a:t>The identity matrix (of a certain size) serves as the multiplicative identity on the set of appropriate matrices. This means that if matrices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are such that the matrix products are defined, then </a:t>
            </a:r>
            <a:r>
              <a:rPr lang="en-US" i="1" dirty="0">
                <a:solidFill>
                  <a:srgbClr val="0000FF"/>
                </a:solidFill>
              </a:rPr>
              <a:t>AI</a:t>
            </a:r>
            <a:r>
              <a:rPr lang="en-US" dirty="0">
                <a:solidFill>
                  <a:srgbClr val="0000FF"/>
                </a:solidFill>
              </a:rPr>
              <a:t> = </a:t>
            </a:r>
            <a:r>
              <a:rPr lang="en-US" i="1" dirty="0">
                <a:solidFill>
                  <a:srgbClr val="0000FF"/>
                </a:solidFill>
              </a:rPr>
              <a:t>A</a:t>
            </a:r>
            <a:r>
              <a:rPr lang="en-US" dirty="0">
                <a:solidFill>
                  <a:srgbClr val="0000FF"/>
                </a:solidFill>
              </a:rPr>
              <a:t> </a:t>
            </a:r>
            <a:r>
              <a:rPr lang="en-US" dirty="0">
                <a:solidFill>
                  <a:srgbClr val="000000"/>
                </a:solidFill>
              </a:rPr>
              <a:t>and </a:t>
            </a:r>
          </a:p>
          <a:p>
            <a:pPr>
              <a:spcBef>
                <a:spcPts val="0"/>
              </a:spcBef>
            </a:pPr>
            <a:r>
              <a:rPr lang="en-US" i="1" dirty="0">
                <a:solidFill>
                  <a:srgbClr val="0000FF"/>
                </a:solidFill>
              </a:rPr>
              <a:t>IB</a:t>
            </a:r>
            <a:r>
              <a:rPr lang="en-US" dirty="0">
                <a:solidFill>
                  <a:srgbClr val="0000FF"/>
                </a:solidFill>
              </a:rPr>
              <a:t> = </a:t>
            </a:r>
            <a:r>
              <a:rPr lang="en-US" i="1" dirty="0">
                <a:solidFill>
                  <a:srgbClr val="0000FF"/>
                </a:solidFill>
              </a:rPr>
              <a:t>B</a:t>
            </a:r>
            <a:r>
              <a:rPr lang="en-US" dirty="0">
                <a:solidFill>
                  <a:srgbClr val="000000"/>
                </a:solidFill>
              </a:rPr>
              <a:t>. In this sense, </a:t>
            </a:r>
            <a:r>
              <a:rPr lang="en-US" i="1" dirty="0">
                <a:solidFill>
                  <a:srgbClr val="000000"/>
                </a:solidFill>
              </a:rPr>
              <a:t>I</a:t>
            </a:r>
            <a:r>
              <a:rPr lang="en-US" dirty="0">
                <a:solidFill>
                  <a:srgbClr val="000000"/>
                </a:solidFill>
              </a:rPr>
              <a:t> serves the same purpose as the number 1 in the set of real numbers.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TotalTime>
  <Words>1197</Words>
  <Application>Microsoft Office PowerPoint</Application>
  <PresentationFormat>On-screen Show (4:3)</PresentationFormat>
  <Paragraphs>100</Paragraphs>
  <Slides>29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Courier New</vt:lpstr>
      <vt:lpstr>Calibri</vt:lpstr>
      <vt:lpstr>Arial</vt:lpstr>
      <vt:lpstr>Office Theme</vt:lpstr>
      <vt:lpstr>Equation</vt:lpstr>
      <vt:lpstr>Section 6.5</vt:lpstr>
      <vt:lpstr>Objectives</vt:lpstr>
      <vt:lpstr>Example 1: Matrix Equation</vt:lpstr>
      <vt:lpstr>Example 1: Matrix Equation (cont.)</vt:lpstr>
      <vt:lpstr>Example 1: Matrix Equation (cont.)</vt:lpstr>
      <vt:lpstr>Example 1: Matrix Equation (cont.)</vt:lpstr>
      <vt:lpstr>Finding the Inverse of a Matrix</vt:lpstr>
      <vt:lpstr>Finding the Inverse of a Matrix</vt:lpstr>
      <vt:lpstr>Finding the Inverse of a Matrix</vt:lpstr>
      <vt:lpstr>Finding the Inverse of a Matrix</vt:lpstr>
      <vt:lpstr>Example 2: Finding the Inverse of a Matrix</vt:lpstr>
      <vt:lpstr>Example 2: Finding the Inverse of a Matrix (cont.)</vt:lpstr>
      <vt:lpstr>Example 2: Finding the Inverse of a Matrix (cont.)</vt:lpstr>
      <vt:lpstr>Example 2: Finding the Inverse of a Matrix (cont.)</vt:lpstr>
      <vt:lpstr>Example 2: Finding the Inverse of a Matrix (cont.)</vt:lpstr>
      <vt:lpstr>Finding the Inverse of a Matrix</vt:lpstr>
      <vt:lpstr>Finding the Inverse of a Matrix</vt:lpstr>
      <vt:lpstr>Finding the Inverse of a Matrix</vt:lpstr>
      <vt:lpstr>Example 3: Finding the Inverse of a Matrix</vt:lpstr>
      <vt:lpstr>Example 3: Finding the Inverse of a Matrix (cont.)</vt:lpstr>
      <vt:lpstr>Example 3: Finding the Inverse of a Matrix (cont.)</vt:lpstr>
      <vt:lpstr>Example 3: Finding the Inverse of a Matrix (cont.)</vt:lpstr>
      <vt:lpstr>Example 3: Finding the Inverse of a Matrix (cont.)</vt:lpstr>
      <vt:lpstr>Example 3: Finding the Inverse of a Matrix (cont.)</vt:lpstr>
      <vt:lpstr>Example 4: Inverse Matrix Method</vt:lpstr>
      <vt:lpstr>Example 4: Inverse Matrix Method (cont.)</vt:lpstr>
      <vt:lpstr>Example 4: Inverse Matrix Method (cont.)</vt:lpstr>
      <vt:lpstr>Example 4: Inverse Matrix Method (cont.)</vt:lpstr>
      <vt:lpstr>Example 4: Inverse Matrix Method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Chad Yates</cp:lastModifiedBy>
  <cp:revision>46</cp:revision>
  <dcterms:created xsi:type="dcterms:W3CDTF">2013-04-26T14:43:13Z</dcterms:created>
  <dcterms:modified xsi:type="dcterms:W3CDTF">2019-08-22T16:13:35Z</dcterms:modified>
</cp:coreProperties>
</file>