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70" r:id="rId6"/>
    <p:sldId id="272" r:id="rId7"/>
    <p:sldId id="275" r:id="rId8"/>
    <p:sldId id="274" r:id="rId9"/>
    <p:sldId id="276" r:id="rId10"/>
    <p:sldId id="277" r:id="rId11"/>
    <p:sldId id="280" r:id="rId12"/>
    <p:sldId id="273" r:id="rId13"/>
    <p:sldId id="278" r:id="rId14"/>
    <p:sldId id="281" r:id="rId15"/>
    <p:sldId id="282" r:id="rId16"/>
    <p:sldId id="260" r:id="rId17"/>
    <p:sldId id="290" r:id="rId18"/>
    <p:sldId id="261" r:id="rId19"/>
    <p:sldId id="262" r:id="rId20"/>
    <p:sldId id="263" r:id="rId21"/>
    <p:sldId id="264" r:id="rId22"/>
    <p:sldId id="265" r:id="rId23"/>
    <p:sldId id="267" r:id="rId24"/>
    <p:sldId id="268" r:id="rId25"/>
    <p:sldId id="283" r:id="rId26"/>
    <p:sldId id="284" r:id="rId27"/>
    <p:sldId id="269" r:id="rId28"/>
    <p:sldId id="286" r:id="rId29"/>
    <p:sldId id="285" r:id="rId30"/>
    <p:sldId id="287" r:id="rId31"/>
    <p:sldId id="288" r:id="rId32"/>
    <p:sldId id="289"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10" d="100"/>
          <a:sy n="110" d="100"/>
        </p:scale>
        <p:origin x="117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5/13/2020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0.png"/><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Leontief Input-Output Analysis</a:t>
            </a:r>
          </a:p>
        </p:txBody>
      </p:sp>
      <p:sp>
        <p:nvSpPr>
          <p:cNvPr id="3" name="Title 2"/>
          <p:cNvSpPr>
            <a:spLocks noGrp="1"/>
          </p:cNvSpPr>
          <p:nvPr>
            <p:ph type="title"/>
          </p:nvPr>
        </p:nvSpPr>
        <p:spPr/>
        <p:txBody>
          <a:bodyPr/>
          <a:lstStyle/>
          <a:p>
            <a:r>
              <a:t>Section 6.6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66344" y="1029287"/>
                <a:ext cx="8229600" cy="4967067"/>
              </a:xfrm>
            </p:spPr>
            <p:txBody>
              <a:bodyPr>
                <a:normAutofit/>
              </a:bodyPr>
              <a:lstStyle/>
              <a:p>
                <a:pPr>
                  <a:defRPr sz="2800"/>
                </a:pPr>
                <a:r>
                  <a:rPr sz="2800" dirty="0"/>
                  <a:t>Returning to our matrix notation, we solve for </a:t>
                </a:r>
                <a14:m>
                  <m:oMath xmlns:m="http://schemas.openxmlformats.org/officeDocument/2006/math">
                    <m:r>
                      <a:rPr>
                        <a:latin typeface="Cambria Math" panose="02040503050406030204" pitchFamily="18" charset="0"/>
                      </a:rPr>
                      <m:t>𝑋</m:t>
                    </m:r>
                  </m:oMath>
                </a14:m>
                <a:r>
                  <a:rPr sz="2800" dirty="0"/>
                  <a:t> as follows. For this example, </a:t>
                </a:r>
                <a14:m>
                  <m:oMath xmlns:m="http://schemas.openxmlformats.org/officeDocument/2006/math">
                    <m:r>
                      <a:rPr>
                        <a:latin typeface="Cambria Math" panose="02040503050406030204" pitchFamily="18" charset="0"/>
                      </a:rPr>
                      <m:t>𝐼</m:t>
                    </m:r>
                  </m:oMath>
                </a14:m>
                <a:r>
                  <a:rPr sz="2800" dirty="0"/>
                  <a:t> is the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identity matrix.</a:t>
                </a:r>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66344" y="1029287"/>
                <a:ext cx="8229600" cy="4967067"/>
              </a:xfrm>
              <a:blipFill>
                <a:blip r:embed="rId2"/>
                <a:stretch>
                  <a:fillRect l="-1556" t="-1227"/>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E6640B0-0DE0-449B-8965-1449A0FC2CBA}"/>
                  </a:ext>
                </a:extLst>
              </p:cNvPr>
              <p:cNvGraphicFramePr>
                <a:graphicFrameLocks noGrp="1"/>
              </p:cNvGraphicFramePr>
              <p:nvPr>
                <p:extLst>
                  <p:ext uri="{D42A27DB-BD31-4B8C-83A1-F6EECF244321}">
                    <p14:modId xmlns:p14="http://schemas.microsoft.com/office/powerpoint/2010/main" val="1212049029"/>
                  </p:ext>
                </p:extLst>
              </p:nvPr>
            </p:nvGraphicFramePr>
            <p:xfrm>
              <a:off x="2556574" y="2286000"/>
              <a:ext cx="4030853" cy="199948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2202053">
                      <a:extLst>
                        <a:ext uri="{9D8B030D-6E8A-4147-A177-3AD203B41FA5}">
                          <a16:colId xmlns:a16="http://schemas.microsoft.com/office/drawing/2014/main" val="20001"/>
                        </a:ext>
                      </a:extLst>
                    </a:gridCol>
                  </a:tblGrid>
                  <a:tr h="0">
                    <a:tc>
                      <a:txBody>
                        <a:bodyPr/>
                        <a:lstStyle/>
                        <a:p>
                          <a:pPr algn="r">
                            <a:defRPr sz="1600"/>
                          </a:pPr>
                          <a:r>
                            <a:rPr sz="2800"/>
                            <a:t>​</a:t>
                          </a:r>
                          <a14:m>
                            <m:oMath xmlns:m="http://schemas.openxmlformats.org/officeDocument/2006/math">
                              <m:r>
                                <a:rPr sz="2800">
                                  <a:latin typeface="Cambria Math"/>
                                </a:rPr>
                                <m:t>𝑋</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𝐴𝑋</m:t>
                              </m:r>
                              <m:r>
                                <a:rPr sz="2800">
                                  <a:latin typeface="Cambria Math"/>
                                </a:rPr>
                                <m:t>+</m:t>
                              </m:r>
                              <m:r>
                                <a:rPr sz="2800">
                                  <a:latin typeface="Cambria Math"/>
                                </a:rPr>
                                <m:t>𝐸</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a:t>​</a:t>
                          </a:r>
                          <a14:m>
                            <m:oMath xmlns:m="http://schemas.openxmlformats.org/officeDocument/2006/math">
                              <m:r>
                                <a:rPr sz="2800">
                                  <a:latin typeface="Cambria Math"/>
                                </a:rPr>
                                <m:t>𝑋</m:t>
                              </m:r>
                              <m:r>
                                <a:rPr sz="2800">
                                  <a:latin typeface="Cambria Math"/>
                                </a:rPr>
                                <m:t>−</m:t>
                              </m:r>
                              <m:r>
                                <a:rPr sz="2800">
                                  <a:latin typeface="Cambria Math"/>
                                </a:rPr>
                                <m:t>𝐴𝑋</m:t>
                              </m:r>
                            </m:oMath>
                          </a14:m>
                          <a:endParaRPr sz="280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𝐸</m:t>
                              </m:r>
                            </m:oMath>
                          </a14:m>
                          <a:endParaRPr sz="28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d>
                                <m:dPr>
                                  <m:ctrlPr>
                                    <a:rPr sz="2800" i="1">
                                      <a:latin typeface="Cambria Math" panose="02040503050406030204" pitchFamily="18" charset="0"/>
                                    </a:rPr>
                                  </m:ctrlPr>
                                </m:dPr>
                                <m:e>
                                  <m:r>
                                    <a:rPr sz="2800">
                                      <a:latin typeface="Cambria Math"/>
                                    </a:rPr>
                                    <m:t>𝐼</m:t>
                                  </m:r>
                                  <m:r>
                                    <a:rPr sz="2800">
                                      <a:latin typeface="Cambria Math"/>
                                    </a:rPr>
                                    <m:t>−</m:t>
                                  </m:r>
                                  <m:r>
                                    <a:rPr sz="2800">
                                      <a:latin typeface="Cambria Math"/>
                                    </a:rPr>
                                    <m:t>𝐴</m:t>
                                  </m:r>
                                </m:e>
                              </m:d>
                              <m:r>
                                <a:rPr sz="2800">
                                  <a:latin typeface="Cambria Math"/>
                                </a:rPr>
                                <m:t>𝑋</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𝐸</m:t>
                              </m:r>
                            </m:oMath>
                          </a14:m>
                          <a:endParaRPr sz="28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800"/>
                            <a:t>​</a:t>
                          </a:r>
                          <a14:m>
                            <m:oMath xmlns:m="http://schemas.openxmlformats.org/officeDocument/2006/math">
                              <m:r>
                                <a:rPr sz="2800">
                                  <a:latin typeface="Cambria Math"/>
                                </a:rPr>
                                <m:t>𝑋</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𝐼</m:t>
                                      </m:r>
                                      <m:r>
                                        <a:rPr sz="2800">
                                          <a:latin typeface="Cambria Math"/>
                                        </a:rPr>
                                        <m:t>−</m:t>
                                      </m:r>
                                      <m:r>
                                        <a:rPr sz="2800">
                                          <a:latin typeface="Cambria Math"/>
                                        </a:rPr>
                                        <m:t>𝐴</m:t>
                                      </m:r>
                                    </m:e>
                                  </m:d>
                                </m:e>
                                <m:sup>
                                  <m:r>
                                    <a:rPr sz="2800">
                                      <a:latin typeface="Cambria Math"/>
                                    </a:rPr>
                                    <m:t>−</m:t>
                                  </m:r>
                                  <m:r>
                                    <a:rPr sz="2800">
                                      <a:latin typeface="Cambria Math"/>
                                    </a:rPr>
                                    <m:t>1</m:t>
                                  </m:r>
                                </m:sup>
                              </m:sSup>
                              <m:r>
                                <a:rPr sz="2800">
                                  <a:latin typeface="Cambria Math"/>
                                </a:rPr>
                                <m:t>𝐸</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a:extLst>
                  <a:ext uri="{FF2B5EF4-FFF2-40B4-BE49-F238E27FC236}">
                    <a16:creationId xmlns:a16="http://schemas.microsoft.com/office/drawing/2014/main" id="{CE6640B0-0DE0-449B-8965-1449A0FC2CBA}"/>
                  </a:ext>
                </a:extLst>
              </p:cNvPr>
              <p:cNvGraphicFramePr>
                <a:graphicFrameLocks noGrp="1"/>
              </p:cNvGraphicFramePr>
              <p:nvPr>
                <p:extLst>
                  <p:ext uri="{D42A27DB-BD31-4B8C-83A1-F6EECF244321}">
                    <p14:modId xmlns:p14="http://schemas.microsoft.com/office/powerpoint/2010/main" val="1212049029"/>
                  </p:ext>
                </p:extLst>
              </p:nvPr>
            </p:nvGraphicFramePr>
            <p:xfrm>
              <a:off x="2556574" y="2286000"/>
              <a:ext cx="4030853" cy="199948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2202053">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120667" b="-336585"/>
                          </a:stretch>
                        </a:blipFill>
                      </a:tcPr>
                    </a:tc>
                    <a:tc>
                      <a:txBody>
                        <a:bodyPr/>
                        <a:lstStyle/>
                        <a:p>
                          <a:endParaRPr lang="en-US"/>
                        </a:p>
                      </a:txBody>
                      <a:tcPr marL="36576" marR="36576" marT="36576" marB="36576" anchor="ctr">
                        <a:blipFill>
                          <a:blip r:embed="rId3"/>
                          <a:stretch>
                            <a:fillRect l="-82873" t="-13415" b="-3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20667" b="-236585"/>
                          </a:stretch>
                        </a:blipFill>
                      </a:tcPr>
                    </a:tc>
                    <a:tc>
                      <a:txBody>
                        <a:bodyPr/>
                        <a:lstStyle/>
                        <a:p>
                          <a:endParaRPr lang="en-US"/>
                        </a:p>
                      </a:txBody>
                      <a:tcPr marL="36576" marR="36576" marT="36576" marB="36576" anchor="ctr">
                        <a:blipFill>
                          <a:blip r:embed="rId3"/>
                          <a:stretch>
                            <a:fillRect l="-82873" t="-113415" b="-2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120667" b="-136585"/>
                          </a:stretch>
                        </a:blipFill>
                      </a:tcPr>
                    </a:tc>
                    <a:tc>
                      <a:txBody>
                        <a:bodyPr/>
                        <a:lstStyle/>
                        <a:p>
                          <a:endParaRPr lang="en-US"/>
                        </a:p>
                      </a:txBody>
                      <a:tcPr marL="36576" marR="36576" marT="36576" marB="36576" anchor="ctr">
                        <a:blipFill>
                          <a:blip r:embed="rId3"/>
                          <a:stretch>
                            <a:fillRect l="-82873" t="-213415" b="-136585"/>
                          </a:stretch>
                        </a:blipFill>
                      </a:tcPr>
                    </a:tc>
                    <a:extLst>
                      <a:ext uri="{0D108BD9-81ED-4DB2-BD59-A6C34878D82A}">
                        <a16:rowId xmlns:a16="http://schemas.microsoft.com/office/drawing/2014/main" val="10002"/>
                      </a:ext>
                    </a:extLst>
                  </a:tr>
                  <a:tr h="499872">
                    <a:tc>
                      <a:txBody>
                        <a:bodyPr/>
                        <a:lstStyle/>
                        <a:p>
                          <a:endParaRPr lang="en-US"/>
                        </a:p>
                      </a:txBody>
                      <a:tcPr marL="36576" marR="36576" marT="36576" marB="36576" anchor="ctr">
                        <a:blipFill>
                          <a:blip r:embed="rId3"/>
                          <a:stretch>
                            <a:fillRect t="-313415" r="-120667" b="-36585"/>
                          </a:stretch>
                        </a:blipFill>
                      </a:tcPr>
                    </a:tc>
                    <a:tc>
                      <a:txBody>
                        <a:bodyPr/>
                        <a:lstStyle/>
                        <a:p>
                          <a:endParaRPr lang="en-US"/>
                        </a:p>
                      </a:txBody>
                      <a:tcPr marL="36576" marR="36576" marT="36576" marB="36576" anchor="ctr">
                        <a:blipFill>
                          <a:blip r:embed="rId3"/>
                          <a:stretch>
                            <a:fillRect l="-82873" t="-313415" b="-36585"/>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5406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dirty="0"/>
                  <a:t>Therefore, to solve for the production matrix </a:t>
                </a:r>
                <a14:m>
                  <m:oMath xmlns:m="http://schemas.openxmlformats.org/officeDocument/2006/math">
                    <m:r>
                      <a:rPr lang="en-IN">
                        <a:latin typeface="Cambria Math" panose="02040503050406030204" pitchFamily="18" charset="0"/>
                      </a:rPr>
                      <m:t>𝑋</m:t>
                    </m:r>
                  </m:oMath>
                </a14:m>
                <a:r>
                  <a:rPr lang="en-IN" dirty="0"/>
                  <a:t>, we first find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𝐼</m:t>
                            </m:r>
                            <m:r>
                              <a:rPr lang="ar-AE">
                                <a:latin typeface="Cambria Math" panose="02040503050406030204" pitchFamily="18" charset="0"/>
                              </a:rPr>
                              <m:t>−</m:t>
                            </m:r>
                            <m:r>
                              <a:rPr lang="ar-AE">
                                <a:latin typeface="Cambria Math" panose="02040503050406030204" pitchFamily="18" charset="0"/>
                              </a:rPr>
                              <m:t>𝐴</m:t>
                            </m:r>
                          </m:e>
                        </m:d>
                      </m:e>
                      <m:sup>
                        <m:r>
                          <a:rPr lang="ar-AE">
                            <a:latin typeface="Cambria Math" panose="02040503050406030204" pitchFamily="18" charset="0"/>
                          </a:rPr>
                          <m:t>−</m:t>
                        </m:r>
                        <m:r>
                          <a:rPr lang="ar-AE">
                            <a:latin typeface="Cambria Math" panose="02040503050406030204" pitchFamily="18" charset="0"/>
                          </a:rPr>
                          <m:t>1</m:t>
                        </m:r>
                      </m:sup>
                    </m:sSup>
                  </m:oMath>
                </a14:m>
                <a:r>
                  <a:rPr lang="ar-AE" dirty="0"/>
                  <a:t>, </a:t>
                </a:r>
                <a:r>
                  <a:rPr lang="en-IN" dirty="0"/>
                  <a:t>which is the inverse of the matrix obtained by subtracting the input-output matrix </a:t>
                </a:r>
                <a14:m>
                  <m:oMath xmlns:m="http://schemas.openxmlformats.org/officeDocument/2006/math">
                    <m:r>
                      <a:rPr lang="en-IN">
                        <a:latin typeface="Cambria Math" panose="02040503050406030204" pitchFamily="18" charset="0"/>
                      </a:rPr>
                      <m:t>𝐴</m:t>
                    </m:r>
                  </m:oMath>
                </a14:m>
                <a:r>
                  <a:rPr lang="en-IN" dirty="0"/>
                  <a:t> from the identity matrix </a:t>
                </a:r>
                <a14:m>
                  <m:oMath xmlns:m="http://schemas.openxmlformats.org/officeDocument/2006/math">
                    <m:r>
                      <a:rPr lang="en-IN">
                        <a:latin typeface="Cambria Math" panose="02040503050406030204" pitchFamily="18" charset="0"/>
                      </a:rPr>
                      <m:t>𝐼</m:t>
                    </m:r>
                  </m:oMath>
                </a14:m>
                <a:r>
                  <a:rPr lang="en-IN" dirty="0"/>
                  <a:t> of appropriate size. Then we multiply by the external demand matrix </a:t>
                </a:r>
                <a14:m>
                  <m:oMath xmlns:m="http://schemas.openxmlformats.org/officeDocument/2006/math">
                    <m:r>
                      <a:rPr lang="en-IN">
                        <a:latin typeface="Cambria Math" panose="02040503050406030204" pitchFamily="18" charset="0"/>
                      </a:rPr>
                      <m:t>𝐸</m:t>
                    </m:r>
                  </m:oMath>
                </a14:m>
                <a:r>
                  <a:rPr lang="en-IN" dirty="0"/>
                  <a:t>. Returning once more to our example, we complete the solution process.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2"/>
                </a:stretch>
              </a:blipFill>
            </p:spPr>
            <p:txBody>
              <a:bodyPr/>
              <a:lstStyle/>
              <a:p>
                <a:r>
                  <a:rPr lang="en-IN">
                    <a:noFill/>
                  </a:rPr>
                  <a:t> </a:t>
                </a:r>
              </a:p>
            </p:txBody>
          </p:sp>
        </mc:Fallback>
      </mc:AlternateContent>
    </p:spTree>
    <p:extLst>
      <p:ext uri="{BB962C8B-B14F-4D97-AF65-F5344CB8AC3E}">
        <p14:creationId xmlns:p14="http://schemas.microsoft.com/office/powerpoint/2010/main" val="128376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First, calculate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oMath>
                </a14:m>
                <a:r>
                  <a:rPr sz="2800" dirty="0"/>
                  <a:t>.</a:t>
                </a:r>
                <a:endParaRPr lang="en-US" sz="2800" dirty="0"/>
              </a:p>
              <a:p>
                <a:pPr>
                  <a:defRPr sz="2800"/>
                </a:pPr>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95844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At this point, the simplest way to obtain the solution is to use a calculator or computer algebra system.</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e>
                        <m:sup>
                          <m:r>
                            <a:rPr>
                              <a:latin typeface="Cambria Math" panose="02040503050406030204" pitchFamily="18" charset="0"/>
                            </a:rPr>
                            <m:t>−1</m:t>
                          </m:r>
                        </m:sup>
                      </m:sSup>
                      <m:r>
                        <a:rPr>
                          <a:latin typeface="Cambria Math" panose="02040503050406030204" pitchFamily="18" charset="0"/>
                        </a:rPr>
                        <m:t>𝐸</m:t>
                      </m:r>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0.8</m:t>
                                    </m:r>
                                  </m:e>
                                  <m:e>
                                    <m:r>
                                      <a:rPr>
                                        <a:latin typeface="Cambria Math" panose="02040503050406030204" pitchFamily="18" charset="0"/>
                                      </a:rPr>
                                      <m:t>−0.4</m:t>
                                    </m:r>
                                  </m:e>
                                  <m:e>
                                    <m:r>
                                      <a:rPr>
                                        <a:latin typeface="Cambria Math" panose="02040503050406030204" pitchFamily="18" charset="0"/>
                                      </a:rPr>
                                      <m:t>−0.4</m:t>
                                    </m:r>
                                  </m:e>
                                </m:mr>
                                <m:mr>
                                  <m:e>
                                    <m:r>
                                      <a:rPr>
                                        <a:latin typeface="Cambria Math" panose="02040503050406030204" pitchFamily="18" charset="0"/>
                                      </a:rPr>
                                      <m:t>−0.4</m:t>
                                    </m:r>
                                  </m:e>
                                  <m:e>
                                    <m:r>
                                      <a:rPr>
                                        <a:latin typeface="Cambria Math" panose="02040503050406030204" pitchFamily="18" charset="0"/>
                                      </a:rPr>
                                      <m:t>0.8</m:t>
                                    </m:r>
                                  </m:e>
                                  <m:e>
                                    <m:r>
                                      <a:rPr>
                                        <a:latin typeface="Cambria Math" panose="02040503050406030204" pitchFamily="18" charset="0"/>
                                      </a:rPr>
                                      <m:t>−0.2</m:t>
                                    </m:r>
                                  </m:e>
                                </m:mr>
                                <m:mr>
                                  <m:e>
                                    <m:r>
                                      <a:rPr>
                                        <a:latin typeface="Cambria Math" panose="02040503050406030204" pitchFamily="18" charset="0"/>
                                      </a:rPr>
                                      <m:t>0.0</m:t>
                                    </m:r>
                                  </m:e>
                                  <m:e>
                                    <m:r>
                                      <a:rPr>
                                        <a:latin typeface="Cambria Math" panose="02040503050406030204" pitchFamily="18" charset="0"/>
                                      </a:rPr>
                                      <m:t>−0.2</m:t>
                                    </m:r>
                                  </m:e>
                                  <m:e>
                                    <m:r>
                                      <a:rPr>
                                        <a:latin typeface="Cambria Math" panose="02040503050406030204" pitchFamily="18" charset="0"/>
                                      </a:rPr>
                                      <m:t>0.8</m:t>
                                    </m:r>
                                  </m:e>
                                </m:mr>
                              </m:m>
                            </m:e>
                          </m:d>
                        </m:e>
                        <m:sup>
                          <m:r>
                            <a:rPr>
                              <a:latin typeface="Cambria Math" panose="02040503050406030204" pitchFamily="18" charset="0"/>
                            </a:rPr>
                            <m:t>−1</m:t>
                          </m:r>
                        </m:sup>
                      </m:sSup>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5000</m:t>
                              </m:r>
                            </m:e>
                            <m:e>
                              <m:r>
                                <a:rPr>
                                  <a:latin typeface="Cambria Math" panose="02040503050406030204" pitchFamily="18" charset="0"/>
                                </a:rPr>
                                <m:t>2000</m:t>
                              </m:r>
                            </m:e>
                            <m:e>
                              <m:r>
                                <a:rPr>
                                  <a:latin typeface="Cambria Math" panose="02040503050406030204" pitchFamily="18" charset="0"/>
                                </a:rPr>
                                <m:t>8000</m:t>
                              </m:r>
                            </m:e>
                          </m:eqArr>
                        </m:e>
                      </m:d>
                    </m:oMath>
                  </m:oMathPara>
                </a14:m>
                <a:endParaRPr sz="2800" dirty="0"/>
              </a:p>
              <a:p>
                <a:pPr>
                  <a:defRPr sz="2800"/>
                </a:pPr>
                <a:r>
                  <a:rPr sz="2800" dirty="0"/>
                  <a:t>You can, however, use Gauss-Jordan elimination to find </a:t>
                </a:r>
                <a14:m>
                  <m:oMath xmlns:m="http://schemas.openxmlformats.org/officeDocument/2006/math">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0.8</m:t>
                                  </m:r>
                                </m:e>
                                <m:e>
                                  <m:r>
                                    <a:rPr>
                                      <a:latin typeface="Cambria Math" panose="02040503050406030204" pitchFamily="18" charset="0"/>
                                    </a:rPr>
                                    <m:t>−0.4</m:t>
                                  </m:r>
                                </m:e>
                                <m:e>
                                  <m:r>
                                    <a:rPr>
                                      <a:latin typeface="Cambria Math" panose="02040503050406030204" pitchFamily="18" charset="0"/>
                                    </a:rPr>
                                    <m:t>−0.4</m:t>
                                  </m:r>
                                </m:e>
                              </m:mr>
                              <m:mr>
                                <m:e>
                                  <m:r>
                                    <a:rPr>
                                      <a:latin typeface="Cambria Math" panose="02040503050406030204" pitchFamily="18" charset="0"/>
                                    </a:rPr>
                                    <m:t>−0.4</m:t>
                                  </m:r>
                                </m:e>
                                <m:e>
                                  <m:r>
                                    <a:rPr>
                                      <a:latin typeface="Cambria Math" panose="02040503050406030204" pitchFamily="18" charset="0"/>
                                    </a:rPr>
                                    <m:t>0.8</m:t>
                                  </m:r>
                                </m:e>
                                <m:e>
                                  <m:r>
                                    <a:rPr>
                                      <a:latin typeface="Cambria Math" panose="02040503050406030204" pitchFamily="18" charset="0"/>
                                    </a:rPr>
                                    <m:t>−0.2</m:t>
                                  </m:r>
                                </m:e>
                              </m:mr>
                              <m:mr>
                                <m:e>
                                  <m:r>
                                    <a:rPr>
                                      <a:latin typeface="Cambria Math" panose="02040503050406030204" pitchFamily="18" charset="0"/>
                                    </a:rPr>
                                    <m:t>0.0</m:t>
                                  </m:r>
                                </m:e>
                                <m:e>
                                  <m:r>
                                    <a:rPr>
                                      <a:latin typeface="Cambria Math" panose="02040503050406030204" pitchFamily="18" charset="0"/>
                                    </a:rPr>
                                    <m:t>−0.2</m:t>
                                  </m:r>
                                </m:e>
                                <m:e>
                                  <m:r>
                                    <a:rPr>
                                      <a:latin typeface="Cambria Math" panose="02040503050406030204" pitchFamily="18" charset="0"/>
                                    </a:rPr>
                                    <m:t>0.8</m:t>
                                  </m:r>
                                </m:e>
                              </m:mr>
                            </m:m>
                          </m:e>
                        </m:d>
                      </m:e>
                      <m:sup>
                        <m:r>
                          <a:rPr>
                            <a:latin typeface="Cambria Math" panose="02040503050406030204" pitchFamily="18" charset="0"/>
                          </a:rPr>
                          <m:t>−1</m:t>
                        </m:r>
                      </m:sup>
                    </m:sSup>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1.875</m:t>
                              </m:r>
                            </m:e>
                            <m:e>
                              <m:r>
                                <a:rPr>
                                  <a:latin typeface="Cambria Math" panose="02040503050406030204" pitchFamily="18" charset="0"/>
                                </a:rPr>
                                <m:t>1.25</m:t>
                              </m:r>
                            </m:e>
                            <m:e>
                              <m:r>
                                <a:rPr>
                                  <a:latin typeface="Cambria Math" panose="02040503050406030204" pitchFamily="18" charset="0"/>
                                </a:rPr>
                                <m:t>1.25</m:t>
                              </m:r>
                            </m:e>
                          </m:mr>
                          <m:mr>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1</m:t>
                              </m:r>
                            </m:e>
                          </m:mr>
                          <m:mr>
                            <m:e>
                              <m:r>
                                <a:rPr>
                                  <a:latin typeface="Cambria Math" panose="02040503050406030204" pitchFamily="18" charset="0"/>
                                </a:rPr>
                                <m:t>0.25</m:t>
                              </m:r>
                            </m:e>
                            <m:e>
                              <m:r>
                                <a:rPr>
                                  <a:latin typeface="Cambria Math" panose="02040503050406030204" pitchFamily="18" charset="0"/>
                                </a:rPr>
                                <m:t>0.5</m:t>
                              </m:r>
                            </m:e>
                            <m:e>
                              <m:r>
                                <a:rPr>
                                  <a:latin typeface="Cambria Math" panose="02040503050406030204" pitchFamily="18" charset="0"/>
                                </a:rPr>
                                <m:t>1.5</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extLst>
      <p:ext uri="{BB962C8B-B14F-4D97-AF65-F5344CB8AC3E}">
        <p14:creationId xmlns:p14="http://schemas.microsoft.com/office/powerpoint/2010/main" val="303732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dirty="0"/>
                  <a:t>Regardless of our approach, we can now solve for the total production of the system.</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𝐸</m:t>
                      </m:r>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8</m:t>
                                    </m:r>
                                  </m:e>
                                </m:mr>
                              </m:m>
                            </m:e>
                          </m:d>
                        </m:e>
                        <m:sup>
                          <m:r>
                            <a:rPr>
                              <a:latin typeface="Cambria Math" panose="02040503050406030204" pitchFamily="18" charset="0"/>
                            </a:rPr>
                            <m:t>−</m:t>
                          </m:r>
                          <m:r>
                            <a:rPr>
                              <a:latin typeface="Cambria Math" panose="02040503050406030204" pitchFamily="18" charset="0"/>
                            </a:rPr>
                            <m:t>1</m:t>
                          </m:r>
                        </m:sup>
                      </m:sSup>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5000</m:t>
                              </m:r>
                            </m:e>
                            <m:e>
                              <m:r>
                                <a:rPr>
                                  <a:latin typeface="Cambria Math" panose="02040503050406030204" pitchFamily="18" charset="0"/>
                                </a:rPr>
                                <m:t>2000</m:t>
                              </m:r>
                            </m:e>
                            <m:e>
                              <m:r>
                                <a:rPr>
                                  <a:latin typeface="Cambria Math" panose="02040503050406030204" pitchFamily="18" charset="0"/>
                                </a:rPr>
                                <m:t>8000</m:t>
                              </m:r>
                            </m:e>
                          </m:eqAr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𝐸</m:t>
                          </m:r>
                        </m:e>
                      </m:phant>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875</m:t>
                                </m:r>
                              </m:e>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25</m:t>
                                </m:r>
                              </m:e>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25</m:t>
                                </m:r>
                              </m:e>
                            </m:mr>
                            <m:mr>
                              <m:e>
                                <m:r>
                                  <a:rPr>
                                    <a:latin typeface="Cambria Math" panose="02040503050406030204" pitchFamily="18" charset="0"/>
                                  </a:rPr>
                                  <m:t>1</m:t>
                                </m:r>
                              </m:e>
                              <m:e>
                                <m:r>
                                  <a:rPr>
                                    <a:latin typeface="Cambria Math" panose="02040503050406030204" pitchFamily="18" charset="0"/>
                                  </a:rPr>
                                  <m:t>2</m:t>
                                </m:r>
                              </m:e>
                              <m:e>
                                <m:r>
                                  <a:rPr>
                                    <a:latin typeface="Cambria Math" panose="02040503050406030204" pitchFamily="18" charset="0"/>
                                  </a:rPr>
                                  <m:t>1</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25</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5000</m:t>
                              </m:r>
                            </m:e>
                            <m:e>
                              <m:r>
                                <a:rPr>
                                  <a:latin typeface="Cambria Math" panose="02040503050406030204" pitchFamily="18" charset="0"/>
                                </a:rPr>
                                <m:t>2000</m:t>
                              </m:r>
                            </m:e>
                            <m:e>
                              <m:r>
                                <a:rPr>
                                  <a:latin typeface="Cambria Math" panose="02040503050406030204" pitchFamily="18" charset="0"/>
                                </a:rPr>
                                <m:t>8000</m:t>
                              </m:r>
                            </m:e>
                          </m:eqArr>
                        </m:e>
                      </m:d>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𝐸</m:t>
                          </m:r>
                        </m:e>
                      </m:phant>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21</m:t>
                              </m:r>
                              <m:r>
                                <a:rPr>
                                  <a:latin typeface="Cambria Math" panose="02040503050406030204" pitchFamily="18" charset="0"/>
                                </a:rPr>
                                <m:t>,</m:t>
                              </m:r>
                              <m:r>
                                <a:rPr>
                                  <a:latin typeface="Cambria Math" panose="02040503050406030204" pitchFamily="18" charset="0"/>
                                </a:rPr>
                                <m:t>875</m:t>
                              </m:r>
                            </m:e>
                            <m:e>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000</m:t>
                              </m:r>
                            </m:e>
                            <m:e>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250</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IN">
                    <a:noFill/>
                  </a:rPr>
                  <a:t> </a:t>
                </a:r>
              </a:p>
            </p:txBody>
          </p:sp>
        </mc:Fallback>
      </mc:AlternateContent>
    </p:spTree>
    <p:extLst>
      <p:ext uri="{BB962C8B-B14F-4D97-AF65-F5344CB8AC3E}">
        <p14:creationId xmlns:p14="http://schemas.microsoft.com/office/powerpoint/2010/main" val="3577120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solution above implies that in order to meet the combined internal and external demands of the system, the following amounts should be produced.</a:t>
                </a:r>
              </a:p>
              <a:p>
                <a:pPr algn="ctr">
                  <a:defRPr sz="2800"/>
                </a:pPr>
                <a:r>
                  <a:rPr sz="2800" dirty="0"/>
                  <a:t>Gasoline: </a:t>
                </a:r>
                <a14:m>
                  <m:oMath xmlns:m="http://schemas.openxmlformats.org/officeDocument/2006/math">
                    <m:r>
                      <a:rPr>
                        <a:latin typeface="Cambria Math" panose="02040503050406030204" pitchFamily="18" charset="0"/>
                      </a:rPr>
                      <m:t>$</m:t>
                    </m:r>
                    <m:r>
                      <a:rPr>
                        <a:latin typeface="Cambria Math" panose="02040503050406030204" pitchFamily="18" charset="0"/>
                      </a:rPr>
                      <m:t>21</m:t>
                    </m:r>
                    <m:r>
                      <a:rPr>
                        <a:latin typeface="Cambria Math" panose="02040503050406030204" pitchFamily="18" charset="0"/>
                      </a:rPr>
                      <m:t>,</m:t>
                    </m:r>
                    <m:r>
                      <a:rPr>
                        <a:latin typeface="Cambria Math" panose="02040503050406030204" pitchFamily="18" charset="0"/>
                      </a:rPr>
                      <m:t>875</m:t>
                    </m:r>
                  </m:oMath>
                </a14:m>
                <a:endParaRPr sz="2800" dirty="0"/>
              </a:p>
              <a:p>
                <a:pPr algn="ctr">
                  <a:defRPr sz="2800"/>
                </a:pPr>
                <a:r>
                  <a:rPr sz="2800" dirty="0"/>
                  <a:t>Electricity: </a:t>
                </a:r>
                <a14:m>
                  <m:oMath xmlns:m="http://schemas.openxmlformats.org/officeDocument/2006/math">
                    <m:r>
                      <a:rPr>
                        <a:latin typeface="Cambria Math" panose="02040503050406030204" pitchFamily="18" charset="0"/>
                      </a:rPr>
                      <m:t>$</m:t>
                    </m:r>
                    <m:r>
                      <a:rPr>
                        <a:latin typeface="Cambria Math" panose="02040503050406030204" pitchFamily="18" charset="0"/>
                      </a:rPr>
                      <m:t>17</m:t>
                    </m:r>
                    <m:r>
                      <a:rPr>
                        <a:latin typeface="Cambria Math" panose="02040503050406030204" pitchFamily="18" charset="0"/>
                      </a:rPr>
                      <m:t>,</m:t>
                    </m:r>
                    <m:r>
                      <a:rPr>
                        <a:latin typeface="Cambria Math" panose="02040503050406030204" pitchFamily="18" charset="0"/>
                      </a:rPr>
                      <m:t>000</m:t>
                    </m:r>
                  </m:oMath>
                </a14:m>
                <a:endParaRPr sz="2800" dirty="0"/>
              </a:p>
              <a:p>
                <a:pPr algn="ctr">
                  <a:defRPr sz="2800"/>
                </a:pPr>
                <a:r>
                  <a:rPr sz="2800" dirty="0"/>
                  <a:t>Coal: </a:t>
                </a:r>
                <a14:m>
                  <m:oMath xmlns:m="http://schemas.openxmlformats.org/officeDocument/2006/math">
                    <m:r>
                      <a:rPr>
                        <a:latin typeface="Cambria Math" panose="02040503050406030204" pitchFamily="18" charset="0"/>
                      </a:rPr>
                      <m:t>$</m:t>
                    </m:r>
                    <m:r>
                      <a:rPr>
                        <a:latin typeface="Cambria Math" panose="02040503050406030204" pitchFamily="18" charset="0"/>
                      </a:rPr>
                      <m:t>14</m:t>
                    </m:r>
                    <m:r>
                      <a:rPr>
                        <a:latin typeface="Cambria Math" panose="02040503050406030204" pitchFamily="18" charset="0"/>
                      </a:rPr>
                      <m:t>,</m:t>
                    </m:r>
                    <m:r>
                      <a:rPr>
                        <a:latin typeface="Cambria Math" panose="02040503050406030204" pitchFamily="18" charset="0"/>
                      </a:rPr>
                      <m:t>250</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07626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Solving for a Production Matrix</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115742"/>
              </a:xfrm>
            </p:spPr>
            <p:txBody>
              <a:bodyPr>
                <a:spAutoFit/>
              </a:bodyPr>
              <a:lstStyle/>
              <a:p>
                <a:pPr algn="ctr"/>
                <a:r>
                  <a:rPr lang="en-IN" b="1" dirty="0"/>
                  <a:t>Definition</a:t>
                </a:r>
              </a:p>
              <a:p>
                <a:r>
                  <a:rPr lang="en-IN" dirty="0"/>
                  <a:t>Given a system of </a:t>
                </a:r>
                <a14:m>
                  <m:oMath xmlns:m="http://schemas.openxmlformats.org/officeDocument/2006/math">
                    <m:r>
                      <a:rPr lang="en-IN">
                        <a:latin typeface="Cambria Math" panose="02040503050406030204" pitchFamily="18" charset="0"/>
                      </a:rPr>
                      <m:t>𝑛</m:t>
                    </m:r>
                  </m:oMath>
                </a14:m>
                <a:r>
                  <a:rPr lang="en-IN" dirty="0"/>
                  <a:t> industries, complete the following steps to solve for the production matrix </a:t>
                </a:r>
                <a14:m>
                  <m:oMath xmlns:m="http://schemas.openxmlformats.org/officeDocument/2006/math">
                    <m:r>
                      <a:rPr lang="en-IN">
                        <a:latin typeface="Cambria Math" panose="02040503050406030204" pitchFamily="18" charset="0"/>
                      </a:rPr>
                      <m:t>𝑋</m:t>
                    </m:r>
                  </m:oMath>
                </a14:m>
                <a:r>
                  <a:rPr lang="en-IN" dirty="0"/>
                  <a:t>.</a:t>
                </a:r>
              </a:p>
              <a:p>
                <a:r>
                  <a:rPr lang="en-IN" b="1" dirty="0"/>
                  <a:t>Step 1: </a:t>
                </a:r>
                <a:r>
                  <a:rPr lang="en-IN" dirty="0"/>
                  <a:t>Construct the </a:t>
                </a:r>
                <a14:m>
                  <m:oMath xmlns:m="http://schemas.openxmlformats.org/officeDocument/2006/math">
                    <m:r>
                      <a:rPr lang="en-IN">
                        <a:latin typeface="Cambria Math" panose="02040503050406030204" pitchFamily="18" charset="0"/>
                      </a:rPr>
                      <m:t>𝑛</m:t>
                    </m:r>
                    <m:r>
                      <a:rPr lang="en-IN">
                        <a:latin typeface="Cambria Math" panose="02040503050406030204" pitchFamily="18" charset="0"/>
                      </a:rPr>
                      <m:t>×</m:t>
                    </m:r>
                    <m:r>
                      <a:rPr lang="en-IN">
                        <a:latin typeface="Cambria Math" panose="02040503050406030204" pitchFamily="18" charset="0"/>
                      </a:rPr>
                      <m:t>1</m:t>
                    </m:r>
                  </m:oMath>
                </a14:m>
                <a:r>
                  <a:rPr lang="en-IN" dirty="0"/>
                  <a:t> production matrix </a:t>
                </a:r>
                <a14:m>
                  <m:oMath xmlns:m="http://schemas.openxmlformats.org/officeDocument/2006/math">
                    <m:r>
                      <a:rPr lang="en-IN">
                        <a:latin typeface="Cambria Math" panose="02040503050406030204" pitchFamily="18" charset="0"/>
                      </a:rPr>
                      <m:t>𝑋</m:t>
                    </m:r>
                  </m:oMath>
                </a14:m>
                <a:r>
                  <a:rPr lang="en-IN" dirty="0"/>
                  <a:t>.</a:t>
                </a:r>
              </a:p>
              <a:p>
                <a:pPr/>
                <a14:m>
                  <m:oMathPara xmlns:m="http://schemas.openxmlformats.org/officeDocument/2006/math">
                    <m:oMathParaPr>
                      <m:jc m:val="centerGroup"/>
                    </m:oMathParaPr>
                    <m:oMath xmlns:m="http://schemas.openxmlformats.org/officeDocument/2006/math">
                      <m:r>
                        <a:rPr lang="en-IN">
                          <a:latin typeface="Cambria Math" panose="02040503050406030204" pitchFamily="18" charset="0"/>
                        </a:rPr>
                        <m:t>𝑋</m:t>
                      </m:r>
                      <m:r>
                        <a:rPr lang="en-IN">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e>
                            <m:e>
                              <m:r>
                                <a:rPr lang="ar-AE">
                                  <a:latin typeface="Cambria Math" panose="02040503050406030204" pitchFamily="18" charset="0"/>
                                </a:rPr>
                                <m:t>⋮</m:t>
                              </m:r>
                            </m:e>
                            <m:e>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e>
                          </m:eqArr>
                        </m:e>
                      </m:d>
                    </m:oMath>
                  </m:oMathPara>
                </a14:m>
                <a:endParaRPr lang="ar-AE" dirty="0"/>
              </a:p>
              <a:p>
                <a:r>
                  <a:rPr lang="ar-AE" dirty="0"/>
                  <a:t>​</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r>
                      <a:rPr lang="ar-AE">
                        <a:latin typeface="Cambria Math" panose="02040503050406030204" pitchFamily="18" charset="0"/>
                      </a:rPr>
                      <m:t>=</m:t>
                    </m:r>
                  </m:oMath>
                </a14:m>
                <a:r>
                  <a:rPr lang="ar-AE" dirty="0"/>
                  <a:t> </a:t>
                </a:r>
                <a:r>
                  <a:rPr lang="en-IN" dirty="0"/>
                  <a:t>the total production of the </a:t>
                </a:r>
                <a14:m>
                  <m:oMath xmlns:m="http://schemas.openxmlformats.org/officeDocument/2006/math">
                    <m:sSup>
                      <m:sSupPr>
                        <m:ctrlPr>
                          <a:rPr lang="en-US" b="0" i="0" smtClean="0">
                            <a:latin typeface="Cambria Math" panose="02040503050406030204" pitchFamily="18" charset="0"/>
                          </a:rPr>
                        </m:ctrlPr>
                      </m:sSupPr>
                      <m:e>
                        <m:r>
                          <a:rPr lang="en-IN">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IN" dirty="0"/>
                  <a:t> industry</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15742"/>
              </a:xfrm>
              <a:blipFill>
                <a:blip r:embed="rId2"/>
                <a:stretch>
                  <a:fillRect l="-1328" t="-1176" b="-294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Solving for a Production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63834"/>
              </a:xfrm>
            </p:spPr>
            <p:txBody>
              <a:bodyPr>
                <a:spAutoFit/>
              </a:bodyPr>
              <a:lstStyle/>
              <a:p>
                <a:pPr algn="ctr"/>
                <a:r>
                  <a:rPr lang="en-IN" b="1" dirty="0"/>
                  <a:t>Definition (cont.)</a:t>
                </a:r>
              </a:p>
              <a:p>
                <a:r>
                  <a:rPr lang="en-IN" dirty="0"/>
                  <a:t>​This step is basically a formality since </a:t>
                </a:r>
                <a14:m>
                  <m:oMath xmlns:m="http://schemas.openxmlformats.org/officeDocument/2006/math">
                    <m:r>
                      <a:rPr lang="en-IN">
                        <a:latin typeface="Cambria Math" panose="02040503050406030204" pitchFamily="18" charset="0"/>
                      </a:rPr>
                      <m:t>𝑋</m:t>
                    </m:r>
                  </m:oMath>
                </a14:m>
                <a:r>
                  <a:rPr lang="en-IN" dirty="0"/>
                  <a:t> is not used in the following constructions and computations. It is, however, a good practice to write the matrix as it assists in keeping the production variables properly ordered.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63834"/>
              </a:xfrm>
              <a:blipFill>
                <a:blip r:embed="rId2"/>
                <a:stretch>
                  <a:fillRect l="-1328" t="-1747" b="-4803"/>
                </a:stretch>
              </a:blipFill>
            </p:spPr>
            <p:txBody>
              <a:bodyPr/>
              <a:lstStyle/>
              <a:p>
                <a:r>
                  <a:rPr lang="en-IN">
                    <a:noFill/>
                  </a:rPr>
                  <a:t> </a:t>
                </a:r>
              </a:p>
            </p:txBody>
          </p:sp>
        </mc:Fallback>
      </mc:AlternateContent>
    </p:spTree>
    <p:extLst>
      <p:ext uri="{BB962C8B-B14F-4D97-AF65-F5344CB8AC3E}">
        <p14:creationId xmlns:p14="http://schemas.microsoft.com/office/powerpoint/2010/main" val="1197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Solving for a Production Matrix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858125"/>
              </a:xfrm>
            </p:spPr>
            <p:txBody>
              <a:bodyPr>
                <a:spAutoFit/>
              </a:bodyPr>
              <a:lstStyle/>
              <a:p>
                <a:pPr algn="ctr"/>
                <a:r>
                  <a:rPr lang="en-IN" sz="2700" b="1" dirty="0"/>
                  <a:t>Definition (cont.)</a:t>
                </a:r>
              </a:p>
              <a:p>
                <a:r>
                  <a:rPr lang="en-IN" sz="2700" b="1" dirty="0"/>
                  <a:t>Step 2: </a:t>
                </a:r>
                <a:r>
                  <a:rPr lang="en-IN" sz="2700" dirty="0"/>
                  <a:t>Construct the </a:t>
                </a:r>
                <a14:m>
                  <m:oMath xmlns:m="http://schemas.openxmlformats.org/officeDocument/2006/math">
                    <m:r>
                      <a:rPr lang="en-IN" sz="2700">
                        <a:latin typeface="Cambria Math" panose="02040503050406030204" pitchFamily="18" charset="0"/>
                      </a:rPr>
                      <m:t>𝑛</m:t>
                    </m:r>
                    <m:r>
                      <a:rPr lang="en-IN" sz="2700">
                        <a:latin typeface="Cambria Math" panose="02040503050406030204" pitchFamily="18" charset="0"/>
                      </a:rPr>
                      <m:t>×</m:t>
                    </m:r>
                    <m:r>
                      <a:rPr lang="en-IN" sz="2700">
                        <a:latin typeface="Cambria Math" panose="02040503050406030204" pitchFamily="18" charset="0"/>
                      </a:rPr>
                      <m:t>𝑛</m:t>
                    </m:r>
                  </m:oMath>
                </a14:m>
                <a:r>
                  <a:rPr lang="en-IN" sz="2700" dirty="0"/>
                  <a:t> input-output matrix </a:t>
                </a:r>
                <a14:m>
                  <m:oMath xmlns:m="http://schemas.openxmlformats.org/officeDocument/2006/math">
                    <m:r>
                      <a:rPr lang="en-IN" sz="2700">
                        <a:latin typeface="Cambria Math" panose="02040503050406030204" pitchFamily="18" charset="0"/>
                      </a:rPr>
                      <m:t>𝐴</m:t>
                    </m:r>
                  </m:oMath>
                </a14:m>
                <a:r>
                  <a:rPr lang="en-IN" sz="2700" dirty="0"/>
                  <a:t>.</a:t>
                </a:r>
              </a:p>
              <a:p>
                <a:pPr/>
                <a14:m>
                  <m:oMathPara xmlns:m="http://schemas.openxmlformats.org/officeDocument/2006/math">
                    <m:oMathParaPr>
                      <m:jc m:val="centerGroup"/>
                    </m:oMathParaPr>
                    <m:oMath xmlns:m="http://schemas.openxmlformats.org/officeDocument/2006/math">
                      <m:r>
                        <a:rPr lang="en-IN" sz="2700">
                          <a:latin typeface="Cambria Math" panose="02040503050406030204" pitchFamily="18" charset="0"/>
                        </a:rPr>
                        <m:t>𝐴</m:t>
                      </m:r>
                      <m:r>
                        <a:rPr lang="en-IN" sz="2700">
                          <a:latin typeface="Cambria Math" panose="02040503050406030204" pitchFamily="18" charset="0"/>
                        </a:rPr>
                        <m:t>=</m:t>
                      </m:r>
                      <m:d>
                        <m:dPr>
                          <m:begChr m:val="["/>
                          <m:endChr m:val="]"/>
                          <m:ctrlPr>
                            <a:rPr lang="ar-AE" sz="2700" i="1">
                              <a:latin typeface="Cambria Math" panose="02040503050406030204" pitchFamily="18" charset="0"/>
                            </a:rPr>
                          </m:ctrlPr>
                        </m:dPr>
                        <m:e>
                          <m:m>
                            <m:mPr>
                              <m:plcHide m:val="on"/>
                              <m:mcs>
                                <m:mc>
                                  <m:mcPr>
                                    <m:count m:val="4"/>
                                    <m:mcJc m:val="center"/>
                                  </m:mcPr>
                                </m:mc>
                              </m:mcs>
                              <m:ctrlPr>
                                <a:rPr lang="ar-AE" sz="2700" i="1">
                                  <a:latin typeface="Cambria Math" panose="02040503050406030204" pitchFamily="18" charset="0"/>
                                </a:rPr>
                              </m:ctrlPr>
                            </m:mPr>
                            <m:mr>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1</m:t>
                                    </m:r>
                                    <m:r>
                                      <a:rPr lang="ar-AE" sz="2700">
                                        <a:latin typeface="Cambria Math" panose="02040503050406030204" pitchFamily="18" charset="0"/>
                                      </a:rPr>
                                      <m:t>⁣</m:t>
                                    </m:r>
                                    <m:r>
                                      <a:rPr lang="ar-AE" sz="2700">
                                        <a:latin typeface="Cambria Math" panose="02040503050406030204" pitchFamily="18" charset="0"/>
                                      </a:rPr>
                                      <m:t>1</m:t>
                                    </m:r>
                                  </m:sub>
                                </m:sSub>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1</m:t>
                                    </m:r>
                                    <m:r>
                                      <a:rPr lang="ar-AE" sz="2700">
                                        <a:latin typeface="Cambria Math" panose="02040503050406030204" pitchFamily="18" charset="0"/>
                                      </a:rPr>
                                      <m:t>⁣</m:t>
                                    </m:r>
                                    <m:r>
                                      <a:rPr lang="ar-AE" sz="2700">
                                        <a:latin typeface="Cambria Math" panose="02040503050406030204" pitchFamily="18" charset="0"/>
                                      </a:rPr>
                                      <m:t>2</m:t>
                                    </m:r>
                                  </m:sub>
                                </m:sSub>
                              </m:e>
                              <m:e>
                                <m:r>
                                  <a:rPr lang="ar-AE" sz="2700">
                                    <a:latin typeface="Cambria Math" panose="02040503050406030204" pitchFamily="18" charset="0"/>
                                  </a:rPr>
                                  <m:t>⋯</m:t>
                                </m:r>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1</m:t>
                                    </m:r>
                                    <m:r>
                                      <a:rPr lang="ar-AE" sz="2700">
                                        <a:latin typeface="Cambria Math" panose="02040503050406030204" pitchFamily="18" charset="0"/>
                                      </a:rPr>
                                      <m:t>⁣</m:t>
                                    </m:r>
                                    <m:r>
                                      <a:rPr lang="ar-AE" sz="2700">
                                        <a:latin typeface="Cambria Math" panose="02040503050406030204" pitchFamily="18" charset="0"/>
                                      </a:rPr>
                                      <m:t>𝑛</m:t>
                                    </m:r>
                                  </m:sub>
                                </m:sSub>
                              </m:e>
                            </m:mr>
                            <m:mr>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2</m:t>
                                    </m:r>
                                    <m:r>
                                      <a:rPr lang="ar-AE" sz="2700">
                                        <a:latin typeface="Cambria Math" panose="02040503050406030204" pitchFamily="18" charset="0"/>
                                      </a:rPr>
                                      <m:t>⁣</m:t>
                                    </m:r>
                                    <m:r>
                                      <a:rPr lang="ar-AE" sz="2700">
                                        <a:latin typeface="Cambria Math" panose="02040503050406030204" pitchFamily="18" charset="0"/>
                                      </a:rPr>
                                      <m:t>1</m:t>
                                    </m:r>
                                  </m:sub>
                                </m:sSub>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2</m:t>
                                    </m:r>
                                    <m:r>
                                      <a:rPr lang="ar-AE" sz="2700">
                                        <a:latin typeface="Cambria Math" panose="02040503050406030204" pitchFamily="18" charset="0"/>
                                      </a:rPr>
                                      <m:t>⁣</m:t>
                                    </m:r>
                                    <m:r>
                                      <a:rPr lang="ar-AE" sz="2700">
                                        <a:latin typeface="Cambria Math" panose="02040503050406030204" pitchFamily="18" charset="0"/>
                                      </a:rPr>
                                      <m:t>2</m:t>
                                    </m:r>
                                  </m:sub>
                                </m:sSub>
                              </m:e>
                              <m:e>
                                <m:r>
                                  <a:rPr lang="ar-AE" sz="2700">
                                    <a:latin typeface="Cambria Math" panose="02040503050406030204" pitchFamily="18" charset="0"/>
                                  </a:rPr>
                                  <m:t>⋯</m:t>
                                </m:r>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2</m:t>
                                    </m:r>
                                    <m:r>
                                      <a:rPr lang="ar-AE" sz="2700">
                                        <a:latin typeface="Cambria Math" panose="02040503050406030204" pitchFamily="18" charset="0"/>
                                      </a:rPr>
                                      <m:t>⁣</m:t>
                                    </m:r>
                                    <m:r>
                                      <a:rPr lang="ar-AE" sz="2700">
                                        <a:latin typeface="Cambria Math" panose="02040503050406030204" pitchFamily="18" charset="0"/>
                                      </a:rPr>
                                      <m:t>𝑛</m:t>
                                    </m:r>
                                  </m:sub>
                                </m:sSub>
                              </m:e>
                            </m:mr>
                            <m:mr>
                              <m:e>
                                <m:r>
                                  <a:rPr lang="ar-AE" sz="2700">
                                    <a:latin typeface="Cambria Math" panose="02040503050406030204" pitchFamily="18" charset="0"/>
                                  </a:rPr>
                                  <m:t>⋮</m:t>
                                </m:r>
                              </m:e>
                              <m:e>
                                <m:r>
                                  <a:rPr lang="ar-AE" sz="2700">
                                    <a:latin typeface="Cambria Math" panose="02040503050406030204" pitchFamily="18" charset="0"/>
                                  </a:rPr>
                                  <m:t>⋮</m:t>
                                </m:r>
                              </m:e>
                              <m:e>
                                <m:r>
                                  <a:rPr lang="ar-AE" sz="2700">
                                    <a:latin typeface="Cambria Math" panose="02040503050406030204" pitchFamily="18" charset="0"/>
                                  </a:rPr>
                                  <m:t>⋱</m:t>
                                </m:r>
                              </m:e>
                              <m:e>
                                <m:r>
                                  <a:rPr lang="ar-AE" sz="2700">
                                    <a:latin typeface="Cambria Math" panose="02040503050406030204" pitchFamily="18" charset="0"/>
                                  </a:rPr>
                                  <m:t>⋮</m:t>
                                </m:r>
                              </m:e>
                            </m:mr>
                            <m:mr>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𝑛</m:t>
                                    </m:r>
                                    <m:r>
                                      <a:rPr lang="ar-AE" sz="2700">
                                        <a:latin typeface="Cambria Math" panose="02040503050406030204" pitchFamily="18" charset="0"/>
                                      </a:rPr>
                                      <m:t>⁣</m:t>
                                    </m:r>
                                    <m:r>
                                      <a:rPr lang="ar-AE" sz="2700">
                                        <a:latin typeface="Cambria Math" panose="02040503050406030204" pitchFamily="18" charset="0"/>
                                      </a:rPr>
                                      <m:t>1</m:t>
                                    </m:r>
                                  </m:sub>
                                </m:sSub>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𝑛</m:t>
                                    </m:r>
                                    <m:r>
                                      <a:rPr lang="ar-AE" sz="2700">
                                        <a:latin typeface="Cambria Math" panose="02040503050406030204" pitchFamily="18" charset="0"/>
                                      </a:rPr>
                                      <m:t>⁣</m:t>
                                    </m:r>
                                    <m:r>
                                      <a:rPr lang="ar-AE" sz="2700">
                                        <a:latin typeface="Cambria Math" panose="02040503050406030204" pitchFamily="18" charset="0"/>
                                      </a:rPr>
                                      <m:t>2</m:t>
                                    </m:r>
                                  </m:sub>
                                </m:sSub>
                              </m:e>
                              <m:e>
                                <m:r>
                                  <a:rPr lang="ar-AE" sz="2700">
                                    <a:latin typeface="Cambria Math" panose="02040503050406030204" pitchFamily="18" charset="0"/>
                                  </a:rPr>
                                  <m:t>⋯</m:t>
                                </m:r>
                              </m:e>
                              <m:e>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𝑛</m:t>
                                    </m:r>
                                    <m:r>
                                      <a:rPr lang="ar-AE" sz="2700">
                                        <a:latin typeface="Cambria Math" panose="02040503050406030204" pitchFamily="18" charset="0"/>
                                      </a:rPr>
                                      <m:t>⁣</m:t>
                                    </m:r>
                                    <m:r>
                                      <a:rPr lang="ar-AE" sz="2700">
                                        <a:latin typeface="Cambria Math" panose="02040503050406030204" pitchFamily="18" charset="0"/>
                                      </a:rPr>
                                      <m:t>𝑛</m:t>
                                    </m:r>
                                  </m:sub>
                                </m:sSub>
                              </m:e>
                            </m:mr>
                          </m:m>
                        </m:e>
                      </m:d>
                    </m:oMath>
                  </m:oMathPara>
                </a14:m>
                <a:endParaRPr lang="ar-AE" sz="2700" dirty="0"/>
              </a:p>
              <a:p>
                <a:r>
                  <a:rPr lang="ar-AE" sz="2700" dirty="0"/>
                  <a:t>​</a:t>
                </a:r>
                <a14:m>
                  <m:oMath xmlns:m="http://schemas.openxmlformats.org/officeDocument/2006/math">
                    <m:sSub>
                      <m:sSubPr>
                        <m:ctrlPr>
                          <a:rPr lang="ar-AE" sz="2700" i="1">
                            <a:latin typeface="Cambria Math" panose="02040503050406030204" pitchFamily="18" charset="0"/>
                          </a:rPr>
                        </m:ctrlPr>
                      </m:sSubPr>
                      <m:e>
                        <m:r>
                          <a:rPr lang="ar-AE" sz="2700">
                            <a:latin typeface="Cambria Math" panose="02040503050406030204" pitchFamily="18" charset="0"/>
                          </a:rPr>
                          <m:t>𝑎</m:t>
                        </m:r>
                      </m:e>
                      <m:sub>
                        <m:r>
                          <a:rPr lang="ar-AE" sz="2700">
                            <a:latin typeface="Cambria Math" panose="02040503050406030204" pitchFamily="18" charset="0"/>
                          </a:rPr>
                          <m:t>𝑖</m:t>
                        </m:r>
                        <m:r>
                          <a:rPr lang="ar-AE" sz="2700">
                            <a:latin typeface="Cambria Math" panose="02040503050406030204" pitchFamily="18" charset="0"/>
                          </a:rPr>
                          <m:t>⁣</m:t>
                        </m:r>
                        <m:r>
                          <a:rPr lang="ar-AE" sz="2700">
                            <a:latin typeface="Cambria Math" panose="02040503050406030204" pitchFamily="18" charset="0"/>
                          </a:rPr>
                          <m:t>𝑗</m:t>
                        </m:r>
                      </m:sub>
                    </m:sSub>
                    <m:r>
                      <a:rPr lang="ar-AE" sz="2700">
                        <a:latin typeface="Cambria Math" panose="02040503050406030204" pitchFamily="18" charset="0"/>
                      </a:rPr>
                      <m:t>=</m:t>
                    </m:r>
                  </m:oMath>
                </a14:m>
                <a:r>
                  <a:rPr lang="ar-AE" sz="2700" dirty="0"/>
                  <a:t> </a:t>
                </a:r>
                <a:r>
                  <a:rPr lang="en-IN" sz="2700" dirty="0"/>
                  <a:t>the input needed from the </a:t>
                </a:r>
                <a14:m>
                  <m:oMath xmlns:m="http://schemas.openxmlformats.org/officeDocument/2006/math">
                    <m:sSup>
                      <m:sSupPr>
                        <m:ctrlPr>
                          <a:rPr lang="en-US" sz="2700" b="0" i="0" smtClean="0">
                            <a:latin typeface="Cambria Math" panose="02040503050406030204" pitchFamily="18" charset="0"/>
                          </a:rPr>
                        </m:ctrlPr>
                      </m:sSupPr>
                      <m:e>
                        <m:r>
                          <a:rPr lang="en-IN" sz="2700">
                            <a:latin typeface="Cambria Math" panose="02040503050406030204" pitchFamily="18" charset="0"/>
                          </a:rPr>
                          <m:t>𝑖</m:t>
                        </m:r>
                      </m:e>
                      <m:sup>
                        <m:r>
                          <m:rPr>
                            <m:sty m:val="p"/>
                          </m:rPr>
                          <a:rPr lang="en-US" sz="2700" b="0" i="0" smtClean="0">
                            <a:latin typeface="Cambria Math" panose="02040503050406030204" pitchFamily="18" charset="0"/>
                          </a:rPr>
                          <m:t>th</m:t>
                        </m:r>
                      </m:sup>
                    </m:sSup>
                  </m:oMath>
                </a14:m>
                <a:r>
                  <a:rPr lang="en-IN" sz="2700" dirty="0"/>
                  <a:t> industry for the </a:t>
                </a:r>
                <a14:m>
                  <m:oMath xmlns:m="http://schemas.openxmlformats.org/officeDocument/2006/math">
                    <m:sSup>
                      <m:sSupPr>
                        <m:ctrlPr>
                          <a:rPr lang="en-US" sz="2700" b="0" i="0" smtClean="0">
                            <a:latin typeface="Cambria Math" panose="02040503050406030204" pitchFamily="18" charset="0"/>
                          </a:rPr>
                        </m:ctrlPr>
                      </m:sSupPr>
                      <m:e>
                        <m:r>
                          <a:rPr lang="en-IN" sz="2700">
                            <a:latin typeface="Cambria Math" panose="02040503050406030204" pitchFamily="18" charset="0"/>
                          </a:rPr>
                          <m:t>𝑗</m:t>
                        </m:r>
                      </m:e>
                      <m:sup>
                        <m:r>
                          <m:rPr>
                            <m:sty m:val="p"/>
                          </m:rPr>
                          <a:rPr lang="en-US" sz="2700" b="0" i="0" smtClean="0">
                            <a:latin typeface="Cambria Math" panose="02040503050406030204" pitchFamily="18" charset="0"/>
                          </a:rPr>
                          <m:t>th</m:t>
                        </m:r>
                      </m:sup>
                    </m:sSup>
                  </m:oMath>
                </a14:m>
                <a:r>
                  <a:rPr lang="en-IN" sz="2700" dirty="0"/>
                  <a:t> industry to produce one unit of output</a:t>
                </a:r>
              </a:p>
              <a:p>
                <a:r>
                  <a:rPr lang="en-IN" sz="2700" dirty="0"/>
                  <a:t>​The inputs are always between 0 and 1 since each input is the fraction of a unit needed from the </a:t>
                </a:r>
                <a14:m>
                  <m:oMath xmlns:m="http://schemas.openxmlformats.org/officeDocument/2006/math">
                    <m:sSup>
                      <m:sSupPr>
                        <m:ctrlPr>
                          <a:rPr lang="en-US" sz="2700" b="0" i="0" smtClean="0">
                            <a:latin typeface="Cambria Math" panose="02040503050406030204" pitchFamily="18" charset="0"/>
                          </a:rPr>
                        </m:ctrlPr>
                      </m:sSupPr>
                      <m:e>
                        <m:r>
                          <a:rPr lang="en-IN" sz="2700">
                            <a:latin typeface="Cambria Math" panose="02040503050406030204" pitchFamily="18" charset="0"/>
                          </a:rPr>
                          <m:t>𝑖</m:t>
                        </m:r>
                      </m:e>
                      <m:sup>
                        <m:r>
                          <m:rPr>
                            <m:sty m:val="p"/>
                          </m:rPr>
                          <a:rPr lang="en-US" sz="2700" b="0" i="0" smtClean="0">
                            <a:latin typeface="Cambria Math" panose="02040503050406030204" pitchFamily="18" charset="0"/>
                          </a:rPr>
                          <m:t>th</m:t>
                        </m:r>
                      </m:sup>
                    </m:sSup>
                  </m:oMath>
                </a14:m>
                <a:r>
                  <a:rPr lang="en-IN" sz="2700" dirty="0"/>
                  <a:t> industry to produce one unit of output for the </a:t>
                </a:r>
                <a14:m>
                  <m:oMath xmlns:m="http://schemas.openxmlformats.org/officeDocument/2006/math">
                    <m:sSup>
                      <m:sSupPr>
                        <m:ctrlPr>
                          <a:rPr lang="en-US" sz="2700" b="0" i="0" smtClean="0">
                            <a:latin typeface="Cambria Math" panose="02040503050406030204" pitchFamily="18" charset="0"/>
                          </a:rPr>
                        </m:ctrlPr>
                      </m:sSupPr>
                      <m:e>
                        <m:r>
                          <a:rPr lang="en-IN" sz="2700">
                            <a:latin typeface="Cambria Math" panose="02040503050406030204" pitchFamily="18" charset="0"/>
                          </a:rPr>
                          <m:t>𝑗</m:t>
                        </m:r>
                      </m:e>
                      <m:sup>
                        <m:r>
                          <m:rPr>
                            <m:sty m:val="p"/>
                          </m:rPr>
                          <a:rPr lang="en-US" sz="2700" b="0" i="0" smtClean="0">
                            <a:latin typeface="Cambria Math" panose="02040503050406030204" pitchFamily="18" charset="0"/>
                          </a:rPr>
                          <m:t>th</m:t>
                        </m:r>
                      </m:sup>
                    </m:sSup>
                  </m:oMath>
                </a14:m>
                <a:r>
                  <a:rPr lang="en-IN" sz="2700" dirty="0"/>
                  <a:t> industry.</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58125"/>
              </a:xfrm>
              <a:blipFill>
                <a:blip r:embed="rId2"/>
                <a:stretch>
                  <a:fillRect l="-1255" t="-874" r="-1697" b="-2122"/>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Solving for a Production Matrix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3167790"/>
              </a:xfrm>
            </p:spPr>
            <p:txBody>
              <a:bodyPr>
                <a:spAutoFit/>
              </a:bodyPr>
              <a:lstStyle/>
              <a:p>
                <a:pPr algn="ctr"/>
                <a:r>
                  <a:rPr lang="en-IN" b="1" dirty="0"/>
                  <a:t>Definition (cont.)</a:t>
                </a:r>
              </a:p>
              <a:p>
                <a:r>
                  <a:rPr lang="en-IN" b="1" dirty="0"/>
                  <a:t>Step 3: </a:t>
                </a:r>
                <a:r>
                  <a:rPr lang="en-IN" dirty="0"/>
                  <a:t>Construct the </a:t>
                </a:r>
                <a14:m>
                  <m:oMath xmlns:m="http://schemas.openxmlformats.org/officeDocument/2006/math">
                    <m:r>
                      <a:rPr lang="en-IN">
                        <a:latin typeface="Cambria Math" panose="02040503050406030204" pitchFamily="18" charset="0"/>
                      </a:rPr>
                      <m:t>𝑛</m:t>
                    </m:r>
                    <m:r>
                      <a:rPr lang="en-IN">
                        <a:latin typeface="Cambria Math" panose="02040503050406030204" pitchFamily="18" charset="0"/>
                      </a:rPr>
                      <m:t>×</m:t>
                    </m:r>
                    <m:r>
                      <a:rPr lang="en-IN">
                        <a:latin typeface="Cambria Math" panose="02040503050406030204" pitchFamily="18" charset="0"/>
                      </a:rPr>
                      <m:t>1</m:t>
                    </m:r>
                  </m:oMath>
                </a14:m>
                <a:r>
                  <a:rPr lang="en-IN" dirty="0"/>
                  <a:t> external demand matrix </a:t>
                </a:r>
                <a14:m>
                  <m:oMath xmlns:m="http://schemas.openxmlformats.org/officeDocument/2006/math">
                    <m:r>
                      <a:rPr lang="en-IN">
                        <a:latin typeface="Cambria Math" panose="02040503050406030204" pitchFamily="18" charset="0"/>
                      </a:rPr>
                      <m:t>𝐸</m:t>
                    </m:r>
                  </m:oMath>
                </a14:m>
                <a:r>
                  <a:rPr lang="en-IN" dirty="0"/>
                  <a:t>.</a:t>
                </a:r>
              </a:p>
              <a:p>
                <a:pPr/>
                <a14:m>
                  <m:oMathPara xmlns:m="http://schemas.openxmlformats.org/officeDocument/2006/math">
                    <m:oMathParaPr>
                      <m:jc m:val="centerGroup"/>
                    </m:oMathParaPr>
                    <m:oMath xmlns:m="http://schemas.openxmlformats.org/officeDocument/2006/math">
                      <m:r>
                        <a:rPr lang="en-IN">
                          <a:latin typeface="Cambria Math" panose="02040503050406030204" pitchFamily="18" charset="0"/>
                        </a:rPr>
                        <m:t>𝐸</m:t>
                      </m:r>
                      <m:r>
                        <a:rPr lang="en-IN">
                          <a:latin typeface="Cambria Math" panose="02040503050406030204" pitchFamily="18" charset="0"/>
                        </a:rPr>
                        <m:t>=</m:t>
                      </m:r>
                      <m:d>
                        <m:dPr>
                          <m:begChr m:val="["/>
                          <m:endChr m:val="]"/>
                          <m:ctrlPr>
                            <a:rPr lang="ar-AE" i="1">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𝑒</m:t>
                                  </m:r>
                                </m:e>
                                <m:sub>
                                  <m:r>
                                    <a:rPr lang="ar-AE">
                                      <a:latin typeface="Cambria Math" panose="02040503050406030204" pitchFamily="18" charset="0"/>
                                    </a:rPr>
                                    <m:t>1</m:t>
                                  </m:r>
                                </m:sub>
                              </m:sSub>
                            </m:e>
                            <m:e>
                              <m:sSub>
                                <m:sSubPr>
                                  <m:ctrlPr>
                                    <a:rPr lang="ar-AE" i="1">
                                      <a:latin typeface="Cambria Math" panose="02040503050406030204" pitchFamily="18" charset="0"/>
                                    </a:rPr>
                                  </m:ctrlPr>
                                </m:sSubPr>
                                <m:e>
                                  <m:r>
                                    <a:rPr lang="ar-AE">
                                      <a:latin typeface="Cambria Math" panose="02040503050406030204" pitchFamily="18" charset="0"/>
                                    </a:rPr>
                                    <m:t>𝑒</m:t>
                                  </m:r>
                                </m:e>
                                <m:sub>
                                  <m:r>
                                    <a:rPr lang="ar-AE">
                                      <a:latin typeface="Cambria Math" panose="02040503050406030204" pitchFamily="18" charset="0"/>
                                    </a:rPr>
                                    <m:t>2</m:t>
                                  </m:r>
                                </m:sub>
                              </m:sSub>
                            </m:e>
                            <m:e>
                              <m:r>
                                <a:rPr lang="ar-AE">
                                  <a:latin typeface="Cambria Math" panose="02040503050406030204" pitchFamily="18" charset="0"/>
                                </a:rPr>
                                <m:t>⋮</m:t>
                              </m:r>
                            </m:e>
                            <m:e>
                              <m:sSub>
                                <m:sSubPr>
                                  <m:ctrlPr>
                                    <a:rPr lang="ar-AE" i="1">
                                      <a:latin typeface="Cambria Math" panose="02040503050406030204" pitchFamily="18" charset="0"/>
                                    </a:rPr>
                                  </m:ctrlPr>
                                </m:sSubPr>
                                <m:e>
                                  <m:r>
                                    <a:rPr lang="ar-AE">
                                      <a:latin typeface="Cambria Math" panose="02040503050406030204" pitchFamily="18" charset="0"/>
                                    </a:rPr>
                                    <m:t>𝑒</m:t>
                                  </m:r>
                                </m:e>
                                <m:sub>
                                  <m:r>
                                    <a:rPr lang="ar-AE">
                                      <a:latin typeface="Cambria Math" panose="02040503050406030204" pitchFamily="18" charset="0"/>
                                    </a:rPr>
                                    <m:t>𝑛</m:t>
                                  </m:r>
                                </m:sub>
                              </m:sSub>
                            </m:e>
                          </m:eqArr>
                        </m:e>
                      </m:d>
                    </m:oMath>
                  </m:oMathPara>
                </a14:m>
                <a:endParaRPr lang="ar-AE" dirty="0"/>
              </a:p>
              <a:p>
                <a:r>
                  <a:rPr lang="ar-AE" dirty="0"/>
                  <a:t>​</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𝑒</m:t>
                        </m:r>
                      </m:e>
                      <m:sub>
                        <m:r>
                          <a:rPr lang="ar-AE">
                            <a:latin typeface="Cambria Math" panose="02040503050406030204" pitchFamily="18" charset="0"/>
                          </a:rPr>
                          <m:t>𝑖</m:t>
                        </m:r>
                      </m:sub>
                    </m:sSub>
                    <m:r>
                      <a:rPr lang="ar-AE">
                        <a:latin typeface="Cambria Math" panose="02040503050406030204" pitchFamily="18" charset="0"/>
                      </a:rPr>
                      <m:t>=</m:t>
                    </m:r>
                  </m:oMath>
                </a14:m>
                <a:r>
                  <a:rPr lang="ar-AE" dirty="0"/>
                  <a:t> </a:t>
                </a:r>
                <a:r>
                  <a:rPr lang="en-IN" dirty="0"/>
                  <a:t>the external demand of the </a:t>
                </a:r>
                <a14:m>
                  <m:oMath xmlns:m="http://schemas.openxmlformats.org/officeDocument/2006/math">
                    <m:sSup>
                      <m:sSupPr>
                        <m:ctrlPr>
                          <a:rPr lang="en-US" b="0" i="0" smtClean="0">
                            <a:latin typeface="Cambria Math" panose="02040503050406030204" pitchFamily="18" charset="0"/>
                          </a:rPr>
                        </m:ctrlPr>
                      </m:sSupPr>
                      <m:e>
                        <m:r>
                          <a:rPr lang="en-IN">
                            <a:latin typeface="Cambria Math" panose="02040503050406030204" pitchFamily="18" charset="0"/>
                          </a:rPr>
                          <m:t>𝑖</m:t>
                        </m:r>
                      </m:e>
                      <m:sup>
                        <m:r>
                          <m:rPr>
                            <m:sty m:val="p"/>
                          </m:rPr>
                          <a:rPr lang="en-US" b="0" i="0" smtClean="0">
                            <a:latin typeface="Cambria Math" panose="02040503050406030204" pitchFamily="18" charset="0"/>
                          </a:rPr>
                          <m:t>th</m:t>
                        </m:r>
                      </m:sup>
                    </m:sSup>
                  </m:oMath>
                </a14:m>
                <a:r>
                  <a:rPr lang="en-IN" dirty="0"/>
                  <a:t> industry</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167790"/>
              </a:xfrm>
              <a:blipFill>
                <a:blip r:embed="rId2"/>
                <a:stretch>
                  <a:fillRect l="-1328" t="-1527" b="-4198"/>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Leontief Model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a:t>Suppose that in a certain fuel and power system we have the gasoline, electricity, and coal industries. To produce one dollar in output, each industry needs the following input.</a:t>
                </a:r>
              </a:p>
              <a:p>
                <a:pPr marL="514350" indent="-514350">
                  <a:buFont typeface="+mj-lt"/>
                  <a:buAutoNum type="arabicPeriod"/>
                  <a:defRPr sz="2800"/>
                </a:pPr>
                <a:r>
                  <a:t>​</a:t>
                </a:r>
                <a:r>
                  <a:rPr sz="2800"/>
                  <a:t>The gasoline industry requires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oMath>
                </a14:m>
                <a:r>
                  <a:rPr sz="2800"/>
                  <a:t> from itself (gas needed to produce more gas),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40</m:t>
                    </m:r>
                  </m:oMath>
                </a14:m>
                <a:r>
                  <a:rPr sz="2800"/>
                  <a:t> from electricity, and no input from coal.</a:t>
                </a:r>
              </a:p>
              <a:p>
                <a:pPr marL="514350" indent="-514350">
                  <a:buFont typeface="+mj-lt"/>
                  <a:buAutoNum type="arabicPeriod" startAt="2"/>
                  <a:defRPr sz="2800"/>
                </a:pPr>
                <a:r>
                  <a:t>​</a:t>
                </a:r>
                <a:r>
                  <a:rPr sz="2800"/>
                  <a:t>The electricity industry requires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40</m:t>
                    </m:r>
                  </m:oMath>
                </a14:m>
                <a:r>
                  <a:rPr sz="2800"/>
                  <a:t> from gasoline,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oMath>
                </a14:m>
                <a:r>
                  <a:rPr sz="2800"/>
                  <a:t> from itself,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oMath>
                </a14:m>
                <a:r>
                  <a:rPr sz="2800"/>
                  <a:t> from coal.</a:t>
                </a:r>
              </a:p>
              <a:p>
                <a:pPr marL="514350" indent="-514350">
                  <a:buFont typeface="+mj-lt"/>
                  <a:buAutoNum type="arabicPeriod" startAt="3"/>
                  <a:defRPr sz="2800"/>
                </a:pPr>
                <a:r>
                  <a:t>​</a:t>
                </a:r>
                <a:r>
                  <a:rPr sz="2800"/>
                  <a:t>The coal industry requires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40</m:t>
                    </m:r>
                  </m:oMath>
                </a14:m>
                <a:r>
                  <a:rPr sz="2800"/>
                  <a:t> from gasoline,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oMath>
                </a14:m>
                <a:r>
                  <a:rPr sz="2800"/>
                  <a:t> from electricity,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20</m:t>
                    </m:r>
                  </m:oMath>
                </a14:m>
                <a:r>
                  <a:rPr sz="2800"/>
                  <a:t> from itself.</a:t>
                </a:r>
              </a:p>
              <a:p>
                <a:r>
                  <a:rPr sz="2800"/>
                  <a:t>This can be summarized 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1481"/>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Solving for a Production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436214"/>
              </a:xfrm>
            </p:spPr>
            <p:txBody>
              <a:bodyPr>
                <a:spAutoFit/>
              </a:bodyPr>
              <a:lstStyle/>
              <a:p>
                <a:pPr algn="ctr"/>
                <a:r>
                  <a:rPr lang="en-IN" b="1" dirty="0"/>
                  <a:t>Definition (cont.)</a:t>
                </a:r>
              </a:p>
              <a:p>
                <a:r>
                  <a:rPr lang="en-IN" b="1" dirty="0"/>
                  <a:t>Step 4: </a:t>
                </a:r>
                <a:r>
                  <a:rPr lang="en-IN" dirty="0"/>
                  <a:t>Calculate </a:t>
                </a:r>
                <a14:m>
                  <m:oMath xmlns:m="http://schemas.openxmlformats.org/officeDocument/2006/math">
                    <m:r>
                      <a:rPr lang="en-IN">
                        <a:latin typeface="Cambria Math" panose="02040503050406030204" pitchFamily="18" charset="0"/>
                      </a:rPr>
                      <m:t>𝑋</m:t>
                    </m:r>
                    <m:r>
                      <a:rPr lang="en-IN">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𝐼</m:t>
                            </m:r>
                            <m:r>
                              <a:rPr lang="ar-AE">
                                <a:latin typeface="Cambria Math" panose="02040503050406030204" pitchFamily="18" charset="0"/>
                              </a:rPr>
                              <m:t>−</m:t>
                            </m:r>
                            <m:r>
                              <a:rPr lang="ar-AE">
                                <a:latin typeface="Cambria Math" panose="02040503050406030204" pitchFamily="18" charset="0"/>
                              </a:rPr>
                              <m:t>𝐴</m:t>
                            </m:r>
                          </m:e>
                        </m:d>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𝐸</m:t>
                    </m:r>
                  </m:oMath>
                </a14:m>
                <a:r>
                  <a:rPr lang="ar-AE" dirty="0"/>
                  <a:t> </a:t>
                </a:r>
                <a:r>
                  <a:rPr lang="en-IN" dirty="0"/>
                  <a:t>where </a:t>
                </a:r>
                <a14:m>
                  <m:oMath xmlns:m="http://schemas.openxmlformats.org/officeDocument/2006/math">
                    <m:r>
                      <a:rPr lang="en-IN">
                        <a:latin typeface="Cambria Math" panose="02040503050406030204" pitchFamily="18" charset="0"/>
                      </a:rPr>
                      <m:t>𝐼</m:t>
                    </m:r>
                  </m:oMath>
                </a14:m>
                <a:r>
                  <a:rPr lang="en-IN" dirty="0"/>
                  <a:t> is the </a:t>
                </a:r>
                <a14:m>
                  <m:oMath xmlns:m="http://schemas.openxmlformats.org/officeDocument/2006/math">
                    <m:r>
                      <a:rPr lang="en-IN">
                        <a:latin typeface="Cambria Math" panose="02040503050406030204" pitchFamily="18" charset="0"/>
                      </a:rPr>
                      <m:t>𝑛</m:t>
                    </m:r>
                    <m:r>
                      <a:rPr lang="en-IN">
                        <a:latin typeface="Cambria Math" panose="02040503050406030204" pitchFamily="18" charset="0"/>
                      </a:rPr>
                      <m:t>×</m:t>
                    </m:r>
                    <m:r>
                      <a:rPr lang="en-IN">
                        <a:latin typeface="Cambria Math" panose="02040503050406030204" pitchFamily="18" charset="0"/>
                      </a:rPr>
                      <m:t>𝑛</m:t>
                    </m:r>
                  </m:oMath>
                </a14:m>
                <a:r>
                  <a:rPr lang="en-IN" dirty="0"/>
                  <a:t> identity matrix.</a:t>
                </a:r>
              </a:p>
              <a:p>
                <a:r>
                  <a:rPr lang="en-IN" b="1" dirty="0"/>
                  <a:t>Note: </a:t>
                </a:r>
                <a:r>
                  <a:rPr lang="en-IN" dirty="0"/>
                  <a:t>If technology is available, this may be calculated in a very straightforward manner. Otherwise, completing the following steps may be necessary.</a:t>
                </a:r>
              </a:p>
              <a:p>
                <a:r>
                  <a:rPr lang="en-IN" dirty="0"/>
                  <a:t>​Calculate </a:t>
                </a:r>
                <a14:m>
                  <m:oMath xmlns:m="http://schemas.openxmlformats.org/officeDocument/2006/math">
                    <m:r>
                      <a:rPr lang="en-IN">
                        <a:latin typeface="Cambria Math" panose="02040503050406030204" pitchFamily="18" charset="0"/>
                      </a:rPr>
                      <m:t>𝐼</m:t>
                    </m:r>
                    <m:r>
                      <a:rPr lang="en-IN">
                        <a:latin typeface="Cambria Math" panose="02040503050406030204" pitchFamily="18" charset="0"/>
                      </a:rPr>
                      <m:t>−</m:t>
                    </m:r>
                    <m:r>
                      <a:rPr lang="en-IN">
                        <a:latin typeface="Cambria Math" panose="02040503050406030204" pitchFamily="18" charset="0"/>
                      </a:rPr>
                      <m:t>𝐴</m:t>
                    </m:r>
                  </m:oMath>
                </a14:m>
                <a:r>
                  <a:rPr lang="en-IN" dirty="0"/>
                  <a:t>.</a:t>
                </a:r>
              </a:p>
              <a:p>
                <a:r>
                  <a:rPr lang="en-IN" dirty="0"/>
                  <a:t>​Calculate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𝐼</m:t>
                            </m:r>
                            <m:r>
                              <a:rPr lang="ar-AE">
                                <a:latin typeface="Cambria Math" panose="02040503050406030204" pitchFamily="18" charset="0"/>
                              </a:rPr>
                              <m:t>−</m:t>
                            </m:r>
                            <m:r>
                              <a:rPr lang="ar-AE">
                                <a:latin typeface="Cambria Math" panose="02040503050406030204" pitchFamily="18" charset="0"/>
                              </a:rPr>
                              <m:t>𝐴</m:t>
                            </m:r>
                          </m:e>
                        </m:d>
                      </m:e>
                      <m:sup>
                        <m:r>
                          <a:rPr lang="ar-AE">
                            <a:latin typeface="Cambria Math" panose="02040503050406030204" pitchFamily="18" charset="0"/>
                          </a:rPr>
                          <m:t>−</m:t>
                        </m:r>
                        <m:r>
                          <a:rPr lang="ar-AE">
                            <a:latin typeface="Cambria Math" panose="02040503050406030204" pitchFamily="18" charset="0"/>
                          </a:rPr>
                          <m:t>1</m:t>
                        </m:r>
                      </m:sup>
                    </m:sSup>
                  </m:oMath>
                </a14:m>
                <a:r>
                  <a:rPr lang="ar-AE" dirty="0"/>
                  <a:t>.</a:t>
                </a:r>
              </a:p>
              <a:p>
                <a:r>
                  <a:rPr lang="ar-AE" dirty="0"/>
                  <a:t>​</a:t>
                </a:r>
                <a:r>
                  <a:rPr lang="en-IN" dirty="0"/>
                  <a:t>Calculate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𝐼</m:t>
                            </m:r>
                            <m:r>
                              <a:rPr lang="ar-AE">
                                <a:latin typeface="Cambria Math" panose="02040503050406030204" pitchFamily="18" charset="0"/>
                              </a:rPr>
                              <m:t>−</m:t>
                            </m:r>
                            <m:r>
                              <a:rPr lang="ar-AE">
                                <a:latin typeface="Cambria Math" panose="02040503050406030204" pitchFamily="18" charset="0"/>
                              </a:rPr>
                              <m:t>𝐴</m:t>
                            </m:r>
                          </m:e>
                        </m:d>
                      </m:e>
                      <m:sup>
                        <m:r>
                          <a:rPr lang="ar-AE">
                            <a:latin typeface="Cambria Math" panose="02040503050406030204" pitchFamily="18" charset="0"/>
                          </a:rPr>
                          <m:t>−</m:t>
                        </m:r>
                        <m:r>
                          <a:rPr lang="ar-AE">
                            <a:latin typeface="Cambria Math" panose="02040503050406030204" pitchFamily="18" charset="0"/>
                          </a:rPr>
                          <m:t>1</m:t>
                        </m:r>
                      </m:sup>
                    </m:sSup>
                    <m:r>
                      <a:rPr lang="ar-AE">
                        <a:latin typeface="Cambria Math" panose="02040503050406030204" pitchFamily="18" charset="0"/>
                      </a:rPr>
                      <m:t>𝐸</m:t>
                    </m:r>
                  </m:oMath>
                </a14:m>
                <a:r>
                  <a:rPr lang="ar-AE"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436214"/>
              </a:xfrm>
              <a:blipFill>
                <a:blip r:embed="rId2"/>
                <a:stretch>
                  <a:fillRect l="-1328" t="-1093" b="-2732"/>
                </a:stretch>
              </a:blipFill>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t>Solving for a Production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763834"/>
              </a:xfrm>
            </p:spPr>
            <p:txBody>
              <a:bodyPr>
                <a:spAutoFit/>
              </a:bodyPr>
              <a:lstStyle/>
              <a:p>
                <a:pPr algn="ctr"/>
                <a:r>
                  <a:rPr lang="en-IN" b="1" dirty="0"/>
                  <a:t>Definition (cont.)</a:t>
                </a:r>
              </a:p>
              <a:p>
                <a:r>
                  <a:rPr lang="en-US" b="1" dirty="0"/>
                  <a:t>Step 5: </a:t>
                </a:r>
                <a:r>
                  <a:rPr lang="en-US" dirty="0"/>
                  <a:t>Use the results of Step 4 to write the solution for the production matrix </a:t>
                </a:r>
                <a14:m>
                  <m:oMath xmlns:m="http://schemas.openxmlformats.org/officeDocument/2006/math">
                    <m:r>
                      <a:rPr lang="en-US">
                        <a:latin typeface="Cambria Math" panose="02040503050406030204" pitchFamily="18" charset="0"/>
                      </a:rPr>
                      <m:t>𝑋</m:t>
                    </m:r>
                  </m:oMath>
                </a14:m>
                <a:r>
                  <a:rPr lang="en-US" dirty="0"/>
                  <a:t> and interpret the results in terms of units of production of each industry that are necessary to satisfy the internal and external demands of the system.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763834"/>
              </a:xfrm>
              <a:blipFill>
                <a:blip r:embed="rId2"/>
                <a:stretch>
                  <a:fillRect l="-1328" t="-1747" r="-664" b="-4803"/>
                </a:stretch>
              </a:blipFill>
            </p:spPr>
            <p:txBody>
              <a:bodyPr/>
              <a:lstStyle/>
              <a:p>
                <a:r>
                  <a:rPr lang="en-IN">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Closed Economy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Suppose a closed economy consists of three industries—with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a:t> equal to the value of shipping output,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equal to the value of manufacturing output,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a:t> equal to the government budget—and has the following input-output matrix.</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96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F0CA137C-8F51-465B-80F7-92D0C70929E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3771900"/>
            <a:ext cx="4305600" cy="165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Closed Economy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each industry's production (that is, find the shipping output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a:t>, manufacturing output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a:t>, and government budget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Closed Economy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Leontief input-output model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0</m:t>
                    </m:r>
                  </m:oMath>
                </a14:m>
                <a:r>
                  <a:rPr sz="2800" dirty="0"/>
                  <a:t> since there is no external demand.</a:t>
                </a:r>
              </a:p>
              <a:p>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mr>
                              </m:m>
                            </m:e>
                          </m:d>
                        </m:e>
                      </m:d>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qArr>
                        </m:e>
                      </m:d>
                    </m:oMath>
                    <m:oMath xmlns:m="http://schemas.openxmlformats.org/officeDocument/2006/math">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qArr>
                        </m:e>
                      </m:d>
                    </m:oMath>
                  </m:oMathPara>
                </a14:m>
                <a:br>
                  <a:rPr dirty="0">
                    <a:latin typeface="Cambria Math" panose="02040503050406030204" pitchFamily="18" charset="0"/>
                  </a:rPr>
                </a:b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IN">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Closed Economy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We can now write the following augmented matrix for this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0</m:t>
                                </m:r>
                              </m:e>
                            </m:mr>
                            <m:m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0</m:t>
                                </m:r>
                              </m:e>
                            </m:mr>
                          </m:m>
                        </m:e>
                      </m:d>
                    </m:oMath>
                  </m:oMathPara>
                </a14:m>
                <a:endParaRPr sz="2800" dirty="0"/>
              </a:p>
              <a:p>
                <a:r>
                  <a:rPr sz="2800" dirty="0"/>
                  <a:t>Next, we write the system in reduced row echelon form.</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19</m:t>
                                    </m:r>
                                  </m:den>
                                </m:f>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19</m:t>
                                    </m:r>
                                  </m:den>
                                </m:f>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0</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a:stretch>
              </a:blipFill>
            </p:spPr>
            <p:txBody>
              <a:bodyPr/>
              <a:lstStyle/>
              <a:p>
                <a:r>
                  <a:rPr lang="en-IN">
                    <a:noFill/>
                  </a:rPr>
                  <a:t> </a:t>
                </a:r>
              </a:p>
            </p:txBody>
          </p:sp>
        </mc:Fallback>
      </mc:AlternateContent>
    </p:spTree>
    <p:extLst>
      <p:ext uri="{BB962C8B-B14F-4D97-AF65-F5344CB8AC3E}">
        <p14:creationId xmlns:p14="http://schemas.microsoft.com/office/powerpoint/2010/main" val="50163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Closed Economy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dirty="0"/>
                  <a:t>From this matrix, we get the following equations.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19</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19</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Para>
                </a14:m>
                <a:endParaRPr sz="2800" dirty="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19</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19</m:t>
                          </m:r>
                        </m:den>
                      </m:f>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Para>
                </a14:m>
                <a:endParaRPr sz="2800" dirty="0"/>
              </a:p>
              <a:p>
                <a:pPr>
                  <a:defRPr sz="2800"/>
                </a:pPr>
                <a:r>
                  <a:rPr sz="2800" dirty="0"/>
                  <a:t>Since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a14:m>
                <a:r>
                  <a:rPr sz="2800" dirty="0"/>
                  <a:t> is equal to the government budget, this system is satisfied when shipping output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19</m:t>
                        </m:r>
                      </m:den>
                    </m:f>
                  </m:oMath>
                </a14:m>
                <a:r>
                  <a:rPr sz="2800" dirty="0"/>
                  <a:t> of the government budget and manufacturing output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11</m:t>
                        </m:r>
                      </m:num>
                      <m:den>
                        <m:r>
                          <a:rPr>
                            <a:latin typeface="Cambria Math" panose="02040503050406030204" pitchFamily="18" charset="0"/>
                          </a:rPr>
                          <m:t>19</m:t>
                        </m:r>
                      </m:den>
                    </m:f>
                  </m:oMath>
                </a14:m>
                <a:r>
                  <a:rPr sz="2800" dirty="0"/>
                  <a:t> of the government budget. In other words, for every </a:t>
                </a:r>
                <a14:m>
                  <m:oMath xmlns:m="http://schemas.openxmlformats.org/officeDocument/2006/math">
                    <m:r>
                      <a:rPr>
                        <a:latin typeface="Cambria Math" panose="02040503050406030204" pitchFamily="18" charset="0"/>
                      </a:rPr>
                      <m:t>$</m:t>
                    </m:r>
                    <m:r>
                      <a:rPr>
                        <a:latin typeface="Cambria Math" panose="02040503050406030204" pitchFamily="18" charset="0"/>
                      </a:rPr>
                      <m:t>19</m:t>
                    </m:r>
                  </m:oMath>
                </a14:m>
                <a:r>
                  <a:rPr sz="2800" dirty="0"/>
                  <a:t> in the government budget, shipping needs to produce </a:t>
                </a:r>
                <a14:m>
                  <m:oMath xmlns:m="http://schemas.openxmlformats.org/officeDocument/2006/math">
                    <m:r>
                      <a:rPr>
                        <a:latin typeface="Cambria Math" panose="02040503050406030204" pitchFamily="18" charset="0"/>
                      </a:rPr>
                      <m:t>$</m:t>
                    </m:r>
                    <m:r>
                      <a:rPr>
                        <a:latin typeface="Cambria Math" panose="02040503050406030204" pitchFamily="18" charset="0"/>
                      </a:rPr>
                      <m:t>10</m:t>
                    </m:r>
                  </m:oMath>
                </a14:m>
                <a:r>
                  <a:rPr sz="2800" dirty="0"/>
                  <a:t> and manufacturing needs to produce </a:t>
                </a:r>
                <a14:m>
                  <m:oMath xmlns:m="http://schemas.openxmlformats.org/officeDocument/2006/math">
                    <m:r>
                      <a:rPr>
                        <a:latin typeface="Cambria Math" panose="02040503050406030204" pitchFamily="18" charset="0"/>
                      </a:rPr>
                      <m:t>$</m:t>
                    </m:r>
                    <m:r>
                      <a:rPr>
                        <a:latin typeface="Cambria Math" panose="02040503050406030204" pitchFamily="18" charset="0"/>
                      </a:rPr>
                      <m:t>11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444"/>
                </a:stretch>
              </a:blipFill>
            </p:spPr>
            <p:txBody>
              <a:bodyPr/>
              <a:lstStyle/>
              <a:p>
                <a:r>
                  <a:rPr lang="en-IN">
                    <a:noFill/>
                  </a:rPr>
                  <a:t> </a:t>
                </a:r>
              </a:p>
            </p:txBody>
          </p:sp>
        </mc:Fallback>
      </mc:AlternateContent>
    </p:spTree>
    <p:extLst>
      <p:ext uri="{BB962C8B-B14F-4D97-AF65-F5344CB8AC3E}">
        <p14:creationId xmlns:p14="http://schemas.microsoft.com/office/powerpoint/2010/main" val="191401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External Demand</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Suppose each of the industries A, B, and C requires the following input in order to produce one unit in output.</a:t>
                </a:r>
              </a:p>
              <a:p>
                <a:pPr algn="ctr">
                  <a:defRPr sz="2800"/>
                </a:pPr>
                <a:r>
                  <a:rPr sz="2500" dirty="0"/>
                  <a:t>A requires nothing from itself,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2</m:t>
                        </m:r>
                      </m:den>
                    </m:f>
                  </m:oMath>
                </a14:m>
                <a:r>
                  <a:rPr sz="2500" dirty="0"/>
                  <a:t> unit from B, and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4</m:t>
                        </m:r>
                      </m:den>
                    </m:f>
                  </m:oMath>
                </a14:m>
                <a:r>
                  <a:rPr sz="2500" dirty="0"/>
                  <a:t> unit from C.</a:t>
                </a:r>
              </a:p>
              <a:p>
                <a:pPr algn="ctr">
                  <a:defRPr sz="2800"/>
                </a:pPr>
                <a:r>
                  <a:rPr sz="2500" dirty="0"/>
                  <a:t>B requires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4</m:t>
                        </m:r>
                      </m:den>
                    </m:f>
                  </m:oMath>
                </a14:m>
                <a:r>
                  <a:rPr sz="2500" dirty="0"/>
                  <a:t> unit from A, none from itself, and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4</m:t>
                        </m:r>
                      </m:den>
                    </m:f>
                  </m:oMath>
                </a14:m>
                <a:r>
                  <a:rPr sz="2500" dirty="0"/>
                  <a:t> unit from B.</a:t>
                </a:r>
              </a:p>
              <a:p>
                <a:pPr algn="ctr">
                  <a:defRPr sz="2800"/>
                </a:pPr>
                <a:r>
                  <a:rPr sz="2500" dirty="0"/>
                  <a:t>C requires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3</m:t>
                        </m:r>
                      </m:den>
                    </m:f>
                  </m:oMath>
                </a14:m>
                <a:r>
                  <a:rPr sz="2500" dirty="0"/>
                  <a:t> unit from A, </a:t>
                </a:r>
                <a14:m>
                  <m:oMath xmlns:m="http://schemas.openxmlformats.org/officeDocument/2006/math">
                    <m:f>
                      <m:fPr>
                        <m:ctrlPr>
                          <a:rPr sz="2500" i="1">
                            <a:latin typeface="Cambria Math" panose="02040503050406030204" pitchFamily="18" charset="0"/>
                          </a:rPr>
                        </m:ctrlPr>
                      </m:fPr>
                      <m:num>
                        <m:r>
                          <a:rPr sz="2500">
                            <a:latin typeface="Cambria Math" panose="02040503050406030204" pitchFamily="18" charset="0"/>
                          </a:rPr>
                          <m:t>1</m:t>
                        </m:r>
                      </m:num>
                      <m:den>
                        <m:r>
                          <a:rPr sz="2500">
                            <a:latin typeface="Cambria Math" panose="02040503050406030204" pitchFamily="18" charset="0"/>
                          </a:rPr>
                          <m:t>4</m:t>
                        </m:r>
                      </m:den>
                    </m:f>
                  </m:oMath>
                </a14:m>
                <a:r>
                  <a:rPr sz="2500" dirty="0"/>
                  <a:t> unit from B, and none from itself.</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963"/>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External Demand</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 the input-output matrix </a:t>
                </a:r>
                <a14:m>
                  <m:oMath xmlns:m="http://schemas.openxmlformats.org/officeDocument/2006/math">
                    <m:r>
                      <a:rPr>
                        <a:latin typeface="Cambria Math" panose="02040503050406030204" pitchFamily="18" charset="0"/>
                      </a:rPr>
                      <m:t>𝐴</m:t>
                    </m:r>
                  </m:oMath>
                </a14:m>
                <a:r>
                  <a:rPr sz="2800" dirty="0"/>
                  <a:t> is given as follows.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m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e>
                                <m:r>
                                  <a:rPr>
                                    <a:latin typeface="Cambria Math" panose="02040503050406030204" pitchFamily="18" charset="0"/>
                                  </a:rPr>
                                  <m:t>0</m:t>
                                </m:r>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m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0</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59350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External Demand</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Suppose further that we know the total production capacity of each industry is as follows.</a:t>
                </a:r>
              </a:p>
              <a:p>
                <a:pPr algn="ctr"/>
                <a:r>
                  <a:rPr sz="2800" dirty="0"/>
                  <a:t>A: </a:t>
                </a:r>
                <a:r>
                  <a:rPr sz="2800" dirty="0">
                    <a:latin typeface="Cambria Math"/>
                  </a:rPr>
                  <a:t>60</a:t>
                </a:r>
                <a:r>
                  <a:rPr sz="2800" dirty="0"/>
                  <a:t> units</a:t>
                </a:r>
              </a:p>
              <a:p>
                <a:pPr algn="ctr"/>
                <a:r>
                  <a:rPr sz="2800" dirty="0"/>
                  <a:t>B: </a:t>
                </a:r>
                <a:r>
                  <a:rPr sz="2800" dirty="0">
                    <a:latin typeface="Cambria Math"/>
                  </a:rPr>
                  <a:t>52</a:t>
                </a:r>
                <a:r>
                  <a:rPr sz="2800" dirty="0"/>
                  <a:t> units</a:t>
                </a:r>
              </a:p>
              <a:p>
                <a:pPr algn="ctr"/>
                <a:r>
                  <a:rPr sz="2800" dirty="0"/>
                  <a:t>C: </a:t>
                </a:r>
                <a:r>
                  <a:rPr sz="2800" dirty="0">
                    <a:latin typeface="Cambria Math"/>
                  </a:rPr>
                  <a:t>48</a:t>
                </a:r>
                <a:r>
                  <a:rPr sz="2800" dirty="0"/>
                  <a:t> units</a:t>
                </a:r>
              </a:p>
              <a:p>
                <a:pPr>
                  <a:defRPr sz="2800"/>
                </a:pPr>
                <a:r>
                  <a:rPr sz="2800" dirty="0"/>
                  <a:t>This determines the production matrix </a:t>
                </a:r>
                <a14:m>
                  <m:oMath xmlns:m="http://schemas.openxmlformats.org/officeDocument/2006/math">
                    <m:r>
                      <a:rPr>
                        <a:latin typeface="Cambria Math" panose="02040503050406030204" pitchFamily="18" charset="0"/>
                      </a:rPr>
                      <m:t>𝑋</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60</m:t>
                              </m:r>
                            </m:e>
                            <m:e>
                              <m:r>
                                <a:rPr>
                                  <a:latin typeface="Cambria Math" panose="02040503050406030204" pitchFamily="18" charset="0"/>
                                </a:rPr>
                                <m:t>52</m:t>
                              </m:r>
                            </m:e>
                            <m:e>
                              <m:r>
                                <a:rPr>
                                  <a:latin typeface="Cambria Math" panose="02040503050406030204" pitchFamily="18" charset="0"/>
                                </a:rPr>
                                <m:t>48</m:t>
                              </m:r>
                            </m:e>
                          </m:eqAr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0819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039965929"/>
              </p:ext>
            </p:extLst>
          </p:nvPr>
        </p:nvGraphicFramePr>
        <p:xfrm>
          <a:off x="457200" y="1105523"/>
          <a:ext cx="8229600" cy="2590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rowSpan="2">
                  <a:txBody>
                    <a:bodyPr/>
                    <a:lstStyle/>
                    <a:p>
                      <a:pPr algn="ctr">
                        <a:defRPr sz="1600" b="1"/>
                      </a:pPr>
                      <a:r>
                        <a:rPr sz="2800" dirty="0"/>
                        <a:t>Inputs (Suppliers)</a:t>
                      </a:r>
                    </a:p>
                  </a:txBody>
                  <a:tcPr anchor="b"/>
                </a:tc>
                <a:tc gridSpan="3">
                  <a:txBody>
                    <a:bodyPr/>
                    <a:lstStyle/>
                    <a:p>
                      <a:pPr algn="ctr">
                        <a:defRPr sz="1600" b="1"/>
                      </a:pPr>
                      <a:r>
                        <a:rPr sz="2800"/>
                        <a:t>Outputs (Users)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vMerge="1">
                  <a:txBody>
                    <a:bodyPr/>
                    <a:lstStyle/>
                    <a:p>
                      <a:endParaRPr/>
                    </a:p>
                  </a:txBody>
                  <a:tcPr/>
                </a:tc>
                <a:tc>
                  <a:txBody>
                    <a:bodyPr/>
                    <a:lstStyle/>
                    <a:p>
                      <a:pPr algn="ctr">
                        <a:defRPr sz="1600" b="1"/>
                      </a:pPr>
                      <a:r>
                        <a:rPr sz="2800"/>
                        <a:t>Gasoline</a:t>
                      </a:r>
                    </a:p>
                  </a:txBody>
                  <a:tcPr/>
                </a:tc>
                <a:tc>
                  <a:txBody>
                    <a:bodyPr/>
                    <a:lstStyle/>
                    <a:p>
                      <a:pPr algn="ctr">
                        <a:defRPr sz="1600" b="1"/>
                      </a:pPr>
                      <a:r>
                        <a:rPr sz="2800"/>
                        <a:t>Electricity</a:t>
                      </a:r>
                    </a:p>
                  </a:txBody>
                  <a:tcPr/>
                </a:tc>
                <a:tc>
                  <a:txBody>
                    <a:bodyPr/>
                    <a:lstStyle/>
                    <a:p>
                      <a:pPr algn="ctr">
                        <a:defRPr sz="1600" b="1"/>
                      </a:pPr>
                      <a:r>
                        <a:rPr sz="2800"/>
                        <a:t>Coal</a:t>
                      </a:r>
                    </a:p>
                  </a:txBody>
                  <a:tcPr/>
                </a:tc>
                <a:extLst>
                  <a:ext uri="{0D108BD9-81ED-4DB2-BD59-A6C34878D82A}">
                    <a16:rowId xmlns:a16="http://schemas.microsoft.com/office/drawing/2014/main" val="10001"/>
                  </a:ext>
                </a:extLst>
              </a:tr>
              <a:tr h="370840">
                <a:tc>
                  <a:txBody>
                    <a:bodyPr/>
                    <a:lstStyle/>
                    <a:p>
                      <a:pPr algn="ctr">
                        <a:defRPr sz="1600" b="1"/>
                      </a:pPr>
                      <a:r>
                        <a:rPr sz="2800"/>
                        <a:t>Gasoline</a:t>
                      </a:r>
                    </a:p>
                  </a:txBody>
                  <a:tcPr/>
                </a:tc>
                <a:tc>
                  <a:txBody>
                    <a:bodyPr/>
                    <a:lstStyle/>
                    <a:p>
                      <a:pPr algn="ctr"/>
                      <a:r>
                        <a:rPr sz="2800">
                          <a:latin typeface="Cambria Math"/>
                        </a:rPr>
                        <a:t>0.20</a:t>
                      </a:r>
                    </a:p>
                  </a:txBody>
                  <a:tcPr/>
                </a:tc>
                <a:tc>
                  <a:txBody>
                    <a:bodyPr/>
                    <a:lstStyle/>
                    <a:p>
                      <a:pPr algn="ctr"/>
                      <a:r>
                        <a:rPr sz="2800">
                          <a:latin typeface="Cambria Math"/>
                        </a:rPr>
                        <a:t>0.40</a:t>
                      </a:r>
                    </a:p>
                  </a:txBody>
                  <a:tcPr/>
                </a:tc>
                <a:tc>
                  <a:txBody>
                    <a:bodyPr/>
                    <a:lstStyle/>
                    <a:p>
                      <a:pPr algn="ctr"/>
                      <a:r>
                        <a:rPr sz="2800" dirty="0">
                          <a:latin typeface="Cambria Math"/>
                        </a:rPr>
                        <a:t>0.40</a:t>
                      </a:r>
                    </a:p>
                  </a:txBody>
                  <a:tcPr/>
                </a:tc>
                <a:extLst>
                  <a:ext uri="{0D108BD9-81ED-4DB2-BD59-A6C34878D82A}">
                    <a16:rowId xmlns:a16="http://schemas.microsoft.com/office/drawing/2014/main" val="10002"/>
                  </a:ext>
                </a:extLst>
              </a:tr>
              <a:tr h="370840">
                <a:tc>
                  <a:txBody>
                    <a:bodyPr/>
                    <a:lstStyle/>
                    <a:p>
                      <a:pPr algn="ctr">
                        <a:defRPr sz="1600" b="1"/>
                      </a:pPr>
                      <a:r>
                        <a:rPr sz="2800"/>
                        <a:t>Electricity</a:t>
                      </a:r>
                    </a:p>
                  </a:txBody>
                  <a:tcPr/>
                </a:tc>
                <a:tc>
                  <a:txBody>
                    <a:bodyPr/>
                    <a:lstStyle/>
                    <a:p>
                      <a:pPr algn="ctr"/>
                      <a:r>
                        <a:rPr sz="2800">
                          <a:latin typeface="Cambria Math"/>
                        </a:rPr>
                        <a:t>0.40</a:t>
                      </a:r>
                    </a:p>
                  </a:txBody>
                  <a:tcPr/>
                </a:tc>
                <a:tc>
                  <a:txBody>
                    <a:bodyPr/>
                    <a:lstStyle/>
                    <a:p>
                      <a:pPr algn="ctr"/>
                      <a:r>
                        <a:rPr sz="2800">
                          <a:latin typeface="Cambria Math"/>
                        </a:rPr>
                        <a:t>0.20</a:t>
                      </a:r>
                    </a:p>
                  </a:txBody>
                  <a:tcPr/>
                </a:tc>
                <a:tc>
                  <a:txBody>
                    <a:bodyPr/>
                    <a:lstStyle/>
                    <a:p>
                      <a:pPr algn="ctr"/>
                      <a:r>
                        <a:rPr sz="2800">
                          <a:latin typeface="Cambria Math"/>
                        </a:rPr>
                        <a:t>0.20</a:t>
                      </a:r>
                    </a:p>
                  </a:txBody>
                  <a:tcPr/>
                </a:tc>
                <a:extLst>
                  <a:ext uri="{0D108BD9-81ED-4DB2-BD59-A6C34878D82A}">
                    <a16:rowId xmlns:a16="http://schemas.microsoft.com/office/drawing/2014/main" val="10003"/>
                  </a:ext>
                </a:extLst>
              </a:tr>
              <a:tr h="370840">
                <a:tc>
                  <a:txBody>
                    <a:bodyPr/>
                    <a:lstStyle/>
                    <a:p>
                      <a:pPr algn="ctr">
                        <a:defRPr sz="1600" b="1"/>
                      </a:pPr>
                      <a:r>
                        <a:rPr sz="2800"/>
                        <a:t>Coal</a:t>
                      </a:r>
                    </a:p>
                  </a:txBody>
                  <a:tcPr/>
                </a:tc>
                <a:tc>
                  <a:txBody>
                    <a:bodyPr/>
                    <a:lstStyle/>
                    <a:p>
                      <a:pPr algn="ctr"/>
                      <a:r>
                        <a:rPr sz="2800">
                          <a:latin typeface="Cambria Math"/>
                        </a:rPr>
                        <a:t>0.00</a:t>
                      </a:r>
                    </a:p>
                  </a:txBody>
                  <a:tcPr/>
                </a:tc>
                <a:tc>
                  <a:txBody>
                    <a:bodyPr/>
                    <a:lstStyle/>
                    <a:p>
                      <a:pPr algn="ctr"/>
                      <a:r>
                        <a:rPr sz="2800">
                          <a:latin typeface="Cambria Math"/>
                        </a:rPr>
                        <a:t>0.20</a:t>
                      </a:r>
                    </a:p>
                  </a:txBody>
                  <a:tcPr/>
                </a:tc>
                <a:tc>
                  <a:txBody>
                    <a:bodyPr/>
                    <a:lstStyle/>
                    <a:p>
                      <a:pPr algn="ctr"/>
                      <a:r>
                        <a:rPr sz="2800" dirty="0">
                          <a:latin typeface="Cambria Math"/>
                        </a:rPr>
                        <a:t>0.20</a:t>
                      </a: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External Demand</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Our goal is to find the external demand matrix </a:t>
                </a:r>
                <a14:m>
                  <m:oMath xmlns:m="http://schemas.openxmlformats.org/officeDocument/2006/math">
                    <m:r>
                      <a:rPr>
                        <a:latin typeface="Cambria Math" panose="02040503050406030204" pitchFamily="18" charset="0"/>
                      </a:rPr>
                      <m:t>𝐸</m:t>
                    </m:r>
                  </m:oMath>
                </a14:m>
                <a:r>
                  <a:rPr sz="2800" dirty="0"/>
                  <a:t> or, equivalently, the surplus units available from each industry.</a:t>
                </a:r>
              </a:p>
              <a:p>
                <a:pPr>
                  <a:defRPr sz="2800"/>
                </a:pPr>
                <a:r>
                  <a:rPr sz="2800" dirty="0"/>
                  <a:t>From the equations stated previously, we can solve for </a:t>
                </a:r>
                <a14:m>
                  <m:oMath xmlns:m="http://schemas.openxmlformats.org/officeDocument/2006/math">
                    <m:r>
                      <a:rPr>
                        <a:latin typeface="Cambria Math" panose="02040503050406030204" pitchFamily="18" charset="0"/>
                      </a:rPr>
                      <m:t>𝐸</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𝑋</m:t>
                      </m:r>
                    </m:oMath>
                  </m:oMathPara>
                </a14:m>
                <a:endParaRPr sz="2800" dirty="0"/>
              </a:p>
              <a:p>
                <a:pPr>
                  <a:defRPr sz="2800"/>
                </a:pPr>
                <a:r>
                  <a:rPr sz="2800" dirty="0"/>
                  <a:t>To find the external demand, all that remains is to calculate </a:t>
                </a:r>
                <a14:m>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oMath>
                </a14:m>
                <a:r>
                  <a:rPr sz="2800" dirty="0"/>
                  <a:t> and multiply it by </a:t>
                </a:r>
                <a14:m>
                  <m:oMath xmlns:m="http://schemas.openxmlformats.org/officeDocument/2006/math">
                    <m:r>
                      <a:rPr>
                        <a:latin typeface="Cambria Math" panose="02040503050406030204" pitchFamily="18" charset="0"/>
                      </a:rPr>
                      <m:t>𝑋</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1923436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External Demand</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0</m:t>
                                </m:r>
                              </m:e>
                            </m:mr>
                            <m:mr>
                              <m:e>
                                <m:r>
                                  <a:rPr>
                                    <a:latin typeface="Cambria Math" panose="02040503050406030204" pitchFamily="18" charset="0"/>
                                  </a:rPr>
                                  <m:t>0</m:t>
                                </m:r>
                              </m:e>
                              <m:e>
                                <m:r>
                                  <a:rPr>
                                    <a:latin typeface="Cambria Math" panose="02040503050406030204" pitchFamily="18" charset="0"/>
                                  </a:rPr>
                                  <m:t>0</m:t>
                                </m:r>
                              </m:e>
                              <m:e>
                                <m:r>
                                  <a:rPr>
                                    <a:latin typeface="Cambria Math" panose="02040503050406030204" pitchFamily="18" charset="0"/>
                                  </a:rPr>
                                  <m:t>1</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m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e>
                                <m:r>
                                  <a:rPr>
                                    <a:latin typeface="Cambria Math" panose="02040503050406030204" pitchFamily="18" charset="0"/>
                                  </a:rPr>
                                  <m:t>0</m:t>
                                </m:r>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mr>
                            <m:mr>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0</m:t>
                                </m:r>
                              </m:e>
                            </m:mr>
                          </m:m>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mr>
                            <m:m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e>
                                <m:r>
                                  <a:rPr>
                                    <a:latin typeface="Cambria Math" panose="02040503050406030204" pitchFamily="18" charset="0"/>
                                  </a:rPr>
                                  <m:t>1</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mr>
                            <m:m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1</m:t>
                                </m:r>
                              </m:e>
                            </m:mr>
                          </m:m>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0355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External Demand</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𝐸</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𝐼</m:t>
                          </m:r>
                          <m:r>
                            <a:rPr>
                              <a:latin typeface="Cambria Math" panose="02040503050406030204" pitchFamily="18" charset="0"/>
                            </a:rPr>
                            <m:t>−</m:t>
                          </m:r>
                          <m:r>
                            <a:rPr>
                              <a:latin typeface="Cambria Math" panose="02040503050406030204" pitchFamily="18" charset="0"/>
                            </a:rPr>
                            <m:t>𝐴</m:t>
                          </m:r>
                        </m:e>
                      </m:d>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mr>
                            <m:m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e>
                                <m:r>
                                  <a:rPr>
                                    <a:latin typeface="Cambria Math" panose="02040503050406030204" pitchFamily="18" charset="0"/>
                                  </a:rPr>
                                  <m:t>1</m:t>
                                </m:r>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mr>
                            <m:m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e>
                              <m:e>
                                <m:r>
                                  <a:rPr>
                                    <a:latin typeface="Cambria Math" panose="02040503050406030204" pitchFamily="18" charset="0"/>
                                  </a:rPr>
                                  <m:t>1</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60</m:t>
                              </m:r>
                            </m:e>
                            <m:e>
                              <m:r>
                                <a:rPr>
                                  <a:latin typeface="Cambria Math" panose="02040503050406030204" pitchFamily="18" charset="0"/>
                                </a:rPr>
                                <m:t>52</m:t>
                              </m:r>
                            </m:e>
                            <m:e>
                              <m:r>
                                <a:rPr>
                                  <a:latin typeface="Cambria Math" panose="02040503050406030204" pitchFamily="18" charset="0"/>
                                </a:rPr>
                                <m:t>48</m:t>
                              </m:r>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31</m:t>
                              </m:r>
                            </m:e>
                            <m:e>
                              <m:r>
                                <a:rPr>
                                  <a:latin typeface="Cambria Math" panose="02040503050406030204" pitchFamily="18" charset="0"/>
                                </a:rPr>
                                <m:t>10</m:t>
                              </m:r>
                            </m:e>
                            <m:e>
                              <m:r>
                                <a:rPr>
                                  <a:latin typeface="Cambria Math" panose="02040503050406030204" pitchFamily="18" charset="0"/>
                                </a:rPr>
                                <m:t>20</m:t>
                              </m:r>
                            </m:e>
                          </m:eqArr>
                        </m:e>
                      </m:d>
                    </m:oMath>
                  </m:oMathPara>
                </a14:m>
                <a:endParaRPr sz="2800" dirty="0"/>
              </a:p>
              <a:p>
                <a:r>
                  <a:rPr sz="2800" dirty="0"/>
                  <a:t>We interpret this result to mean that at peak production, A can produce </a:t>
                </a:r>
                <a:r>
                  <a:rPr sz="2800" dirty="0">
                    <a:latin typeface="Cambria Math"/>
                  </a:rPr>
                  <a:t>31</a:t>
                </a:r>
                <a:r>
                  <a:rPr sz="2800" dirty="0"/>
                  <a:t> units, B can produce </a:t>
                </a:r>
                <a:r>
                  <a:rPr sz="2800" dirty="0">
                    <a:latin typeface="Cambria Math"/>
                  </a:rPr>
                  <a:t>10</a:t>
                </a:r>
                <a:r>
                  <a:rPr sz="2800" dirty="0"/>
                  <a:t> units, and C can produce </a:t>
                </a:r>
                <a:r>
                  <a:rPr sz="2800" dirty="0">
                    <a:latin typeface="Cambria Math"/>
                  </a:rPr>
                  <a:t>20</a:t>
                </a:r>
                <a:r>
                  <a:rPr sz="2800" dirty="0"/>
                  <a:t> units for use outside the system.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254405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From this table we form the </a:t>
                </a:r>
                <a:r>
                  <a:rPr sz="2800" b="1" dirty="0"/>
                  <a:t>input-output matrix</a:t>
                </a:r>
                <a:r>
                  <a:rPr sz="2800" dirty="0"/>
                  <a:t> (also known as the </a:t>
                </a:r>
                <a:r>
                  <a:rPr sz="2800" b="1" dirty="0"/>
                  <a:t>technology matrix</a:t>
                </a:r>
                <a:r>
                  <a:rPr sz="2800" dirty="0"/>
                  <a:t>) </a:t>
                </a:r>
                <a14:m>
                  <m:oMath xmlns:m="http://schemas.openxmlformats.org/officeDocument/2006/math">
                    <m:r>
                      <a:rPr>
                        <a:latin typeface="Cambria Math" panose="02040503050406030204" pitchFamily="18" charset="0"/>
                      </a:rPr>
                      <m:t>𝐴</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
                        </m:e>
                      </m:d>
                    </m:oMath>
                  </m:oMathPara>
                </a14:m>
                <a:endParaRPr sz="2800" dirty="0"/>
              </a:p>
              <a:p>
                <a:pPr>
                  <a:defRPr sz="2800"/>
                </a:pPr>
                <a:r>
                  <a:rPr sz="2800" dirty="0"/>
                  <a:t>If we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m:rPr>
                        <m:nor/>
                      </m:rPr>
                      <a:rPr/>
                      <m:t>gasoline</m:t>
                    </m:r>
                    <m:r>
                      <m:rPr>
                        <m:nor/>
                      </m:rPr>
                      <a:rPr/>
                      <m:t> </m:t>
                    </m:r>
                    <m:r>
                      <m:rPr>
                        <m:nor/>
                      </m:rPr>
                      <a:rPr/>
                      <m:t>units</m:t>
                    </m:r>
                    <m:r>
                      <m:rPr>
                        <m:nor/>
                      </m:rPr>
                      <a:rPr/>
                      <m:t> </m:t>
                    </m:r>
                    <m:r>
                      <m:rPr>
                        <m:nor/>
                      </m:rPr>
                      <a:rPr/>
                      <m:t>produced</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m:rPr>
                        <m:nor/>
                      </m:rPr>
                      <a:rPr/>
                      <m:t>electricity</m:t>
                    </m:r>
                    <m:r>
                      <m:rPr>
                        <m:nor/>
                      </m:rPr>
                      <a:rPr/>
                      <m:t> </m:t>
                    </m:r>
                    <m:r>
                      <m:rPr>
                        <m:nor/>
                      </m:rPr>
                      <a:rPr/>
                      <m:t>units</m:t>
                    </m:r>
                    <m:r>
                      <m:rPr>
                        <m:nor/>
                      </m:rPr>
                      <a:rPr/>
                      <m:t> </m:t>
                    </m:r>
                    <m:r>
                      <m:rPr>
                        <m:nor/>
                      </m:rPr>
                      <a:rPr/>
                      <m:t>produced</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m:rPr>
                        <m:nor/>
                      </m:rPr>
                      <a:rPr/>
                      <m:t>coal</m:t>
                    </m:r>
                    <m:r>
                      <m:rPr>
                        <m:nor/>
                      </m:rPr>
                      <a:rPr/>
                      <m:t> </m:t>
                    </m:r>
                    <m:r>
                      <m:rPr>
                        <m:nor/>
                      </m:rPr>
                      <a:rPr/>
                      <m:t>units</m:t>
                    </m:r>
                    <m:r>
                      <m:rPr>
                        <m:nor/>
                      </m:rPr>
                      <a:rPr/>
                      <m:t> </m:t>
                    </m:r>
                    <m:r>
                      <m:rPr>
                        <m:nor/>
                      </m:rPr>
                      <a:rPr/>
                      <m:t>produced</m:t>
                    </m:r>
                  </m:oMath>
                </a14:m>
                <a:r>
                  <a:rPr sz="2800" dirty="0"/>
                  <a:t>, then the total demand within the system for gasoline can be represented by the following equation.</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IN">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Similarly, we can set up the equations for the demand within the system for electricity and coal. This combined system of equations represents the amount each industry needs to produce in order to keep all three operating. Solving it will yield the </a:t>
                </a:r>
                <a:r>
                  <a:rPr sz="2800" b="1" dirty="0"/>
                  <a:t>internal demand</a:t>
                </a:r>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+0.4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=0.4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=0.0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334752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let's further suppose that in addition to the internal demand, there is a surplus demand from outside of the industries for </a:t>
                </a:r>
                <a14:m>
                  <m:oMath xmlns:m="http://schemas.openxmlformats.org/officeDocument/2006/math">
                    <m:r>
                      <a:rPr>
                        <a:latin typeface="Cambria Math" panose="02040503050406030204" pitchFamily="18" charset="0"/>
                      </a:rPr>
                      <m:t>$</m:t>
                    </m:r>
                    <m:r>
                      <a:rPr>
                        <a:latin typeface="Cambria Math" panose="02040503050406030204" pitchFamily="18" charset="0"/>
                      </a:rPr>
                      <m:t>5000</m:t>
                    </m:r>
                  </m:oMath>
                </a14:m>
                <a:r>
                  <a:rPr sz="2800" dirty="0"/>
                  <a:t> in gasoline, </a:t>
                </a:r>
                <a14:m>
                  <m:oMath xmlns:m="http://schemas.openxmlformats.org/officeDocument/2006/math">
                    <m:r>
                      <a:rPr>
                        <a:latin typeface="Cambria Math" panose="02040503050406030204" pitchFamily="18" charset="0"/>
                      </a:rPr>
                      <m:t>$</m:t>
                    </m:r>
                    <m:r>
                      <a:rPr>
                        <a:latin typeface="Cambria Math" panose="02040503050406030204" pitchFamily="18" charset="0"/>
                      </a:rPr>
                      <m:t>2000</m:t>
                    </m:r>
                  </m:oMath>
                </a14:m>
                <a:r>
                  <a:rPr sz="2800" dirty="0"/>
                  <a:t> in electricity, and </a:t>
                </a:r>
                <a14:m>
                  <m:oMath xmlns:m="http://schemas.openxmlformats.org/officeDocument/2006/math">
                    <m:r>
                      <a:rPr>
                        <a:latin typeface="Cambria Math" panose="02040503050406030204" pitchFamily="18" charset="0"/>
                      </a:rPr>
                      <m:t>$</m:t>
                    </m:r>
                    <m:r>
                      <a:rPr>
                        <a:latin typeface="Cambria Math" panose="02040503050406030204" pitchFamily="18" charset="0"/>
                      </a:rPr>
                      <m:t>8000</m:t>
                    </m:r>
                  </m:oMath>
                </a14:m>
                <a:r>
                  <a:rPr sz="2800" dirty="0"/>
                  <a:t> in coal. This is called an </a:t>
                </a:r>
                <a:r>
                  <a:rPr sz="2800" b="1" dirty="0"/>
                  <a:t>external demand</a:t>
                </a:r>
                <a:r>
                  <a:rPr sz="2800" dirty="0"/>
                  <a:t> and the previous equations can be altered as follows to reflect this additional need in production.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5000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2000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8000</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IN">
                    <a:noFill/>
                  </a:rPr>
                  <a:t> </a:t>
                </a:r>
              </a:p>
            </p:txBody>
          </p:sp>
        </mc:Fallback>
      </mc:AlternateContent>
    </p:spTree>
    <p:extLst>
      <p:ext uri="{BB962C8B-B14F-4D97-AF65-F5344CB8AC3E}">
        <p14:creationId xmlns:p14="http://schemas.microsoft.com/office/powerpoint/2010/main" val="464916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This new system of equations allows us to find the total production necessary to satisfy all demands, internal plus external. We can rewrite the new equations in matrix notation and use matrix operations to solve for the total production.</a:t>
                </a:r>
              </a:p>
              <a:p>
                <a:pPr>
                  <a:defRPr sz="2800"/>
                </a:pPr>
                <a:r>
                  <a:rPr sz="2800" dirty="0"/>
                  <a:t>Let </a:t>
                </a:r>
                <a14:m>
                  <m:oMath xmlns:m="http://schemas.openxmlformats.org/officeDocument/2006/math">
                    <m:r>
                      <a:rPr>
                        <a:latin typeface="Cambria Math" panose="02040503050406030204" pitchFamily="18" charset="0"/>
                      </a:rPr>
                      <m:t>𝑋</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oMath>
                </a14:m>
                <a:r>
                  <a:rPr sz="2800" dirty="0"/>
                  <a:t>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oMath>
                </a14:m>
                <a:r>
                  <a:rPr sz="2800" dirty="0"/>
                  <a:t>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
                      </m:e>
                    </m:d>
                  </m:oMath>
                </a14:m>
                <a:r>
                  <a:rPr sz="2800" dirty="0"/>
                  <a:t>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3</m:t>
                    </m:r>
                  </m:oMath>
                </a14:m>
                <a:r>
                  <a:rPr sz="2800" dirty="0"/>
                  <a:t> matrix), and </a:t>
                </a:r>
                <a14:m>
                  <m:oMath xmlns:m="http://schemas.openxmlformats.org/officeDocument/2006/math">
                    <m:r>
                      <a:rPr>
                        <a:latin typeface="Cambria Math" panose="02040503050406030204" pitchFamily="18" charset="0"/>
                      </a:rPr>
                      <m:t>𝐸</m:t>
                    </m:r>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5000</m:t>
                            </m:r>
                          </m:e>
                          <m:e>
                            <m:r>
                              <a:rPr>
                                <a:latin typeface="Cambria Math" panose="02040503050406030204" pitchFamily="18" charset="0"/>
                              </a:rPr>
                              <m:t>2000</m:t>
                            </m:r>
                          </m:e>
                          <m:e>
                            <m:r>
                              <a:rPr>
                                <a:latin typeface="Cambria Math" panose="02040503050406030204" pitchFamily="18" charset="0"/>
                              </a:rPr>
                              <m:t>8000</m:t>
                            </m:r>
                          </m:e>
                        </m:eqArr>
                      </m:e>
                    </m:d>
                  </m:oMath>
                </a14:m>
                <a:r>
                  <a:rPr sz="2800" dirty="0"/>
                  <a:t> (a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oMath>
                </a14:m>
                <a:r>
                  <a:rPr sz="2800" dirty="0"/>
                  <a:t> matrix).</a:t>
                </a:r>
              </a:p>
              <a:p>
                <a:pPr algn="ct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25525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Then we can rewrite the system of equations as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𝑋</m:t>
                    </m:r>
                    <m:r>
                      <a:rPr>
                        <a:latin typeface="Cambria Math" panose="02040503050406030204" pitchFamily="18" charset="0"/>
                      </a:rPr>
                      <m:t>=</m:t>
                    </m:r>
                    <m:r>
                      <a:rPr>
                        <a:latin typeface="Cambria Math" panose="02040503050406030204" pitchFamily="18" charset="0"/>
                      </a:rPr>
                      <m:t>𝐴𝑋</m:t>
                    </m:r>
                    <m:r>
                      <a:rPr>
                        <a:latin typeface="Cambria Math" panose="02040503050406030204" pitchFamily="18" charset="0"/>
                      </a:rPr>
                      <m:t>+</m:t>
                    </m:r>
                    <m:r>
                      <a:rPr>
                        <a:latin typeface="Cambria Math" panose="02040503050406030204" pitchFamily="18" charset="0"/>
                      </a:rPr>
                      <m:t>𝐸</m:t>
                    </m:r>
                  </m:oMath>
                </a14:m>
                <a:r>
                  <a:rPr sz="2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e>
                            </m:mr>
                          </m:m>
                        </m:e>
                      </m:d>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e>
                            <m:e>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3</m:t>
                                  </m:r>
                                </m:sub>
                              </m:sSub>
                            </m:e>
                          </m:eqArr>
                        </m:e>
                      </m:d>
                      <m:r>
                        <a:rPr>
                          <a:latin typeface="Cambria Math" panose="02040503050406030204" pitchFamily="18" charset="0"/>
                        </a:rPr>
                        <m:t>+</m:t>
                      </m:r>
                      <m:d>
                        <m:dPr>
                          <m:begChr m:val="["/>
                          <m:endChr m:val="]"/>
                          <m:ctrlPr>
                            <a:rPr i="1">
                              <a:latin typeface="Cambria Math" panose="02040503050406030204" pitchFamily="18" charset="0"/>
                            </a:rPr>
                          </m:ctrlPr>
                        </m:dPr>
                        <m:e>
                          <m:eqArr>
                            <m:eqArrPr>
                              <m:ctrlPr>
                                <a:rPr i="1">
                                  <a:latin typeface="Cambria Math" panose="02040503050406030204" pitchFamily="18" charset="0"/>
                                </a:rPr>
                              </m:ctrlPr>
                            </m:eqArrPr>
                            <m:e>
                              <m:r>
                                <a:rPr>
                                  <a:latin typeface="Cambria Math" panose="02040503050406030204" pitchFamily="18" charset="0"/>
                                </a:rPr>
                                <m:t>5000</m:t>
                              </m:r>
                            </m:e>
                            <m:e>
                              <m:r>
                                <a:rPr>
                                  <a:latin typeface="Cambria Math" panose="02040503050406030204" pitchFamily="18" charset="0"/>
                                </a:rPr>
                                <m:t>2000</m:t>
                              </m:r>
                            </m:e>
                            <m:e>
                              <m:r>
                                <a:rPr>
                                  <a:latin typeface="Cambria Math" panose="02040503050406030204" pitchFamily="18" charset="0"/>
                                </a:rPr>
                                <m:t>8000</m:t>
                              </m:r>
                            </m:e>
                          </m:eqArr>
                        </m:e>
                      </m:d>
                    </m:oMath>
                  </m:oMathPara>
                </a14:m>
                <a:endParaRPr sz="2800" dirty="0"/>
              </a:p>
              <a:p>
                <a:pPr>
                  <a:defRPr sz="2800"/>
                </a:pPr>
                <a:r>
                  <a:rPr sz="2800" dirty="0"/>
                  <a:t>We call </a:t>
                </a:r>
                <a14:m>
                  <m:oMath xmlns:m="http://schemas.openxmlformats.org/officeDocument/2006/math">
                    <m:r>
                      <a:rPr>
                        <a:latin typeface="Cambria Math" panose="02040503050406030204" pitchFamily="18" charset="0"/>
                      </a:rPr>
                      <m:t>𝑋</m:t>
                    </m:r>
                  </m:oMath>
                </a14:m>
                <a:r>
                  <a:rPr sz="2800" dirty="0"/>
                  <a:t> the </a:t>
                </a:r>
                <a:r>
                  <a:rPr sz="2800" b="1" dirty="0"/>
                  <a:t>production matrix</a:t>
                </a:r>
                <a:r>
                  <a:rPr sz="2800" dirty="0"/>
                  <a:t> and </a:t>
                </a:r>
                <a14:m>
                  <m:oMath xmlns:m="http://schemas.openxmlformats.org/officeDocument/2006/math">
                    <m:r>
                      <a:rPr>
                        <a:latin typeface="Cambria Math" panose="02040503050406030204" pitchFamily="18" charset="0"/>
                      </a:rPr>
                      <m:t>𝐸</m:t>
                    </m:r>
                  </m:oMath>
                </a14:m>
                <a:r>
                  <a:rPr sz="2800" dirty="0"/>
                  <a:t> the </a:t>
                </a:r>
                <a:r>
                  <a:rPr sz="2800" b="1" dirty="0"/>
                  <a:t>external demand matrix</a:t>
                </a:r>
                <a:r>
                  <a:rPr sz="2800" dirty="0"/>
                  <a:t> (or simply </a:t>
                </a:r>
                <a:r>
                  <a:rPr sz="2800" b="1" dirty="0"/>
                  <a:t>demand matrix</a:t>
                </a:r>
                <a:r>
                  <a:rPr sz="2800" dirty="0"/>
                  <a:t>). Recall that we previously named </a:t>
                </a:r>
                <a14:m>
                  <m:oMath xmlns:m="http://schemas.openxmlformats.org/officeDocument/2006/math">
                    <m:r>
                      <a:rPr>
                        <a:latin typeface="Cambria Math" panose="02040503050406030204" pitchFamily="18" charset="0"/>
                      </a:rPr>
                      <m:t>𝐴</m:t>
                    </m:r>
                  </m:oMath>
                </a14:m>
                <a:r>
                  <a:rPr sz="2800" dirty="0"/>
                  <a:t> the input-output matrix.</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extLst>
      <p:ext uri="{BB962C8B-B14F-4D97-AF65-F5344CB8AC3E}">
        <p14:creationId xmlns:p14="http://schemas.microsoft.com/office/powerpoint/2010/main" val="359237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Leontief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In most cases, as in this example, we seek to solve for the production matrix </a:t>
                </a:r>
                <a14:m>
                  <m:oMath xmlns:m="http://schemas.openxmlformats.org/officeDocument/2006/math">
                    <m:r>
                      <a:rPr>
                        <a:latin typeface="Cambria Math" panose="02040503050406030204" pitchFamily="18" charset="0"/>
                      </a:rPr>
                      <m:t>𝑋</m:t>
                    </m:r>
                  </m:oMath>
                </a14:m>
                <a:r>
                  <a:rPr sz="2800" dirty="0"/>
                  <a:t>. In some cases, rather than </a:t>
                </a:r>
                <a14:m>
                  <m:oMath xmlns:m="http://schemas.openxmlformats.org/officeDocument/2006/math">
                    <m:r>
                      <a:rPr>
                        <a:latin typeface="Cambria Math" panose="02040503050406030204" pitchFamily="18" charset="0"/>
                      </a:rPr>
                      <m:t>𝑋</m:t>
                    </m:r>
                  </m:oMath>
                </a14:m>
                <a:r>
                  <a:rPr sz="2800" dirty="0"/>
                  <a:t> we may wish to find the external demand matrix </a:t>
                </a:r>
                <a14:m>
                  <m:oMath xmlns:m="http://schemas.openxmlformats.org/officeDocument/2006/math">
                    <m:r>
                      <a:rPr>
                        <a:latin typeface="Cambria Math" panose="02040503050406030204" pitchFamily="18" charset="0"/>
                      </a:rPr>
                      <m:t>𝐸</m:t>
                    </m:r>
                  </m:oMath>
                </a14:m>
                <a:r>
                  <a:rPr sz="2800" dirty="0"/>
                  <a:t> if we know the total production capability of the industrial system. The flexibility of matrix algebra allows us to do so quickly and efficiently, and we will see an example of this later. It is this process of using matrix algebra to solve for the unknown quantities in an economic system that we call </a:t>
                </a:r>
                <a:r>
                  <a:rPr sz="2800" b="1" dirty="0"/>
                  <a:t>Leontief input-output analysis</a:t>
                </a:r>
                <a:r>
                  <a:rPr sz="2800" dirty="0"/>
                  <a:t>. Now, continuing with our example, we will solve for the production matrix and then develop a general form for its calculation.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111"/>
                </a:stretch>
              </a:blipFill>
            </p:spPr>
            <p:txBody>
              <a:bodyPr/>
              <a:lstStyle/>
              <a:p>
                <a:r>
                  <a:rPr lang="en-IN">
                    <a:noFill/>
                  </a:rPr>
                  <a:t> </a:t>
                </a:r>
              </a:p>
            </p:txBody>
          </p:sp>
        </mc:Fallback>
      </mc:AlternateContent>
    </p:spTree>
    <p:extLst>
      <p:ext uri="{BB962C8B-B14F-4D97-AF65-F5344CB8AC3E}">
        <p14:creationId xmlns:p14="http://schemas.microsoft.com/office/powerpoint/2010/main" val="94234699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1756</Words>
  <Application>Microsoft Office PowerPoint</Application>
  <PresentationFormat>On-screen Show (4:3)</PresentationFormat>
  <Paragraphs>147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Arial</vt:lpstr>
      <vt:lpstr>Courier New</vt:lpstr>
      <vt:lpstr>Cambria Math</vt:lpstr>
      <vt:lpstr>Office Theme</vt:lpstr>
      <vt:lpstr>Section 6.6</vt:lpstr>
      <vt:lpstr>Example 1: Leontief Model</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Example 1: Leontief Model (cont.)</vt:lpstr>
      <vt:lpstr>Solving for a Production Matrix</vt:lpstr>
      <vt:lpstr>Solving for a Production Matrix</vt:lpstr>
      <vt:lpstr>Solving for a Production Matrix (cont.)</vt:lpstr>
      <vt:lpstr>Solving for a Production Matrix (cont.)</vt:lpstr>
      <vt:lpstr>Solving for a Production Matrix (cont.)</vt:lpstr>
      <vt:lpstr>Solving for a Production Matrix (cont.)</vt:lpstr>
      <vt:lpstr>Example 2: Closed Economy</vt:lpstr>
      <vt:lpstr>Example 2: Closed Economy (cont.)</vt:lpstr>
      <vt:lpstr>Example 2: Closed Economy (cont.)</vt:lpstr>
      <vt:lpstr>Example 2: Closed Economy (cont.)</vt:lpstr>
      <vt:lpstr>Example 2: Closed Economy (cont.)</vt:lpstr>
      <vt:lpstr>Example 3: External Demand</vt:lpstr>
      <vt:lpstr>Example 3: External Demand (cont.)</vt:lpstr>
      <vt:lpstr>Example 3: External Demand (cont.)</vt:lpstr>
      <vt:lpstr>Example 3: External Demand (cont.)</vt:lpstr>
      <vt:lpstr>Example 3: External Demand (cont.)</vt:lpstr>
      <vt:lpstr>Example 3: External Demand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for Business and Social Sciences </dc:title>
  <dc:creator>Hawkes Learning</dc:creator>
  <cp:lastModifiedBy>Allison Conger</cp:lastModifiedBy>
  <cp:revision>124</cp:revision>
  <dcterms:created xsi:type="dcterms:W3CDTF">2013-04-26T14:43:13Z</dcterms:created>
  <dcterms:modified xsi:type="dcterms:W3CDTF">2020-05-13T13:42:01Z</dcterms:modified>
</cp:coreProperties>
</file>