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0"/>
  </p:handoutMasterIdLst>
  <p:sldIdLst>
    <p:sldId id="256" r:id="rId2"/>
    <p:sldId id="259" r:id="rId3"/>
    <p:sldId id="260" r:id="rId4"/>
    <p:sldId id="261" r:id="rId5"/>
    <p:sldId id="274" r:id="rId6"/>
    <p:sldId id="275" r:id="rId7"/>
    <p:sldId id="262" r:id="rId8"/>
    <p:sldId id="276" r:id="rId9"/>
    <p:sldId id="277" r:id="rId10"/>
    <p:sldId id="263" r:id="rId11"/>
    <p:sldId id="278" r:id="rId12"/>
    <p:sldId id="264" r:id="rId13"/>
    <p:sldId id="265" r:id="rId14"/>
    <p:sldId id="280" r:id="rId15"/>
    <p:sldId id="281" r:id="rId16"/>
    <p:sldId id="279" r:id="rId17"/>
    <p:sldId id="282" r:id="rId18"/>
    <p:sldId id="266" r:id="rId19"/>
    <p:sldId id="268" r:id="rId20"/>
    <p:sldId id="283" r:id="rId21"/>
    <p:sldId id="269" r:id="rId22"/>
    <p:sldId id="270" r:id="rId23"/>
    <p:sldId id="284" r:id="rId24"/>
    <p:sldId id="285" r:id="rId25"/>
    <p:sldId id="286" r:id="rId26"/>
    <p:sldId id="271" r:id="rId27"/>
    <p:sldId id="272" r:id="rId28"/>
    <p:sldId id="27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6" clrIdx="0">
    <p:extLst>
      <p:ext uri="{19B8F6BF-5375-455C-9EA6-DF929625EA0E}">
        <p15:presenceInfo xmlns:p15="http://schemas.microsoft.com/office/powerpoint/2012/main" userId="S-1-5-21-1666015839-3846122634-945917319-2233" providerId="AD"/>
      </p:ext>
    </p:extLst>
  </p:cmAuthor>
  <p:cmAuthor id="2" name="syamprasad" initials="s" lastIdx="4" clrIdx="1">
    <p:extLst>
      <p:ext uri="{19B8F6BF-5375-455C-9EA6-DF929625EA0E}">
        <p15:presenceInfo xmlns:p15="http://schemas.microsoft.com/office/powerpoint/2012/main" userId="S-1-5-21-1666015839-3846122634-945917319-1154" providerId="AD"/>
      </p:ext>
    </p:extLst>
  </p:cmAuthor>
  <p:cmAuthor id="3" name="Allison Conger" initials="AC" lastIdx="4" clrIdx="2">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a:srgbClr val="008080"/>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p:cViewPr varScale="1">
        <p:scale>
          <a:sx n="97" d="100"/>
          <a:sy n="97" d="100"/>
        </p:scale>
        <p:origin x="906"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0802271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Linear Inequalities in Two Variables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COL\COL PPTs\COL_2E_Chapter 3\CH_3_Sec_3_5_Exa_1_b.png"/>
          <p:cNvPicPr>
            <a:picLocks noChangeAspect="1" noChangeArrowheads="1"/>
          </p:cNvPicPr>
          <p:nvPr/>
        </p:nvPicPr>
        <p:blipFill>
          <a:blip r:embed="rId3" cstate="print"/>
          <a:srcRect/>
          <a:stretch>
            <a:fillRect/>
          </a:stretch>
        </p:blipFill>
        <p:spPr bwMode="auto">
          <a:xfrm>
            <a:off x="2743200" y="1461448"/>
            <a:ext cx="3657600" cy="3657600"/>
          </a:xfrm>
          <a:prstGeom prst="rect">
            <a:avLst/>
          </a:prstGeom>
          <a:noFill/>
        </p:spPr>
      </p:pic>
      <p:sp>
        <p:nvSpPr>
          <p:cNvPr id="2" name="Title 1"/>
          <p:cNvSpPr>
            <a:spLocks noGrp="1"/>
          </p:cNvSpPr>
          <p:nvPr>
            <p:ph type="title"/>
          </p:nvPr>
        </p:nvSpPr>
        <p:spPr/>
        <p:txBody>
          <a:bodyPr/>
          <a:lstStyle/>
          <a:p>
            <a:r>
              <a:rPr lang="en-US" dirty="0"/>
              <a:t>Example 1: Solving Linear Inequalities (cont.)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5D81-FC8F-45A0-A649-E828B05C6E09}"/>
              </a:ext>
            </a:extLst>
          </p:cNvPr>
          <p:cNvSpPr>
            <a:spLocks noGrp="1"/>
          </p:cNvSpPr>
          <p:nvPr>
            <p:ph type="title"/>
          </p:nvPr>
        </p:nvSpPr>
        <p:spPr/>
        <p:txBody>
          <a:bodyPr/>
          <a:lstStyle/>
          <a:p>
            <a:r>
              <a:rPr lang="en-US" dirty="0"/>
              <a:t>Example 1: Solving Linear Inequalities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887888-C5DB-4B71-9F85-9456E0B8283F}"/>
                  </a:ext>
                </a:extLst>
              </p:cNvPr>
              <p:cNvSpPr>
                <a:spLocks noGrp="1"/>
              </p:cNvSpPr>
              <p:nvPr>
                <p:ph idx="1"/>
              </p:nvPr>
            </p:nvSpPr>
            <p:spPr/>
            <p:txBody>
              <a:bodyPr>
                <a:normAutofit/>
              </a:bodyPr>
              <a:lstStyle/>
              <a:p>
                <a:pPr marL="514350" indent="-514350">
                  <a:buFont typeface="+mj-lt"/>
                  <a:buAutoNum type="alphaLcPeriod" startAt="3"/>
                </a:pPr>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&gt;3</m:t>
                    </m:r>
                  </m:oMath>
                </a14:m>
                <a:r>
                  <a:rPr lang="en-US" dirty="0"/>
                  <a:t> </a:t>
                </a:r>
              </a:p>
              <a:p>
                <a:pPr marL="539750"/>
                <a:r>
                  <a:rPr lang="en-US" dirty="0"/>
                  <a:t>In this example, the boundary line is a vertical line with </a:t>
                </a:r>
                <a14:m>
                  <m:oMath xmlns:m="http://schemas.openxmlformats.org/officeDocument/2006/math">
                    <m:r>
                      <a:rPr lang="en-US" b="0" i="1" smtClean="0">
                        <a:latin typeface="Cambria Math" panose="02040503050406030204" pitchFamily="18" charset="0"/>
                      </a:rPr>
                      <m:t>𝑥</m:t>
                    </m:r>
                  </m:oMath>
                </a14:m>
                <a:r>
                  <a:rPr lang="en-US" dirty="0"/>
                  <a:t>-intercept </a:t>
                </a:r>
                <a14:m>
                  <m:oMath xmlns:m="http://schemas.openxmlformats.org/officeDocument/2006/math">
                    <m:r>
                      <a:rPr lang="en-US" b="0" i="1" smtClean="0">
                        <a:latin typeface="Cambria Math" panose="02040503050406030204" pitchFamily="18" charset="0"/>
                      </a:rPr>
                      <m:t>(3,0)</m:t>
                    </m:r>
                  </m:oMath>
                </a14:m>
                <a:r>
                  <a:rPr lang="en-US" dirty="0"/>
                  <a:t>.</a:t>
                </a:r>
              </a:p>
              <a:p>
                <a:pPr marL="539750"/>
                <a:r>
                  <a:rPr lang="en-US" dirty="0"/>
                  <a:t>Since the inequality is strict, we graph the boundary line as a dashed line.</a:t>
                </a:r>
              </a:p>
              <a:p>
                <a:pPr marL="539750"/>
                <a:r>
                  <a:rPr lang="en-US" dirty="0"/>
                  <a:t>The origin can be used as a convenient test point, and results in the false statement </a:t>
                </a:r>
                <a14:m>
                  <m:oMath xmlns:m="http://schemas.openxmlformats.org/officeDocument/2006/math">
                    <m:r>
                      <a:rPr lang="en-US" b="0" i="0" smtClean="0">
                        <a:latin typeface="Cambria Math" panose="02040503050406030204" pitchFamily="18" charset="0"/>
                      </a:rPr>
                      <m:t>0&gt;</m:t>
                    </m:r>
                    <m:r>
                      <a:rPr lang="en-US" i="1">
                        <a:latin typeface="Cambria Math" panose="02040503050406030204" pitchFamily="18" charset="0"/>
                      </a:rPr>
                      <m:t>3</m:t>
                    </m:r>
                  </m:oMath>
                </a14:m>
                <a:r>
                  <a:rPr lang="en-US" dirty="0"/>
                  <a:t>, leading us to shade the half-plane to the right of the boundary.</a:t>
                </a:r>
                <a:endParaRPr lang="en-IN" dirty="0"/>
              </a:p>
            </p:txBody>
          </p:sp>
        </mc:Choice>
        <mc:Fallback xmlns="">
          <p:sp>
            <p:nvSpPr>
              <p:cNvPr id="3" name="Content Placeholder 2">
                <a:extLst>
                  <a:ext uri="{FF2B5EF4-FFF2-40B4-BE49-F238E27FC236}">
                    <a16:creationId xmlns:a16="http://schemas.microsoft.com/office/drawing/2014/main" id="{DF887888-C5DB-4B71-9F85-9456E0B8283F}"/>
                  </a:ext>
                </a:extLst>
              </p:cNvPr>
              <p:cNvSpPr>
                <a:spLocks noGrp="1" noRot="1" noChangeAspect="1" noMove="1" noResize="1" noEditPoints="1" noAdjustHandles="1" noChangeArrowheads="1" noChangeShapeType="1" noTextEdit="1"/>
              </p:cNvSpPr>
              <p:nvPr>
                <p:ph idx="1"/>
              </p:nvPr>
            </p:nvSpPr>
            <p:spPr>
              <a:blipFill>
                <a:blip r:embed="rId3"/>
                <a:stretch>
                  <a:fillRect l="-1556" t="-1467" r="-229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01679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Linear Inequalities (cont.)</a:t>
            </a:r>
          </a:p>
        </p:txBody>
      </p:sp>
      <p:pic>
        <p:nvPicPr>
          <p:cNvPr id="50178" name="Picture 2" descr="D:\COL\COL PPTs\COL_2E_Chapter 3\CH_3_Sec_3_5_Exa_1_c.png"/>
          <p:cNvPicPr>
            <a:picLocks noChangeAspect="1" noChangeArrowheads="1"/>
          </p:cNvPicPr>
          <p:nvPr/>
        </p:nvPicPr>
        <p:blipFill>
          <a:blip r:embed="rId3" cstate="print"/>
          <a:srcRect/>
          <a:stretch>
            <a:fillRect/>
          </a:stretch>
        </p:blipFill>
        <p:spPr bwMode="auto">
          <a:xfrm>
            <a:off x="2743200" y="1828800"/>
            <a:ext cx="3657600" cy="3657600"/>
          </a:xfrm>
          <a:prstGeom prst="rect">
            <a:avLst/>
          </a:prstGeo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Linear Inequalities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Graph the solution sets that satisfy the following inequalities.</a:t>
                </a:r>
              </a:p>
              <a:p>
                <a:pPr marL="514350" indent="-514350">
                  <a:buFont typeface="+mj-lt"/>
                  <a:buAutoNum type="alphaLcPeriod"/>
                </a:pPr>
                <a:r>
                  <a:rPr lang="es-ES" dirty="0"/>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&lt;10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a14:m>
                <a:endParaRPr lang="es-ES" dirty="0"/>
              </a:p>
              <a:p>
                <a:pPr marL="514350" indent="-514350">
                  <a:buFont typeface="+mj-lt"/>
                  <a:buAutoNum type="alphaLcPeriod"/>
                </a:pPr>
                <a:r>
                  <a:rPr lang="es-E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&lt;4 </m:t>
                    </m:r>
                    <m:r>
                      <m:rPr>
                        <m:sty m:val="p"/>
                      </m:rPr>
                      <a:rPr lang="en-US" b="0" i="0" smtClean="0">
                        <a:latin typeface="Cambria Math" panose="02040503050406030204" pitchFamily="18" charset="0"/>
                      </a:rPr>
                      <m:t>or</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≥4</m:t>
                    </m:r>
                  </m:oMath>
                </a14:m>
                <a:endParaRPr lang="es-E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56" t="-1200"/>
                </a:stretch>
              </a:blipFill>
            </p:spPr>
            <p:txBody>
              <a:bodyPr/>
              <a:lstStyle/>
              <a:p>
                <a:r>
                  <a:rPr lang="en-IN">
                    <a:noFill/>
                  </a:rPr>
                  <a:t> </a:t>
                </a:r>
              </a:p>
            </p:txBody>
          </p:sp>
        </mc:Fallback>
      </mc:AlternateContent>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FD09-DBFB-4FAF-8FEB-38793C0FAEED}"/>
              </a:ext>
            </a:extLst>
          </p:cNvPr>
          <p:cNvSpPr>
            <a:spLocks noGrp="1"/>
          </p:cNvSpPr>
          <p:nvPr>
            <p:ph type="title"/>
          </p:nvPr>
        </p:nvSpPr>
        <p:spPr/>
        <p:txBody>
          <a:bodyPr/>
          <a:lstStyle/>
          <a:p>
            <a:r>
              <a:rPr lang="en-US" dirty="0"/>
              <a:t>Example 2: Solving Linear Inequalities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A69167-30A2-4603-960F-6159B043A3D1}"/>
                  </a:ext>
                </a:extLst>
              </p:cNvPr>
              <p:cNvSpPr>
                <a:spLocks noGrp="1"/>
              </p:cNvSpPr>
              <p:nvPr>
                <p:ph idx="1"/>
              </p:nvPr>
            </p:nvSpPr>
            <p:spPr/>
            <p:txBody>
              <a:bodyPr>
                <a:normAutofit lnSpcReduction="10000"/>
              </a:bodyPr>
              <a:lstStyle/>
              <a:p>
                <a:r>
                  <a:rPr lang="en-US" b="1" dirty="0"/>
                  <a:t>Solutions</a:t>
                </a:r>
              </a:p>
              <a:p>
                <a:pPr marL="514350" indent="-514350">
                  <a:buFont typeface="+mj-lt"/>
                  <a:buAutoNum type="alphaLcPeriod"/>
                </a:pPr>
                <a:r>
                  <a:rPr lang="en-US" dirty="0"/>
                  <a:t>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𝑦</m:t>
                    </m:r>
                    <m:r>
                      <a:rPr lang="en-US" i="1">
                        <a:latin typeface="Cambria Math" panose="02040503050406030204" pitchFamily="18" charset="0"/>
                      </a:rPr>
                      <m:t>&lt;10 </m:t>
                    </m:r>
                    <m:r>
                      <m:rPr>
                        <m:sty m:val="p"/>
                      </m:rPr>
                      <a:rPr lang="en-US">
                        <a:latin typeface="Cambria Math" panose="02040503050406030204" pitchFamily="18" charset="0"/>
                      </a:rPr>
                      <m:t>and</m:t>
                    </m:r>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endParaRPr lang="en-US" dirty="0"/>
              </a:p>
              <a:p>
                <a:pPr marL="539750"/>
                <a:r>
                  <a:rPr lang="en-US" dirty="0"/>
                  <a:t>First graph the individual inequalities. We graph the line </a:t>
                </a:r>
                <a14:m>
                  <m:oMath xmlns:m="http://schemas.openxmlformats.org/officeDocument/2006/math">
                    <m:r>
                      <a:rPr lang="en-US" b="0" i="0"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=10</m:t>
                    </m:r>
                  </m:oMath>
                </a14:m>
                <a:r>
                  <a:rPr lang="en-US" dirty="0"/>
                  <a:t> with a dashed line and the line </a:t>
                </a:r>
                <a14:m>
                  <m:oMath xmlns:m="http://schemas.openxmlformats.org/officeDocument/2006/math">
                    <m:r>
                      <a:rPr lang="en-US" b="0" i="1" smtClean="0">
                        <a:latin typeface="Cambria Math" panose="02040503050406030204" pitchFamily="18" charset="0"/>
                        <a:ea typeface="Cambria Math" panose="02040503050406030204" pitchFamily="18" charset="0"/>
                      </a:rPr>
                      <m:t>𝑦</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with a solid line.</a:t>
                </a:r>
              </a:p>
              <a:p>
                <a:pPr marL="539750"/>
                <a:r>
                  <a:rPr lang="en-US" dirty="0"/>
                  <a:t>We then note that the half-plane lying above </a:t>
                </a:r>
                <a:br>
                  <a:rPr lang="en-US" dirty="0"/>
                </a:br>
                <a14:m>
                  <m:oMath xmlns:m="http://schemas.openxmlformats.org/officeDocument/2006/math">
                    <m:r>
                      <a:rPr lang="en-US" b="0" i="0"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=10</m:t>
                    </m:r>
                  </m:oMath>
                </a14:m>
                <a:r>
                  <a:rPr lang="en-US" dirty="0"/>
                  <a:t> solves the first inequality (verify this by using the test point) </a:t>
                </a:r>
                <a14:m>
                  <m:oMath xmlns:m="http://schemas.openxmlformats.org/officeDocument/2006/math">
                    <m:r>
                      <a:rPr lang="en-US" b="0" i="1" smtClean="0">
                        <a:latin typeface="Cambria Math" panose="02040503050406030204" pitchFamily="18" charset="0"/>
                        <a:ea typeface="Cambria Math" panose="02040503050406030204" pitchFamily="18" charset="0"/>
                      </a:rPr>
                      <m:t>(0,0)</m:t>
                    </m:r>
                  </m:oMath>
                </a14:m>
                <a:r>
                  <a:rPr lang="en-US" dirty="0"/>
                  <a:t> and that the half-plane lying below </a:t>
                </a:r>
                <a14:m>
                  <m:oMath xmlns:m="http://schemas.openxmlformats.org/officeDocument/2006/math">
                    <m:r>
                      <a:rPr lang="en-US" b="0" i="1" smtClean="0">
                        <a:latin typeface="Cambria Math" panose="02040503050406030204" pitchFamily="18" charset="0"/>
                        <a:ea typeface="Cambria Math" panose="02040503050406030204" pitchFamily="18" charset="0"/>
                      </a:rPr>
                      <m:t>𝑦</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solves the second inequality (this can be verified using the test point </a:t>
                </a:r>
                <a14:m>
                  <m:oMath xmlns:m="http://schemas.openxmlformats.org/officeDocument/2006/math">
                    <m:r>
                      <a:rPr lang="en-US" b="0" i="1" smtClean="0">
                        <a:latin typeface="Cambria Math" panose="02040503050406030204" pitchFamily="18" charset="0"/>
                        <a:ea typeface="Cambria Math" panose="02040503050406030204" pitchFamily="18" charset="0"/>
                      </a:rPr>
                      <m:t>(1,−1)</m:t>
                    </m:r>
                  </m:oMath>
                </a14:m>
                <a:r>
                  <a:rPr lang="en-US" dirty="0"/>
                  <a:t>.</a:t>
                </a:r>
              </a:p>
            </p:txBody>
          </p:sp>
        </mc:Choice>
        <mc:Fallback xmlns="">
          <p:sp>
            <p:nvSpPr>
              <p:cNvPr id="3" name="Content Placeholder 2">
                <a:extLst>
                  <a:ext uri="{FF2B5EF4-FFF2-40B4-BE49-F238E27FC236}">
                    <a16:creationId xmlns:a16="http://schemas.microsoft.com/office/drawing/2014/main" id="{3CA69167-30A2-4603-960F-6159B043A3D1}"/>
                  </a:ext>
                </a:extLst>
              </p:cNvPr>
              <p:cNvSpPr>
                <a:spLocks noGrp="1" noRot="1" noChangeAspect="1" noMove="1" noResize="1" noEditPoints="1" noAdjustHandles="1" noChangeArrowheads="1" noChangeShapeType="1" noTextEdit="1"/>
              </p:cNvSpPr>
              <p:nvPr>
                <p:ph idx="1"/>
              </p:nvPr>
            </p:nvSpPr>
            <p:spPr>
              <a:blipFill>
                <a:blip r:embed="rId3"/>
                <a:stretch>
                  <a:fillRect l="-1556" t="-2133" r="-1704" b="-3867"/>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91209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FD09-DBFB-4FAF-8FEB-38793C0FAEED}"/>
              </a:ext>
            </a:extLst>
          </p:cNvPr>
          <p:cNvSpPr>
            <a:spLocks noGrp="1"/>
          </p:cNvSpPr>
          <p:nvPr>
            <p:ph type="title"/>
          </p:nvPr>
        </p:nvSpPr>
        <p:spPr/>
        <p:txBody>
          <a:bodyPr/>
          <a:lstStyle/>
          <a:p>
            <a:r>
              <a:rPr lang="en-US" dirty="0"/>
              <a:t>Example 2: Solving Linear Inequalities (cont.)</a:t>
            </a:r>
            <a:endParaRPr lang="en-IN" dirty="0"/>
          </a:p>
        </p:txBody>
      </p:sp>
      <p:sp>
        <p:nvSpPr>
          <p:cNvPr id="3" name="Content Placeholder 2">
            <a:extLst>
              <a:ext uri="{FF2B5EF4-FFF2-40B4-BE49-F238E27FC236}">
                <a16:creationId xmlns:a16="http://schemas.microsoft.com/office/drawing/2014/main" id="{3CA69167-30A2-4603-960F-6159B043A3D1}"/>
              </a:ext>
            </a:extLst>
          </p:cNvPr>
          <p:cNvSpPr>
            <a:spLocks noGrp="1"/>
          </p:cNvSpPr>
          <p:nvPr>
            <p:ph idx="1"/>
          </p:nvPr>
        </p:nvSpPr>
        <p:spPr/>
        <p:txBody>
          <a:bodyPr>
            <a:normAutofit/>
          </a:bodyPr>
          <a:lstStyle/>
          <a:p>
            <a:r>
              <a:rPr lang="en-US" dirty="0"/>
              <a:t>Since the two inequalities are joined by the word "and", we shade in the intersection of the two half-planes, resulting in the graph below.</a:t>
            </a:r>
            <a:endParaRPr lang="en-IN" dirty="0"/>
          </a:p>
        </p:txBody>
      </p:sp>
      <p:pic>
        <p:nvPicPr>
          <p:cNvPr id="4" name="Picture 2" descr="D:\COL\COL PPTs\COL_2E_Chapter 3\CH_3_Sec_3_5_Exa_2_a.png">
            <a:extLst>
              <a:ext uri="{FF2B5EF4-FFF2-40B4-BE49-F238E27FC236}">
                <a16:creationId xmlns:a16="http://schemas.microsoft.com/office/drawing/2014/main" id="{AD5A99F8-8425-4B67-A39A-DD0119D543D2}"/>
              </a:ext>
            </a:extLst>
          </p:cNvPr>
          <p:cNvPicPr>
            <a:picLocks noChangeAspect="1" noChangeArrowheads="1"/>
          </p:cNvPicPr>
          <p:nvPr/>
        </p:nvPicPr>
        <p:blipFill>
          <a:blip r:embed="rId3" cstate="print"/>
          <a:srcRect/>
          <a:stretch>
            <a:fillRect/>
          </a:stretch>
        </p:blipFill>
        <p:spPr bwMode="auto">
          <a:xfrm>
            <a:off x="2743200" y="2523600"/>
            <a:ext cx="3420000" cy="3420000"/>
          </a:xfrm>
          <a:prstGeom prst="rect">
            <a:avLst/>
          </a:prstGeom>
          <a:noFill/>
        </p:spPr>
      </p:pic>
    </p:spTree>
    <p:custDataLst>
      <p:tags r:id="rId1"/>
    </p:custDataLst>
    <p:extLst>
      <p:ext uri="{BB962C8B-B14F-4D97-AF65-F5344CB8AC3E}">
        <p14:creationId xmlns:p14="http://schemas.microsoft.com/office/powerpoint/2010/main" val="392938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Linear Inequalities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514350" indent="-514350">
                  <a:buFont typeface="+mj-lt"/>
                  <a:buAutoNum type="alphaLcPeriod" startAt="2"/>
                </a:pPr>
                <a:r>
                  <a:rPr lang="es-E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&lt;4 </m:t>
                    </m:r>
                    <m:r>
                      <m:rPr>
                        <m:sty m:val="p"/>
                      </m:rPr>
                      <a:rPr lang="en-US">
                        <a:latin typeface="Cambria Math" panose="02040503050406030204" pitchFamily="18" charset="0"/>
                      </a:rPr>
                      <m:t>or</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≥4</m:t>
                    </m:r>
                  </m:oMath>
                </a14:m>
                <a:endParaRPr lang="en-US" dirty="0"/>
              </a:p>
              <a:p>
                <a:pPr marL="447675"/>
                <a:r>
                  <a:rPr lang="en-US" dirty="0"/>
                  <a:t>Again, begin by solving each inequality separately. We graph the line </a:t>
                </a:r>
                <a14:m>
                  <m:oMath xmlns:m="http://schemas.openxmlformats.org/officeDocument/2006/math">
                    <m:r>
                      <a:rPr lang="en-US" b="0" i="1" smtClean="0">
                        <a:latin typeface="Cambria Math" panose="02040503050406030204" pitchFamily="18" charset="0"/>
                        <a:ea typeface="Cambria Math" panose="02040503050406030204" pitchFamily="18" charset="0"/>
                      </a:rPr>
                      <m:t>𝑥</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4</m:t>
                    </m:r>
                  </m:oMath>
                </a14:m>
                <a:r>
                  <a:rPr lang="en-US" dirty="0"/>
                  <a:t> with a dashed line, and the line </a:t>
                </a:r>
                <a14:m>
                  <m:oMath xmlns:m="http://schemas.openxmlformats.org/officeDocument/2006/math">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=4</m:t>
                    </m:r>
                  </m:oMath>
                </a14:m>
                <a:r>
                  <a:rPr lang="en-US" dirty="0"/>
                  <a:t> with a solid line, and note that the half-plane below </a:t>
                </a:r>
                <a14:m>
                  <m:oMath xmlns:m="http://schemas.openxmlformats.org/officeDocument/2006/math">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=4</m:t>
                    </m:r>
                  </m:oMath>
                </a14:m>
                <a:r>
                  <a:rPr lang="en-US" dirty="0"/>
                  <a:t> solves the first inequality and that the half-plane to the right of </a:t>
                </a:r>
                <a:br>
                  <a:rPr lang="en-US" dirty="0"/>
                </a:br>
                <a14:m>
                  <m:oMath xmlns:m="http://schemas.openxmlformats.org/officeDocument/2006/math">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=4</m:t>
                    </m:r>
                  </m:oMath>
                </a14:m>
                <a:r>
                  <a:rPr lang="en-US" dirty="0"/>
                  <a:t> solves the second.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56" t="-1467" r="-1852"/>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109197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Linear Inequalities (cont.)</a:t>
            </a:r>
          </a:p>
        </p:txBody>
      </p:sp>
      <p:sp>
        <p:nvSpPr>
          <p:cNvPr id="3" name="Content Placeholder 2"/>
          <p:cNvSpPr>
            <a:spLocks noGrp="1"/>
          </p:cNvSpPr>
          <p:nvPr>
            <p:ph idx="1"/>
          </p:nvPr>
        </p:nvSpPr>
        <p:spPr/>
        <p:txBody>
          <a:bodyPr>
            <a:normAutofit/>
          </a:bodyPr>
          <a:lstStyle/>
          <a:p>
            <a:r>
              <a:rPr lang="en-US" dirty="0"/>
              <a:t>Since the two inequalities are joined by "or", we shade the union of the two half-planes. Note that this results in a larger </a:t>
            </a:r>
            <a:r>
              <a:rPr lang="en-US"/>
              <a:t>shaded region than </a:t>
            </a:r>
            <a:r>
              <a:rPr lang="en-US" dirty="0"/>
              <a:t>either of the two individual solutions. Any ordered pair in the shaded region will satisfy one or both of the inequalities.</a:t>
            </a:r>
          </a:p>
        </p:txBody>
      </p:sp>
    </p:spTree>
    <p:custDataLst>
      <p:tags r:id="rId1"/>
    </p:custDataLst>
    <p:extLst>
      <p:ext uri="{BB962C8B-B14F-4D97-AF65-F5344CB8AC3E}">
        <p14:creationId xmlns:p14="http://schemas.microsoft.com/office/powerpoint/2010/main" val="121960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Linear Inequalities (cont.)</a:t>
            </a:r>
          </a:p>
        </p:txBody>
      </p:sp>
      <p:sp>
        <p:nvSpPr>
          <p:cNvPr id="5" name="Content Placeholder 4"/>
          <p:cNvSpPr>
            <a:spLocks noGrp="1"/>
          </p:cNvSpPr>
          <p:nvPr>
            <p:ph idx="1"/>
          </p:nvPr>
        </p:nvSpPr>
        <p:spPr/>
        <p:txBody>
          <a:bodyPr/>
          <a:lstStyle/>
          <a:p>
            <a:endParaRPr lang="en-US" dirty="0"/>
          </a:p>
          <a:p>
            <a:endParaRPr lang="en-US" dirty="0"/>
          </a:p>
        </p:txBody>
      </p:sp>
      <p:pic>
        <p:nvPicPr>
          <p:cNvPr id="7" name="Picture 2" descr="D:\COL\COL PPTs\COL_2E_Chapter 3\CH_3_Sec_3_5_Exa_2_b.png">
            <a:extLst>
              <a:ext uri="{FF2B5EF4-FFF2-40B4-BE49-F238E27FC236}">
                <a16:creationId xmlns:a16="http://schemas.microsoft.com/office/drawing/2014/main" id="{654CA616-B1F8-4E7F-9B52-435F947F5902}"/>
              </a:ext>
            </a:extLst>
          </p:cNvPr>
          <p:cNvPicPr>
            <a:picLocks noChangeAspect="1" noChangeArrowheads="1"/>
          </p:cNvPicPr>
          <p:nvPr/>
        </p:nvPicPr>
        <p:blipFill>
          <a:blip r:embed="rId3" cstate="print"/>
          <a:srcRect/>
          <a:stretch>
            <a:fillRect/>
          </a:stretch>
        </p:blipFill>
        <p:spPr bwMode="auto">
          <a:xfrm>
            <a:off x="2743200" y="1600200"/>
            <a:ext cx="3657600" cy="365760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Absolute Value Linear Inequalities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Graph the solution set in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oMath>
                </a14:m>
                <a:r>
                  <a:rPr lang="en-US" dirty="0"/>
                  <a:t> that satisfies the joint conditions </a:t>
                </a:r>
                <a14:m>
                  <m:oMath xmlns:m="http://schemas.openxmlformats.org/officeDocument/2006/math">
                    <m:d>
                      <m:dPr>
                        <m:begChr m:val="|"/>
                        <m:endChr m:val="|"/>
                        <m:ctrlPr>
                          <a:rPr lang="en-IN" i="1">
                            <a:latin typeface="Cambria Math" panose="02040503050406030204" pitchFamily="18" charset="0"/>
                          </a:rPr>
                        </m:ctrlPr>
                      </m:dPr>
                      <m:e>
                        <m:r>
                          <a:rPr lang="en-US">
                            <a:latin typeface="Cambria Math" panose="02040503050406030204" pitchFamily="18" charset="0"/>
                          </a:rPr>
                          <m:t>𝑥</m:t>
                        </m:r>
                        <m:r>
                          <a:rPr lang="en-US">
                            <a:latin typeface="Cambria Math" panose="02040503050406030204" pitchFamily="18" charset="0"/>
                          </a:rPr>
                          <m:t>−3</m:t>
                        </m:r>
                      </m:e>
                    </m:d>
                    <m:r>
                      <a:rPr lang="en-US" b="0" i="1" smtClean="0">
                        <a:latin typeface="Cambria Math" panose="02040503050406030204" pitchFamily="18" charset="0"/>
                      </a:rPr>
                      <m:t>&gt;1</m:t>
                    </m:r>
                  </m:oMath>
                </a14:m>
                <a:r>
                  <a:rPr lang="en-US" dirty="0"/>
                  <a:t> and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oMath>
                </a14:m>
                <a:r>
                  <a:rPr lang="en-US" dirty="0"/>
                  <a:t>.</a:t>
                </a:r>
              </a:p>
              <a:p>
                <a:r>
                  <a:rPr lang="en-US" b="1" dirty="0"/>
                  <a:t>Solution</a:t>
                </a:r>
              </a:p>
              <a:p>
                <a:r>
                  <a:rPr lang="en-US" dirty="0"/>
                  <a:t>First, we need to find the solution to each individual inequality.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US">
                    <a:noFill/>
                  </a:rPr>
                  <a:t> </a:t>
                </a:r>
              </a:p>
            </p:txBody>
          </p:sp>
        </mc:Fallback>
      </mc:AlternateContent>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in Two Variables</a:t>
            </a:r>
          </a:p>
        </p:txBody>
      </p:sp>
      <p:sp>
        <p:nvSpPr>
          <p:cNvPr id="3" name="Content Placeholder 2"/>
          <p:cNvSpPr>
            <a:spLocks noGrp="1"/>
          </p:cNvSpPr>
          <p:nvPr>
            <p:ph idx="1"/>
          </p:nvPr>
        </p:nvSpPr>
        <p:spPr>
          <a:solidFill>
            <a:srgbClr val="FFFFCC"/>
          </a:solidFill>
          <a:ln w="28575">
            <a:solidFill>
              <a:srgbClr val="000000"/>
            </a:solidFill>
          </a:ln>
        </p:spPr>
        <p:txBody>
          <a:bodyPr>
            <a:spAutoFit/>
          </a:bodyPr>
          <a:lstStyle/>
          <a:p>
            <a:pPr algn="ctr"/>
            <a:r>
              <a:rPr lang="en-US" b="1" dirty="0">
                <a:solidFill>
                  <a:srgbClr val="000000"/>
                </a:solidFill>
              </a:rPr>
              <a:t>Solving Linear Inequalities in Two Variables</a:t>
            </a:r>
          </a:p>
          <a:p>
            <a:pPr marL="1255713" indent="-1255713"/>
            <a:r>
              <a:rPr lang="en-US" b="1" dirty="0">
                <a:solidFill>
                  <a:srgbClr val="000000"/>
                </a:solidFill>
              </a:rPr>
              <a:t>Step 1:</a:t>
            </a:r>
            <a:r>
              <a:rPr lang="en-US" dirty="0">
                <a:solidFill>
                  <a:srgbClr val="000000"/>
                </a:solidFill>
              </a:rPr>
              <a:t>	Graph the line 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that results from replacing the inequality symbol with =.  </a:t>
            </a:r>
          </a:p>
          <a:p>
            <a:pPr marL="1255713" indent="-1255713"/>
            <a:r>
              <a:rPr lang="en-US" b="1" dirty="0">
                <a:solidFill>
                  <a:srgbClr val="000000"/>
                </a:solidFill>
              </a:rPr>
              <a:t>Step 2:</a:t>
            </a:r>
            <a:r>
              <a:rPr lang="en-US" dirty="0">
                <a:solidFill>
                  <a:srgbClr val="000000"/>
                </a:solidFill>
              </a:rPr>
              <a:t>	Make the line solid if the inequality symbol is ≤ or ≥ (non-strict) and dashed if the symbol is &lt; or &gt; (strict).  A solid line indicates that points on the 	line will be included in the eventual solution set while a dashed line indicates 	that points on the line are to be excluded from the solution set.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5B67-077A-4F94-A766-C0CD733FAB44}"/>
              </a:ext>
            </a:extLst>
          </p:cNvPr>
          <p:cNvSpPr>
            <a:spLocks noGrp="1"/>
          </p:cNvSpPr>
          <p:nvPr>
            <p:ph type="title"/>
          </p:nvPr>
        </p:nvSpPr>
        <p:spPr/>
        <p:txBody>
          <a:bodyPr/>
          <a:lstStyle/>
          <a:p>
            <a:r>
              <a:rPr lang="en-US" dirty="0"/>
              <a:t>Example 3: Solving Absolute Value Linear Inequalities (cont.)</a:t>
            </a:r>
            <a:endParaRPr lang="en-IN" dirty="0"/>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950BFEB1-0B71-45DE-A319-004202865C98}"/>
                  </a:ext>
                </a:extLst>
              </p:cNvPr>
              <p:cNvGraphicFramePr>
                <a:graphicFrameLocks noGrp="1"/>
              </p:cNvGraphicFramePr>
              <p:nvPr>
                <p:ph idx="1"/>
                <p:extLst>
                  <p:ext uri="{D42A27DB-BD31-4B8C-83A1-F6EECF244321}">
                    <p14:modId xmlns:p14="http://schemas.microsoft.com/office/powerpoint/2010/main" val="292205536"/>
                  </p:ext>
                </p:extLst>
              </p:nvPr>
            </p:nvGraphicFramePr>
            <p:xfrm>
              <a:off x="457200" y="1279525"/>
              <a:ext cx="8229600" cy="4450080"/>
            </p:xfrm>
            <a:graphic>
              <a:graphicData uri="http://schemas.openxmlformats.org/drawingml/2006/table">
                <a:tbl>
                  <a:tblPr>
                    <a:tableStyleId>{2D5ABB26-0587-4C30-8999-92F81FD0307C}</a:tableStyleId>
                  </a:tblPr>
                  <a:tblGrid>
                    <a:gridCol w="1313371">
                      <a:extLst>
                        <a:ext uri="{9D8B030D-6E8A-4147-A177-3AD203B41FA5}">
                          <a16:colId xmlns:a16="http://schemas.microsoft.com/office/drawing/2014/main" val="2981294073"/>
                        </a:ext>
                      </a:extLst>
                    </a:gridCol>
                    <a:gridCol w="826199">
                      <a:extLst>
                        <a:ext uri="{9D8B030D-6E8A-4147-A177-3AD203B41FA5}">
                          <a16:colId xmlns:a16="http://schemas.microsoft.com/office/drawing/2014/main" val="1180915128"/>
                        </a:ext>
                      </a:extLst>
                    </a:gridCol>
                    <a:gridCol w="889318">
                      <a:extLst>
                        <a:ext uri="{9D8B030D-6E8A-4147-A177-3AD203B41FA5}">
                          <a16:colId xmlns:a16="http://schemas.microsoft.com/office/drawing/2014/main" val="3099048910"/>
                        </a:ext>
                      </a:extLst>
                    </a:gridCol>
                    <a:gridCol w="1088327">
                      <a:extLst>
                        <a:ext uri="{9D8B030D-6E8A-4147-A177-3AD203B41FA5}">
                          <a16:colId xmlns:a16="http://schemas.microsoft.com/office/drawing/2014/main" val="2453734696"/>
                        </a:ext>
                      </a:extLst>
                    </a:gridCol>
                    <a:gridCol w="1091311">
                      <a:extLst>
                        <a:ext uri="{9D8B030D-6E8A-4147-A177-3AD203B41FA5}">
                          <a16:colId xmlns:a16="http://schemas.microsoft.com/office/drawing/2014/main" val="845264475"/>
                        </a:ext>
                      </a:extLst>
                    </a:gridCol>
                    <a:gridCol w="3021074">
                      <a:extLst>
                        <a:ext uri="{9D8B030D-6E8A-4147-A177-3AD203B41FA5}">
                          <a16:colId xmlns:a16="http://schemas.microsoft.com/office/drawing/2014/main" val="2347777150"/>
                        </a:ext>
                      </a:extLst>
                    </a:gridCol>
                  </a:tblGrid>
                  <a:tr h="370840">
                    <a:tc>
                      <a:txBody>
                        <a:bodyPr/>
                        <a:lstStyle/>
                        <a:p>
                          <a:pPr/>
                          <a14:m>
                            <m:oMathPara xmlns:m="http://schemas.openxmlformats.org/officeDocument/2006/math">
                              <m:oMathParaPr>
                                <m:jc m:val="right"/>
                              </m:oMathParaPr>
                              <m:oMath xmlns:m="http://schemas.openxmlformats.org/officeDocument/2006/math">
                                <m:d>
                                  <m:dPr>
                                    <m:begChr m:val="|"/>
                                    <m:endChr m:val="|"/>
                                    <m:ctrlPr>
                                      <a:rPr lang="en-IN" sz="2800" i="1" smtClean="0">
                                        <a:latin typeface="Cambria Math" panose="02040503050406030204" pitchFamily="18" charset="0"/>
                                      </a:rPr>
                                    </m:ctrlPr>
                                  </m:dPr>
                                  <m:e>
                                    <m:r>
                                      <a:rPr lang="en-US" sz="2800" b="0" smtClean="0">
                                        <a:latin typeface="Cambria Math" panose="02040503050406030204" pitchFamily="18" charset="0"/>
                                      </a:rPr>
                                      <m:t>𝑥</m:t>
                                    </m:r>
                                    <m:r>
                                      <a:rPr lang="en-US" sz="2800" b="0" smtClean="0">
                                        <a:latin typeface="Cambria Math" panose="02040503050406030204" pitchFamily="18" charset="0"/>
                                      </a:rPr>
                                      <m:t>−3</m:t>
                                    </m:r>
                                  </m:e>
                                </m:d>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&gt;1</m:t>
                                </m:r>
                              </m:oMath>
                            </m:oMathPara>
                          </a14:m>
                          <a:endParaRPr lang="en-IN" sz="2800" dirty="0"/>
                        </a:p>
                      </a:txBody>
                      <a:tcPr/>
                    </a:tc>
                    <a:tc>
                      <a:txBody>
                        <a:bodyPr/>
                        <a:lstStyle/>
                        <a:p>
                          <a:endParaRPr lang="en-IN" sz="2800" dirty="0"/>
                        </a:p>
                      </a:txBody>
                      <a:tcPr/>
                    </a:tc>
                    <a:tc>
                      <a:txBody>
                        <a:bodyPr/>
                        <a:lstStyle/>
                        <a:p>
                          <a:endParaRPr lang="en-IN" sz="2800" dirty="0"/>
                        </a:p>
                      </a:txBody>
                      <a:tcPr/>
                    </a:tc>
                    <a:tc>
                      <a:txBody>
                        <a:bodyPr/>
                        <a:lstStyle/>
                        <a:p>
                          <a:endParaRPr lang="en-IN" sz="2800" dirty="0"/>
                        </a:p>
                      </a:txBody>
                      <a:tcPr/>
                    </a:tc>
                    <a:tc>
                      <a:txBody>
                        <a:bodyPr/>
                        <a:lstStyle/>
                        <a:p>
                          <a:r>
                            <a:rPr lang="en-US" sz="2000" dirty="0">
                              <a:solidFill>
                                <a:srgbClr val="008080"/>
                              </a:solidFill>
                            </a:rPr>
                            <a:t>Begin by rewriting the absolute value inequality as two linear inequalities.</a:t>
                          </a:r>
                          <a:endParaRPr lang="en-IN" sz="2000" dirty="0">
                            <a:solidFill>
                              <a:srgbClr val="008080"/>
                            </a:solidFill>
                          </a:endParaRPr>
                        </a:p>
                      </a:txBody>
                      <a:tcPr/>
                    </a:tc>
                    <a:extLst>
                      <a:ext uri="{0D108BD9-81ED-4DB2-BD59-A6C34878D82A}">
                        <a16:rowId xmlns:a16="http://schemas.microsoft.com/office/drawing/2014/main" val="2777605258"/>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−3</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&gt;1</m:t>
                                </m:r>
                              </m:oMath>
                            </m:oMathPara>
                          </a14:m>
                          <a:endParaRPr lang="en-IN" sz="2800" dirty="0"/>
                        </a:p>
                      </a:txBody>
                      <a:tcPr/>
                    </a:tc>
                    <a:tc>
                      <a:txBody>
                        <a:bodyPr/>
                        <a:lstStyle/>
                        <a:p>
                          <a:pPr algn="ctr"/>
                          <a:r>
                            <a:rPr lang="en-US" sz="2800" dirty="0"/>
                            <a:t> or</a:t>
                          </a:r>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−3</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&lt;−1</m:t>
                                </m:r>
                              </m:oMath>
                            </m:oMathPara>
                          </a14:m>
                          <a:endParaRPr lang="en-IN" sz="2800" dirty="0"/>
                        </a:p>
                      </a:txBody>
                      <a:tcPr/>
                    </a:tc>
                    <a:tc>
                      <a:txBody>
                        <a:bodyPr/>
                        <a:lstStyle/>
                        <a:p>
                          <a:endParaRPr lang="en-IN" sz="2000" dirty="0">
                            <a:solidFill>
                              <a:srgbClr val="008080"/>
                            </a:solidFill>
                          </a:endParaRPr>
                        </a:p>
                      </a:txBody>
                      <a:tcPr/>
                    </a:tc>
                    <a:extLst>
                      <a:ext uri="{0D108BD9-81ED-4DB2-BD59-A6C34878D82A}">
                        <a16:rowId xmlns:a16="http://schemas.microsoft.com/office/drawing/2014/main" val="2219581512"/>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&gt;4</m:t>
                                </m:r>
                              </m:oMath>
                            </m:oMathPara>
                          </a14:m>
                          <a:endParaRPr lang="en-IN" sz="2800" dirty="0"/>
                        </a:p>
                      </a:txBody>
                      <a:tcPr/>
                    </a:tc>
                    <a:tc>
                      <a:txBody>
                        <a:bodyPr/>
                        <a:lstStyle/>
                        <a:p>
                          <a:pPr algn="ctr"/>
                          <a:r>
                            <a:rPr lang="en-US" sz="2800" dirty="0"/>
                            <a:t> or</a:t>
                          </a:r>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&lt;2</m:t>
                                </m:r>
                              </m:oMath>
                            </m:oMathPara>
                          </a14:m>
                          <a:endParaRPr lang="en-IN" sz="2800" dirty="0"/>
                        </a:p>
                      </a:txBody>
                      <a:tcPr/>
                    </a:tc>
                    <a:tc>
                      <a:txBody>
                        <a:bodyPr/>
                        <a:lstStyle/>
                        <a:p>
                          <a:r>
                            <a:rPr lang="en-US" sz="2000" dirty="0">
                              <a:solidFill>
                                <a:srgbClr val="008080"/>
                              </a:solidFill>
                            </a:rPr>
                            <a:t>Simplify. We have a union of solutions.</a:t>
                          </a:r>
                          <a:endParaRPr lang="en-IN" sz="2000" dirty="0">
                            <a:solidFill>
                              <a:srgbClr val="008080"/>
                            </a:solidFill>
                          </a:endParaRPr>
                        </a:p>
                      </a:txBody>
                      <a:tcPr/>
                    </a:tc>
                    <a:extLst>
                      <a:ext uri="{0D108BD9-81ED-4DB2-BD59-A6C34878D82A}">
                        <a16:rowId xmlns:a16="http://schemas.microsoft.com/office/drawing/2014/main" val="181736375"/>
                      </a:ext>
                    </a:extLst>
                  </a:tr>
                  <a:tr h="370840">
                    <a:tc>
                      <a:txBody>
                        <a:bodyPr/>
                        <a:lstStyle/>
                        <a:p>
                          <a:pPr/>
                          <a14:m>
                            <m:oMathPara xmlns:m="http://schemas.openxmlformats.org/officeDocument/2006/math">
                              <m:oMathParaPr>
                                <m:jc m:val="righ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smtClean="0">
                                        <a:latin typeface="Cambria Math" panose="02040503050406030204" pitchFamily="18" charset="0"/>
                                      </a:rPr>
                                      <m:t>𝑦</m:t>
                                    </m:r>
                                    <m:r>
                                      <a:rPr lang="en-US" sz="2800" b="0" smtClean="0">
                                        <a:latin typeface="Cambria Math" panose="02040503050406030204" pitchFamily="18" charset="0"/>
                                      </a:rPr>
                                      <m:t>−2</m:t>
                                    </m:r>
                                  </m:e>
                                </m:d>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≤3</m:t>
                                </m:r>
                              </m:oMath>
                            </m:oMathPara>
                          </a14:m>
                          <a:endParaRPr lang="en-IN" sz="2800" dirty="0"/>
                        </a:p>
                      </a:txBody>
                      <a:tcPr/>
                    </a:tc>
                    <a:tc>
                      <a:txBody>
                        <a:bodyPr/>
                        <a:lstStyle/>
                        <a:p>
                          <a:endParaRPr lang="en-IN" sz="2800" dirty="0"/>
                        </a:p>
                      </a:txBody>
                      <a:tcPr/>
                    </a:tc>
                    <a:tc>
                      <a:txBody>
                        <a:bodyPr/>
                        <a:lstStyle/>
                        <a:p>
                          <a:endParaRPr lang="en-IN" sz="2800" dirty="0"/>
                        </a:p>
                      </a:txBody>
                      <a:tcPr/>
                    </a:tc>
                    <a:tc>
                      <a:txBody>
                        <a:bodyPr/>
                        <a:lstStyle/>
                        <a:p>
                          <a:endParaRPr lang="en-IN" sz="2800" dirty="0"/>
                        </a:p>
                      </a:txBody>
                      <a:tcPr/>
                    </a:tc>
                    <a:tc>
                      <a:txBody>
                        <a:bodyPr/>
                        <a:lstStyle/>
                        <a:p>
                          <a:r>
                            <a:rPr lang="en-US" sz="2000" dirty="0">
                              <a:solidFill>
                                <a:srgbClr val="008080"/>
                              </a:solidFill>
                            </a:rPr>
                            <a:t>Again, rewrite the inequality without absolute value signs.</a:t>
                          </a:r>
                          <a:endParaRPr lang="en-IN" sz="2000" dirty="0">
                            <a:solidFill>
                              <a:srgbClr val="008080"/>
                            </a:solidFill>
                          </a:endParaRPr>
                        </a:p>
                      </a:txBody>
                      <a:tcPr/>
                    </a:tc>
                    <a:extLst>
                      <a:ext uri="{0D108BD9-81ED-4DB2-BD59-A6C34878D82A}">
                        <a16:rowId xmlns:a16="http://schemas.microsoft.com/office/drawing/2014/main" val="2329511389"/>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r>
                                  <a:rPr lang="en-US" sz="2800" b="0" smtClean="0">
                                    <a:latin typeface="Cambria Math" panose="02040503050406030204" pitchFamily="18" charset="0"/>
                                  </a:rPr>
                                  <m:t>−2</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≤3</m:t>
                                </m:r>
                              </m:oMath>
                            </m:oMathPara>
                          </a14:m>
                          <a:endParaRPr lang="en-IN" sz="2800" dirty="0"/>
                        </a:p>
                      </a:txBody>
                      <a:tcPr/>
                    </a:tc>
                    <a:tc>
                      <a:txBody>
                        <a:bodyPr/>
                        <a:lstStyle/>
                        <a:p>
                          <a:pPr algn="ctr"/>
                          <a:r>
                            <a:rPr lang="en-US" sz="2800" dirty="0"/>
                            <a:t> and</a:t>
                          </a:r>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r>
                                  <a:rPr lang="en-US" sz="2800" b="0" smtClean="0">
                                    <a:latin typeface="Cambria Math" panose="02040503050406030204" pitchFamily="18" charset="0"/>
                                  </a:rPr>
                                  <m:t>−2</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≥−3</m:t>
                                </m:r>
                              </m:oMath>
                            </m:oMathPara>
                          </a14:m>
                          <a:endParaRPr lang="en-IN" sz="2800" dirty="0"/>
                        </a:p>
                      </a:txBody>
                      <a:tcPr/>
                    </a:tc>
                    <a:tc>
                      <a:txBody>
                        <a:bodyPr/>
                        <a:lstStyle/>
                        <a:p>
                          <a:endParaRPr lang="en-IN" sz="2000" dirty="0">
                            <a:solidFill>
                              <a:srgbClr val="008080"/>
                            </a:solidFill>
                          </a:endParaRPr>
                        </a:p>
                      </a:txBody>
                      <a:tcPr/>
                    </a:tc>
                    <a:extLst>
                      <a:ext uri="{0D108BD9-81ED-4DB2-BD59-A6C34878D82A}">
                        <a16:rowId xmlns:a16="http://schemas.microsoft.com/office/drawing/2014/main" val="2849163828"/>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≤5</m:t>
                                </m:r>
                              </m:oMath>
                            </m:oMathPara>
                          </a14:m>
                          <a:endParaRPr lang="en-IN" sz="2800" dirty="0"/>
                        </a:p>
                      </a:txBody>
                      <a:tcPr/>
                    </a:tc>
                    <a:tc>
                      <a:txBody>
                        <a:bodyPr/>
                        <a:lstStyle/>
                        <a:p>
                          <a:pPr algn="ctr"/>
                          <a:r>
                            <a:rPr lang="en-US" sz="2800" dirty="0"/>
                            <a:t> and</a:t>
                          </a:r>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≥−1</m:t>
                                </m:r>
                              </m:oMath>
                            </m:oMathPara>
                          </a14:m>
                          <a:endParaRPr lang="en-IN" sz="2800" dirty="0"/>
                        </a:p>
                      </a:txBody>
                      <a:tcPr/>
                    </a:tc>
                    <a:tc>
                      <a:txBody>
                        <a:bodyPr/>
                        <a:lstStyle/>
                        <a:p>
                          <a:r>
                            <a:rPr lang="en-US" sz="2000" dirty="0">
                              <a:solidFill>
                                <a:srgbClr val="008080"/>
                              </a:solidFill>
                            </a:rPr>
                            <a:t>This time, we have an intersection of solutions.</a:t>
                          </a:r>
                          <a:endParaRPr lang="en-IN" sz="2000" dirty="0">
                            <a:solidFill>
                              <a:srgbClr val="008080"/>
                            </a:solidFill>
                          </a:endParaRPr>
                        </a:p>
                      </a:txBody>
                      <a:tcPr/>
                    </a:tc>
                    <a:extLst>
                      <a:ext uri="{0D108BD9-81ED-4DB2-BD59-A6C34878D82A}">
                        <a16:rowId xmlns:a16="http://schemas.microsoft.com/office/drawing/2014/main" val="2606521343"/>
                      </a:ext>
                    </a:extLst>
                  </a:tr>
                </a:tbl>
              </a:graphicData>
            </a:graphic>
          </p:graphicFrame>
        </mc:Choice>
        <mc:Fallback xmlns="">
          <p:graphicFrame>
            <p:nvGraphicFramePr>
              <p:cNvPr id="4" name="Table 4">
                <a:extLst>
                  <a:ext uri="{FF2B5EF4-FFF2-40B4-BE49-F238E27FC236}">
                    <a16:creationId xmlns:a16="http://schemas.microsoft.com/office/drawing/2014/main" id="{950BFEB1-0B71-45DE-A319-004202865C98}"/>
                  </a:ext>
                </a:extLst>
              </p:cNvPr>
              <p:cNvGraphicFramePr>
                <a:graphicFrameLocks noGrp="1"/>
              </p:cNvGraphicFramePr>
              <p:nvPr>
                <p:ph idx="1"/>
                <p:extLst>
                  <p:ext uri="{D42A27DB-BD31-4B8C-83A1-F6EECF244321}">
                    <p14:modId xmlns:p14="http://schemas.microsoft.com/office/powerpoint/2010/main" val="292205536"/>
                  </p:ext>
                </p:extLst>
              </p:nvPr>
            </p:nvGraphicFramePr>
            <p:xfrm>
              <a:off x="457200" y="1279525"/>
              <a:ext cx="8229600" cy="4450080"/>
            </p:xfrm>
            <a:graphic>
              <a:graphicData uri="http://schemas.openxmlformats.org/drawingml/2006/table">
                <a:tbl>
                  <a:tblPr>
                    <a:tableStyleId>{2D5ABB26-0587-4C30-8999-92F81FD0307C}</a:tableStyleId>
                  </a:tblPr>
                  <a:tblGrid>
                    <a:gridCol w="1313371">
                      <a:extLst>
                        <a:ext uri="{9D8B030D-6E8A-4147-A177-3AD203B41FA5}">
                          <a16:colId xmlns:a16="http://schemas.microsoft.com/office/drawing/2014/main" val="2981294073"/>
                        </a:ext>
                      </a:extLst>
                    </a:gridCol>
                    <a:gridCol w="826199">
                      <a:extLst>
                        <a:ext uri="{9D8B030D-6E8A-4147-A177-3AD203B41FA5}">
                          <a16:colId xmlns:a16="http://schemas.microsoft.com/office/drawing/2014/main" val="1180915128"/>
                        </a:ext>
                      </a:extLst>
                    </a:gridCol>
                    <a:gridCol w="889318">
                      <a:extLst>
                        <a:ext uri="{9D8B030D-6E8A-4147-A177-3AD203B41FA5}">
                          <a16:colId xmlns:a16="http://schemas.microsoft.com/office/drawing/2014/main" val="3099048910"/>
                        </a:ext>
                      </a:extLst>
                    </a:gridCol>
                    <a:gridCol w="1088327">
                      <a:extLst>
                        <a:ext uri="{9D8B030D-6E8A-4147-A177-3AD203B41FA5}">
                          <a16:colId xmlns:a16="http://schemas.microsoft.com/office/drawing/2014/main" val="2453734696"/>
                        </a:ext>
                      </a:extLst>
                    </a:gridCol>
                    <a:gridCol w="1091311">
                      <a:extLst>
                        <a:ext uri="{9D8B030D-6E8A-4147-A177-3AD203B41FA5}">
                          <a16:colId xmlns:a16="http://schemas.microsoft.com/office/drawing/2014/main" val="845264475"/>
                        </a:ext>
                      </a:extLst>
                    </a:gridCol>
                    <a:gridCol w="3021074">
                      <a:extLst>
                        <a:ext uri="{9D8B030D-6E8A-4147-A177-3AD203B41FA5}">
                          <a16:colId xmlns:a16="http://schemas.microsoft.com/office/drawing/2014/main" val="2347777150"/>
                        </a:ext>
                      </a:extLst>
                    </a:gridCol>
                  </a:tblGrid>
                  <a:tr h="1005840">
                    <a:tc>
                      <a:txBody>
                        <a:bodyPr/>
                        <a:lstStyle/>
                        <a:p>
                          <a:endParaRPr lang="en-US"/>
                        </a:p>
                      </a:txBody>
                      <a:tcPr>
                        <a:blipFill>
                          <a:blip r:embed="rId3"/>
                          <a:stretch>
                            <a:fillRect t="-3030" r="-527907" b="-353939"/>
                          </a:stretch>
                        </a:blipFill>
                      </a:tcPr>
                    </a:tc>
                    <a:tc>
                      <a:txBody>
                        <a:bodyPr/>
                        <a:lstStyle/>
                        <a:p>
                          <a:endParaRPr lang="en-US"/>
                        </a:p>
                      </a:txBody>
                      <a:tcPr>
                        <a:blipFill>
                          <a:blip r:embed="rId3"/>
                          <a:stretch>
                            <a:fillRect l="-158088" t="-3030" r="-734559" b="-353939"/>
                          </a:stretch>
                        </a:blipFill>
                      </a:tcPr>
                    </a:tc>
                    <a:tc>
                      <a:txBody>
                        <a:bodyPr/>
                        <a:lstStyle/>
                        <a:p>
                          <a:endParaRPr lang="en-IN" sz="2800" dirty="0"/>
                        </a:p>
                      </a:txBody>
                      <a:tcPr/>
                    </a:tc>
                    <a:tc>
                      <a:txBody>
                        <a:bodyPr/>
                        <a:lstStyle/>
                        <a:p>
                          <a:endParaRPr lang="en-IN" sz="2800" dirty="0"/>
                        </a:p>
                      </a:txBody>
                      <a:tcPr/>
                    </a:tc>
                    <a:tc>
                      <a:txBody>
                        <a:bodyPr/>
                        <a:lstStyle/>
                        <a:p>
                          <a:endParaRPr lang="en-IN" sz="2800" dirty="0"/>
                        </a:p>
                      </a:txBody>
                      <a:tcPr/>
                    </a:tc>
                    <a:tc>
                      <a:txBody>
                        <a:bodyPr/>
                        <a:lstStyle/>
                        <a:p>
                          <a:r>
                            <a:rPr lang="en-US" sz="2000" dirty="0">
                              <a:solidFill>
                                <a:srgbClr val="008080"/>
                              </a:solidFill>
                            </a:rPr>
                            <a:t>Begin by rewriting the absolute value inequality as two linear inequalities.</a:t>
                          </a:r>
                          <a:endParaRPr lang="en-IN" sz="2000" dirty="0">
                            <a:solidFill>
                              <a:srgbClr val="008080"/>
                            </a:solidFill>
                          </a:endParaRPr>
                        </a:p>
                      </a:txBody>
                      <a:tcPr/>
                    </a:tc>
                    <a:extLst>
                      <a:ext uri="{0D108BD9-81ED-4DB2-BD59-A6C34878D82A}">
                        <a16:rowId xmlns:a16="http://schemas.microsoft.com/office/drawing/2014/main" val="2777605258"/>
                      </a:ext>
                    </a:extLst>
                  </a:tr>
                  <a:tr h="518160">
                    <a:tc>
                      <a:txBody>
                        <a:bodyPr/>
                        <a:lstStyle/>
                        <a:p>
                          <a:endParaRPr lang="en-US"/>
                        </a:p>
                      </a:txBody>
                      <a:tcPr>
                        <a:blipFill>
                          <a:blip r:embed="rId3"/>
                          <a:stretch>
                            <a:fillRect t="-200000" r="-527907" b="-587059"/>
                          </a:stretch>
                        </a:blipFill>
                      </a:tcPr>
                    </a:tc>
                    <a:tc>
                      <a:txBody>
                        <a:bodyPr/>
                        <a:lstStyle/>
                        <a:p>
                          <a:endParaRPr lang="en-US"/>
                        </a:p>
                      </a:txBody>
                      <a:tcPr>
                        <a:blipFill>
                          <a:blip r:embed="rId3"/>
                          <a:stretch>
                            <a:fillRect l="-158088" t="-200000" r="-734559" b="-587059"/>
                          </a:stretch>
                        </a:blipFill>
                      </a:tcPr>
                    </a:tc>
                    <a:tc>
                      <a:txBody>
                        <a:bodyPr/>
                        <a:lstStyle/>
                        <a:p>
                          <a:pPr algn="ctr"/>
                          <a:r>
                            <a:rPr lang="en-US" sz="2800" dirty="0"/>
                            <a:t> or</a:t>
                          </a:r>
                          <a:endParaRPr lang="en-IN" sz="2800" dirty="0"/>
                        </a:p>
                      </a:txBody>
                      <a:tcPr/>
                    </a:tc>
                    <a:tc>
                      <a:txBody>
                        <a:bodyPr/>
                        <a:lstStyle/>
                        <a:p>
                          <a:endParaRPr lang="en-US"/>
                        </a:p>
                      </a:txBody>
                      <a:tcPr>
                        <a:blipFill>
                          <a:blip r:embed="rId3"/>
                          <a:stretch>
                            <a:fillRect l="-279213" t="-200000" r="-379213" b="-587059"/>
                          </a:stretch>
                        </a:blipFill>
                      </a:tcPr>
                    </a:tc>
                    <a:tc>
                      <a:txBody>
                        <a:bodyPr/>
                        <a:lstStyle/>
                        <a:p>
                          <a:endParaRPr lang="en-US"/>
                        </a:p>
                      </a:txBody>
                      <a:tcPr>
                        <a:blipFill>
                          <a:blip r:embed="rId3"/>
                          <a:stretch>
                            <a:fillRect l="-377095" t="-200000" r="-277095" b="-587059"/>
                          </a:stretch>
                        </a:blipFill>
                      </a:tcPr>
                    </a:tc>
                    <a:tc>
                      <a:txBody>
                        <a:bodyPr/>
                        <a:lstStyle/>
                        <a:p>
                          <a:endParaRPr lang="en-IN" sz="2000" dirty="0">
                            <a:solidFill>
                              <a:srgbClr val="008080"/>
                            </a:solidFill>
                          </a:endParaRPr>
                        </a:p>
                      </a:txBody>
                      <a:tcPr/>
                    </a:tc>
                    <a:extLst>
                      <a:ext uri="{0D108BD9-81ED-4DB2-BD59-A6C34878D82A}">
                        <a16:rowId xmlns:a16="http://schemas.microsoft.com/office/drawing/2014/main" val="2219581512"/>
                      </a:ext>
                    </a:extLst>
                  </a:tr>
                  <a:tr h="701040">
                    <a:tc>
                      <a:txBody>
                        <a:bodyPr/>
                        <a:lstStyle/>
                        <a:p>
                          <a:endParaRPr lang="en-US"/>
                        </a:p>
                      </a:txBody>
                      <a:tcPr>
                        <a:blipFill>
                          <a:blip r:embed="rId3"/>
                          <a:stretch>
                            <a:fillRect t="-219828" r="-527907" b="-330172"/>
                          </a:stretch>
                        </a:blipFill>
                      </a:tcPr>
                    </a:tc>
                    <a:tc>
                      <a:txBody>
                        <a:bodyPr/>
                        <a:lstStyle/>
                        <a:p>
                          <a:endParaRPr lang="en-US"/>
                        </a:p>
                      </a:txBody>
                      <a:tcPr>
                        <a:blipFill>
                          <a:blip r:embed="rId3"/>
                          <a:stretch>
                            <a:fillRect l="-158088" t="-219828" r="-734559" b="-330172"/>
                          </a:stretch>
                        </a:blipFill>
                      </a:tcPr>
                    </a:tc>
                    <a:tc>
                      <a:txBody>
                        <a:bodyPr/>
                        <a:lstStyle/>
                        <a:p>
                          <a:pPr algn="ctr"/>
                          <a:r>
                            <a:rPr lang="en-US" sz="2800" dirty="0"/>
                            <a:t> or</a:t>
                          </a:r>
                          <a:endParaRPr lang="en-IN" sz="2800" dirty="0"/>
                        </a:p>
                      </a:txBody>
                      <a:tcPr/>
                    </a:tc>
                    <a:tc>
                      <a:txBody>
                        <a:bodyPr/>
                        <a:lstStyle/>
                        <a:p>
                          <a:endParaRPr lang="en-US"/>
                        </a:p>
                      </a:txBody>
                      <a:tcPr>
                        <a:blipFill>
                          <a:blip r:embed="rId3"/>
                          <a:stretch>
                            <a:fillRect l="-279213" t="-219828" r="-379213" b="-330172"/>
                          </a:stretch>
                        </a:blipFill>
                      </a:tcPr>
                    </a:tc>
                    <a:tc>
                      <a:txBody>
                        <a:bodyPr/>
                        <a:lstStyle/>
                        <a:p>
                          <a:endParaRPr lang="en-US"/>
                        </a:p>
                      </a:txBody>
                      <a:tcPr>
                        <a:blipFill>
                          <a:blip r:embed="rId3"/>
                          <a:stretch>
                            <a:fillRect l="-377095" t="-219828" r="-277095" b="-330172"/>
                          </a:stretch>
                        </a:blipFill>
                      </a:tcPr>
                    </a:tc>
                    <a:tc>
                      <a:txBody>
                        <a:bodyPr/>
                        <a:lstStyle/>
                        <a:p>
                          <a:r>
                            <a:rPr lang="en-US" sz="2000" dirty="0">
                              <a:solidFill>
                                <a:srgbClr val="008080"/>
                              </a:solidFill>
                            </a:rPr>
                            <a:t>Simplify. We have a union of solutions.</a:t>
                          </a:r>
                          <a:endParaRPr lang="en-IN" sz="2000" dirty="0">
                            <a:solidFill>
                              <a:srgbClr val="008080"/>
                            </a:solidFill>
                          </a:endParaRPr>
                        </a:p>
                      </a:txBody>
                      <a:tcPr/>
                    </a:tc>
                    <a:extLst>
                      <a:ext uri="{0D108BD9-81ED-4DB2-BD59-A6C34878D82A}">
                        <a16:rowId xmlns:a16="http://schemas.microsoft.com/office/drawing/2014/main" val="181736375"/>
                      </a:ext>
                    </a:extLst>
                  </a:tr>
                  <a:tr h="1005840">
                    <a:tc>
                      <a:txBody>
                        <a:bodyPr/>
                        <a:lstStyle/>
                        <a:p>
                          <a:endParaRPr lang="en-US"/>
                        </a:p>
                      </a:txBody>
                      <a:tcPr>
                        <a:blipFill>
                          <a:blip r:embed="rId3"/>
                          <a:stretch>
                            <a:fillRect t="-224848" r="-527907" b="-132121"/>
                          </a:stretch>
                        </a:blipFill>
                      </a:tcPr>
                    </a:tc>
                    <a:tc>
                      <a:txBody>
                        <a:bodyPr/>
                        <a:lstStyle/>
                        <a:p>
                          <a:endParaRPr lang="en-US"/>
                        </a:p>
                      </a:txBody>
                      <a:tcPr>
                        <a:blipFill>
                          <a:blip r:embed="rId3"/>
                          <a:stretch>
                            <a:fillRect l="-158088" t="-224848" r="-734559" b="-132121"/>
                          </a:stretch>
                        </a:blipFill>
                      </a:tcPr>
                    </a:tc>
                    <a:tc>
                      <a:txBody>
                        <a:bodyPr/>
                        <a:lstStyle/>
                        <a:p>
                          <a:endParaRPr lang="en-IN" sz="2800" dirty="0"/>
                        </a:p>
                      </a:txBody>
                      <a:tcPr/>
                    </a:tc>
                    <a:tc>
                      <a:txBody>
                        <a:bodyPr/>
                        <a:lstStyle/>
                        <a:p>
                          <a:endParaRPr lang="en-IN" sz="2800" dirty="0"/>
                        </a:p>
                      </a:txBody>
                      <a:tcPr/>
                    </a:tc>
                    <a:tc>
                      <a:txBody>
                        <a:bodyPr/>
                        <a:lstStyle/>
                        <a:p>
                          <a:endParaRPr lang="en-IN" sz="2800" dirty="0"/>
                        </a:p>
                      </a:txBody>
                      <a:tcPr/>
                    </a:tc>
                    <a:tc>
                      <a:txBody>
                        <a:bodyPr/>
                        <a:lstStyle/>
                        <a:p>
                          <a:r>
                            <a:rPr lang="en-US" sz="2000" dirty="0">
                              <a:solidFill>
                                <a:srgbClr val="008080"/>
                              </a:solidFill>
                            </a:rPr>
                            <a:t>Again, rewrite the inequality without absolute value signs.</a:t>
                          </a:r>
                          <a:endParaRPr lang="en-IN" sz="2000" dirty="0">
                            <a:solidFill>
                              <a:srgbClr val="008080"/>
                            </a:solidFill>
                          </a:endParaRPr>
                        </a:p>
                      </a:txBody>
                      <a:tcPr/>
                    </a:tc>
                    <a:extLst>
                      <a:ext uri="{0D108BD9-81ED-4DB2-BD59-A6C34878D82A}">
                        <a16:rowId xmlns:a16="http://schemas.microsoft.com/office/drawing/2014/main" val="2329511389"/>
                      </a:ext>
                    </a:extLst>
                  </a:tr>
                  <a:tr h="518160">
                    <a:tc>
                      <a:txBody>
                        <a:bodyPr/>
                        <a:lstStyle/>
                        <a:p>
                          <a:endParaRPr lang="en-US"/>
                        </a:p>
                      </a:txBody>
                      <a:tcPr>
                        <a:blipFill>
                          <a:blip r:embed="rId3"/>
                          <a:stretch>
                            <a:fillRect t="-630588" r="-527907" b="-156471"/>
                          </a:stretch>
                        </a:blipFill>
                      </a:tcPr>
                    </a:tc>
                    <a:tc>
                      <a:txBody>
                        <a:bodyPr/>
                        <a:lstStyle/>
                        <a:p>
                          <a:endParaRPr lang="en-US"/>
                        </a:p>
                      </a:txBody>
                      <a:tcPr>
                        <a:blipFill>
                          <a:blip r:embed="rId3"/>
                          <a:stretch>
                            <a:fillRect l="-158088" t="-630588" r="-734559" b="-156471"/>
                          </a:stretch>
                        </a:blipFill>
                      </a:tcPr>
                    </a:tc>
                    <a:tc>
                      <a:txBody>
                        <a:bodyPr/>
                        <a:lstStyle/>
                        <a:p>
                          <a:pPr algn="ctr"/>
                          <a:r>
                            <a:rPr lang="en-US" sz="2800" dirty="0"/>
                            <a:t> and</a:t>
                          </a:r>
                          <a:endParaRPr lang="en-IN" sz="2800" dirty="0"/>
                        </a:p>
                      </a:txBody>
                      <a:tcPr/>
                    </a:tc>
                    <a:tc>
                      <a:txBody>
                        <a:bodyPr/>
                        <a:lstStyle/>
                        <a:p>
                          <a:endParaRPr lang="en-US"/>
                        </a:p>
                      </a:txBody>
                      <a:tcPr>
                        <a:blipFill>
                          <a:blip r:embed="rId3"/>
                          <a:stretch>
                            <a:fillRect l="-279213" t="-630588" r="-379213" b="-156471"/>
                          </a:stretch>
                        </a:blipFill>
                      </a:tcPr>
                    </a:tc>
                    <a:tc>
                      <a:txBody>
                        <a:bodyPr/>
                        <a:lstStyle/>
                        <a:p>
                          <a:endParaRPr lang="en-US"/>
                        </a:p>
                      </a:txBody>
                      <a:tcPr>
                        <a:blipFill>
                          <a:blip r:embed="rId3"/>
                          <a:stretch>
                            <a:fillRect l="-377095" t="-630588" r="-277095" b="-156471"/>
                          </a:stretch>
                        </a:blipFill>
                      </a:tcPr>
                    </a:tc>
                    <a:tc>
                      <a:txBody>
                        <a:bodyPr/>
                        <a:lstStyle/>
                        <a:p>
                          <a:endParaRPr lang="en-IN" sz="2000" dirty="0">
                            <a:solidFill>
                              <a:srgbClr val="008080"/>
                            </a:solidFill>
                          </a:endParaRPr>
                        </a:p>
                      </a:txBody>
                      <a:tcPr/>
                    </a:tc>
                    <a:extLst>
                      <a:ext uri="{0D108BD9-81ED-4DB2-BD59-A6C34878D82A}">
                        <a16:rowId xmlns:a16="http://schemas.microsoft.com/office/drawing/2014/main" val="2849163828"/>
                      </a:ext>
                    </a:extLst>
                  </a:tr>
                  <a:tr h="701040">
                    <a:tc>
                      <a:txBody>
                        <a:bodyPr/>
                        <a:lstStyle/>
                        <a:p>
                          <a:endParaRPr lang="en-US"/>
                        </a:p>
                      </a:txBody>
                      <a:tcPr>
                        <a:blipFill>
                          <a:blip r:embed="rId3"/>
                          <a:stretch>
                            <a:fillRect t="-540000" r="-527907" b="-15652"/>
                          </a:stretch>
                        </a:blipFill>
                      </a:tcPr>
                    </a:tc>
                    <a:tc>
                      <a:txBody>
                        <a:bodyPr/>
                        <a:lstStyle/>
                        <a:p>
                          <a:endParaRPr lang="en-US"/>
                        </a:p>
                      </a:txBody>
                      <a:tcPr>
                        <a:blipFill>
                          <a:blip r:embed="rId3"/>
                          <a:stretch>
                            <a:fillRect l="-158088" t="-540000" r="-734559" b="-15652"/>
                          </a:stretch>
                        </a:blipFill>
                      </a:tcPr>
                    </a:tc>
                    <a:tc>
                      <a:txBody>
                        <a:bodyPr/>
                        <a:lstStyle/>
                        <a:p>
                          <a:pPr algn="ctr"/>
                          <a:r>
                            <a:rPr lang="en-US" sz="2800" dirty="0"/>
                            <a:t> and</a:t>
                          </a:r>
                          <a:endParaRPr lang="en-IN" sz="2800" dirty="0"/>
                        </a:p>
                      </a:txBody>
                      <a:tcPr/>
                    </a:tc>
                    <a:tc>
                      <a:txBody>
                        <a:bodyPr/>
                        <a:lstStyle/>
                        <a:p>
                          <a:endParaRPr lang="en-US"/>
                        </a:p>
                      </a:txBody>
                      <a:tcPr>
                        <a:blipFill>
                          <a:blip r:embed="rId3"/>
                          <a:stretch>
                            <a:fillRect l="-279213" t="-540000" r="-379213" b="-15652"/>
                          </a:stretch>
                        </a:blipFill>
                      </a:tcPr>
                    </a:tc>
                    <a:tc>
                      <a:txBody>
                        <a:bodyPr/>
                        <a:lstStyle/>
                        <a:p>
                          <a:endParaRPr lang="en-US"/>
                        </a:p>
                      </a:txBody>
                      <a:tcPr>
                        <a:blipFill>
                          <a:blip r:embed="rId3"/>
                          <a:stretch>
                            <a:fillRect l="-377095" t="-540000" r="-277095" b="-15652"/>
                          </a:stretch>
                        </a:blipFill>
                      </a:tcPr>
                    </a:tc>
                    <a:tc>
                      <a:txBody>
                        <a:bodyPr/>
                        <a:lstStyle/>
                        <a:p>
                          <a:r>
                            <a:rPr lang="en-US" sz="2000" dirty="0">
                              <a:solidFill>
                                <a:srgbClr val="008080"/>
                              </a:solidFill>
                            </a:rPr>
                            <a:t>This time, we have an intersection of solutions.</a:t>
                          </a:r>
                          <a:endParaRPr lang="en-IN" sz="2000" dirty="0">
                            <a:solidFill>
                              <a:srgbClr val="008080"/>
                            </a:solidFill>
                          </a:endParaRPr>
                        </a:p>
                      </a:txBody>
                      <a:tcPr/>
                    </a:tc>
                    <a:extLst>
                      <a:ext uri="{0D108BD9-81ED-4DB2-BD59-A6C34878D82A}">
                        <a16:rowId xmlns:a16="http://schemas.microsoft.com/office/drawing/2014/main" val="2606521343"/>
                      </a:ext>
                    </a:extLst>
                  </a:tr>
                </a:tbl>
              </a:graphicData>
            </a:graphic>
          </p:graphicFrame>
        </mc:Fallback>
      </mc:AlternateContent>
    </p:spTree>
    <p:custDataLst>
      <p:tags r:id="rId1"/>
    </p:custDataLst>
    <p:extLst>
      <p:ext uri="{BB962C8B-B14F-4D97-AF65-F5344CB8AC3E}">
        <p14:creationId xmlns:p14="http://schemas.microsoft.com/office/powerpoint/2010/main" val="318111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Absolute Value Linear Inequalities (cont.)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AC98399-FCBD-498B-AFF4-C8058DCFF807}"/>
                  </a:ext>
                </a:extLst>
              </p:cNvPr>
              <p:cNvSpPr>
                <a:spLocks noGrp="1"/>
              </p:cNvSpPr>
              <p:nvPr>
                <p:ph idx="1"/>
              </p:nvPr>
            </p:nvSpPr>
            <p:spPr>
              <a:xfrm>
                <a:off x="457200" y="990600"/>
                <a:ext cx="8229600" cy="4572000"/>
              </a:xfrm>
            </p:spPr>
            <p:txBody>
              <a:bodyPr/>
              <a:lstStyle/>
              <a:p>
                <a:r>
                  <a:rPr lang="en-US" dirty="0"/>
                  <a:t>Now we can graph the solutions to the individual conditions:</a:t>
                </a: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&lt;2 </m:t>
                    </m:r>
                    <m:r>
                      <m:rPr>
                        <m:sty m:val="p"/>
                      </m:rPr>
                      <a:rPr lang="en-US" b="0" i="0" smtClean="0">
                        <a:latin typeface="Cambria Math" panose="02040503050406030204" pitchFamily="18" charset="0"/>
                      </a:rPr>
                      <m:t>or</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&gt;4</m:t>
                    </m:r>
                  </m:oMath>
                </a14:m>
                <a:r>
                  <a:rPr lang="en-IN" dirty="0"/>
                  <a:t>                        </a:t>
                </a:r>
                <a14:m>
                  <m:oMath xmlns:m="http://schemas.openxmlformats.org/officeDocument/2006/math">
                    <m:r>
                      <a:rPr lang="en-US" b="0" i="1" dirty="0" smtClean="0">
                        <a:latin typeface="Cambria Math" panose="02040503050406030204" pitchFamily="18" charset="0"/>
                      </a:rPr>
                      <m:t>𝑦</m:t>
                    </m:r>
                    <m:r>
                      <a:rPr lang="en-US" b="0" i="1" dirty="0" smtClean="0">
                        <a:latin typeface="Cambria Math" panose="02040503050406030204" pitchFamily="18" charset="0"/>
                        <a:ea typeface="Cambria Math" panose="02040503050406030204" pitchFamily="18" charset="0"/>
                      </a:rPr>
                      <m:t>≥−1 </m:t>
                    </m:r>
                    <m:r>
                      <m:rPr>
                        <m:sty m:val="p"/>
                      </m:rPr>
                      <a:rPr lang="en-US" b="0" i="0" dirty="0" smtClean="0">
                        <a:latin typeface="Cambria Math" panose="02040503050406030204" pitchFamily="18" charset="0"/>
                        <a:ea typeface="Cambria Math" panose="02040503050406030204" pitchFamily="18" charset="0"/>
                      </a:rPr>
                      <m:t>and</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𝑦</m:t>
                    </m:r>
                    <m:r>
                      <a:rPr lang="en-US" b="0" i="1" dirty="0" smtClean="0">
                        <a:latin typeface="Cambria Math" panose="02040503050406030204" pitchFamily="18" charset="0"/>
                        <a:ea typeface="Cambria Math" panose="02040503050406030204" pitchFamily="18" charset="0"/>
                      </a:rPr>
                      <m:t>≤5</m:t>
                    </m:r>
                  </m:oMath>
                </a14:m>
                <a:endParaRPr lang="en-IN" dirty="0"/>
              </a:p>
            </p:txBody>
          </p:sp>
        </mc:Choice>
        <mc:Fallback xmlns="">
          <p:sp>
            <p:nvSpPr>
              <p:cNvPr id="4" name="Content Placeholder 3">
                <a:extLst>
                  <a:ext uri="{FF2B5EF4-FFF2-40B4-BE49-F238E27FC236}">
                    <a16:creationId xmlns:a16="http://schemas.microsoft.com/office/drawing/2014/main" id="{AAC98399-FCBD-498B-AFF4-C8058DCFF807}"/>
                  </a:ext>
                </a:extLst>
              </p:cNvPr>
              <p:cNvSpPr>
                <a:spLocks noGrp="1" noRot="1" noChangeAspect="1" noMove="1" noResize="1" noEditPoints="1" noAdjustHandles="1" noChangeArrowheads="1" noChangeShapeType="1" noTextEdit="1"/>
              </p:cNvSpPr>
              <p:nvPr>
                <p:ph idx="1"/>
              </p:nvPr>
            </p:nvSpPr>
            <p:spPr>
              <a:xfrm>
                <a:off x="457200" y="990600"/>
                <a:ext cx="8229600" cy="4572000"/>
              </a:xfrm>
              <a:blipFill>
                <a:blip r:embed="rId3"/>
                <a:stretch>
                  <a:fillRect l="-1481" t="-1333"/>
                </a:stretch>
              </a:blipFill>
            </p:spPr>
            <p:txBody>
              <a:bodyPr/>
              <a:lstStyle/>
              <a:p>
                <a:r>
                  <a:rPr lang="en-IN">
                    <a:noFill/>
                  </a:rPr>
                  <a:t> </a:t>
                </a:r>
              </a:p>
            </p:txBody>
          </p:sp>
        </mc:Fallback>
      </mc:AlternateContent>
      <p:pic>
        <p:nvPicPr>
          <p:cNvPr id="55298" name="Picture 2" descr="D:\COL\COL PPTs\COL_2E_Chapter 3\CH_3_Sec_3_5_Exa_3_a.png"/>
          <p:cNvPicPr>
            <a:picLocks noChangeAspect="1" noChangeArrowheads="1"/>
          </p:cNvPicPr>
          <p:nvPr/>
        </p:nvPicPr>
        <p:blipFill>
          <a:blip r:embed="rId4" cstate="print"/>
          <a:srcRect/>
          <a:stretch>
            <a:fillRect/>
          </a:stretch>
        </p:blipFill>
        <p:spPr bwMode="auto">
          <a:xfrm>
            <a:off x="546100" y="2362200"/>
            <a:ext cx="3657600" cy="3657600"/>
          </a:xfrm>
          <a:prstGeom prst="rect">
            <a:avLst/>
          </a:prstGeom>
          <a:noFill/>
        </p:spPr>
      </p:pic>
      <p:pic>
        <p:nvPicPr>
          <p:cNvPr id="55299" name="Picture 3" descr="D:\COL\COL PPTs\COL_2E_Chapter 3\CH_3_Sec_3_5_Exa_3_b.png"/>
          <p:cNvPicPr>
            <a:picLocks noChangeAspect="1" noChangeArrowheads="1"/>
          </p:cNvPicPr>
          <p:nvPr/>
        </p:nvPicPr>
        <p:blipFill>
          <a:blip r:embed="rId5" cstate="print"/>
          <a:srcRect/>
          <a:stretch>
            <a:fillRect/>
          </a:stretch>
        </p:blipFill>
        <p:spPr bwMode="auto">
          <a:xfrm>
            <a:off x="5041900" y="2362200"/>
            <a:ext cx="3657600" cy="36576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Absolute Value Linear Inequalities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97280"/>
                <a:ext cx="8229600" cy="4572000"/>
              </a:xfrm>
            </p:spPr>
            <p:txBody>
              <a:bodyPr/>
              <a:lstStyle/>
              <a:p>
                <a:r>
                  <a:rPr lang="en-US" dirty="0"/>
                  <a:t>We now intersect the solution sets to obtain the final answer:</a:t>
                </a:r>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r>
                        <a:rPr lang="en-US" b="0" i="1" smtClean="0">
                          <a:latin typeface="Cambria Math" panose="02040503050406030204" pitchFamily="18" charset="0"/>
                        </a:rPr>
                        <m:t>&gt;1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97280"/>
                <a:ext cx="8229600" cy="4572000"/>
              </a:xfrm>
              <a:blipFill>
                <a:blip r:embed="rId3"/>
                <a:stretch>
                  <a:fillRect l="-1481" t="-1200"/>
                </a:stretch>
              </a:blipFill>
            </p:spPr>
            <p:txBody>
              <a:bodyPr/>
              <a:lstStyle/>
              <a:p>
                <a:r>
                  <a:rPr lang="en-IN">
                    <a:noFill/>
                  </a:rPr>
                  <a:t> </a:t>
                </a:r>
              </a:p>
            </p:txBody>
          </p:sp>
        </mc:Fallback>
      </mc:AlternateContent>
      <p:pic>
        <p:nvPicPr>
          <p:cNvPr id="56322" name="Picture 2" descr="D:\COL\COL PPTs\COL_2E_Chapter 3\CH_3_Sec_3_5_Exa_3_c.png"/>
          <p:cNvPicPr>
            <a:picLocks noChangeAspect="1" noChangeArrowheads="1"/>
          </p:cNvPicPr>
          <p:nvPr/>
        </p:nvPicPr>
        <p:blipFill>
          <a:blip r:embed="rId4" cstate="print"/>
          <a:srcRect/>
          <a:stretch>
            <a:fillRect/>
          </a:stretch>
        </p:blipFill>
        <p:spPr bwMode="auto">
          <a:xfrm>
            <a:off x="2743200" y="2362200"/>
            <a:ext cx="3657600" cy="3657600"/>
          </a:xfrm>
          <a:prstGeom prst="rect">
            <a:avLst/>
          </a:prstGeom>
          <a:noFill/>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6FA-E7C1-4AA5-9D82-76797623FFE5}"/>
              </a:ext>
            </a:extLst>
          </p:cNvPr>
          <p:cNvSpPr>
            <a:spLocks noGrp="1"/>
          </p:cNvSpPr>
          <p:nvPr>
            <p:ph type="title"/>
          </p:nvPr>
        </p:nvSpPr>
        <p:spPr/>
        <p:txBody>
          <a:bodyPr/>
          <a:lstStyle/>
          <a:p>
            <a:r>
              <a:rPr lang="en-US" dirty="0"/>
              <a:t>EXAMPLE 4: Graphing Regions of Constraint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F26EBF-A4BB-4060-ADBE-A93C0939310A}"/>
                  </a:ext>
                </a:extLst>
              </p:cNvPr>
              <p:cNvSpPr>
                <a:spLocks noGrp="1"/>
              </p:cNvSpPr>
              <p:nvPr>
                <p:ph idx="1"/>
              </p:nvPr>
            </p:nvSpPr>
            <p:spPr/>
            <p:txBody>
              <a:bodyPr/>
              <a:lstStyle/>
              <a:p>
                <a:r>
                  <a:rPr lang="en-US" dirty="0"/>
                  <a:t>Graph the region of constraint defined by the following inequalities: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≥−3 </m:t>
                      </m:r>
                      <m:r>
                        <m:rPr>
                          <m:sty m:val="p"/>
                        </m:rPr>
                        <a:rPr lang="en-US" b="0" i="0" smtClean="0">
                          <a:latin typeface="Cambria Math" panose="02040503050406030204" pitchFamily="18" charset="0"/>
                          <a:ea typeface="Cambria Math" panose="02040503050406030204" pitchFamily="18" charset="0"/>
                        </a:rPr>
                        <m:t>and</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oMath>
                  </m:oMathPara>
                </a14:m>
                <a:endParaRPr lang="en-IN" dirty="0"/>
              </a:p>
              <a:p>
                <a:r>
                  <a:rPr lang="en-US" b="1" dirty="0"/>
                  <a:t>Solution</a:t>
                </a:r>
              </a:p>
              <a:p>
                <a:r>
                  <a:rPr lang="en-US" dirty="0"/>
                  <a:t>We begin by graphing each individual inequality.</a:t>
                </a:r>
              </a:p>
              <a:p>
                <a:r>
                  <a:rPr lang="en-US" dirty="0"/>
                  <a:t>Using the origin as a test point, we arrive at the graphs in next slide.</a:t>
                </a:r>
                <a:endParaRPr lang="en-IN" dirty="0"/>
              </a:p>
            </p:txBody>
          </p:sp>
        </mc:Choice>
        <mc:Fallback xmlns="">
          <p:sp>
            <p:nvSpPr>
              <p:cNvPr id="3" name="Content Placeholder 2">
                <a:extLst>
                  <a:ext uri="{FF2B5EF4-FFF2-40B4-BE49-F238E27FC236}">
                    <a16:creationId xmlns:a16="http://schemas.microsoft.com/office/drawing/2014/main" id="{91F26EBF-A4BB-4060-ADBE-A93C0939310A}"/>
                  </a:ext>
                </a:extLst>
              </p:cNvPr>
              <p:cNvSpPr>
                <a:spLocks noGrp="1" noRot="1" noChangeAspect="1" noMove="1" noResize="1" noEditPoints="1" noAdjustHandles="1" noChangeArrowheads="1" noChangeShapeType="1" noTextEdit="1"/>
              </p:cNvSpPr>
              <p:nvPr>
                <p:ph idx="1"/>
              </p:nvPr>
            </p:nvSpPr>
            <p:spPr>
              <a:blipFill>
                <a:blip r:embed="rId3"/>
                <a:stretch>
                  <a:fillRect l="-1481" t="-1200" r="-1037"/>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17316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E0B2-B6EC-4BC9-8F91-6CCE5568A0A2}"/>
              </a:ext>
            </a:extLst>
          </p:cNvPr>
          <p:cNvSpPr>
            <a:spLocks noGrp="1"/>
          </p:cNvSpPr>
          <p:nvPr>
            <p:ph type="title"/>
          </p:nvPr>
        </p:nvSpPr>
        <p:spPr/>
        <p:txBody>
          <a:bodyPr/>
          <a:lstStyle/>
          <a:p>
            <a:r>
              <a:rPr lang="en-US" dirty="0"/>
              <a:t>EXAMPLE 4: Graphing Regions of Constraint (cont.)</a:t>
            </a:r>
            <a:endParaRPr lang="en-IN" dirty="0"/>
          </a:p>
        </p:txBody>
      </p:sp>
      <p:pic>
        <p:nvPicPr>
          <p:cNvPr id="4" name="Picture 3">
            <a:extLst>
              <a:ext uri="{FF2B5EF4-FFF2-40B4-BE49-F238E27FC236}">
                <a16:creationId xmlns:a16="http://schemas.microsoft.com/office/drawing/2014/main" id="{98A495BE-CA13-4873-A60B-6B5529B07B25}"/>
              </a:ext>
            </a:extLst>
          </p:cNvPr>
          <p:cNvPicPr>
            <a:picLocks noChangeAspect="1"/>
          </p:cNvPicPr>
          <p:nvPr/>
        </p:nvPicPr>
        <p:blipFill>
          <a:blip r:embed="rId3"/>
          <a:stretch>
            <a:fillRect/>
          </a:stretch>
        </p:blipFill>
        <p:spPr>
          <a:xfrm>
            <a:off x="252000" y="1790352"/>
            <a:ext cx="8640000" cy="3096667"/>
          </a:xfrm>
          <a:prstGeom prst="rect">
            <a:avLst/>
          </a:prstGeom>
        </p:spPr>
      </p:pic>
    </p:spTree>
    <p:custDataLst>
      <p:tags r:id="rId1"/>
    </p:custDataLst>
    <p:extLst>
      <p:ext uri="{BB962C8B-B14F-4D97-AF65-F5344CB8AC3E}">
        <p14:creationId xmlns:p14="http://schemas.microsoft.com/office/powerpoint/2010/main" val="217843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E5C5-C685-4846-9D17-CFE1137FB2FF}"/>
              </a:ext>
            </a:extLst>
          </p:cNvPr>
          <p:cNvSpPr>
            <a:spLocks noGrp="1"/>
          </p:cNvSpPr>
          <p:nvPr>
            <p:ph type="title"/>
          </p:nvPr>
        </p:nvSpPr>
        <p:spPr/>
        <p:txBody>
          <a:bodyPr/>
          <a:lstStyle/>
          <a:p>
            <a:r>
              <a:rPr lang="en-US" dirty="0"/>
              <a:t>EXAMPLE 4: Graphing Regions of Constraint (cont.)</a:t>
            </a:r>
            <a:endParaRPr lang="en-IN" dirty="0"/>
          </a:p>
        </p:txBody>
      </p:sp>
      <p:sp>
        <p:nvSpPr>
          <p:cNvPr id="3" name="Content Placeholder 2">
            <a:extLst>
              <a:ext uri="{FF2B5EF4-FFF2-40B4-BE49-F238E27FC236}">
                <a16:creationId xmlns:a16="http://schemas.microsoft.com/office/drawing/2014/main" id="{4D87340D-C8A3-48DB-A68C-FB953F909013}"/>
              </a:ext>
            </a:extLst>
          </p:cNvPr>
          <p:cNvSpPr>
            <a:spLocks noGrp="1"/>
          </p:cNvSpPr>
          <p:nvPr>
            <p:ph idx="1"/>
          </p:nvPr>
        </p:nvSpPr>
        <p:spPr/>
        <p:txBody>
          <a:bodyPr/>
          <a:lstStyle/>
          <a:p>
            <a:r>
              <a:rPr lang="en-US" dirty="0"/>
              <a:t>To obtain the region of constraint, we plot the intersection of the three individual solution sets.</a:t>
            </a:r>
            <a:endParaRPr lang="en-IN" dirty="0"/>
          </a:p>
        </p:txBody>
      </p:sp>
      <p:pic>
        <p:nvPicPr>
          <p:cNvPr id="4" name="Picture 3">
            <a:extLst>
              <a:ext uri="{FF2B5EF4-FFF2-40B4-BE49-F238E27FC236}">
                <a16:creationId xmlns:a16="http://schemas.microsoft.com/office/drawing/2014/main" id="{B651F703-8961-4BFC-B619-839AACD8FA78}"/>
              </a:ext>
            </a:extLst>
          </p:cNvPr>
          <p:cNvPicPr>
            <a:picLocks noChangeAspect="1"/>
          </p:cNvPicPr>
          <p:nvPr/>
        </p:nvPicPr>
        <p:blipFill>
          <a:blip r:embed="rId3"/>
          <a:stretch>
            <a:fillRect/>
          </a:stretch>
        </p:blipFill>
        <p:spPr>
          <a:xfrm>
            <a:off x="2819088" y="2267400"/>
            <a:ext cx="3505825" cy="3600000"/>
          </a:xfrm>
          <a:prstGeom prst="rect">
            <a:avLst/>
          </a:prstGeom>
        </p:spPr>
      </p:pic>
    </p:spTree>
    <p:custDataLst>
      <p:tags r:id="rId1"/>
    </p:custDataLst>
    <p:extLst>
      <p:ext uri="{BB962C8B-B14F-4D97-AF65-F5344CB8AC3E}">
        <p14:creationId xmlns:p14="http://schemas.microsoft.com/office/powerpoint/2010/main" val="4277365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Orchard Business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family orchard is in the business of selling peaches and nectarines. The members of the family know that to prevent a certain pest infestation, the number of nectarine trees in their orchard cannot exceed the number of peach trees. Also, because of the space requirements of each type of tree, the number of nectarine trees plus twice the number of peach trees cannot exceed </a:t>
                </a:r>
                <a14:m>
                  <m:oMath xmlns:m="http://schemas.openxmlformats.org/officeDocument/2006/math">
                    <m:r>
                      <a:rPr lang="en-US" b="0" i="1" smtClean="0">
                        <a:latin typeface="Cambria Math" panose="02040503050406030204" pitchFamily="18" charset="0"/>
                      </a:rPr>
                      <m:t>100</m:t>
                    </m:r>
                  </m:oMath>
                </a14:m>
                <a:r>
                  <a:rPr lang="en-US" dirty="0"/>
                  <a:t> trees. Graph the region of constraint for this situation.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Orchard Business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Solution</a:t>
                </a:r>
              </a:p>
              <a:p>
                <a:pPr>
                  <a:spcBef>
                    <a:spcPts val="0"/>
                  </a:spcBef>
                </a:pPr>
                <a:r>
                  <a:rPr lang="en-US" dirty="0"/>
                  <a:t>Let </a:t>
                </a:r>
                <a14:m>
                  <m:oMath xmlns:m="http://schemas.openxmlformats.org/officeDocument/2006/math">
                    <m:r>
                      <a:rPr lang="en-US" b="0" i="1" smtClean="0">
                        <a:latin typeface="Cambria Math" panose="02040503050406030204" pitchFamily="18" charset="0"/>
                      </a:rPr>
                      <m:t>𝑝</m:t>
                    </m:r>
                  </m:oMath>
                </a14:m>
                <a:r>
                  <a:rPr lang="en-US" dirty="0"/>
                  <a:t> represent the number of peach trees and  </a:t>
                </a:r>
                <a14:m>
                  <m:oMath xmlns:m="http://schemas.openxmlformats.org/officeDocument/2006/math">
                    <m:r>
                      <a:rPr lang="en-US" b="0" i="1" smtClean="0">
                        <a:latin typeface="Cambria Math" panose="02040503050406030204" pitchFamily="18" charset="0"/>
                      </a:rPr>
                      <m:t>𝑛</m:t>
                    </m:r>
                  </m:oMath>
                </a14:m>
                <a:r>
                  <a:rPr lang="en-US" dirty="0"/>
                  <a:t> the number of nectarine trees.</a:t>
                </a:r>
              </a:p>
              <a:p>
                <a:pPr>
                  <a:spcBef>
                    <a:spcPts val="0"/>
                  </a:spcBef>
                </a:pPr>
                <a:r>
                  <a:rPr lang="en-US" dirty="0"/>
                  <a:t>Our first two constraints are that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≥0</m:t>
                    </m:r>
                  </m:oMath>
                </a14:m>
                <a:r>
                  <a:rPr lang="en-US" dirty="0"/>
                  <a:t> and that </a:t>
                </a:r>
                <a:br>
                  <a:rPr lang="en-US" dirty="0"/>
                </a:br>
                <a14:m>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ea typeface="Cambria Math" panose="02040503050406030204" pitchFamily="18" charset="0"/>
                      </a:rPr>
                      <m:t>≥0</m:t>
                    </m:r>
                  </m:oMath>
                </a14:m>
                <a:r>
                  <a:rPr lang="en-US" dirty="0"/>
                  <a:t>, as it is not possible to have a negative number of trees. The remaining constraints come from the problem statement; the second sentence translates into the inequality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a:t>, and the third sentence translates into the inequality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≤100</m:t>
                    </m:r>
                  </m:oMath>
                </a14:m>
                <a:r>
                  <a:rPr lang="en-US" dirty="0"/>
                  <a:t>.</a:t>
                </a:r>
                <a:endParaRPr lang="en-US" b="1" dirty="0">
                  <a:solidFill>
                    <a:srgbClr val="00009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Orchard Business (cont.)</a:t>
            </a:r>
          </a:p>
        </p:txBody>
      </p:sp>
      <p:pic>
        <p:nvPicPr>
          <p:cNvPr id="58370" name="Picture 2" descr="D:\COL\COL PPTs\COL_2E_Chapter 3\CH_3_Sec_3_5_Exa_4.png"/>
          <p:cNvPicPr>
            <a:picLocks noChangeAspect="1" noChangeArrowheads="1"/>
          </p:cNvPicPr>
          <p:nvPr/>
        </p:nvPicPr>
        <p:blipFill>
          <a:blip r:embed="rId3" cstate="print"/>
          <a:srcRect/>
          <a:stretch>
            <a:fillRect/>
          </a:stretch>
        </p:blipFill>
        <p:spPr bwMode="auto">
          <a:xfrm>
            <a:off x="5257800" y="1371600"/>
            <a:ext cx="3446162" cy="3297623"/>
          </a:xfrm>
          <a:prstGeom prst="rect">
            <a:avLst/>
          </a:prstGeom>
          <a:noFill/>
        </p:spPr>
      </p:pic>
      <mc:AlternateContent xmlns:mc="http://schemas.openxmlformats.org/markup-compatibility/2006" xmlns:a14="http://schemas.microsoft.com/office/drawing/2010/main">
        <mc:Choice Requires="a14">
          <p:sp>
            <p:nvSpPr>
              <p:cNvPr id="5" name="Rectangle 4"/>
              <p:cNvSpPr/>
              <p:nvPr/>
            </p:nvSpPr>
            <p:spPr>
              <a:xfrm>
                <a:off x="5410200" y="4876800"/>
                <a:ext cx="3505200" cy="707886"/>
              </a:xfrm>
              <a:prstGeom prst="rect">
                <a:avLst/>
              </a:prstGeom>
            </p:spPr>
            <p:txBody>
              <a:bodyPr wrap="square">
                <a:spAutoFit/>
              </a:bodyPr>
              <a:lstStyle/>
              <a:p>
                <a:pPr algn="ctr"/>
                <a14:m>
                  <m:oMath xmlns:m="http://schemas.openxmlformats.org/officeDocument/2006/math">
                    <m:r>
                      <a:rPr lang="en-US" sz="2000" b="0" i="1" smtClean="0">
                        <a:solidFill>
                          <a:srgbClr val="008080"/>
                        </a:solidFill>
                        <a:latin typeface="Cambria Math" panose="02040503050406030204" pitchFamily="18" charset="0"/>
                      </a:rPr>
                      <m:t>𝑛</m:t>
                    </m:r>
                    <m:r>
                      <a:rPr lang="en-US" sz="2000" b="0" i="1" smtClean="0">
                        <a:solidFill>
                          <a:srgbClr val="008080"/>
                        </a:solidFill>
                        <a:latin typeface="Cambria Math" panose="02040503050406030204" pitchFamily="18" charset="0"/>
                        <a:ea typeface="Cambria Math" panose="02040503050406030204" pitchFamily="18" charset="0"/>
                      </a:rPr>
                      <m:t>≤</m:t>
                    </m:r>
                    <m:r>
                      <a:rPr lang="en-US" sz="2000" b="0" i="1" smtClean="0">
                        <a:solidFill>
                          <a:srgbClr val="008080"/>
                        </a:solidFill>
                        <a:latin typeface="Cambria Math" panose="02040503050406030204" pitchFamily="18" charset="0"/>
                        <a:ea typeface="Cambria Math" panose="02040503050406030204" pitchFamily="18" charset="0"/>
                      </a:rPr>
                      <m:t>𝑝</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𝑛</m:t>
                    </m:r>
                    <m:r>
                      <a:rPr lang="en-US" sz="2000" b="0" i="1" smtClean="0">
                        <a:solidFill>
                          <a:srgbClr val="008080"/>
                        </a:solidFill>
                        <a:latin typeface="Cambria Math" panose="02040503050406030204" pitchFamily="18" charset="0"/>
                      </a:rPr>
                      <m:t>+2</m:t>
                    </m:r>
                    <m:r>
                      <a:rPr lang="en-US" sz="2000" b="0" i="1" smtClean="0">
                        <a:solidFill>
                          <a:srgbClr val="008080"/>
                        </a:solidFill>
                        <a:latin typeface="Cambria Math" panose="02040503050406030204" pitchFamily="18" charset="0"/>
                      </a:rPr>
                      <m:t>𝑝</m:t>
                    </m:r>
                    <m:r>
                      <a:rPr lang="en-US" sz="2000" b="0" i="1" smtClean="0">
                        <a:solidFill>
                          <a:srgbClr val="008080"/>
                        </a:solidFill>
                        <a:latin typeface="Cambria Math" panose="02040503050406030204" pitchFamily="18" charset="0"/>
                        <a:ea typeface="Cambria Math" panose="02040503050406030204" pitchFamily="18" charset="0"/>
                      </a:rPr>
                      <m:t>≤100</m:t>
                    </m:r>
                  </m:oMath>
                </a14:m>
                <a:r>
                  <a:rPr lang="en-US" sz="2000" dirty="0">
                    <a:solidFill>
                      <a:srgbClr val="008080"/>
                    </a:solidFill>
                  </a:rPr>
                  <a:t> </a:t>
                </a:r>
              </a:p>
              <a:p>
                <a:pPr algn="ctr"/>
                <a:r>
                  <a:rPr lang="en-US" sz="2000" dirty="0">
                    <a:solidFill>
                      <a:srgbClr val="008080"/>
                    </a:solidFill>
                  </a:rPr>
                  <a:t>and </a:t>
                </a:r>
                <a14:m>
                  <m:oMath xmlns:m="http://schemas.openxmlformats.org/officeDocument/2006/math">
                    <m:r>
                      <a:rPr lang="en-US" sz="2000" b="0" i="1" smtClean="0">
                        <a:solidFill>
                          <a:srgbClr val="008080"/>
                        </a:solidFill>
                        <a:latin typeface="Cambria Math" panose="02040503050406030204" pitchFamily="18" charset="0"/>
                      </a:rPr>
                      <m:t>𝑛</m:t>
                    </m:r>
                    <m:r>
                      <a:rPr lang="en-US" sz="2000" b="0" i="1" smtClean="0">
                        <a:solidFill>
                          <a:srgbClr val="008080"/>
                        </a:solidFill>
                        <a:latin typeface="Cambria Math" panose="02040503050406030204" pitchFamily="18" charset="0"/>
                        <a:ea typeface="Cambria Math" panose="02040503050406030204" pitchFamily="18" charset="0"/>
                      </a:rPr>
                      <m:t>≥0</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𝑝</m:t>
                    </m:r>
                    <m:r>
                      <a:rPr lang="en-US" sz="2000" b="0" i="1" smtClean="0">
                        <a:solidFill>
                          <a:srgbClr val="008080"/>
                        </a:solidFill>
                        <a:latin typeface="Cambria Math" panose="02040503050406030204" pitchFamily="18" charset="0"/>
                        <a:ea typeface="Cambria Math" panose="02040503050406030204" pitchFamily="18" charset="0"/>
                      </a:rPr>
                      <m:t>≥0</m:t>
                    </m:r>
                  </m:oMath>
                </a14:m>
                <a:endParaRPr lang="en-US" sz="2000" dirty="0">
                  <a:solidFill>
                    <a:srgbClr val="00808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410200" y="4876800"/>
                <a:ext cx="3505200" cy="707886"/>
              </a:xfrm>
              <a:prstGeom prst="rect">
                <a:avLst/>
              </a:prstGeom>
              <a:blipFill>
                <a:blip r:embed="rId4"/>
                <a:stretch>
                  <a:fillRect t="-4310" b="-146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7200" y="1295400"/>
                <a:ext cx="4572000" cy="4832092"/>
              </a:xfrm>
              <a:prstGeom prst="rect">
                <a:avLst/>
              </a:prstGeom>
            </p:spPr>
            <p:txBody>
              <a:bodyPr>
                <a:spAutoFit/>
              </a:bodyPr>
              <a:lstStyle/>
              <a:p>
                <a:pPr>
                  <a:spcBef>
                    <a:spcPts val="0"/>
                  </a:spcBef>
                </a:pPr>
                <a:r>
                  <a:rPr lang="en-US" sz="2800" dirty="0"/>
                  <a:t>Altogether, we need to solve four linear inequalities joined by the word “and,” as we wish to satisfy all four conditions at once. The graph to the right is the intersection of the four half-planes that solve each individual inequality, with the horizontal axis representing </a:t>
                </a:r>
                <a14:m>
                  <m:oMath xmlns:m="http://schemas.openxmlformats.org/officeDocument/2006/math">
                    <m:r>
                      <a:rPr lang="en-US" sz="2800" b="0" i="1" smtClean="0">
                        <a:latin typeface="Cambria Math" panose="02040503050406030204" pitchFamily="18" charset="0"/>
                      </a:rPr>
                      <m:t>𝑝</m:t>
                    </m:r>
                  </m:oMath>
                </a14:m>
                <a:r>
                  <a:rPr lang="en-US" sz="2800" dirty="0"/>
                  <a:t> and the vertical axis </a:t>
                </a:r>
                <a14:m>
                  <m:oMath xmlns:m="http://schemas.openxmlformats.org/officeDocument/2006/math">
                    <m:r>
                      <a:rPr lang="en-US" sz="2800" b="0" i="1" smtClean="0">
                        <a:latin typeface="Cambria Math" panose="02040503050406030204" pitchFamily="18" charset="0"/>
                      </a:rPr>
                      <m:t>𝑛</m:t>
                    </m:r>
                  </m:oMath>
                </a14:m>
                <a:r>
                  <a:rPr lang="en-US" sz="2800" dirty="0"/>
                  <a:t>. </a:t>
                </a:r>
              </a:p>
              <a:p>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57200" y="1295400"/>
                <a:ext cx="4572000" cy="4832092"/>
              </a:xfrm>
              <a:prstGeom prst="rect">
                <a:avLst/>
              </a:prstGeom>
              <a:blipFill>
                <a:blip r:embed="rId5"/>
                <a:stretch>
                  <a:fillRect l="-2667" t="-1263" r="-3733"/>
                </a:stretch>
              </a:blipFill>
            </p:spPr>
            <p:txBody>
              <a:bodyPr/>
              <a:lstStyle/>
              <a:p>
                <a:r>
                  <a:rPr lang="en-IN">
                    <a:noFill/>
                  </a:rPr>
                  <a:t> </a:t>
                </a:r>
              </a:p>
            </p:txBody>
          </p:sp>
        </mc:Fallback>
      </mc:AlternateContent>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Solving Linear Inequalities in Two Variables</a:t>
            </a:r>
          </a:p>
        </p:txBody>
      </p:sp>
      <p:sp>
        <p:nvSpPr>
          <p:cNvPr id="4" name="Content Placeholder 2"/>
          <p:cNvSpPr>
            <a:spLocks noGrp="1"/>
          </p:cNvSpPr>
          <p:nvPr>
            <p:ph idx="1"/>
          </p:nvPr>
        </p:nvSpPr>
        <p:spPr>
          <a:solidFill>
            <a:srgbClr val="FFFFCC"/>
          </a:solidFill>
          <a:ln w="28575">
            <a:solidFill>
              <a:srgbClr val="000000"/>
            </a:solidFill>
          </a:ln>
        </p:spPr>
        <p:txBody>
          <a:bodyPr/>
          <a:lstStyle/>
          <a:p>
            <a:pPr algn="ctr"/>
            <a:r>
              <a:rPr lang="en-US" b="1" dirty="0">
                <a:solidFill>
                  <a:srgbClr val="000000"/>
                </a:solidFill>
              </a:rPr>
              <a:t>Solving Linear Inequalities in Two Variables (cont.)</a:t>
            </a:r>
          </a:p>
          <a:p>
            <a:pPr marL="1255713" indent="-1255713"/>
            <a:r>
              <a:rPr lang="en-US" b="1" dirty="0">
                <a:solidFill>
                  <a:srgbClr val="000000"/>
                </a:solidFill>
              </a:rPr>
              <a:t>Step 3:</a:t>
            </a:r>
            <a:r>
              <a:rPr lang="en-US" dirty="0">
                <a:solidFill>
                  <a:srgbClr val="000000"/>
                </a:solidFill>
              </a:rPr>
              <a:t>	Determine which of the half-planes defined by the boundary line solve the inequality by substituting a </a:t>
            </a:r>
            <a:r>
              <a:rPr lang="en-US" b="1" dirty="0">
                <a:solidFill>
                  <a:srgbClr val="000000"/>
                </a:solidFill>
              </a:rPr>
              <a:t>test point</a:t>
            </a:r>
            <a:r>
              <a:rPr lang="en-US" dirty="0">
                <a:solidFill>
                  <a:srgbClr val="000000"/>
                </a:solidFill>
              </a:rPr>
              <a:t> from one of the two half-planes into the inequality. If the resulting numerical statement is true, all the points in the same half-plane as the test point solve the inequality.  Otherwise, the points in the other half-plane solve the inequality.  Shade in the half-plane that solves the inequality.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Linear Inequalities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Solve the following linear inequalities by graphing their solution sets.</a:t>
                </a:r>
              </a:p>
              <a:p>
                <a:pPr marL="514350" indent="-514350">
                  <a:buAutoNum type="alphaLcPeriod"/>
                  <a:tabLst>
                    <a:tab pos="463550" algn="l"/>
                    <a:tab pos="3206750" algn="l"/>
                    <a:tab pos="3657600" algn="l"/>
                    <a:tab pos="5949950" algn="l"/>
                    <a:tab pos="6400800" algn="l"/>
                  </a:tabLst>
                </a:pPr>
                <a:r>
                  <a:rPr lang="en-US" dirty="0"/>
                  <a:t>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&lt;12</m:t>
                    </m:r>
                  </m:oMath>
                </a14:m>
                <a:endParaRPr lang="es-ES" dirty="0"/>
              </a:p>
              <a:p>
                <a:pPr marL="514350" indent="-514350">
                  <a:buAutoNum type="alphaLcPeriod"/>
                  <a:tabLst>
                    <a:tab pos="463550" algn="l"/>
                    <a:tab pos="3206750" algn="l"/>
                    <a:tab pos="3657600" algn="l"/>
                    <a:tab pos="5949950" algn="l"/>
                    <a:tab pos="6400800" algn="l"/>
                  </a:tabLst>
                </a:pPr>
                <a:r>
                  <a:rPr lang="es-E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m:t>
                    </m:r>
                  </m:oMath>
                </a14:m>
                <a:endParaRPr lang="en-US" b="0" dirty="0">
                  <a:ea typeface="Cambria Math" panose="02040503050406030204" pitchFamily="18" charset="0"/>
                </a:endParaRPr>
              </a:p>
              <a:p>
                <a:pPr marL="514350" indent="-514350">
                  <a:buAutoNum type="alphaLcPeriod"/>
                  <a:tabLst>
                    <a:tab pos="463550" algn="l"/>
                    <a:tab pos="3206750" algn="l"/>
                    <a:tab pos="3657600" algn="l"/>
                    <a:tab pos="5949950" algn="l"/>
                    <a:tab pos="6400800" algn="l"/>
                  </a:tabLst>
                </a:pPr>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&gt;3</m:t>
                    </m:r>
                  </m:oMath>
                </a14:m>
                <a:r>
                  <a:rPr lang="es-ES" dirty="0">
                    <a:solidFill>
                      <a:srgbClr val="0000FF"/>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56" t="-1200" r="-963"/>
                </a:stretch>
              </a:blipFill>
            </p:spPr>
            <p:txBody>
              <a:bodyPr/>
              <a:lstStyle/>
              <a:p>
                <a:r>
                  <a:rPr lang="en-IN">
                    <a:noFill/>
                  </a:rPr>
                  <a:t> </a:t>
                </a:r>
              </a:p>
            </p:txBody>
          </p:sp>
        </mc:Fallback>
      </mc:AlternateContent>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Linear Inequalities (cont.)</a:t>
            </a:r>
          </a:p>
        </p:txBody>
      </p:sp>
      <p:sp>
        <p:nvSpPr>
          <p:cNvPr id="3" name="Content Placeholder 2"/>
          <p:cNvSpPr>
            <a:spLocks noGrp="1"/>
          </p:cNvSpPr>
          <p:nvPr>
            <p:ph idx="1"/>
          </p:nvPr>
        </p:nvSpPr>
        <p:spPr/>
        <p:txBody>
          <a:bodyPr/>
          <a:lstStyle/>
          <a:p>
            <a:r>
              <a:rPr lang="en-IN" b="1" dirty="0"/>
              <a:t>Solutions</a:t>
            </a:r>
          </a:p>
          <a:p>
            <a:pPr marL="514350" indent="-514350">
              <a:buFont typeface="+mj-lt"/>
              <a:buAutoNum type="alphaLcPeriod"/>
            </a:pPr>
            <a:r>
              <a:rPr lang="en-IN" dirty="0">
                <a:solidFill>
                  <a:schemeClr val="tx1"/>
                </a:solidFill>
              </a:rPr>
              <a:t>  </a:t>
            </a:r>
            <a:endParaRPr lang="en-US"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854FB4B6-74E4-4976-B449-8CEA3C1443CB}"/>
                  </a:ext>
                </a:extLst>
              </p:cNvPr>
              <p:cNvGraphicFramePr>
                <a:graphicFrameLocks noGrp="1"/>
              </p:cNvGraphicFramePr>
              <p:nvPr>
                <p:extLst>
                  <p:ext uri="{D42A27DB-BD31-4B8C-83A1-F6EECF244321}">
                    <p14:modId xmlns:p14="http://schemas.microsoft.com/office/powerpoint/2010/main" val="2283490313"/>
                  </p:ext>
                </p:extLst>
              </p:nvPr>
            </p:nvGraphicFramePr>
            <p:xfrm>
              <a:off x="1066800" y="1828800"/>
              <a:ext cx="7924800" cy="3261360"/>
            </p:xfrm>
            <a:graphic>
              <a:graphicData uri="http://schemas.openxmlformats.org/drawingml/2006/table">
                <a:tbl>
                  <a:tblPr>
                    <a:tableStyleId>{2D5ABB26-0587-4C30-8999-92F81FD0307C}</a:tableStyleId>
                  </a:tblPr>
                  <a:tblGrid>
                    <a:gridCol w="1777175">
                      <a:extLst>
                        <a:ext uri="{9D8B030D-6E8A-4147-A177-3AD203B41FA5}">
                          <a16:colId xmlns:a16="http://schemas.microsoft.com/office/drawing/2014/main" val="3024949302"/>
                        </a:ext>
                      </a:extLst>
                    </a:gridCol>
                    <a:gridCol w="1021461">
                      <a:extLst>
                        <a:ext uri="{9D8B030D-6E8A-4147-A177-3AD203B41FA5}">
                          <a16:colId xmlns:a16="http://schemas.microsoft.com/office/drawing/2014/main" val="2486724305"/>
                        </a:ext>
                      </a:extLst>
                    </a:gridCol>
                    <a:gridCol w="1772475">
                      <a:extLst>
                        <a:ext uri="{9D8B030D-6E8A-4147-A177-3AD203B41FA5}">
                          <a16:colId xmlns:a16="http://schemas.microsoft.com/office/drawing/2014/main" val="1840508041"/>
                        </a:ext>
                      </a:extLst>
                    </a:gridCol>
                    <a:gridCol w="1021461">
                      <a:extLst>
                        <a:ext uri="{9D8B030D-6E8A-4147-A177-3AD203B41FA5}">
                          <a16:colId xmlns:a16="http://schemas.microsoft.com/office/drawing/2014/main" val="1426738786"/>
                        </a:ext>
                      </a:extLst>
                    </a:gridCol>
                    <a:gridCol w="2332228">
                      <a:extLst>
                        <a:ext uri="{9D8B030D-6E8A-4147-A177-3AD203B41FA5}">
                          <a16:colId xmlns:a16="http://schemas.microsoft.com/office/drawing/2014/main" val="2892689461"/>
                        </a:ext>
                      </a:extLst>
                    </a:gridCol>
                  </a:tblGrid>
                  <a:tr h="370840">
                    <a:tc gridSpan="4">
                      <a:txBody>
                        <a:bodyPr/>
                        <a:lstStyle/>
                        <a:p>
                          <a:pPr/>
                          <a14:m>
                            <m:oMathPara xmlns:m="http://schemas.openxmlformats.org/officeDocument/2006/math">
                              <m:oMathParaPr>
                                <m:jc m:val="centerGroup"/>
                              </m:oMathParaPr>
                              <m:oMath xmlns:m="http://schemas.openxmlformats.org/officeDocument/2006/math">
                                <m:r>
                                  <a:rPr lang="en-US" sz="2800" b="0" smtClean="0">
                                    <a:latin typeface="Cambria Math" panose="02040503050406030204" pitchFamily="18" charset="0"/>
                                  </a:rPr>
                                  <m:t>3</m:t>
                                </m:r>
                                <m:r>
                                  <a:rPr lang="en-US" sz="2800" b="0" smtClean="0">
                                    <a:latin typeface="Cambria Math" panose="02040503050406030204" pitchFamily="18" charset="0"/>
                                  </a:rPr>
                                  <m:t>𝑥</m:t>
                                </m:r>
                                <m:r>
                                  <a:rPr lang="en-US" sz="2800" b="0" smtClean="0">
                                    <a:latin typeface="Cambria Math" panose="02040503050406030204" pitchFamily="18" charset="0"/>
                                  </a:rPr>
                                  <m:t>+2</m:t>
                                </m:r>
                                <m:r>
                                  <a:rPr lang="en-US" sz="2800" b="0" smtClean="0">
                                    <a:latin typeface="Cambria Math" panose="02040503050406030204" pitchFamily="18" charset="0"/>
                                  </a:rPr>
                                  <m:t>𝑦</m:t>
                                </m:r>
                                <m:r>
                                  <a:rPr lang="en-US" sz="2800" b="0" smtClean="0">
                                    <a:latin typeface="Cambria Math" panose="02040503050406030204" pitchFamily="18" charset="0"/>
                                  </a:rPr>
                                  <m:t>=12</m:t>
                                </m:r>
                              </m:oMath>
                            </m:oMathPara>
                          </a14:m>
                          <a:endParaRPr lang="en-IN" sz="2800" dirty="0"/>
                        </a:p>
                      </a:txBody>
                      <a:tcPr/>
                    </a:tc>
                    <a:tc hMerge="1">
                      <a:txBody>
                        <a:bodyPr/>
                        <a:lstStyle/>
                        <a:p>
                          <a:endParaRPr lang="en-IN"/>
                        </a:p>
                      </a:txBody>
                      <a:tcPr/>
                    </a:tc>
                    <a:tc hMerge="1">
                      <a:txBody>
                        <a:bodyPr/>
                        <a:lstStyle/>
                        <a:p>
                          <a:endParaRPr lang="en-IN"/>
                        </a:p>
                      </a:txBody>
                      <a:tcPr/>
                    </a:tc>
                    <a:tc hMerge="1">
                      <a:txBody>
                        <a:bodyPr/>
                        <a:lstStyle/>
                        <a:p>
                          <a:endParaRPr lang="en-IN" dirty="0"/>
                        </a:p>
                      </a:txBody>
                      <a:tcPr/>
                    </a:tc>
                    <a:tc>
                      <a:txBody>
                        <a:bodyPr/>
                        <a:lstStyle/>
                        <a:p>
                          <a:r>
                            <a:rPr lang="en-US" sz="2000" dirty="0">
                              <a:solidFill>
                                <a:srgbClr val="008080"/>
                              </a:solidFill>
                            </a:rPr>
                            <a:t>To graph the boundary line, replace the inequality symbol with an equal sign, then find the </a:t>
                          </a:r>
                          <a14:m>
                            <m:oMath xmlns:m="http://schemas.openxmlformats.org/officeDocument/2006/math">
                              <m:r>
                                <a:rPr lang="en-US" sz="2000" b="0" i="1" smtClean="0">
                                  <a:solidFill>
                                    <a:srgbClr val="008080"/>
                                  </a:solidFill>
                                  <a:latin typeface="Cambria Math" panose="02040503050406030204" pitchFamily="18" charset="0"/>
                                </a:rPr>
                                <m:t>𝑥</m:t>
                              </m:r>
                            </m:oMath>
                          </a14:m>
                          <a:r>
                            <a:rPr lang="en-US" sz="2000" dirty="0">
                              <a:solidFill>
                                <a:srgbClr val="008080"/>
                              </a:solidFill>
                            </a:rPr>
                            <a:t>- and </a:t>
                          </a:r>
                          <a14:m>
                            <m:oMath xmlns:m="http://schemas.openxmlformats.org/officeDocument/2006/math">
                              <m:r>
                                <a:rPr lang="en-US" sz="2000" b="0" i="1" smtClean="0">
                                  <a:solidFill>
                                    <a:srgbClr val="008080"/>
                                  </a:solidFill>
                                  <a:latin typeface="Cambria Math" panose="02040503050406030204" pitchFamily="18" charset="0"/>
                                </a:rPr>
                                <m:t>𝑦</m:t>
                              </m:r>
                            </m:oMath>
                          </a14:m>
                          <a:r>
                            <a:rPr lang="en-US" sz="2000" dirty="0">
                              <a:solidFill>
                                <a:srgbClr val="008080"/>
                              </a:solidFill>
                            </a:rPr>
                            <a:t>-intercepts.</a:t>
                          </a:r>
                          <a:endParaRPr lang="en-IN" sz="2000" dirty="0">
                            <a:solidFill>
                              <a:srgbClr val="008080"/>
                            </a:solidFill>
                          </a:endParaRPr>
                        </a:p>
                      </a:txBody>
                      <a:tcPr/>
                    </a:tc>
                    <a:extLst>
                      <a:ext uri="{0D108BD9-81ED-4DB2-BD59-A6C34878D82A}">
                        <a16:rowId xmlns:a16="http://schemas.microsoft.com/office/drawing/2014/main" val="74302389"/>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3</m:t>
                                </m:r>
                                <m:d>
                                  <m:dPr>
                                    <m:ctrlPr>
                                      <a:rPr lang="en-US" sz="2800" b="0" i="1" smtClean="0">
                                        <a:latin typeface="Cambria Math" panose="02040503050406030204" pitchFamily="18" charset="0"/>
                                      </a:rPr>
                                    </m:ctrlPr>
                                  </m:dPr>
                                  <m:e>
                                    <m:r>
                                      <a:rPr lang="en-US" sz="2800" b="0" smtClean="0">
                                        <a:latin typeface="Cambria Math" panose="02040503050406030204" pitchFamily="18" charset="0"/>
                                      </a:rPr>
                                      <m:t>0</m:t>
                                    </m:r>
                                  </m:e>
                                </m:d>
                                <m:r>
                                  <a:rPr lang="en-US" sz="2800" b="0" smtClean="0">
                                    <a:latin typeface="Cambria Math" panose="02040503050406030204" pitchFamily="18" charset="0"/>
                                  </a:rPr>
                                  <m:t>+2</m:t>
                                </m:r>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=12</m:t>
                                </m:r>
                              </m:oMath>
                            </m:oMathPara>
                          </a14:m>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3</m:t>
                                </m:r>
                                <m:r>
                                  <a:rPr lang="en-US" sz="2800" b="0" smtClean="0">
                                    <a:latin typeface="Cambria Math" panose="02040503050406030204" pitchFamily="18" charset="0"/>
                                  </a:rPr>
                                  <m:t>𝑥</m:t>
                                </m:r>
                                <m:r>
                                  <a:rPr lang="en-US" sz="2800" b="0" smtClean="0">
                                    <a:latin typeface="Cambria Math" panose="02040503050406030204" pitchFamily="18" charset="0"/>
                                  </a:rPr>
                                  <m:t>+2(0)</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=12</m:t>
                                </m:r>
                              </m:oMath>
                            </m:oMathPara>
                          </a14:m>
                          <a:endParaRPr lang="en-IN" sz="2800" dirty="0"/>
                        </a:p>
                      </a:txBody>
                      <a:tcPr/>
                    </a:tc>
                    <a:tc>
                      <a:txBody>
                        <a:bodyPr/>
                        <a:lstStyle/>
                        <a:p>
                          <a:endParaRPr lang="en-IN" dirty="0"/>
                        </a:p>
                      </a:txBody>
                      <a:tcPr/>
                    </a:tc>
                    <a:extLst>
                      <a:ext uri="{0D108BD9-81ED-4DB2-BD59-A6C34878D82A}">
                        <a16:rowId xmlns:a16="http://schemas.microsoft.com/office/drawing/2014/main" val="894338235"/>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=6</m:t>
                                </m:r>
                              </m:oMath>
                            </m:oMathPara>
                          </a14:m>
                          <a:endParaRPr lang="en-IN" sz="2800" dirty="0"/>
                        </a:p>
                      </a:txBody>
                      <a:tcPr/>
                    </a:tc>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3</m:t>
                                </m:r>
                                <m:r>
                                  <a:rPr lang="en-US" sz="2800" b="0"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=4</m:t>
                                </m:r>
                              </m:oMath>
                            </m:oMathPara>
                          </a14:m>
                          <a:endParaRPr lang="en-IN" sz="2800" dirty="0"/>
                        </a:p>
                      </a:txBody>
                      <a:tcPr/>
                    </a:tc>
                    <a:tc>
                      <a:txBody>
                        <a:bodyPr/>
                        <a:lstStyle/>
                        <a:p>
                          <a:endParaRPr lang="en-IN" dirty="0"/>
                        </a:p>
                      </a:txBody>
                      <a:tcPr/>
                    </a:tc>
                    <a:extLst>
                      <a:ext uri="{0D108BD9-81ED-4DB2-BD59-A6C34878D82A}">
                        <a16:rowId xmlns:a16="http://schemas.microsoft.com/office/drawing/2014/main" val="1448054740"/>
                      </a:ext>
                    </a:extLst>
                  </a:tr>
                </a:tbl>
              </a:graphicData>
            </a:graphic>
          </p:graphicFrame>
        </mc:Choice>
        <mc:Fallback xmlns="">
          <p:graphicFrame>
            <p:nvGraphicFramePr>
              <p:cNvPr id="5" name="Table 5">
                <a:extLst>
                  <a:ext uri="{FF2B5EF4-FFF2-40B4-BE49-F238E27FC236}">
                    <a16:creationId xmlns:a16="http://schemas.microsoft.com/office/drawing/2014/main" id="{854FB4B6-74E4-4976-B449-8CEA3C1443CB}"/>
                  </a:ext>
                </a:extLst>
              </p:cNvPr>
              <p:cNvGraphicFramePr>
                <a:graphicFrameLocks noGrp="1"/>
              </p:cNvGraphicFramePr>
              <p:nvPr>
                <p:extLst>
                  <p:ext uri="{D42A27DB-BD31-4B8C-83A1-F6EECF244321}">
                    <p14:modId xmlns:p14="http://schemas.microsoft.com/office/powerpoint/2010/main" val="2283490313"/>
                  </p:ext>
                </p:extLst>
              </p:nvPr>
            </p:nvGraphicFramePr>
            <p:xfrm>
              <a:off x="1066800" y="1828800"/>
              <a:ext cx="7924800" cy="3261360"/>
            </p:xfrm>
            <a:graphic>
              <a:graphicData uri="http://schemas.openxmlformats.org/drawingml/2006/table">
                <a:tbl>
                  <a:tblPr>
                    <a:tableStyleId>{2D5ABB26-0587-4C30-8999-92F81FD0307C}</a:tableStyleId>
                  </a:tblPr>
                  <a:tblGrid>
                    <a:gridCol w="1777175">
                      <a:extLst>
                        <a:ext uri="{9D8B030D-6E8A-4147-A177-3AD203B41FA5}">
                          <a16:colId xmlns:a16="http://schemas.microsoft.com/office/drawing/2014/main" val="3024949302"/>
                        </a:ext>
                      </a:extLst>
                    </a:gridCol>
                    <a:gridCol w="1021461">
                      <a:extLst>
                        <a:ext uri="{9D8B030D-6E8A-4147-A177-3AD203B41FA5}">
                          <a16:colId xmlns:a16="http://schemas.microsoft.com/office/drawing/2014/main" val="2486724305"/>
                        </a:ext>
                      </a:extLst>
                    </a:gridCol>
                    <a:gridCol w="1772475">
                      <a:extLst>
                        <a:ext uri="{9D8B030D-6E8A-4147-A177-3AD203B41FA5}">
                          <a16:colId xmlns:a16="http://schemas.microsoft.com/office/drawing/2014/main" val="1840508041"/>
                        </a:ext>
                      </a:extLst>
                    </a:gridCol>
                    <a:gridCol w="1021461">
                      <a:extLst>
                        <a:ext uri="{9D8B030D-6E8A-4147-A177-3AD203B41FA5}">
                          <a16:colId xmlns:a16="http://schemas.microsoft.com/office/drawing/2014/main" val="1426738786"/>
                        </a:ext>
                      </a:extLst>
                    </a:gridCol>
                    <a:gridCol w="2332228">
                      <a:extLst>
                        <a:ext uri="{9D8B030D-6E8A-4147-A177-3AD203B41FA5}">
                          <a16:colId xmlns:a16="http://schemas.microsoft.com/office/drawing/2014/main" val="2892689461"/>
                        </a:ext>
                      </a:extLst>
                    </a:gridCol>
                  </a:tblGrid>
                  <a:tr h="2225040">
                    <a:tc gridSpan="4">
                      <a:txBody>
                        <a:bodyPr/>
                        <a:lstStyle/>
                        <a:p>
                          <a:endParaRPr lang="en-US"/>
                        </a:p>
                      </a:txBody>
                      <a:tcPr>
                        <a:blipFill>
                          <a:blip r:embed="rId3"/>
                          <a:stretch>
                            <a:fillRect t="-1370" r="-41767" b="-46575"/>
                          </a:stretch>
                        </a:blipFill>
                      </a:tcPr>
                    </a:tc>
                    <a:tc hMerge="1">
                      <a:txBody>
                        <a:bodyPr/>
                        <a:lstStyle/>
                        <a:p>
                          <a:endParaRPr lang="en-IN"/>
                        </a:p>
                      </a:txBody>
                      <a:tcPr/>
                    </a:tc>
                    <a:tc hMerge="1">
                      <a:txBody>
                        <a:bodyPr/>
                        <a:lstStyle/>
                        <a:p>
                          <a:endParaRPr lang="en-IN"/>
                        </a:p>
                      </a:txBody>
                      <a:tcPr/>
                    </a:tc>
                    <a:tc hMerge="1">
                      <a:txBody>
                        <a:bodyPr/>
                        <a:lstStyle/>
                        <a:p>
                          <a:endParaRPr lang="en-IN" dirty="0"/>
                        </a:p>
                      </a:txBody>
                      <a:tcPr/>
                    </a:tc>
                    <a:tc>
                      <a:txBody>
                        <a:bodyPr/>
                        <a:lstStyle/>
                        <a:p>
                          <a:endParaRPr lang="en-US"/>
                        </a:p>
                      </a:txBody>
                      <a:tcPr>
                        <a:blipFill>
                          <a:blip r:embed="rId3"/>
                          <a:stretch>
                            <a:fillRect l="-239426" t="-1370" b="-46575"/>
                          </a:stretch>
                        </a:blipFill>
                      </a:tcPr>
                    </a:tc>
                    <a:extLst>
                      <a:ext uri="{0D108BD9-81ED-4DB2-BD59-A6C34878D82A}">
                        <a16:rowId xmlns:a16="http://schemas.microsoft.com/office/drawing/2014/main" val="74302389"/>
                      </a:ext>
                    </a:extLst>
                  </a:tr>
                  <a:tr h="518160">
                    <a:tc>
                      <a:txBody>
                        <a:bodyPr/>
                        <a:lstStyle/>
                        <a:p>
                          <a:endParaRPr lang="en-US"/>
                        </a:p>
                      </a:txBody>
                      <a:tcPr>
                        <a:blipFill>
                          <a:blip r:embed="rId3"/>
                          <a:stretch>
                            <a:fillRect t="-435294" r="-345205" b="-100000"/>
                          </a:stretch>
                        </a:blipFill>
                      </a:tcPr>
                    </a:tc>
                    <a:tc>
                      <a:txBody>
                        <a:bodyPr/>
                        <a:lstStyle/>
                        <a:p>
                          <a:endParaRPr lang="en-US"/>
                        </a:p>
                      </a:txBody>
                      <a:tcPr>
                        <a:blipFill>
                          <a:blip r:embed="rId3"/>
                          <a:stretch>
                            <a:fillRect l="-174850" t="-435294" r="-503593" b="-100000"/>
                          </a:stretch>
                        </a:blipFill>
                      </a:tcPr>
                    </a:tc>
                    <a:tc>
                      <a:txBody>
                        <a:bodyPr/>
                        <a:lstStyle/>
                        <a:p>
                          <a:endParaRPr lang="en-US"/>
                        </a:p>
                      </a:txBody>
                      <a:tcPr>
                        <a:blipFill>
                          <a:blip r:embed="rId3"/>
                          <a:stretch>
                            <a:fillRect l="-157732" t="-435294" r="-189003" b="-100000"/>
                          </a:stretch>
                        </a:blipFill>
                      </a:tcPr>
                    </a:tc>
                    <a:tc>
                      <a:txBody>
                        <a:bodyPr/>
                        <a:lstStyle/>
                        <a:p>
                          <a:endParaRPr lang="en-US"/>
                        </a:p>
                      </a:txBody>
                      <a:tcPr>
                        <a:blipFill>
                          <a:blip r:embed="rId3"/>
                          <a:stretch>
                            <a:fillRect l="-449102" t="-435294" r="-229341" b="-100000"/>
                          </a:stretch>
                        </a:blipFill>
                      </a:tcPr>
                    </a:tc>
                    <a:tc>
                      <a:txBody>
                        <a:bodyPr/>
                        <a:lstStyle/>
                        <a:p>
                          <a:endParaRPr lang="en-IN" dirty="0"/>
                        </a:p>
                      </a:txBody>
                      <a:tcPr/>
                    </a:tc>
                    <a:extLst>
                      <a:ext uri="{0D108BD9-81ED-4DB2-BD59-A6C34878D82A}">
                        <a16:rowId xmlns:a16="http://schemas.microsoft.com/office/drawing/2014/main" val="894338235"/>
                      </a:ext>
                    </a:extLst>
                  </a:tr>
                  <a:tr h="518160">
                    <a:tc>
                      <a:txBody>
                        <a:bodyPr/>
                        <a:lstStyle/>
                        <a:p>
                          <a:endParaRPr lang="en-US"/>
                        </a:p>
                      </a:txBody>
                      <a:tcPr>
                        <a:blipFill>
                          <a:blip r:embed="rId3"/>
                          <a:stretch>
                            <a:fillRect t="-535294" r="-345205"/>
                          </a:stretch>
                        </a:blipFill>
                      </a:tcPr>
                    </a:tc>
                    <a:tc>
                      <a:txBody>
                        <a:bodyPr/>
                        <a:lstStyle/>
                        <a:p>
                          <a:endParaRPr lang="en-US"/>
                        </a:p>
                      </a:txBody>
                      <a:tcPr>
                        <a:blipFill>
                          <a:blip r:embed="rId3"/>
                          <a:stretch>
                            <a:fillRect l="-174850" t="-535294" r="-503593"/>
                          </a:stretch>
                        </a:blipFill>
                      </a:tcPr>
                    </a:tc>
                    <a:tc>
                      <a:txBody>
                        <a:bodyPr/>
                        <a:lstStyle/>
                        <a:p>
                          <a:endParaRPr lang="en-US"/>
                        </a:p>
                      </a:txBody>
                      <a:tcPr>
                        <a:blipFill>
                          <a:blip r:embed="rId3"/>
                          <a:stretch>
                            <a:fillRect l="-157732" t="-535294" r="-189003"/>
                          </a:stretch>
                        </a:blipFill>
                      </a:tcPr>
                    </a:tc>
                    <a:tc>
                      <a:txBody>
                        <a:bodyPr/>
                        <a:lstStyle/>
                        <a:p>
                          <a:endParaRPr lang="en-US"/>
                        </a:p>
                      </a:txBody>
                      <a:tcPr>
                        <a:blipFill>
                          <a:blip r:embed="rId3"/>
                          <a:stretch>
                            <a:fillRect l="-449102" t="-535294" r="-229341"/>
                          </a:stretch>
                        </a:blipFill>
                      </a:tcPr>
                    </a:tc>
                    <a:tc>
                      <a:txBody>
                        <a:bodyPr/>
                        <a:lstStyle/>
                        <a:p>
                          <a:endParaRPr lang="en-IN" dirty="0"/>
                        </a:p>
                      </a:txBody>
                      <a:tcPr/>
                    </a:tc>
                    <a:extLst>
                      <a:ext uri="{0D108BD9-81ED-4DB2-BD59-A6C34878D82A}">
                        <a16:rowId xmlns:a16="http://schemas.microsoft.com/office/drawing/2014/main" val="1448054740"/>
                      </a:ext>
                    </a:extLst>
                  </a:tr>
                </a:tbl>
              </a:graphicData>
            </a:graphic>
          </p:graphicFrame>
        </mc:Fallback>
      </mc:AlternateContent>
    </p:spTree>
    <p:custDataLst>
      <p:tags r:id="rId1"/>
    </p:custDataLst>
    <p:extLst>
      <p:ext uri="{BB962C8B-B14F-4D97-AF65-F5344CB8AC3E}">
        <p14:creationId xmlns:p14="http://schemas.microsoft.com/office/powerpoint/2010/main" val="38975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D03C-778C-47F1-B12C-237830597233}"/>
              </a:ext>
            </a:extLst>
          </p:cNvPr>
          <p:cNvSpPr>
            <a:spLocks noGrp="1"/>
          </p:cNvSpPr>
          <p:nvPr>
            <p:ph type="title"/>
          </p:nvPr>
        </p:nvSpPr>
        <p:spPr/>
        <p:txBody>
          <a:bodyPr/>
          <a:lstStyle/>
          <a:p>
            <a:r>
              <a:rPr lang="en-US" dirty="0"/>
              <a:t>Example 1: Solving Linear Inequalities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78EBBA-A569-4BB5-A869-C311A1E739DD}"/>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𝑥</m:t>
                    </m:r>
                  </m:oMath>
                </a14:m>
                <a:r>
                  <a:rPr lang="en-US" dirty="0"/>
                  <a:t>-intercept of boundary: </a:t>
                </a:r>
                <a14:m>
                  <m:oMath xmlns:m="http://schemas.openxmlformats.org/officeDocument/2006/math">
                    <m:r>
                      <a:rPr lang="en-US" b="0" i="1" smtClean="0">
                        <a:latin typeface="Cambria Math" panose="02040503050406030204" pitchFamily="18" charset="0"/>
                      </a:rPr>
                      <m:t>(4,0)</m:t>
                    </m:r>
                  </m:oMath>
                </a14:m>
                <a:endParaRPr lang="en-US" dirty="0"/>
              </a:p>
              <a:p>
                <a14:m>
                  <m:oMath xmlns:m="http://schemas.openxmlformats.org/officeDocument/2006/math">
                    <m:r>
                      <a:rPr lang="en-US" b="0" i="1" smtClean="0">
                        <a:latin typeface="Cambria Math" panose="02040503050406030204" pitchFamily="18" charset="0"/>
                      </a:rPr>
                      <m:t>𝑦</m:t>
                    </m:r>
                  </m:oMath>
                </a14:m>
                <a:r>
                  <a:rPr lang="en-US" dirty="0"/>
                  <a:t>-intercept of boundary: </a:t>
                </a:r>
                <a14:m>
                  <m:oMath xmlns:m="http://schemas.openxmlformats.org/officeDocument/2006/math">
                    <m:r>
                      <a:rPr lang="en-US" b="0" i="1" smtClean="0">
                        <a:latin typeface="Cambria Math" panose="02040503050406030204" pitchFamily="18" charset="0"/>
                      </a:rPr>
                      <m:t>(0,6)</m:t>
                    </m:r>
                  </m:oMath>
                </a14:m>
                <a:endParaRPr lang="en-US" dirty="0"/>
              </a:p>
              <a:p>
                <a:r>
                  <a:rPr lang="en-US" dirty="0"/>
                  <a:t>The graph of the equation is drawn with a dashed line since the inequality is strict.</a:t>
                </a:r>
              </a:p>
              <a:p>
                <a:r>
                  <a:rPr lang="en-US" dirty="0"/>
                  <a:t>The origin </a:t>
                </a:r>
                <a14:m>
                  <m:oMath xmlns:m="http://schemas.openxmlformats.org/officeDocument/2006/math">
                    <m:r>
                      <a:rPr lang="en-US" b="0" i="1" smtClean="0">
                        <a:latin typeface="Cambria Math" panose="02040503050406030204" pitchFamily="18" charset="0"/>
                      </a:rPr>
                      <m:t>(0,0)</m:t>
                    </m:r>
                  </m:oMath>
                </a14:m>
                <a:r>
                  <a:rPr lang="en-US" dirty="0"/>
                  <a:t> clearly lies on one side of the boundary line, so we can use it as our test point.</a:t>
                </a:r>
              </a:p>
              <a:p>
                <a:r>
                  <a:rPr lang="en-US" dirty="0"/>
                  <a:t>When both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in the inequality are replaced with </a:t>
                </a:r>
                <a14:m>
                  <m:oMath xmlns:m="http://schemas.openxmlformats.org/officeDocument/2006/math">
                    <m:r>
                      <a:rPr lang="en-US" b="0" i="1" smtClean="0">
                        <a:latin typeface="Cambria Math" panose="02040503050406030204" pitchFamily="18" charset="0"/>
                      </a:rPr>
                      <m:t>0</m:t>
                    </m:r>
                  </m:oMath>
                </a14:m>
                <a:r>
                  <a:rPr lang="en-US" dirty="0"/>
                  <a:t>, we obtain the true statement </a:t>
                </a:r>
                <a14:m>
                  <m:oMath xmlns:m="http://schemas.openxmlformats.org/officeDocument/2006/math">
                    <m:r>
                      <a:rPr lang="en-US" b="0" i="1" smtClean="0">
                        <a:latin typeface="Cambria Math" panose="02040503050406030204" pitchFamily="18" charset="0"/>
                      </a:rPr>
                      <m:t>0&lt;12</m:t>
                    </m:r>
                  </m:oMath>
                </a14:m>
                <a:r>
                  <a:rPr lang="en-US" dirty="0"/>
                  <a:t>. This tells us to shade the half-plane that contains </a:t>
                </a:r>
                <a14:m>
                  <m:oMath xmlns:m="http://schemas.openxmlformats.org/officeDocument/2006/math">
                    <m:r>
                      <a:rPr lang="en-US" b="0" i="1" smtClean="0">
                        <a:latin typeface="Cambria Math" panose="02040503050406030204" pitchFamily="18" charset="0"/>
                      </a:rPr>
                      <m:t>(0,0)</m:t>
                    </m:r>
                  </m:oMath>
                </a14:m>
                <a:r>
                  <a:rPr lang="en-US" dirty="0"/>
                  <a:t>.</a:t>
                </a:r>
                <a:endParaRPr lang="en-IN" dirty="0"/>
              </a:p>
            </p:txBody>
          </p:sp>
        </mc:Choice>
        <mc:Fallback xmlns="">
          <p:sp>
            <p:nvSpPr>
              <p:cNvPr id="3" name="Content Placeholder 2">
                <a:extLst>
                  <a:ext uri="{FF2B5EF4-FFF2-40B4-BE49-F238E27FC236}">
                    <a16:creationId xmlns:a16="http://schemas.microsoft.com/office/drawing/2014/main" id="{0B78EBBA-A569-4BB5-A869-C311A1E739DD}"/>
                  </a:ext>
                </a:extLst>
              </p:cNvPr>
              <p:cNvSpPr>
                <a:spLocks noGrp="1" noRot="1" noChangeAspect="1" noMove="1" noResize="1" noEditPoints="1" noAdjustHandles="1" noChangeArrowheads="1" noChangeShapeType="1" noTextEdit="1"/>
              </p:cNvSpPr>
              <p:nvPr>
                <p:ph idx="1"/>
              </p:nvPr>
            </p:nvSpPr>
            <p:spPr>
              <a:blipFill>
                <a:blip r:embed="rId3"/>
                <a:stretch>
                  <a:fillRect l="-1481" t="-1200" r="-2370"/>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39753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Linear Inequalities (cont.)</a:t>
            </a:r>
          </a:p>
        </p:txBody>
      </p:sp>
      <p:sp>
        <p:nvSpPr>
          <p:cNvPr id="5" name="Content Placeholder 4"/>
          <p:cNvSpPr>
            <a:spLocks noGrp="1"/>
          </p:cNvSpPr>
          <p:nvPr>
            <p:ph idx="1"/>
          </p:nvPr>
        </p:nvSpPr>
        <p:spPr/>
        <p:txBody>
          <a:bodyPr/>
          <a:lstStyle/>
          <a:p>
            <a:endParaRPr lang="en-US" dirty="0"/>
          </a:p>
          <a:p>
            <a:endParaRPr lang="en-US" dirty="0"/>
          </a:p>
        </p:txBody>
      </p:sp>
      <p:pic>
        <p:nvPicPr>
          <p:cNvPr id="48133" name="Picture 5" descr="D:\COL\COL PPTs\COL_2E_Chapter 3\CH_3_Sec_3_5_Exa_1_a.png"/>
          <p:cNvPicPr>
            <a:picLocks noChangeAspect="1" noChangeArrowheads="1"/>
          </p:cNvPicPr>
          <p:nvPr/>
        </p:nvPicPr>
        <p:blipFill>
          <a:blip r:embed="rId3" cstate="print"/>
          <a:srcRect/>
          <a:stretch>
            <a:fillRect/>
          </a:stretch>
        </p:blipFill>
        <p:spPr bwMode="auto">
          <a:xfrm>
            <a:off x="2743200" y="1280160"/>
            <a:ext cx="3657600" cy="3657600"/>
          </a:xfrm>
          <a:prstGeom prst="rect">
            <a:avLst/>
          </a:prstGeom>
          <a:noFill/>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729B-6CFF-4A30-926E-91D4C206355F}"/>
              </a:ext>
            </a:extLst>
          </p:cNvPr>
          <p:cNvSpPr>
            <a:spLocks noGrp="1"/>
          </p:cNvSpPr>
          <p:nvPr>
            <p:ph type="title"/>
          </p:nvPr>
        </p:nvSpPr>
        <p:spPr/>
        <p:txBody>
          <a:bodyPr/>
          <a:lstStyle/>
          <a:p>
            <a:r>
              <a:rPr lang="en-US" dirty="0"/>
              <a:t>Example 1: Solving Linear Inequalities (cont.)</a:t>
            </a:r>
            <a:endParaRPr lang="en-IN" dirty="0"/>
          </a:p>
        </p:txBody>
      </p:sp>
      <p:sp>
        <p:nvSpPr>
          <p:cNvPr id="3" name="Content Placeholder 2">
            <a:extLst>
              <a:ext uri="{FF2B5EF4-FFF2-40B4-BE49-F238E27FC236}">
                <a16:creationId xmlns:a16="http://schemas.microsoft.com/office/drawing/2014/main" id="{57F36DB5-4E31-4412-9875-335711632074}"/>
              </a:ext>
            </a:extLst>
          </p:cNvPr>
          <p:cNvSpPr>
            <a:spLocks noGrp="1"/>
          </p:cNvSpPr>
          <p:nvPr>
            <p:ph idx="1"/>
          </p:nvPr>
        </p:nvSpPr>
        <p:spPr/>
        <p:txBody>
          <a:bodyPr/>
          <a:lstStyle/>
          <a:p>
            <a:pPr marL="514350" indent="-514350">
              <a:buFont typeface="+mj-lt"/>
              <a:buAutoNum type="alphaLcPeriod" startAt="2"/>
            </a:pPr>
            <a:r>
              <a:rPr lang="en-US" dirty="0"/>
              <a:t> </a:t>
            </a:r>
          </a:p>
          <a:p>
            <a:endParaRPr lang="en-US" dirty="0"/>
          </a:p>
          <a:p>
            <a:endParaRPr lang="en-US" dirty="0"/>
          </a:p>
          <a:p>
            <a:endParaRPr lang="en-US" dirty="0"/>
          </a:p>
          <a:p>
            <a:endParaRPr lang="en-US" dirty="0"/>
          </a:p>
          <a:p>
            <a:pPr marL="539750"/>
            <a:r>
              <a:rPr lang="en-US" dirty="0"/>
              <a:t>Graph the boundary with a solid line since the inequality is not strict. Thus, points on the boundary do solve the inequality.</a:t>
            </a:r>
          </a:p>
          <a:p>
            <a:r>
              <a:rPr lang="en-US" dirty="0"/>
              <a:t> </a:t>
            </a:r>
            <a:endParaRPr lang="en-IN" dirty="0"/>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057236E9-6C0E-48C0-B5FB-C6D714F47DD6}"/>
                  </a:ext>
                </a:extLst>
              </p:cNvPr>
              <p:cNvGraphicFramePr>
                <a:graphicFrameLocks noGrp="1"/>
              </p:cNvGraphicFramePr>
              <p:nvPr>
                <p:extLst>
                  <p:ext uri="{D42A27DB-BD31-4B8C-83A1-F6EECF244321}">
                    <p14:modId xmlns:p14="http://schemas.microsoft.com/office/powerpoint/2010/main" val="1261046534"/>
                  </p:ext>
                </p:extLst>
              </p:nvPr>
            </p:nvGraphicFramePr>
            <p:xfrm>
              <a:off x="1143000" y="1295400"/>
              <a:ext cx="7162800" cy="2042160"/>
            </p:xfrm>
            <a:graphic>
              <a:graphicData uri="http://schemas.openxmlformats.org/drawingml/2006/table">
                <a:tbl>
                  <a:tblPr>
                    <a:tableStyleId>{2D5ABB26-0587-4C30-8999-92F81FD0307C}</a:tableStyleId>
                  </a:tblPr>
                  <a:tblGrid>
                    <a:gridCol w="1091184">
                      <a:extLst>
                        <a:ext uri="{9D8B030D-6E8A-4147-A177-3AD203B41FA5}">
                          <a16:colId xmlns:a16="http://schemas.microsoft.com/office/drawing/2014/main" val="816551971"/>
                        </a:ext>
                      </a:extLst>
                    </a:gridCol>
                    <a:gridCol w="827469">
                      <a:extLst>
                        <a:ext uri="{9D8B030D-6E8A-4147-A177-3AD203B41FA5}">
                          <a16:colId xmlns:a16="http://schemas.microsoft.com/office/drawing/2014/main" val="3642432539"/>
                        </a:ext>
                      </a:extLst>
                    </a:gridCol>
                    <a:gridCol w="5244147">
                      <a:extLst>
                        <a:ext uri="{9D8B030D-6E8A-4147-A177-3AD203B41FA5}">
                          <a16:colId xmlns:a16="http://schemas.microsoft.com/office/drawing/2014/main" val="3033363032"/>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m:t>
                                </m:r>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≤0</m:t>
                                </m:r>
                              </m:oMath>
                            </m:oMathPara>
                          </a14:m>
                          <a:endParaRPr lang="en-IN" sz="2800" dirty="0"/>
                        </a:p>
                      </a:txBody>
                      <a:tcPr/>
                    </a:tc>
                    <a:tc>
                      <a:txBody>
                        <a:bodyPr/>
                        <a:lstStyle/>
                        <a:p>
                          <a:r>
                            <a:rPr lang="en-US" sz="2000" dirty="0">
                              <a:solidFill>
                                <a:srgbClr val="008080"/>
                              </a:solidFill>
                            </a:rPr>
                            <a:t>In slope-intercept form, the equation for the boundary is </a:t>
                          </a:r>
                          <a14:m>
                            <m:oMath xmlns:m="http://schemas.openxmlformats.org/officeDocument/2006/math">
                              <m:r>
                                <a:rPr lang="en-US" sz="2000" b="0" smtClean="0">
                                  <a:solidFill>
                                    <a:srgbClr val="008080"/>
                                  </a:solidFill>
                                  <a:latin typeface="Cambria Math" panose="02040503050406030204" pitchFamily="18" charset="0"/>
                                </a:rPr>
                                <m:t>𝑦</m:t>
                              </m:r>
                              <m:r>
                                <a:rPr lang="en-US" sz="2000" b="0" smtClean="0">
                                  <a:solidFill>
                                    <a:srgbClr val="008080"/>
                                  </a:solidFill>
                                  <a:latin typeface="Cambria Math" panose="02040503050406030204" pitchFamily="18" charset="0"/>
                                </a:rPr>
                                <m:t>=</m:t>
                              </m:r>
                              <m:r>
                                <a:rPr lang="en-US" sz="2000" b="0" smtClean="0">
                                  <a:solidFill>
                                    <a:srgbClr val="008080"/>
                                  </a:solidFill>
                                  <a:latin typeface="Cambria Math" panose="02040503050406030204" pitchFamily="18" charset="0"/>
                                </a:rPr>
                                <m:t>𝑥</m:t>
                              </m:r>
                            </m:oMath>
                          </a14:m>
                          <a:r>
                            <a:rPr lang="en-US" sz="2000" dirty="0">
                              <a:solidFill>
                                <a:srgbClr val="008080"/>
                              </a:solidFill>
                            </a:rPr>
                            <a:t>, a line with a </a:t>
                          </a:r>
                          <a14:m>
                            <m:oMath xmlns:m="http://schemas.openxmlformats.org/officeDocument/2006/math">
                              <m:r>
                                <a:rPr lang="en-US" sz="2000" b="0" smtClean="0">
                                  <a:solidFill>
                                    <a:srgbClr val="008080"/>
                                  </a:solidFill>
                                  <a:latin typeface="Cambria Math" panose="02040503050406030204" pitchFamily="18" charset="0"/>
                                </a:rPr>
                                <m:t>𝑦</m:t>
                              </m:r>
                            </m:oMath>
                          </a14:m>
                          <a:r>
                            <a:rPr lang="en-US" sz="2000" dirty="0">
                              <a:solidFill>
                                <a:srgbClr val="008080"/>
                              </a:solidFill>
                            </a:rPr>
                            <a:t>-intercept of </a:t>
                          </a:r>
                          <a14:m>
                            <m:oMath xmlns:m="http://schemas.openxmlformats.org/officeDocument/2006/math">
                              <m:r>
                                <a:rPr lang="en-US" sz="2000" b="0" smtClean="0">
                                  <a:solidFill>
                                    <a:srgbClr val="008080"/>
                                  </a:solidFill>
                                  <a:latin typeface="Cambria Math" panose="02040503050406030204" pitchFamily="18" charset="0"/>
                                </a:rPr>
                                <m:t>(0,0)</m:t>
                              </m:r>
                            </m:oMath>
                          </a14:m>
                          <a:r>
                            <a:rPr lang="en-US" sz="2000" dirty="0">
                              <a:solidFill>
                                <a:srgbClr val="008080"/>
                              </a:solidFill>
                            </a:rPr>
                            <a:t> and a slope of </a:t>
                          </a:r>
                          <a14:m>
                            <m:oMath xmlns:m="http://schemas.openxmlformats.org/officeDocument/2006/math">
                              <m:r>
                                <a:rPr lang="en-US" sz="2000" b="0" smtClean="0">
                                  <a:solidFill>
                                    <a:srgbClr val="008080"/>
                                  </a:solidFill>
                                  <a:latin typeface="Cambria Math" panose="02040503050406030204" pitchFamily="18" charset="0"/>
                                </a:rPr>
                                <m:t>1</m:t>
                              </m:r>
                            </m:oMath>
                          </a14:m>
                          <a:r>
                            <a:rPr lang="en-US" sz="2000" dirty="0">
                              <a:solidFill>
                                <a:srgbClr val="008080"/>
                              </a:solidFill>
                            </a:rPr>
                            <a:t>.</a:t>
                          </a:r>
                          <a:endParaRPr lang="en-IN" sz="2000" dirty="0">
                            <a:solidFill>
                              <a:srgbClr val="008080"/>
                            </a:solidFill>
                          </a:endParaRPr>
                        </a:p>
                      </a:txBody>
                      <a:tcPr/>
                    </a:tc>
                    <a:extLst>
                      <a:ext uri="{0D108BD9-81ED-4DB2-BD59-A6C34878D82A}">
                        <a16:rowId xmlns:a16="http://schemas.microsoft.com/office/drawing/2014/main" val="2513131291"/>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𝑥</m:t>
                                </m:r>
                                <m:r>
                                  <a:rPr lang="en-US" sz="2800" b="0" smtClean="0">
                                    <a:latin typeface="Cambria Math" panose="02040503050406030204" pitchFamily="18" charset="0"/>
                                  </a:rPr>
                                  <m:t>−</m:t>
                                </m:r>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=0</m:t>
                                </m:r>
                              </m:oMath>
                            </m:oMathPara>
                          </a14:m>
                          <a:endParaRPr lang="en-IN" sz="2800" dirty="0"/>
                        </a:p>
                      </a:txBody>
                      <a:tcPr/>
                    </a:tc>
                    <a:tc>
                      <a:txBody>
                        <a:bodyPr/>
                        <a:lstStyle/>
                        <a:p>
                          <a:endParaRPr lang="en-IN" dirty="0"/>
                        </a:p>
                      </a:txBody>
                      <a:tcPr/>
                    </a:tc>
                    <a:extLst>
                      <a:ext uri="{0D108BD9-81ED-4DB2-BD59-A6C34878D82A}">
                        <a16:rowId xmlns:a16="http://schemas.microsoft.com/office/drawing/2014/main" val="1535789525"/>
                      </a:ext>
                    </a:extLst>
                  </a:tr>
                  <a:tr h="370840">
                    <a:tc>
                      <a:txBody>
                        <a:bodyPr/>
                        <a:lstStyle/>
                        <a:p>
                          <a:pPr/>
                          <a14:m>
                            <m:oMathPara xmlns:m="http://schemas.openxmlformats.org/officeDocument/2006/math">
                              <m:oMathParaPr>
                                <m:jc m:val="right"/>
                              </m:oMathParaPr>
                              <m:oMath xmlns:m="http://schemas.openxmlformats.org/officeDocument/2006/math">
                                <m:r>
                                  <a:rPr lang="en-US" sz="2800" b="0" smtClean="0">
                                    <a:latin typeface="Cambria Math" panose="02040503050406030204" pitchFamily="18" charset="0"/>
                                  </a:rPr>
                                  <m:t>𝑦</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smtClean="0">
                                    <a:latin typeface="Cambria Math" panose="02040503050406030204" pitchFamily="18" charset="0"/>
                                  </a:rPr>
                                  <m:t>=</m:t>
                                </m:r>
                                <m:r>
                                  <a:rPr lang="en-US" sz="2800" b="0" smtClean="0">
                                    <a:latin typeface="Cambria Math" panose="02040503050406030204" pitchFamily="18" charset="0"/>
                                  </a:rPr>
                                  <m:t>𝑥</m:t>
                                </m:r>
                              </m:oMath>
                            </m:oMathPara>
                          </a14:m>
                          <a:endParaRPr lang="en-IN" sz="2800" dirty="0"/>
                        </a:p>
                      </a:txBody>
                      <a:tcPr/>
                    </a:tc>
                    <a:tc>
                      <a:txBody>
                        <a:bodyPr/>
                        <a:lstStyle/>
                        <a:p>
                          <a:endParaRPr lang="en-IN" dirty="0"/>
                        </a:p>
                      </a:txBody>
                      <a:tcPr/>
                    </a:tc>
                    <a:extLst>
                      <a:ext uri="{0D108BD9-81ED-4DB2-BD59-A6C34878D82A}">
                        <a16:rowId xmlns:a16="http://schemas.microsoft.com/office/drawing/2014/main" val="318725220"/>
                      </a:ext>
                    </a:extLst>
                  </a:tr>
                </a:tbl>
              </a:graphicData>
            </a:graphic>
          </p:graphicFrame>
        </mc:Choice>
        <mc:Fallback xmlns="">
          <p:graphicFrame>
            <p:nvGraphicFramePr>
              <p:cNvPr id="4" name="Table 4">
                <a:extLst>
                  <a:ext uri="{FF2B5EF4-FFF2-40B4-BE49-F238E27FC236}">
                    <a16:creationId xmlns:a16="http://schemas.microsoft.com/office/drawing/2014/main" id="{057236E9-6C0E-48C0-B5FB-C6D714F47DD6}"/>
                  </a:ext>
                </a:extLst>
              </p:cNvPr>
              <p:cNvGraphicFramePr>
                <a:graphicFrameLocks noGrp="1"/>
              </p:cNvGraphicFramePr>
              <p:nvPr>
                <p:extLst>
                  <p:ext uri="{D42A27DB-BD31-4B8C-83A1-F6EECF244321}">
                    <p14:modId xmlns:p14="http://schemas.microsoft.com/office/powerpoint/2010/main" val="1261046534"/>
                  </p:ext>
                </p:extLst>
              </p:nvPr>
            </p:nvGraphicFramePr>
            <p:xfrm>
              <a:off x="1143000" y="1295400"/>
              <a:ext cx="7162800" cy="2042160"/>
            </p:xfrm>
            <a:graphic>
              <a:graphicData uri="http://schemas.openxmlformats.org/drawingml/2006/table">
                <a:tbl>
                  <a:tblPr>
                    <a:tableStyleId>{2D5ABB26-0587-4C30-8999-92F81FD0307C}</a:tableStyleId>
                  </a:tblPr>
                  <a:tblGrid>
                    <a:gridCol w="1091184">
                      <a:extLst>
                        <a:ext uri="{9D8B030D-6E8A-4147-A177-3AD203B41FA5}">
                          <a16:colId xmlns:a16="http://schemas.microsoft.com/office/drawing/2014/main" val="816551971"/>
                        </a:ext>
                      </a:extLst>
                    </a:gridCol>
                    <a:gridCol w="827469">
                      <a:extLst>
                        <a:ext uri="{9D8B030D-6E8A-4147-A177-3AD203B41FA5}">
                          <a16:colId xmlns:a16="http://schemas.microsoft.com/office/drawing/2014/main" val="3642432539"/>
                        </a:ext>
                      </a:extLst>
                    </a:gridCol>
                    <a:gridCol w="5244147">
                      <a:extLst>
                        <a:ext uri="{9D8B030D-6E8A-4147-A177-3AD203B41FA5}">
                          <a16:colId xmlns:a16="http://schemas.microsoft.com/office/drawing/2014/main" val="3033363032"/>
                        </a:ext>
                      </a:extLst>
                    </a:gridCol>
                  </a:tblGrid>
                  <a:tr h="1005840">
                    <a:tc>
                      <a:txBody>
                        <a:bodyPr/>
                        <a:lstStyle/>
                        <a:p>
                          <a:endParaRPr lang="en-US"/>
                        </a:p>
                      </a:txBody>
                      <a:tcPr>
                        <a:blipFill>
                          <a:blip r:embed="rId3"/>
                          <a:stretch>
                            <a:fillRect t="-3030" r="-556983" b="-103636"/>
                          </a:stretch>
                        </a:blipFill>
                      </a:tcPr>
                    </a:tc>
                    <a:tc>
                      <a:txBody>
                        <a:bodyPr/>
                        <a:lstStyle/>
                        <a:p>
                          <a:endParaRPr lang="en-US"/>
                        </a:p>
                      </a:txBody>
                      <a:tcPr>
                        <a:blipFill>
                          <a:blip r:embed="rId3"/>
                          <a:stretch>
                            <a:fillRect l="-131618" t="-3030" r="-633088" b="-103636"/>
                          </a:stretch>
                        </a:blipFill>
                      </a:tcPr>
                    </a:tc>
                    <a:tc>
                      <a:txBody>
                        <a:bodyPr/>
                        <a:lstStyle/>
                        <a:p>
                          <a:endParaRPr lang="en-US"/>
                        </a:p>
                      </a:txBody>
                      <a:tcPr>
                        <a:blipFill>
                          <a:blip r:embed="rId3"/>
                          <a:stretch>
                            <a:fillRect l="-36585" t="-3030" b="-103636"/>
                          </a:stretch>
                        </a:blipFill>
                      </a:tcPr>
                    </a:tc>
                    <a:extLst>
                      <a:ext uri="{0D108BD9-81ED-4DB2-BD59-A6C34878D82A}">
                        <a16:rowId xmlns:a16="http://schemas.microsoft.com/office/drawing/2014/main" val="2513131291"/>
                      </a:ext>
                    </a:extLst>
                  </a:tr>
                  <a:tr h="518160">
                    <a:tc>
                      <a:txBody>
                        <a:bodyPr/>
                        <a:lstStyle/>
                        <a:p>
                          <a:endParaRPr lang="en-US"/>
                        </a:p>
                      </a:txBody>
                      <a:tcPr>
                        <a:blipFill>
                          <a:blip r:embed="rId3"/>
                          <a:stretch>
                            <a:fillRect t="-197674" r="-556983" b="-98837"/>
                          </a:stretch>
                        </a:blipFill>
                      </a:tcPr>
                    </a:tc>
                    <a:tc>
                      <a:txBody>
                        <a:bodyPr/>
                        <a:lstStyle/>
                        <a:p>
                          <a:endParaRPr lang="en-US"/>
                        </a:p>
                      </a:txBody>
                      <a:tcPr>
                        <a:blipFill>
                          <a:blip r:embed="rId3"/>
                          <a:stretch>
                            <a:fillRect l="-131618" t="-197674" r="-633088" b="-98837"/>
                          </a:stretch>
                        </a:blipFill>
                      </a:tcPr>
                    </a:tc>
                    <a:tc>
                      <a:txBody>
                        <a:bodyPr/>
                        <a:lstStyle/>
                        <a:p>
                          <a:endParaRPr lang="en-IN" dirty="0"/>
                        </a:p>
                      </a:txBody>
                      <a:tcPr/>
                    </a:tc>
                    <a:extLst>
                      <a:ext uri="{0D108BD9-81ED-4DB2-BD59-A6C34878D82A}">
                        <a16:rowId xmlns:a16="http://schemas.microsoft.com/office/drawing/2014/main" val="1535789525"/>
                      </a:ext>
                    </a:extLst>
                  </a:tr>
                  <a:tr h="518160">
                    <a:tc>
                      <a:txBody>
                        <a:bodyPr/>
                        <a:lstStyle/>
                        <a:p>
                          <a:endParaRPr lang="en-US"/>
                        </a:p>
                      </a:txBody>
                      <a:tcPr>
                        <a:blipFill>
                          <a:blip r:embed="rId3"/>
                          <a:stretch>
                            <a:fillRect t="-301176" r="-556983"/>
                          </a:stretch>
                        </a:blipFill>
                      </a:tcPr>
                    </a:tc>
                    <a:tc>
                      <a:txBody>
                        <a:bodyPr/>
                        <a:lstStyle/>
                        <a:p>
                          <a:endParaRPr lang="en-US"/>
                        </a:p>
                      </a:txBody>
                      <a:tcPr>
                        <a:blipFill>
                          <a:blip r:embed="rId3"/>
                          <a:stretch>
                            <a:fillRect l="-131618" t="-301176" r="-633088"/>
                          </a:stretch>
                        </a:blipFill>
                      </a:tcPr>
                    </a:tc>
                    <a:tc>
                      <a:txBody>
                        <a:bodyPr/>
                        <a:lstStyle/>
                        <a:p>
                          <a:endParaRPr lang="en-IN" dirty="0"/>
                        </a:p>
                      </a:txBody>
                      <a:tcPr/>
                    </a:tc>
                    <a:extLst>
                      <a:ext uri="{0D108BD9-81ED-4DB2-BD59-A6C34878D82A}">
                        <a16:rowId xmlns:a16="http://schemas.microsoft.com/office/drawing/2014/main" val="318725220"/>
                      </a:ext>
                    </a:extLst>
                  </a:tr>
                </a:tbl>
              </a:graphicData>
            </a:graphic>
          </p:graphicFrame>
        </mc:Fallback>
      </mc:AlternateContent>
    </p:spTree>
    <p:custDataLst>
      <p:tags r:id="rId1"/>
    </p:custDataLst>
    <p:extLst>
      <p:ext uri="{BB962C8B-B14F-4D97-AF65-F5344CB8AC3E}">
        <p14:creationId xmlns:p14="http://schemas.microsoft.com/office/powerpoint/2010/main" val="263104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729B-6CFF-4A30-926E-91D4C206355F}"/>
              </a:ext>
            </a:extLst>
          </p:cNvPr>
          <p:cNvSpPr>
            <a:spLocks noGrp="1"/>
          </p:cNvSpPr>
          <p:nvPr>
            <p:ph type="title"/>
          </p:nvPr>
        </p:nvSpPr>
        <p:spPr/>
        <p:txBody>
          <a:bodyPr/>
          <a:lstStyle/>
          <a:p>
            <a:r>
              <a:rPr lang="en-US" dirty="0"/>
              <a:t>Example 1: Solving Linear Inequalities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F36DB5-4E31-4412-9875-335711632074}"/>
                  </a:ext>
                </a:extLst>
              </p:cNvPr>
              <p:cNvSpPr>
                <a:spLocks noGrp="1"/>
              </p:cNvSpPr>
              <p:nvPr>
                <p:ph idx="1"/>
              </p:nvPr>
            </p:nvSpPr>
            <p:spPr/>
            <p:txBody>
              <a:bodyPr>
                <a:normAutofit/>
              </a:bodyPr>
              <a:lstStyle/>
              <a:p>
                <a:r>
                  <a:rPr lang="en-US" dirty="0"/>
                  <a:t>This time, the origin cannot be used as a test point, since it lies directly on the boundary line. The point </a:t>
                </a:r>
                <a14:m>
                  <m:oMath xmlns:m="http://schemas.openxmlformats.org/officeDocument/2006/math">
                    <m:r>
                      <a:rPr lang="en-US" b="0" i="1" smtClean="0">
                        <a:latin typeface="Cambria Math" panose="02040503050406030204" pitchFamily="18" charset="0"/>
                      </a:rPr>
                      <m:t>(1,−1)</m:t>
                    </m:r>
                  </m:oMath>
                </a14:m>
                <a:r>
                  <a:rPr lang="en-US" dirty="0"/>
                  <a:t> lies below the boundary, and if we substitute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m:t>
                    </m:r>
                    <m:r>
                      <a:rPr lang="en-US" i="1">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𝑦</m:t>
                    </m:r>
                    <m:r>
                      <a:rPr lang="en-US" b="0" i="0" smtClean="0">
                        <a:latin typeface="Cambria Math" panose="02040503050406030204" pitchFamily="18" charset="0"/>
                      </a:rPr>
                      <m:t>=−</m:t>
                    </m:r>
                    <m:r>
                      <a:rPr lang="en-US" i="1">
                        <a:latin typeface="Cambria Math" panose="02040503050406030204" pitchFamily="18" charset="0"/>
                      </a:rPr>
                      <m:t>1</m:t>
                    </m:r>
                  </m:oMath>
                </a14:m>
                <a:r>
                  <a:rPr lang="en-US" dirty="0"/>
                  <a:t> into the inequality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m:t>
                    </m:r>
                  </m:oMath>
                </a14:m>
                <a:r>
                  <a:rPr lang="en-US" dirty="0"/>
                  <a:t>, we obtain the false statement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≤0</m:t>
                    </m:r>
                  </m:oMath>
                </a14:m>
                <a:r>
                  <a:rPr lang="en-US" dirty="0"/>
                  <a:t>. Thus, we shade the half-plane that does not contain </a:t>
                </a:r>
                <a14:m>
                  <m:oMath xmlns:m="http://schemas.openxmlformats.org/officeDocument/2006/math">
                    <m:r>
                      <a:rPr lang="en-US" b="0" i="1" smtClean="0">
                        <a:latin typeface="Cambria Math" panose="02040503050406030204" pitchFamily="18" charset="0"/>
                      </a:rPr>
                      <m:t>(1,−1)</m:t>
                    </m:r>
                  </m:oMath>
                </a14:m>
                <a:r>
                  <a:rPr lang="en-US" dirty="0"/>
                  <a:t>.</a:t>
                </a:r>
                <a:endParaRPr lang="en-IN" dirty="0"/>
              </a:p>
            </p:txBody>
          </p:sp>
        </mc:Choice>
        <mc:Fallback xmlns="">
          <p:sp>
            <p:nvSpPr>
              <p:cNvPr id="3" name="Content Placeholder 2">
                <a:extLst>
                  <a:ext uri="{FF2B5EF4-FFF2-40B4-BE49-F238E27FC236}">
                    <a16:creationId xmlns:a16="http://schemas.microsoft.com/office/drawing/2014/main" id="{57F36DB5-4E31-4412-9875-335711632074}"/>
                  </a:ext>
                </a:extLst>
              </p:cNvPr>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27510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1580</Words>
  <Application>Microsoft Office PowerPoint</Application>
  <PresentationFormat>On-screen Show (4:3)</PresentationFormat>
  <Paragraphs>133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Cambria Math</vt:lpstr>
      <vt:lpstr>Arial</vt:lpstr>
      <vt:lpstr>Office Theme</vt:lpstr>
      <vt:lpstr>Section 7.1</vt:lpstr>
      <vt:lpstr>Solving Linear Inequalities in Two Variables</vt:lpstr>
      <vt:lpstr>Solving Linear Inequalities in Two Variables</vt:lpstr>
      <vt:lpstr>Example 1: Solving Linear Inequalities</vt:lpstr>
      <vt:lpstr>Example 1: Solving Linear Inequalities (cont.)</vt:lpstr>
      <vt:lpstr>Example 1: Solving Linear Inequalities (cont.)</vt:lpstr>
      <vt:lpstr>Example 1: Solving Linear Inequalities (cont.)</vt:lpstr>
      <vt:lpstr>Example 1: Solving Linear Inequalities (cont.)</vt:lpstr>
      <vt:lpstr>Example 1: Solving Linear Inequalities (cont.)</vt:lpstr>
      <vt:lpstr>Example 1: Solving Linear Inequalities (cont.)</vt:lpstr>
      <vt:lpstr>Example 1: Solving Linear Inequalities (cont.)</vt:lpstr>
      <vt:lpstr>Example 1: Solving Linear Inequalities (cont.)</vt:lpstr>
      <vt:lpstr>Example 2: Solving Linear Inequalities</vt:lpstr>
      <vt:lpstr>Example 2: Solving Linear Inequalities (cont.)</vt:lpstr>
      <vt:lpstr>Example 2: Solving Linear Inequalities (cont.)</vt:lpstr>
      <vt:lpstr>Example 2: Solving Linear Inequalities (cont.)</vt:lpstr>
      <vt:lpstr>Example 2: Solving Linear Inequalities (cont.)</vt:lpstr>
      <vt:lpstr>Example 2: Solving Linear Inequalities (cont.)</vt:lpstr>
      <vt:lpstr>Example 3: Solving Absolute Value Linear Inequalities</vt:lpstr>
      <vt:lpstr>Example 3: Solving Absolute Value Linear Inequalities (cont.)</vt:lpstr>
      <vt:lpstr>Example 3: Solving Absolute Value Linear Inequalities (cont.)</vt:lpstr>
      <vt:lpstr>Example 3: Solving Absolute Value Linear Inequalities (cont.)</vt:lpstr>
      <vt:lpstr>EXAMPLE 4: Graphing Regions of Constraint</vt:lpstr>
      <vt:lpstr>EXAMPLE 4: Graphing Regions of Constraint (cont.)</vt:lpstr>
      <vt:lpstr>EXAMPLE 4: Graphing Regions of Constraint (cont.)</vt:lpstr>
      <vt:lpstr>Example 5: Orchard Business</vt:lpstr>
      <vt:lpstr>Example 5: Orchard Business (cont.)</vt:lpstr>
      <vt:lpstr>Example 5: Orchard Business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Danielle Bess</cp:lastModifiedBy>
  <cp:revision>62</cp:revision>
  <dcterms:created xsi:type="dcterms:W3CDTF">2013-04-26T14:43:13Z</dcterms:created>
  <dcterms:modified xsi:type="dcterms:W3CDTF">2021-07-30T17:07:40Z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92986A18-C07B-435D-84AF-2AC3C1BD9381</vt:lpwstr>
  </property>
  <property fmtid="{D5CDD505-2E9C-101B-9397-08002B2CF9AE}" pid="3" name="ArticulatePath">
    <vt:lpwstr>MABS_7_1_Elite</vt:lpwstr>
  </property>
</Properties>
</file>