
<file path=[Content_Types].xml><?xml version="1.0" encoding="utf-8"?>
<Types xmlns="http://schemas.openxmlformats.org/package/2006/content-types">
  <Default Extension="bin" ContentType="application/vnd.openxmlformats-officedocument.oleObject"/>
  <Default Extension="fntdata" ContentType="application/x-fontdata"/>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handoutMasterIdLst>
    <p:handoutMasterId r:id="rId27"/>
  </p:handoutMasterIdLst>
  <p:sldIdLst>
    <p:sldId id="256" r:id="rId2"/>
    <p:sldId id="258" r:id="rId3"/>
    <p:sldId id="259" r:id="rId4"/>
    <p:sldId id="260" r:id="rId5"/>
    <p:sldId id="261" r:id="rId6"/>
    <p:sldId id="262" r:id="rId7"/>
    <p:sldId id="264" r:id="rId8"/>
    <p:sldId id="265" r:id="rId9"/>
    <p:sldId id="266" r:id="rId10"/>
    <p:sldId id="267" r:id="rId11"/>
    <p:sldId id="268" r:id="rId12"/>
    <p:sldId id="269" r:id="rId13"/>
    <p:sldId id="270" r:id="rId14"/>
    <p:sldId id="271" r:id="rId15"/>
    <p:sldId id="272" r:id="rId16"/>
    <p:sldId id="274" r:id="rId17"/>
    <p:sldId id="275" r:id="rId18"/>
    <p:sldId id="276" r:id="rId19"/>
    <p:sldId id="277" r:id="rId20"/>
    <p:sldId id="278" r:id="rId21"/>
    <p:sldId id="279" r:id="rId22"/>
    <p:sldId id="280" r:id="rId23"/>
    <p:sldId id="281" r:id="rId24"/>
    <p:sldId id="282" r:id="rId25"/>
    <p:sldId id="283" r:id="rId26"/>
  </p:sldIdLst>
  <p:sldSz cx="9144000" cy="6858000" type="screen4x3"/>
  <p:notesSz cx="6858000" cy="9144000"/>
  <p:embeddedFontLst>
    <p:embeddedFont>
      <p:font typeface="Calibri" panose="020F0502020204030204" pitchFamily="34" charset="0"/>
      <p:regular r:id="rId28"/>
      <p:bold r:id="rId29"/>
      <p:italic r:id="rId30"/>
      <p:boldItalic r:id="rId31"/>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ukkaprasad" initials="c" lastIdx="5" clrIdx="0">
    <p:extLst>
      <p:ext uri="{19B8F6BF-5375-455C-9EA6-DF929625EA0E}">
        <p15:presenceInfo xmlns:p15="http://schemas.microsoft.com/office/powerpoint/2012/main" userId="S-1-5-21-1666015839-3846122634-945917319-2233" providerId="AD"/>
      </p:ext>
    </p:extLst>
  </p:cmAuthor>
  <p:cmAuthor id="2" name="syamprasad" initials="s" lastIdx="1" clrIdx="1">
    <p:extLst>
      <p:ext uri="{19B8F6BF-5375-455C-9EA6-DF929625EA0E}">
        <p15:presenceInfo xmlns:p15="http://schemas.microsoft.com/office/powerpoint/2012/main" userId="S-1-5-21-1666015839-3846122634-945917319-115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7D9F"/>
    <a:srgbClr val="0000FF"/>
    <a:srgbClr val="000000"/>
    <a:srgbClr val="000099"/>
    <a:srgbClr val="9900FF"/>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054" autoAdjust="0"/>
    <p:restoredTop sz="94660"/>
  </p:normalViewPr>
  <p:slideViewPr>
    <p:cSldViewPr>
      <p:cViewPr varScale="1">
        <p:scale>
          <a:sx n="114" d="100"/>
          <a:sy n="114" d="100"/>
        </p:scale>
        <p:origin x="714" y="10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2.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font" Target="fonts/font1.fntdata"/><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4.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font" Target="fonts/font3.fntdata"/><Relationship Id="rId35" Type="http://schemas.openxmlformats.org/officeDocument/2006/relationships/theme" Target="theme/theme1.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7.wmf"/><Relationship Id="rId1" Type="http://schemas.openxmlformats.org/officeDocument/2006/relationships/image" Target="../media/image6.wmf"/><Relationship Id="rId6" Type="http://schemas.openxmlformats.org/officeDocument/2006/relationships/image" Target="../media/image11.wmf"/><Relationship Id="rId5" Type="http://schemas.openxmlformats.org/officeDocument/2006/relationships/image" Target="../media/image10.wmf"/><Relationship Id="rId4" Type="http://schemas.openxmlformats.org/officeDocument/2006/relationships/image" Target="../media/image9.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2.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3.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8/22/2019</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3871993579"/>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image" Target="../media/image8.wmf"/><Relationship Id="rId13" Type="http://schemas.openxmlformats.org/officeDocument/2006/relationships/oleObject" Target="../embeddings/oleObject7.bin"/><Relationship Id="rId3" Type="http://schemas.openxmlformats.org/officeDocument/2006/relationships/oleObject" Target="../embeddings/oleObject2.bin"/><Relationship Id="rId7" Type="http://schemas.openxmlformats.org/officeDocument/2006/relationships/oleObject" Target="../embeddings/oleObject4.bin"/><Relationship Id="rId12" Type="http://schemas.openxmlformats.org/officeDocument/2006/relationships/image" Target="../media/image10.w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7.wmf"/><Relationship Id="rId11" Type="http://schemas.openxmlformats.org/officeDocument/2006/relationships/oleObject" Target="../embeddings/oleObject6.bin"/><Relationship Id="rId5" Type="http://schemas.openxmlformats.org/officeDocument/2006/relationships/oleObject" Target="../embeddings/oleObject3.bin"/><Relationship Id="rId10" Type="http://schemas.openxmlformats.org/officeDocument/2006/relationships/image" Target="../media/image9.wmf"/><Relationship Id="rId4" Type="http://schemas.openxmlformats.org/officeDocument/2006/relationships/image" Target="../media/image6.wmf"/><Relationship Id="rId9" Type="http://schemas.openxmlformats.org/officeDocument/2006/relationships/oleObject" Target="../embeddings/oleObject5.bin"/><Relationship Id="rId14" Type="http://schemas.openxmlformats.org/officeDocument/2006/relationships/image" Target="../media/image11.w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12.wmf"/></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13.wmf"/></Relationships>
</file>

<file path=ppt/slides/_rels/slide19.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5.vml"/><Relationship Id="rId5" Type="http://schemas.openxmlformats.org/officeDocument/2006/relationships/image" Target="../media/image16.png"/><Relationship Id="rId4" Type="http://schemas.openxmlformats.org/officeDocument/2006/relationships/image" Target="../media/image15.wmf"/></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3.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7.2</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marL="0" indent="0" algn="ctr">
              <a:buNone/>
              <a:defRPr/>
            </a:pPr>
            <a:r>
              <a:rPr lang="en-US" b="1" i="1" dirty="0">
                <a:solidFill>
                  <a:srgbClr val="1F497D"/>
                </a:solidFill>
              </a:rPr>
              <a:t>Linear Programming: The Graphical Approach</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Linear Programming (cont.)</a:t>
            </a:r>
          </a:p>
        </p:txBody>
      </p:sp>
      <p:sp>
        <p:nvSpPr>
          <p:cNvPr id="3" name="Content Placeholder 2"/>
          <p:cNvSpPr>
            <a:spLocks noGrp="1"/>
          </p:cNvSpPr>
          <p:nvPr>
            <p:ph idx="1"/>
          </p:nvPr>
        </p:nvSpPr>
        <p:spPr/>
        <p:txBody>
          <a:bodyPr>
            <a:normAutofit lnSpcReduction="10000"/>
          </a:bodyPr>
          <a:lstStyle/>
          <a:p>
            <a:r>
              <a:rPr lang="en-US" b="1" dirty="0"/>
              <a:t>Solution:</a:t>
            </a:r>
          </a:p>
          <a:p>
            <a:r>
              <a:rPr lang="en-US" dirty="0"/>
              <a:t>The two variables are given to us, as are the constraints; all we must do to complete the first step is sketch the region defined by the constraints. The figure below contains the sketch, with selected boundaries identified by their corresponding equations.</a:t>
            </a:r>
          </a:p>
          <a:p>
            <a:r>
              <a:rPr lang="en-US" dirty="0"/>
              <a:t>The function to be optimized is also given to us in this problem, so step two is complete. According to the linear programming method, then, the only remaining task is to evaluate the function at the vertices of the feasible region.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Linear Programming (cont.)</a:t>
            </a:r>
          </a:p>
        </p:txBody>
      </p:sp>
      <p:sp>
        <p:nvSpPr>
          <p:cNvPr id="3" name="Content Placeholder 2"/>
          <p:cNvSpPr>
            <a:spLocks noGrp="1"/>
          </p:cNvSpPr>
          <p:nvPr>
            <p:ph idx="1"/>
          </p:nvPr>
        </p:nvSpPr>
        <p:spPr/>
        <p:txBody>
          <a:bodyPr>
            <a:normAutofit/>
          </a:bodyPr>
          <a:lstStyle/>
          <a:p>
            <a:r>
              <a:rPr lang="en-US" dirty="0"/>
              <a:t>Why should we expect the maximum and minimum values of </a:t>
            </a:r>
            <a:r>
              <a:rPr lang="en-US" i="1" dirty="0"/>
              <a:t>f </a:t>
            </a:r>
            <a:r>
              <a:rPr lang="en-US" dirty="0"/>
              <a:t>to occur at vertices, and not in the interior of the region?</a:t>
            </a:r>
          </a:p>
        </p:txBody>
      </p:sp>
      <p:pic>
        <p:nvPicPr>
          <p:cNvPr id="151554" name="Picture 2" descr="C:\Documents and Settings\Nagesh\Desktop\Ch_11_7_Example_2.png"/>
          <p:cNvPicPr>
            <a:picLocks noChangeAspect="1" noChangeArrowheads="1"/>
          </p:cNvPicPr>
          <p:nvPr/>
        </p:nvPicPr>
        <p:blipFill>
          <a:blip r:embed="rId2"/>
          <a:srcRect/>
          <a:stretch>
            <a:fillRect/>
          </a:stretch>
        </p:blipFill>
        <p:spPr bwMode="auto">
          <a:xfrm>
            <a:off x="2503565" y="2209800"/>
            <a:ext cx="4136870" cy="3657600"/>
          </a:xfrm>
          <a:prstGeom prst="rect">
            <a:avLst/>
          </a:prstGeo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Linear Programming (cont.)</a:t>
            </a:r>
          </a:p>
        </p:txBody>
      </p:sp>
      <p:sp>
        <p:nvSpPr>
          <p:cNvPr id="3" name="Content Placeholder 2"/>
          <p:cNvSpPr>
            <a:spLocks noGrp="1"/>
          </p:cNvSpPr>
          <p:nvPr>
            <p:ph idx="1"/>
          </p:nvPr>
        </p:nvSpPr>
        <p:spPr/>
        <p:txBody>
          <a:bodyPr/>
          <a:lstStyle/>
          <a:p>
            <a:r>
              <a:rPr lang="en-US" dirty="0"/>
              <a:t>Another diagram will answer this question. The function </a:t>
            </a:r>
            <a:r>
              <a:rPr lang="en-US" i="1" dirty="0"/>
              <a:t>f</a:t>
            </a:r>
            <a:r>
              <a:rPr lang="en-US" dirty="0"/>
              <a:t>(</a:t>
            </a:r>
            <a:r>
              <a:rPr lang="en-US" i="1" dirty="0"/>
              <a:t>x</a:t>
            </a:r>
            <a:r>
              <a:rPr lang="en-US" dirty="0"/>
              <a:t>, </a:t>
            </a:r>
            <a:r>
              <a:rPr lang="en-US" i="1" dirty="0"/>
              <a:t>y</a:t>
            </a:r>
            <a:r>
              <a:rPr lang="en-US" dirty="0"/>
              <a:t>) will, of course, take on a variety of values at different ordered pairs (</a:t>
            </a:r>
            <a:r>
              <a:rPr lang="en-US" i="1" dirty="0"/>
              <a:t>x</a:t>
            </a:r>
            <a:r>
              <a:rPr lang="en-US" dirty="0"/>
              <a:t>, </a:t>
            </a:r>
            <a:r>
              <a:rPr lang="en-US" i="1" dirty="0"/>
              <a:t>y</a:t>
            </a:r>
            <a:r>
              <a:rPr lang="en-US" dirty="0"/>
              <a:t>). But for any particular value, say </a:t>
            </a:r>
            <a:r>
              <a:rPr lang="en-US" i="1" dirty="0"/>
              <a:t>k</a:t>
            </a:r>
            <a:r>
              <a:rPr lang="en-US" dirty="0"/>
              <a:t>, there will be a line of ordered pairs in the plane such that </a:t>
            </a:r>
            <a:r>
              <a:rPr lang="en-US" i="1" dirty="0"/>
              <a:t>f</a:t>
            </a:r>
            <a:r>
              <a:rPr lang="en-US" dirty="0"/>
              <a:t>(</a:t>
            </a:r>
            <a:r>
              <a:rPr lang="en-US" i="1" dirty="0"/>
              <a:t>x</a:t>
            </a:r>
            <a:r>
              <a:rPr lang="en-US" dirty="0"/>
              <a:t>, </a:t>
            </a:r>
            <a:r>
              <a:rPr lang="en-US" i="1" dirty="0"/>
              <a:t>y</a:t>
            </a:r>
            <a:r>
              <a:rPr lang="en-US" dirty="0"/>
              <a:t>) = </a:t>
            </a:r>
            <a:r>
              <a:rPr lang="en-US" i="1" dirty="0"/>
              <a:t>k</a:t>
            </a:r>
            <a:r>
              <a:rPr lang="en-US" dirty="0"/>
              <a:t>; such lines, for different values of </a:t>
            </a:r>
            <a:r>
              <a:rPr lang="en-US" i="1" dirty="0"/>
              <a:t>k</a:t>
            </a:r>
            <a:r>
              <a:rPr lang="en-US" dirty="0"/>
              <a:t>, will be parallel, as shown here. Two particular values for </a:t>
            </a:r>
            <a:r>
              <a:rPr lang="en-US" i="1" dirty="0"/>
              <a:t>k</a:t>
            </a:r>
            <a:r>
              <a:rPr lang="en-US" dirty="0"/>
              <a:t> are labeled in the diagram, and these values are the minimum and maximum values of </a:t>
            </a:r>
            <a:r>
              <a:rPr lang="en-US" i="1" dirty="0"/>
              <a:t>f</a:t>
            </a:r>
            <a:r>
              <a:rPr lang="en-US" dirty="0"/>
              <a: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Linear Programming (cont.)</a:t>
            </a:r>
          </a:p>
        </p:txBody>
      </p:sp>
      <p:pic>
        <p:nvPicPr>
          <p:cNvPr id="152578" name="Picture 2" descr="C:\Documents and Settings\Nagesh\Desktop\Ch_11_7_Example_2.png"/>
          <p:cNvPicPr>
            <a:picLocks noChangeAspect="1" noChangeArrowheads="1"/>
          </p:cNvPicPr>
          <p:nvPr/>
        </p:nvPicPr>
        <p:blipFill>
          <a:blip r:embed="rId2"/>
          <a:srcRect/>
          <a:stretch>
            <a:fillRect/>
          </a:stretch>
        </p:blipFill>
        <p:spPr bwMode="auto">
          <a:xfrm>
            <a:off x="2407685" y="1230344"/>
            <a:ext cx="4328630" cy="4114800"/>
          </a:xfrm>
          <a:prstGeom prst="rect">
            <a:avLst/>
          </a:prstGeo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Linear Programming (cont.)</a:t>
            </a:r>
          </a:p>
        </p:txBody>
      </p:sp>
      <p:sp>
        <p:nvSpPr>
          <p:cNvPr id="3" name="Content Placeholder 2"/>
          <p:cNvSpPr>
            <a:spLocks noGrp="1"/>
          </p:cNvSpPr>
          <p:nvPr>
            <p:ph idx="1"/>
          </p:nvPr>
        </p:nvSpPr>
        <p:spPr>
          <a:xfrm>
            <a:off x="457200" y="1280160"/>
            <a:ext cx="8229600" cy="4487382"/>
          </a:xfrm>
        </p:spPr>
        <p:txBody>
          <a:bodyPr>
            <a:spAutoFit/>
          </a:bodyPr>
          <a:lstStyle/>
          <a:p>
            <a:r>
              <a:rPr lang="en-US" dirty="0"/>
              <a:t>The extreme values of a linear function over a planar feasible region bounded by straight lines will thus occur where a line of constant value just touches the region, and this will be at a vertex or one of the edges of the region, if the edge is parallel to the line of constant value. In any event, evaluating the function at the vertices of the feasible region will suffice to identify the extreme values.</a:t>
            </a:r>
          </a:p>
          <a:p>
            <a:r>
              <a:rPr lang="en-US" dirty="0"/>
              <a:t>It is in the third step that the solution methods of this chapter are useful.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Linear Programming (cont.)</a:t>
            </a:r>
          </a:p>
        </p:txBody>
      </p:sp>
      <p:sp>
        <p:nvSpPr>
          <p:cNvPr id="3" name="Content Placeholder 2"/>
          <p:cNvSpPr>
            <a:spLocks noGrp="1"/>
          </p:cNvSpPr>
          <p:nvPr>
            <p:ph idx="1"/>
          </p:nvPr>
        </p:nvSpPr>
        <p:spPr/>
        <p:txBody>
          <a:bodyPr/>
          <a:lstStyle/>
          <a:p>
            <a:r>
              <a:rPr lang="en-US" dirty="0"/>
              <a:t>Each vertex of a feasible region is the intersection of two edges, so the coordinates of each vertex are found by solving a system of two equations. The six vertices of the region in this problem are determined by the following six systems:</a:t>
            </a:r>
          </a:p>
        </p:txBody>
      </p:sp>
      <p:graphicFrame>
        <p:nvGraphicFramePr>
          <p:cNvPr id="15363" name="Object 3"/>
          <p:cNvGraphicFramePr>
            <a:graphicFrameLocks noChangeAspect="1"/>
          </p:cNvGraphicFramePr>
          <p:nvPr/>
        </p:nvGraphicFramePr>
        <p:xfrm>
          <a:off x="1447800" y="3581400"/>
          <a:ext cx="1739900" cy="1028700"/>
        </p:xfrm>
        <a:graphic>
          <a:graphicData uri="http://schemas.openxmlformats.org/presentationml/2006/ole">
            <mc:AlternateContent xmlns:mc="http://schemas.openxmlformats.org/markup-compatibility/2006">
              <mc:Choice xmlns:v="urn:schemas-microsoft-com:vml" Requires="v">
                <p:oleObj spid="_x0000_s15411" name="Equation" r:id="rId3" imgW="1739880" imgH="1028520" progId="Equation.DSMT4">
                  <p:embed/>
                </p:oleObj>
              </mc:Choice>
              <mc:Fallback>
                <p:oleObj name="Equation" r:id="rId3" imgW="1739880" imgH="102852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47800" y="3581400"/>
                        <a:ext cx="17399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4" name="Object 4"/>
          <p:cNvGraphicFramePr>
            <a:graphicFrameLocks noChangeAspect="1"/>
          </p:cNvGraphicFramePr>
          <p:nvPr>
            <p:extLst>
              <p:ext uri="{D42A27DB-BD31-4B8C-83A1-F6EECF244321}">
                <p14:modId xmlns:p14="http://schemas.microsoft.com/office/powerpoint/2010/main" val="1908201173"/>
              </p:ext>
            </p:extLst>
          </p:nvPr>
        </p:nvGraphicFramePr>
        <p:xfrm>
          <a:off x="3760788" y="3584575"/>
          <a:ext cx="2044700" cy="1028700"/>
        </p:xfrm>
        <a:graphic>
          <a:graphicData uri="http://schemas.openxmlformats.org/presentationml/2006/ole">
            <mc:AlternateContent xmlns:mc="http://schemas.openxmlformats.org/markup-compatibility/2006">
              <mc:Choice xmlns:v="urn:schemas-microsoft-com:vml" Requires="v">
                <p:oleObj spid="_x0000_s15412" name="Equation" r:id="rId5" imgW="2044440" imgH="1028520" progId="Equation.DSMT4">
                  <p:embed/>
                </p:oleObj>
              </mc:Choice>
              <mc:Fallback>
                <p:oleObj name="Equation" r:id="rId5" imgW="2044440" imgH="1028520" progId="Equation.DSMT4">
                  <p:embed/>
                  <p:pic>
                    <p:nvPicPr>
                      <p:cNvPr id="0" name="Picture 4"/>
                      <p:cNvPicPr>
                        <a:picLocks noChangeAspect="1" noChangeArrowheads="1"/>
                      </p:cNvPicPr>
                      <p:nvPr/>
                    </p:nvPicPr>
                    <p:blipFill>
                      <a:blip r:embed="rId6"/>
                      <a:srcRect/>
                      <a:stretch>
                        <a:fillRect/>
                      </a:stretch>
                    </p:blipFill>
                    <p:spPr bwMode="auto">
                      <a:xfrm>
                        <a:off x="3760788" y="3584575"/>
                        <a:ext cx="20447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5" name="Object 5"/>
          <p:cNvGraphicFramePr>
            <a:graphicFrameLocks noChangeAspect="1"/>
          </p:cNvGraphicFramePr>
          <p:nvPr/>
        </p:nvGraphicFramePr>
        <p:xfrm>
          <a:off x="6263148" y="3581400"/>
          <a:ext cx="1397000" cy="1028700"/>
        </p:xfrm>
        <a:graphic>
          <a:graphicData uri="http://schemas.openxmlformats.org/presentationml/2006/ole">
            <mc:AlternateContent xmlns:mc="http://schemas.openxmlformats.org/markup-compatibility/2006">
              <mc:Choice xmlns:v="urn:schemas-microsoft-com:vml" Requires="v">
                <p:oleObj spid="_x0000_s15413" name="Equation" r:id="rId7" imgW="1396800" imgH="1028520" progId="Equation.DSMT4">
                  <p:embed/>
                </p:oleObj>
              </mc:Choice>
              <mc:Fallback>
                <p:oleObj name="Equation" r:id="rId7" imgW="1396800" imgH="102852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263148" y="3581400"/>
                        <a:ext cx="13970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6" name="Object 6"/>
          <p:cNvGraphicFramePr>
            <a:graphicFrameLocks noChangeAspect="1"/>
          </p:cNvGraphicFramePr>
          <p:nvPr/>
        </p:nvGraphicFramePr>
        <p:xfrm>
          <a:off x="1462548" y="4844844"/>
          <a:ext cx="1562100" cy="1028700"/>
        </p:xfrm>
        <a:graphic>
          <a:graphicData uri="http://schemas.openxmlformats.org/presentationml/2006/ole">
            <mc:AlternateContent xmlns:mc="http://schemas.openxmlformats.org/markup-compatibility/2006">
              <mc:Choice xmlns:v="urn:schemas-microsoft-com:vml" Requires="v">
                <p:oleObj spid="_x0000_s15414" name="Equation" r:id="rId9" imgW="1562040" imgH="1028520" progId="Equation.DSMT4">
                  <p:embed/>
                </p:oleObj>
              </mc:Choice>
              <mc:Fallback>
                <p:oleObj name="Equation" r:id="rId9" imgW="1562040" imgH="102852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462548" y="4844844"/>
                        <a:ext cx="15621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7" name="Object 7"/>
          <p:cNvGraphicFramePr>
            <a:graphicFrameLocks noChangeAspect="1"/>
          </p:cNvGraphicFramePr>
          <p:nvPr/>
        </p:nvGraphicFramePr>
        <p:xfrm>
          <a:off x="3765756" y="4844844"/>
          <a:ext cx="1574800" cy="1028700"/>
        </p:xfrm>
        <a:graphic>
          <a:graphicData uri="http://schemas.openxmlformats.org/presentationml/2006/ole">
            <mc:AlternateContent xmlns:mc="http://schemas.openxmlformats.org/markup-compatibility/2006">
              <mc:Choice xmlns:v="urn:schemas-microsoft-com:vml" Requires="v">
                <p:oleObj spid="_x0000_s15415" name="Equation" r:id="rId11" imgW="1574640" imgH="1028520" progId="Equation.DSMT4">
                  <p:embed/>
                </p:oleObj>
              </mc:Choice>
              <mc:Fallback>
                <p:oleObj name="Equation" r:id="rId11" imgW="1574640" imgH="102852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765756" y="4844844"/>
                        <a:ext cx="15748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8" name="Object 8"/>
          <p:cNvGraphicFramePr>
            <a:graphicFrameLocks noChangeAspect="1"/>
          </p:cNvGraphicFramePr>
          <p:nvPr/>
        </p:nvGraphicFramePr>
        <p:xfrm>
          <a:off x="6263148" y="4844844"/>
          <a:ext cx="1422400" cy="1028700"/>
        </p:xfrm>
        <a:graphic>
          <a:graphicData uri="http://schemas.openxmlformats.org/presentationml/2006/ole">
            <mc:AlternateContent xmlns:mc="http://schemas.openxmlformats.org/markup-compatibility/2006">
              <mc:Choice xmlns:v="urn:schemas-microsoft-com:vml" Requires="v">
                <p:oleObj spid="_x0000_s15416" name="Equation" r:id="rId13" imgW="1422360" imgH="1028520" progId="Equation.DSMT4">
                  <p:embed/>
                </p:oleObj>
              </mc:Choice>
              <mc:Fallback>
                <p:oleObj name="Equation" r:id="rId13" imgW="1422360" imgH="102852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263148" y="4844844"/>
                        <a:ext cx="14224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36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36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53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Linear Programming (cont.)</a:t>
            </a:r>
          </a:p>
        </p:txBody>
      </p:sp>
      <p:sp>
        <p:nvSpPr>
          <p:cNvPr id="3" name="Content Placeholder 2"/>
          <p:cNvSpPr>
            <a:spLocks noGrp="1"/>
          </p:cNvSpPr>
          <p:nvPr>
            <p:ph idx="1"/>
          </p:nvPr>
        </p:nvSpPr>
        <p:spPr/>
        <p:txBody>
          <a:bodyPr/>
          <a:lstStyle/>
          <a:p>
            <a:r>
              <a:rPr lang="en-US" dirty="0"/>
              <a:t>Solving each of these systems, we find the vertices to be </a:t>
            </a:r>
            <a:r>
              <a:rPr lang="en-US" dirty="0">
                <a:solidFill>
                  <a:srgbClr val="000099"/>
                </a:solidFill>
              </a:rPr>
              <a:t>(3, 4), (4, 2), (2, 0), (1, 0), (0, 3)</a:t>
            </a:r>
            <a:r>
              <a:rPr lang="en-US" dirty="0"/>
              <a:t>, and </a:t>
            </a:r>
            <a:r>
              <a:rPr lang="en-US" dirty="0">
                <a:solidFill>
                  <a:srgbClr val="000099"/>
                </a:solidFill>
              </a:rPr>
              <a:t>(0, 7)</a:t>
            </a:r>
            <a:r>
              <a:rPr lang="en-US" dirty="0"/>
              <a:t>. Substituting each of these ordered pairs into the objective function we find the </a:t>
            </a:r>
            <a:r>
              <a:rPr lang="en-US" dirty="0">
                <a:solidFill>
                  <a:srgbClr val="FF0000"/>
                </a:solidFill>
              </a:rPr>
              <a:t>maximum value of 17 occurs at the vertex (3, 4)</a:t>
            </a:r>
            <a:r>
              <a:rPr lang="en-US" dirty="0"/>
              <a:t>, and the </a:t>
            </a:r>
            <a:r>
              <a:rPr lang="en-US" dirty="0">
                <a:solidFill>
                  <a:srgbClr val="FF0000"/>
                </a:solidFill>
              </a:rPr>
              <a:t>minimum value of 3 occurs at the vertex (1, 0)</a:t>
            </a:r>
            <a:r>
              <a:rPr lang="en-US" dirty="0"/>
              <a:t>.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Linear Programming</a:t>
            </a:r>
          </a:p>
        </p:txBody>
      </p:sp>
      <p:sp>
        <p:nvSpPr>
          <p:cNvPr id="3" name="Content Placeholder 2"/>
          <p:cNvSpPr>
            <a:spLocks noGrp="1"/>
          </p:cNvSpPr>
          <p:nvPr>
            <p:ph idx="1"/>
          </p:nvPr>
        </p:nvSpPr>
        <p:spPr/>
        <p:txBody>
          <a:bodyPr/>
          <a:lstStyle/>
          <a:p>
            <a:r>
              <a:rPr lang="en-US" dirty="0"/>
              <a:t>Find the maximum and minimum values of                    </a:t>
            </a:r>
            <a:r>
              <a:rPr lang="en-US" i="1" dirty="0">
                <a:solidFill>
                  <a:srgbClr val="0000FF"/>
                </a:solidFill>
              </a:rPr>
              <a:t>f</a:t>
            </a:r>
            <a:r>
              <a:rPr lang="en-US" dirty="0">
                <a:solidFill>
                  <a:srgbClr val="0000FF"/>
                </a:solidFill>
              </a:rPr>
              <a:t>(</a:t>
            </a:r>
            <a:r>
              <a:rPr lang="en-US" i="1" dirty="0">
                <a:solidFill>
                  <a:srgbClr val="0000FF"/>
                </a:solidFill>
              </a:rPr>
              <a:t>x,</a:t>
            </a:r>
            <a:r>
              <a:rPr lang="en-US" dirty="0">
                <a:solidFill>
                  <a:srgbClr val="0000FF"/>
                </a:solidFill>
              </a:rPr>
              <a:t> </a:t>
            </a:r>
            <a:r>
              <a:rPr lang="en-US" i="1" dirty="0">
                <a:solidFill>
                  <a:srgbClr val="0000FF"/>
                </a:solidFill>
              </a:rPr>
              <a:t>y</a:t>
            </a:r>
            <a:r>
              <a:rPr lang="en-US" dirty="0">
                <a:solidFill>
                  <a:srgbClr val="0000FF"/>
                </a:solidFill>
              </a:rPr>
              <a:t>) = </a:t>
            </a:r>
            <a:r>
              <a:rPr lang="en-US" i="1" dirty="0">
                <a:solidFill>
                  <a:srgbClr val="0000FF"/>
                </a:solidFill>
              </a:rPr>
              <a:t>x</a:t>
            </a:r>
            <a:r>
              <a:rPr lang="en-US" dirty="0">
                <a:solidFill>
                  <a:srgbClr val="0000FF"/>
                </a:solidFill>
              </a:rPr>
              <a:t> + 2</a:t>
            </a:r>
            <a:r>
              <a:rPr lang="en-US" i="1" dirty="0">
                <a:solidFill>
                  <a:srgbClr val="0000FF"/>
                </a:solidFill>
              </a:rPr>
              <a:t>y</a:t>
            </a:r>
            <a:r>
              <a:rPr lang="en-US" dirty="0"/>
              <a:t> subject to the constraints</a:t>
            </a:r>
          </a:p>
        </p:txBody>
      </p:sp>
      <p:graphicFrame>
        <p:nvGraphicFramePr>
          <p:cNvPr id="155650" name="Object 2"/>
          <p:cNvGraphicFramePr>
            <a:graphicFrameLocks noChangeAspect="1"/>
          </p:cNvGraphicFramePr>
          <p:nvPr/>
        </p:nvGraphicFramePr>
        <p:xfrm>
          <a:off x="3638550" y="2514600"/>
          <a:ext cx="1574800" cy="2095500"/>
        </p:xfrm>
        <a:graphic>
          <a:graphicData uri="http://schemas.openxmlformats.org/presentationml/2006/ole">
            <mc:AlternateContent xmlns:mc="http://schemas.openxmlformats.org/markup-compatibility/2006">
              <mc:Choice xmlns:v="urn:schemas-microsoft-com:vml" Requires="v">
                <p:oleObj spid="_x0000_s3082" name="Equation" r:id="rId3" imgW="1574640" imgH="2095200" progId="Equation.DSMT4">
                  <p:embed/>
                </p:oleObj>
              </mc:Choice>
              <mc:Fallback>
                <p:oleObj name="Equation" r:id="rId3" imgW="1574640" imgH="209520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38550" y="2514600"/>
                        <a:ext cx="1574800" cy="209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Linear Programming (cont.)</a:t>
            </a:r>
          </a:p>
        </p:txBody>
      </p:sp>
      <p:sp>
        <p:nvSpPr>
          <p:cNvPr id="3" name="Content Placeholder 2"/>
          <p:cNvSpPr>
            <a:spLocks noGrp="1"/>
          </p:cNvSpPr>
          <p:nvPr>
            <p:ph idx="1"/>
          </p:nvPr>
        </p:nvSpPr>
        <p:spPr/>
        <p:txBody>
          <a:bodyPr/>
          <a:lstStyle/>
          <a:p>
            <a:r>
              <a:rPr lang="en-US" b="1" dirty="0"/>
              <a:t>Solution:</a:t>
            </a:r>
          </a:p>
          <a:p>
            <a:r>
              <a:rPr lang="en-US" dirty="0"/>
              <a:t>The feasible region defined by the constraints is unbounded; a portion of its sketch appears to the right.</a:t>
            </a:r>
          </a:p>
          <a:p>
            <a:r>
              <a:rPr lang="en-US" dirty="0"/>
              <a:t>Because the region is unbounded, the function </a:t>
            </a:r>
            <a:r>
              <a:rPr lang="en-US" i="1" dirty="0"/>
              <a:t>f </a:t>
            </a:r>
            <a:r>
              <a:rPr lang="en-US" dirty="0"/>
              <a:t>may not have a maximum or a minimum value over the region. In this case, </a:t>
            </a:r>
            <a:r>
              <a:rPr lang="en-US" i="1" dirty="0"/>
              <a:t>f</a:t>
            </a:r>
            <a:r>
              <a:rPr lang="en-US" dirty="0"/>
              <a:t> has no maximum value. One way to see this is to note that ordered pairs of the form      </a:t>
            </a:r>
          </a:p>
          <a:p>
            <a:endParaRPr lang="en-US" sz="800" dirty="0"/>
          </a:p>
          <a:p>
            <a:r>
              <a:rPr lang="en-US" dirty="0"/>
              <a:t>(</a:t>
            </a:r>
            <a:r>
              <a:rPr lang="en-US" i="1" dirty="0"/>
              <a:t>x, x</a:t>
            </a:r>
            <a:r>
              <a:rPr lang="en-US" dirty="0"/>
              <a:t>) lie in the region for all             and </a:t>
            </a:r>
          </a:p>
          <a:p>
            <a:r>
              <a:rPr lang="en-US" i="1" dirty="0">
                <a:solidFill>
                  <a:srgbClr val="000099"/>
                </a:solidFill>
              </a:rPr>
              <a:t>f</a:t>
            </a:r>
            <a:r>
              <a:rPr lang="en-US" dirty="0">
                <a:solidFill>
                  <a:srgbClr val="000099"/>
                </a:solidFill>
              </a:rPr>
              <a:t>(</a:t>
            </a:r>
            <a:r>
              <a:rPr lang="en-US" i="1" dirty="0">
                <a:solidFill>
                  <a:srgbClr val="000099"/>
                </a:solidFill>
              </a:rPr>
              <a:t>x</a:t>
            </a:r>
            <a:r>
              <a:rPr lang="en-US" dirty="0">
                <a:solidFill>
                  <a:srgbClr val="000099"/>
                </a:solidFill>
              </a:rPr>
              <a:t>, </a:t>
            </a:r>
            <a:r>
              <a:rPr lang="en-US" i="1" dirty="0">
                <a:solidFill>
                  <a:srgbClr val="000099"/>
                </a:solidFill>
              </a:rPr>
              <a:t>x</a:t>
            </a:r>
            <a:r>
              <a:rPr lang="en-US" dirty="0">
                <a:solidFill>
                  <a:srgbClr val="000099"/>
                </a:solidFill>
              </a:rPr>
              <a:t>) = </a:t>
            </a:r>
            <a:r>
              <a:rPr lang="en-US" i="1" dirty="0">
                <a:solidFill>
                  <a:srgbClr val="000099"/>
                </a:solidFill>
              </a:rPr>
              <a:t>x</a:t>
            </a:r>
            <a:r>
              <a:rPr lang="en-US" dirty="0">
                <a:solidFill>
                  <a:srgbClr val="000099"/>
                </a:solidFill>
              </a:rPr>
              <a:t> + 2</a:t>
            </a:r>
            <a:r>
              <a:rPr lang="en-US" i="1" dirty="0">
                <a:solidFill>
                  <a:srgbClr val="000099"/>
                </a:solidFill>
              </a:rPr>
              <a:t>x</a:t>
            </a:r>
            <a:r>
              <a:rPr lang="en-US" dirty="0">
                <a:solidFill>
                  <a:srgbClr val="000099"/>
                </a:solidFill>
              </a:rPr>
              <a:t> = 3</a:t>
            </a:r>
            <a:r>
              <a:rPr lang="en-US" i="1" dirty="0">
                <a:solidFill>
                  <a:srgbClr val="000099"/>
                </a:solidFill>
              </a:rPr>
              <a:t>x</a:t>
            </a:r>
            <a:r>
              <a:rPr lang="en-US" dirty="0"/>
              <a:t> grows without bound as </a:t>
            </a:r>
            <a:r>
              <a:rPr lang="en-US" i="1" dirty="0"/>
              <a:t>x</a:t>
            </a:r>
            <a:r>
              <a:rPr lang="en-US" dirty="0"/>
              <a:t> increases. </a:t>
            </a:r>
          </a:p>
        </p:txBody>
      </p:sp>
      <p:graphicFrame>
        <p:nvGraphicFramePr>
          <p:cNvPr id="156675" name="Object 3"/>
          <p:cNvGraphicFramePr>
            <a:graphicFrameLocks noChangeAspect="1"/>
          </p:cNvGraphicFramePr>
          <p:nvPr/>
        </p:nvGraphicFramePr>
        <p:xfrm>
          <a:off x="4572000" y="4510548"/>
          <a:ext cx="876300" cy="838200"/>
        </p:xfrm>
        <a:graphic>
          <a:graphicData uri="http://schemas.openxmlformats.org/presentationml/2006/ole">
            <mc:AlternateContent xmlns:mc="http://schemas.openxmlformats.org/markup-compatibility/2006">
              <mc:Choice xmlns:v="urn:schemas-microsoft-com:vml" Requires="v">
                <p:oleObj spid="_x0000_s4106" name="Equation" r:id="rId3" imgW="876240" imgH="838080" progId="Equation.DSMT4">
                  <p:embed/>
                </p:oleObj>
              </mc:Choice>
              <mc:Fallback>
                <p:oleObj name="Equation" r:id="rId3" imgW="876240" imgH="838080"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0" y="4510548"/>
                        <a:ext cx="876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5667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Linear Programming (cont.)</a:t>
            </a:r>
          </a:p>
        </p:txBody>
      </p:sp>
      <p:pic>
        <p:nvPicPr>
          <p:cNvPr id="157699" name="Picture 3" descr="C:\Documents and Settings\Nagesh\Desktop\Ch_11_7_Example_2.png"/>
          <p:cNvPicPr>
            <a:picLocks noChangeAspect="1" noChangeArrowheads="1"/>
          </p:cNvPicPr>
          <p:nvPr/>
        </p:nvPicPr>
        <p:blipFill>
          <a:blip r:embed="rId2"/>
          <a:srcRect/>
          <a:stretch>
            <a:fillRect/>
          </a:stretch>
        </p:blipFill>
        <p:spPr bwMode="auto">
          <a:xfrm>
            <a:off x="2592510" y="1219200"/>
            <a:ext cx="3958981" cy="4114800"/>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Objectives</a:t>
            </a:r>
          </a:p>
        </p:txBody>
      </p:sp>
      <p:sp>
        <p:nvSpPr>
          <p:cNvPr id="3" name="Content Placeholder 2"/>
          <p:cNvSpPr>
            <a:spLocks noGrp="1"/>
          </p:cNvSpPr>
          <p:nvPr>
            <p:ph idx="1"/>
          </p:nvPr>
        </p:nvSpPr>
        <p:spPr/>
        <p:txBody>
          <a:bodyPr/>
          <a:lstStyle/>
          <a:p>
            <a:pPr marL="344488" indent="-344488">
              <a:buFont typeface="Courier New" pitchFamily="49" charset="0"/>
              <a:buChar char="o"/>
            </a:pPr>
            <a:r>
              <a:rPr lang="en-US" dirty="0"/>
              <a:t>Planar feasible regions.</a:t>
            </a:r>
          </a:p>
          <a:p>
            <a:pPr marL="344488" indent="-344488">
              <a:buFont typeface="Courier New" pitchFamily="49" charset="0"/>
              <a:buChar char="o"/>
            </a:pPr>
            <a:r>
              <a:rPr lang="en-US" dirty="0"/>
              <a:t>Linear programming in two variables.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Linear Programming (cont.)</a:t>
            </a:r>
          </a:p>
        </p:txBody>
      </p:sp>
      <p:sp>
        <p:nvSpPr>
          <p:cNvPr id="3" name="Content Placeholder 2"/>
          <p:cNvSpPr>
            <a:spLocks noGrp="1"/>
          </p:cNvSpPr>
          <p:nvPr>
            <p:ph idx="1"/>
          </p:nvPr>
        </p:nvSpPr>
        <p:spPr/>
        <p:txBody>
          <a:bodyPr/>
          <a:lstStyle/>
          <a:p>
            <a:r>
              <a:rPr lang="en-US" dirty="0"/>
              <a:t>On the other hand, </a:t>
            </a:r>
            <a:r>
              <a:rPr lang="en-US" i="1" dirty="0"/>
              <a:t>f</a:t>
            </a:r>
            <a:r>
              <a:rPr lang="en-US" dirty="0"/>
              <a:t> does have a minimum value over the feasible region. The three vertices are </a:t>
            </a:r>
            <a:r>
              <a:rPr lang="en-US" dirty="0">
                <a:solidFill>
                  <a:srgbClr val="000099"/>
                </a:solidFill>
              </a:rPr>
              <a:t>(0, 4), (0, 3)</a:t>
            </a:r>
            <a:r>
              <a:rPr lang="en-US" dirty="0"/>
              <a:t>, and </a:t>
            </a:r>
            <a:r>
              <a:rPr lang="en-US" dirty="0">
                <a:solidFill>
                  <a:srgbClr val="000099"/>
                </a:solidFill>
              </a:rPr>
              <a:t>(2, 1)</a:t>
            </a:r>
            <a:r>
              <a:rPr lang="en-US" dirty="0"/>
              <a:t>. Evaluating the function at these points, we obtain </a:t>
            </a:r>
            <a:r>
              <a:rPr lang="en-US" i="1" dirty="0">
                <a:solidFill>
                  <a:srgbClr val="000099"/>
                </a:solidFill>
              </a:rPr>
              <a:t>f</a:t>
            </a:r>
            <a:r>
              <a:rPr lang="en-US" dirty="0">
                <a:solidFill>
                  <a:srgbClr val="000099"/>
                </a:solidFill>
              </a:rPr>
              <a:t>(0, 4) = 8</a:t>
            </a:r>
            <a:r>
              <a:rPr lang="en-US" dirty="0"/>
              <a:t>, </a:t>
            </a:r>
            <a:r>
              <a:rPr lang="en-US" i="1" dirty="0">
                <a:solidFill>
                  <a:srgbClr val="000099"/>
                </a:solidFill>
              </a:rPr>
              <a:t>f</a:t>
            </a:r>
            <a:r>
              <a:rPr lang="en-US" dirty="0">
                <a:solidFill>
                  <a:srgbClr val="000099"/>
                </a:solidFill>
              </a:rPr>
              <a:t>(0, 3) = 6</a:t>
            </a:r>
            <a:r>
              <a:rPr lang="en-US" dirty="0"/>
              <a:t>, and </a:t>
            </a:r>
            <a:r>
              <a:rPr lang="en-US" i="1" dirty="0">
                <a:solidFill>
                  <a:srgbClr val="000099"/>
                </a:solidFill>
              </a:rPr>
              <a:t>f</a:t>
            </a:r>
            <a:r>
              <a:rPr lang="en-US" dirty="0">
                <a:solidFill>
                  <a:srgbClr val="000099"/>
                </a:solidFill>
              </a:rPr>
              <a:t>(2, 1) = 4</a:t>
            </a:r>
            <a:r>
              <a:rPr lang="en-US" dirty="0"/>
              <a:t>, so the minimum value is </a:t>
            </a:r>
            <a:r>
              <a:rPr lang="en-US" dirty="0">
                <a:solidFill>
                  <a:srgbClr val="FF0000"/>
                </a:solidFill>
              </a:rPr>
              <a:t>4</a:t>
            </a:r>
            <a:r>
              <a:rPr lang="en-US" dirty="0"/>
              <a:t>.</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Linear Programming</a:t>
            </a:r>
          </a:p>
        </p:txBody>
      </p:sp>
      <p:sp>
        <p:nvSpPr>
          <p:cNvPr id="3" name="Content Placeholder 2"/>
          <p:cNvSpPr>
            <a:spLocks noGrp="1"/>
          </p:cNvSpPr>
          <p:nvPr>
            <p:ph idx="1"/>
          </p:nvPr>
        </p:nvSpPr>
        <p:spPr/>
        <p:txBody>
          <a:bodyPr/>
          <a:lstStyle/>
          <a:p>
            <a:r>
              <a:rPr lang="en-US" dirty="0"/>
              <a:t>A manufacturer makes two models of minidisc players. Model </a:t>
            </a:r>
            <a:r>
              <a:rPr lang="en-US" i="1" dirty="0"/>
              <a:t>A</a:t>
            </a:r>
            <a:r>
              <a:rPr lang="en-US" dirty="0"/>
              <a:t> requires 3 minutes to assemble, 4 minutes to test, and 1 minute to package. Model </a:t>
            </a:r>
            <a:r>
              <a:rPr lang="en-US" i="1" dirty="0"/>
              <a:t>B</a:t>
            </a:r>
            <a:r>
              <a:rPr lang="en-US" dirty="0"/>
              <a:t> requires 4 minutes to assemble, 3 minutes to test, and 6 minutes to package. The manufacturer can allot 7400 minutes total for assembly, 8000 minutes for testing, and 9000 minutes for packaging. Model </a:t>
            </a:r>
            <a:r>
              <a:rPr lang="en-US" i="1" dirty="0"/>
              <a:t>A</a:t>
            </a:r>
            <a:r>
              <a:rPr lang="en-US" dirty="0"/>
              <a:t> generates a profit of $7.00 and model </a:t>
            </a:r>
            <a:r>
              <a:rPr lang="en-US" i="1" dirty="0"/>
              <a:t>B</a:t>
            </a:r>
            <a:r>
              <a:rPr lang="en-US" dirty="0"/>
              <a:t> generates a profit of $8.00. How many of each model should be made in order to maximize profit?</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Linear Programming (cont.)</a:t>
            </a:r>
          </a:p>
        </p:txBody>
      </p:sp>
      <p:sp>
        <p:nvSpPr>
          <p:cNvPr id="3" name="Content Placeholder 2"/>
          <p:cNvSpPr>
            <a:spLocks noGrp="1"/>
          </p:cNvSpPr>
          <p:nvPr>
            <p:ph idx="1"/>
          </p:nvPr>
        </p:nvSpPr>
        <p:spPr>
          <a:xfrm>
            <a:off x="457200" y="914400"/>
            <a:ext cx="8229600" cy="4953000"/>
          </a:xfrm>
        </p:spPr>
        <p:txBody>
          <a:bodyPr>
            <a:noAutofit/>
          </a:bodyPr>
          <a:lstStyle/>
          <a:p>
            <a:r>
              <a:rPr lang="en-US" b="1" dirty="0"/>
              <a:t>Solution:</a:t>
            </a:r>
          </a:p>
          <a:p>
            <a:r>
              <a:rPr lang="en-US" dirty="0"/>
              <a:t>If we let </a:t>
            </a:r>
            <a:r>
              <a:rPr lang="en-US" i="1" dirty="0"/>
              <a:t>x</a:t>
            </a:r>
            <a:r>
              <a:rPr lang="en-US" dirty="0"/>
              <a:t> denote the number of Model </a:t>
            </a:r>
            <a:r>
              <a:rPr lang="en-US" i="1" dirty="0"/>
              <a:t>A</a:t>
            </a:r>
            <a:r>
              <a:rPr lang="en-US" dirty="0"/>
              <a:t> players made and </a:t>
            </a:r>
            <a:r>
              <a:rPr lang="en-US" i="1" dirty="0"/>
              <a:t>y</a:t>
            </a:r>
            <a:r>
              <a:rPr lang="en-US" dirty="0"/>
              <a:t> the number of Model </a:t>
            </a:r>
            <a:r>
              <a:rPr lang="en-US" i="1" dirty="0"/>
              <a:t>B</a:t>
            </a:r>
            <a:r>
              <a:rPr lang="en-US" dirty="0"/>
              <a:t> players made, the constraint inequalities are</a:t>
            </a:r>
          </a:p>
          <a:p>
            <a:endParaRPr lang="en-US" dirty="0"/>
          </a:p>
          <a:p>
            <a:endParaRPr lang="en-US" dirty="0"/>
          </a:p>
          <a:p>
            <a:endParaRPr lang="en-US" dirty="0"/>
          </a:p>
          <a:p>
            <a:endParaRPr lang="en-US" dirty="0"/>
          </a:p>
        </p:txBody>
      </p:sp>
      <p:graphicFrame>
        <p:nvGraphicFramePr>
          <p:cNvPr id="158722" name="Object 2"/>
          <p:cNvGraphicFramePr>
            <a:graphicFrameLocks noChangeAspect="1"/>
          </p:cNvGraphicFramePr>
          <p:nvPr>
            <p:extLst>
              <p:ext uri="{D42A27DB-BD31-4B8C-83A1-F6EECF244321}">
                <p14:modId xmlns:p14="http://schemas.microsoft.com/office/powerpoint/2010/main" val="2803699619"/>
              </p:ext>
            </p:extLst>
          </p:nvPr>
        </p:nvGraphicFramePr>
        <p:xfrm>
          <a:off x="1524000" y="3009900"/>
          <a:ext cx="2286000" cy="2095500"/>
        </p:xfrm>
        <a:graphic>
          <a:graphicData uri="http://schemas.openxmlformats.org/presentationml/2006/ole">
            <mc:AlternateContent xmlns:mc="http://schemas.openxmlformats.org/markup-compatibility/2006">
              <mc:Choice xmlns:v="urn:schemas-microsoft-com:vml" Requires="v">
                <p:oleObj spid="_x0000_s5130" name="Equation" r:id="rId3" imgW="2286000" imgH="2095200" progId="Equation.DSMT4">
                  <p:embed/>
                </p:oleObj>
              </mc:Choice>
              <mc:Fallback>
                <p:oleObj name="Equation" r:id="rId3" imgW="2286000" imgH="209520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4000" y="3009900"/>
                        <a:ext cx="2286000" cy="209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158723" name="Picture 3" descr="C:\Documents and Settings\Nagesh\Desktop\Ch_11_7_Example_2.png"/>
          <p:cNvPicPr>
            <a:picLocks noChangeAspect="1" noChangeArrowheads="1"/>
          </p:cNvPicPr>
          <p:nvPr/>
        </p:nvPicPr>
        <p:blipFill>
          <a:blip r:embed="rId5"/>
          <a:srcRect/>
          <a:stretch>
            <a:fillRect/>
          </a:stretch>
        </p:blipFill>
        <p:spPr bwMode="auto">
          <a:xfrm>
            <a:off x="5105400" y="2438400"/>
            <a:ext cx="3752850" cy="2753003"/>
          </a:xfrm>
          <a:prstGeom prst="rect">
            <a:avLst/>
          </a:prstGeom>
          <a:noFill/>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Linear Programming (cont.)</a:t>
            </a:r>
          </a:p>
        </p:txBody>
      </p:sp>
      <p:sp>
        <p:nvSpPr>
          <p:cNvPr id="3" name="Content Placeholder 2"/>
          <p:cNvSpPr>
            <a:spLocks noGrp="1"/>
          </p:cNvSpPr>
          <p:nvPr>
            <p:ph idx="1"/>
          </p:nvPr>
        </p:nvSpPr>
        <p:spPr/>
        <p:txBody>
          <a:bodyPr/>
          <a:lstStyle/>
          <a:p>
            <a:r>
              <a:rPr lang="en-US" dirty="0"/>
              <a:t>The profit function in this situation is </a:t>
            </a:r>
            <a:r>
              <a:rPr lang="en-US" i="1" dirty="0">
                <a:solidFill>
                  <a:srgbClr val="000099"/>
                </a:solidFill>
              </a:rPr>
              <a:t>f</a:t>
            </a:r>
            <a:r>
              <a:rPr lang="en-US" dirty="0">
                <a:solidFill>
                  <a:srgbClr val="000099"/>
                </a:solidFill>
              </a:rPr>
              <a:t>(</a:t>
            </a:r>
            <a:r>
              <a:rPr lang="en-US" i="1" dirty="0">
                <a:solidFill>
                  <a:srgbClr val="000099"/>
                </a:solidFill>
              </a:rPr>
              <a:t>x</a:t>
            </a:r>
            <a:r>
              <a:rPr lang="en-US" dirty="0">
                <a:solidFill>
                  <a:srgbClr val="000099"/>
                </a:solidFill>
              </a:rPr>
              <a:t>, </a:t>
            </a:r>
            <a:r>
              <a:rPr lang="en-US" i="1" dirty="0">
                <a:solidFill>
                  <a:srgbClr val="000099"/>
                </a:solidFill>
              </a:rPr>
              <a:t>y</a:t>
            </a:r>
            <a:r>
              <a:rPr lang="en-US" dirty="0">
                <a:solidFill>
                  <a:srgbClr val="000099"/>
                </a:solidFill>
              </a:rPr>
              <a:t>) = 7</a:t>
            </a:r>
            <a:r>
              <a:rPr lang="en-US" i="1" dirty="0">
                <a:solidFill>
                  <a:srgbClr val="000099"/>
                </a:solidFill>
              </a:rPr>
              <a:t>x</a:t>
            </a:r>
            <a:r>
              <a:rPr lang="en-US" dirty="0">
                <a:solidFill>
                  <a:srgbClr val="000099"/>
                </a:solidFill>
              </a:rPr>
              <a:t> + 8</a:t>
            </a:r>
            <a:r>
              <a:rPr lang="en-US" i="1" dirty="0">
                <a:solidFill>
                  <a:srgbClr val="000099"/>
                </a:solidFill>
              </a:rPr>
              <a:t>y</a:t>
            </a:r>
            <a:r>
              <a:rPr lang="en-US" dirty="0"/>
              <a:t>, and our goal is to maximize this function. The vertices of the feasible region are: </a:t>
            </a:r>
            <a:r>
              <a:rPr lang="en-US" dirty="0">
                <a:solidFill>
                  <a:srgbClr val="000099"/>
                </a:solidFill>
              </a:rPr>
              <a:t>(0, 1500)</a:t>
            </a:r>
            <a:r>
              <a:rPr lang="en-US" dirty="0"/>
              <a:t>, </a:t>
            </a:r>
            <a:r>
              <a:rPr lang="en-US" dirty="0">
                <a:solidFill>
                  <a:srgbClr val="000099"/>
                </a:solidFill>
              </a:rPr>
              <a:t>(600, 1400)</a:t>
            </a:r>
            <a:r>
              <a:rPr lang="en-US" dirty="0"/>
              <a:t>,  </a:t>
            </a:r>
            <a:r>
              <a:rPr lang="en-US" dirty="0">
                <a:solidFill>
                  <a:srgbClr val="000099"/>
                </a:solidFill>
              </a:rPr>
              <a:t>(1400, 800)</a:t>
            </a:r>
            <a:r>
              <a:rPr lang="en-US" dirty="0"/>
              <a:t>, </a:t>
            </a:r>
            <a:r>
              <a:rPr lang="en-US" dirty="0">
                <a:solidFill>
                  <a:srgbClr val="000099"/>
                </a:solidFill>
              </a:rPr>
              <a:t>(2000, 0)</a:t>
            </a:r>
            <a:r>
              <a:rPr lang="en-US" dirty="0"/>
              <a:t>, and </a:t>
            </a:r>
            <a:r>
              <a:rPr lang="en-US" dirty="0">
                <a:solidFill>
                  <a:srgbClr val="000099"/>
                </a:solidFill>
              </a:rPr>
              <a:t>(0, 0)</a:t>
            </a:r>
            <a:r>
              <a:rPr lang="en-US" dirty="0"/>
              <a:t>. Of course, manufacturing 0 units of Model </a:t>
            </a:r>
            <a:r>
              <a:rPr lang="en-US" i="1" dirty="0"/>
              <a:t>A</a:t>
            </a:r>
            <a:r>
              <a:rPr lang="en-US" dirty="0"/>
              <a:t> and Model </a:t>
            </a:r>
            <a:r>
              <a:rPr lang="en-US" i="1" dirty="0"/>
              <a:t>B</a:t>
            </a:r>
            <a:r>
              <a:rPr lang="en-US" dirty="0"/>
              <a:t> is not going to be profitable, so we really only need to evaluate </a:t>
            </a:r>
            <a:r>
              <a:rPr lang="en-US" i="1" dirty="0"/>
              <a:t>f</a:t>
            </a:r>
            <a:r>
              <a:rPr lang="en-US" dirty="0"/>
              <a:t> at four vertices: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Linear Programming (cont.)</a:t>
            </a:r>
          </a:p>
        </p:txBody>
      </p:sp>
      <p:sp>
        <p:nvSpPr>
          <p:cNvPr id="3" name="Content Placeholder 2"/>
          <p:cNvSpPr>
            <a:spLocks noGrp="1"/>
          </p:cNvSpPr>
          <p:nvPr>
            <p:ph idx="1"/>
          </p:nvPr>
        </p:nvSpPr>
        <p:spPr/>
        <p:txBody>
          <a:bodyPr/>
          <a:lstStyle/>
          <a:p>
            <a:endParaRPr lang="en-US" i="1" dirty="0"/>
          </a:p>
          <a:p>
            <a:endParaRPr lang="en-US" i="1" dirty="0"/>
          </a:p>
          <a:p>
            <a:r>
              <a:rPr lang="en-US" i="1" dirty="0"/>
              <a:t>f</a:t>
            </a:r>
            <a:r>
              <a:rPr lang="en-US" dirty="0"/>
              <a:t>(0, 1500) = 12,000 </a:t>
            </a:r>
          </a:p>
          <a:p>
            <a:r>
              <a:rPr lang="en-US" i="1" dirty="0"/>
              <a:t>f</a:t>
            </a:r>
            <a:r>
              <a:rPr lang="en-US" dirty="0"/>
              <a:t>(600, 1400) = 15,400 </a:t>
            </a:r>
          </a:p>
          <a:p>
            <a:r>
              <a:rPr lang="en-US" i="1" dirty="0">
                <a:solidFill>
                  <a:srgbClr val="FF0000"/>
                </a:solidFill>
              </a:rPr>
              <a:t>f</a:t>
            </a:r>
            <a:r>
              <a:rPr lang="en-US" dirty="0">
                <a:solidFill>
                  <a:srgbClr val="FF0000"/>
                </a:solidFill>
              </a:rPr>
              <a:t>(1400, 800) = 16,200 </a:t>
            </a:r>
          </a:p>
          <a:p>
            <a:r>
              <a:rPr lang="en-US" i="1" dirty="0"/>
              <a:t>f</a:t>
            </a:r>
            <a:r>
              <a:rPr lang="en-US" dirty="0"/>
              <a:t>(2000, 0) = 14,000</a:t>
            </a:r>
          </a:p>
        </p:txBody>
      </p:sp>
      <p:pic>
        <p:nvPicPr>
          <p:cNvPr id="160770" name="Picture 2" descr="C:\Documents and Settings\Nagesh\Desktop\Ch_11_7_Example_2.png"/>
          <p:cNvPicPr>
            <a:picLocks noChangeAspect="1" noChangeArrowheads="1"/>
          </p:cNvPicPr>
          <p:nvPr/>
        </p:nvPicPr>
        <p:blipFill>
          <a:blip r:embed="rId2"/>
          <a:srcRect/>
          <a:stretch>
            <a:fillRect/>
          </a:stretch>
        </p:blipFill>
        <p:spPr bwMode="auto">
          <a:xfrm>
            <a:off x="4114800" y="1371600"/>
            <a:ext cx="4217103" cy="4114800"/>
          </a:xfrm>
          <a:prstGeom prst="rect">
            <a:avLst/>
          </a:prstGeom>
          <a:noFill/>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Linear Programming (cont.)</a:t>
            </a:r>
          </a:p>
        </p:txBody>
      </p:sp>
      <p:sp>
        <p:nvSpPr>
          <p:cNvPr id="3" name="Content Placeholder 2"/>
          <p:cNvSpPr>
            <a:spLocks noGrp="1"/>
          </p:cNvSpPr>
          <p:nvPr>
            <p:ph idx="1"/>
          </p:nvPr>
        </p:nvSpPr>
        <p:spPr/>
        <p:txBody>
          <a:bodyPr/>
          <a:lstStyle/>
          <a:p>
            <a:r>
              <a:rPr lang="en-US" dirty="0"/>
              <a:t>From these calculations, we conclude that the maximum profit is generated from making </a:t>
            </a:r>
            <a:r>
              <a:rPr lang="en-US" dirty="0">
                <a:solidFill>
                  <a:srgbClr val="000099"/>
                </a:solidFill>
              </a:rPr>
              <a:t>1400 </a:t>
            </a:r>
            <a:r>
              <a:rPr lang="en-US" dirty="0"/>
              <a:t>units of Model </a:t>
            </a:r>
            <a:r>
              <a:rPr lang="en-US" i="1" dirty="0"/>
              <a:t>A</a:t>
            </a:r>
            <a:r>
              <a:rPr lang="en-US" dirty="0"/>
              <a:t> and </a:t>
            </a:r>
            <a:r>
              <a:rPr lang="en-US" dirty="0">
                <a:solidFill>
                  <a:srgbClr val="000099"/>
                </a:solidFill>
              </a:rPr>
              <a:t>800</a:t>
            </a:r>
            <a:r>
              <a:rPr lang="en-US" dirty="0"/>
              <a:t> units of Model </a:t>
            </a:r>
            <a:r>
              <a:rPr lang="en-US" i="1" dirty="0"/>
              <a:t>B</a:t>
            </a:r>
            <a:r>
              <a:rPr lang="en-US" dirty="0"/>
              <a:t>. The maximum profit would be </a:t>
            </a:r>
            <a:r>
              <a:rPr lang="en-US" dirty="0">
                <a:solidFill>
                  <a:srgbClr val="FF0000"/>
                </a:solidFill>
              </a:rPr>
              <a:t>$16,200</a:t>
            </a:r>
            <a:r>
              <a:rPr lang="en-US" dirty="0"/>
              <a: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Feasible Regions</a:t>
            </a:r>
          </a:p>
        </p:txBody>
      </p:sp>
      <p:sp>
        <p:nvSpPr>
          <p:cNvPr id="3" name="Content Placeholder 2"/>
          <p:cNvSpPr>
            <a:spLocks noGrp="1"/>
          </p:cNvSpPr>
          <p:nvPr>
            <p:ph idx="1"/>
          </p:nvPr>
        </p:nvSpPr>
        <p:spPr/>
        <p:txBody>
          <a:bodyPr/>
          <a:lstStyle/>
          <a:p>
            <a:r>
              <a:rPr lang="en-US" dirty="0"/>
              <a:t>A family orchard is in the business of selling peaches and nectarines. The owners know that to prevent a certain pest infestation, the number of nectarine trees in the orchard cannot exceed the number of peach trees. Also, because of the space requirements of each type of tree, the number of nectarine trees plus twice the number of peach trees cannot exceed </a:t>
            </a:r>
            <a:r>
              <a:rPr lang="en-US" dirty="0">
                <a:solidFill>
                  <a:srgbClr val="0000FF"/>
                </a:solidFill>
              </a:rPr>
              <a:t>100 trees</a:t>
            </a:r>
            <a:r>
              <a:rPr lang="en-US" dirty="0"/>
              <a:t>. Construct the constraints and graph the feasible region for this situation.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Feasible Regions (cont.)</a:t>
            </a:r>
          </a:p>
        </p:txBody>
      </p:sp>
      <p:sp>
        <p:nvSpPr>
          <p:cNvPr id="3" name="Content Placeholder 2"/>
          <p:cNvSpPr>
            <a:spLocks noGrp="1"/>
          </p:cNvSpPr>
          <p:nvPr>
            <p:ph idx="1"/>
          </p:nvPr>
        </p:nvSpPr>
        <p:spPr/>
        <p:txBody>
          <a:bodyPr/>
          <a:lstStyle/>
          <a:p>
            <a:r>
              <a:rPr lang="en-US" b="1" dirty="0"/>
              <a:t>Solution:</a:t>
            </a:r>
          </a:p>
          <a:p>
            <a:r>
              <a:rPr lang="en-US" dirty="0"/>
              <a:t>Let </a:t>
            </a:r>
            <a:r>
              <a:rPr lang="en-US" i="1" dirty="0"/>
              <a:t>p</a:t>
            </a:r>
            <a:r>
              <a:rPr lang="en-US" dirty="0"/>
              <a:t> be the number of peach trees and </a:t>
            </a:r>
            <a:r>
              <a:rPr lang="en-US" i="1" dirty="0"/>
              <a:t>n</a:t>
            </a:r>
            <a:r>
              <a:rPr lang="en-US" dirty="0"/>
              <a:t> be the number of nectarine trees. The constraints given in the problem can now be written in terms of </a:t>
            </a:r>
            <a:r>
              <a:rPr lang="en-US" i="1" dirty="0"/>
              <a:t>p</a:t>
            </a:r>
            <a:r>
              <a:rPr lang="en-US" dirty="0"/>
              <a:t> and </a:t>
            </a:r>
            <a:r>
              <a:rPr lang="en-US" i="1" dirty="0"/>
              <a:t>n</a:t>
            </a:r>
            <a:r>
              <a:rPr lang="en-US" dirty="0"/>
              <a:t>. </a:t>
            </a:r>
          </a:p>
          <a:p>
            <a:r>
              <a:rPr lang="en-US" dirty="0"/>
              <a:t>The second sentence tells us that </a:t>
            </a:r>
            <a:r>
              <a:rPr lang="en-US" i="1" dirty="0"/>
              <a:t>n </a:t>
            </a:r>
            <a:r>
              <a:rPr lang="en-US" dirty="0">
                <a:sym typeface="Symbol"/>
              </a:rPr>
              <a:t> </a:t>
            </a:r>
            <a:r>
              <a:rPr lang="en-US" i="1" dirty="0"/>
              <a:t>p,</a:t>
            </a:r>
            <a:r>
              <a:rPr lang="en-US" dirty="0"/>
              <a:t> and the third sentence tells us that </a:t>
            </a:r>
            <a:r>
              <a:rPr lang="en-US" i="1" dirty="0">
                <a:solidFill>
                  <a:srgbClr val="000099"/>
                </a:solidFill>
              </a:rPr>
              <a:t>n</a:t>
            </a:r>
            <a:r>
              <a:rPr lang="en-US" dirty="0">
                <a:solidFill>
                  <a:srgbClr val="000099"/>
                </a:solidFill>
              </a:rPr>
              <a:t> + 2</a:t>
            </a:r>
            <a:r>
              <a:rPr lang="en-US" i="1" dirty="0">
                <a:solidFill>
                  <a:srgbClr val="000099"/>
                </a:solidFill>
              </a:rPr>
              <a:t>p</a:t>
            </a:r>
            <a:r>
              <a:rPr lang="en-US" dirty="0">
                <a:solidFill>
                  <a:srgbClr val="000099"/>
                </a:solidFill>
              </a:rPr>
              <a:t> </a:t>
            </a:r>
            <a:r>
              <a:rPr lang="en-US" dirty="0">
                <a:solidFill>
                  <a:srgbClr val="000099"/>
                </a:solidFill>
                <a:sym typeface="Symbol"/>
              </a:rPr>
              <a:t> </a:t>
            </a:r>
            <a:r>
              <a:rPr lang="en-US" dirty="0">
                <a:solidFill>
                  <a:srgbClr val="000099"/>
                </a:solidFill>
              </a:rPr>
              <a:t>100</a:t>
            </a:r>
            <a:r>
              <a:rPr lang="en-US" dirty="0"/>
              <a:t>. Since we can't have a negative number of trees, we also know that </a:t>
            </a:r>
            <a:r>
              <a:rPr lang="en-US" i="1" dirty="0"/>
              <a:t>n</a:t>
            </a:r>
            <a:r>
              <a:rPr lang="en-US" dirty="0"/>
              <a:t> </a:t>
            </a:r>
            <a:r>
              <a:rPr lang="en-US" dirty="0">
                <a:sym typeface="Symbol"/>
              </a:rPr>
              <a:t> </a:t>
            </a:r>
            <a:r>
              <a:rPr lang="en-US" dirty="0"/>
              <a:t>0 and </a:t>
            </a:r>
            <a:r>
              <a:rPr lang="en-US" i="1" dirty="0"/>
              <a:t>p</a:t>
            </a:r>
            <a:r>
              <a:rPr lang="en-US" dirty="0">
                <a:sym typeface="Symbol"/>
              </a:rPr>
              <a:t>  </a:t>
            </a:r>
            <a:r>
              <a:rPr lang="en-US" dirty="0"/>
              <a:t>0.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Feasible Regions (cont.)</a:t>
            </a:r>
          </a:p>
        </p:txBody>
      </p:sp>
      <p:sp>
        <p:nvSpPr>
          <p:cNvPr id="3" name="Content Placeholder 2"/>
          <p:cNvSpPr>
            <a:spLocks noGrp="1"/>
          </p:cNvSpPr>
          <p:nvPr>
            <p:ph idx="1"/>
          </p:nvPr>
        </p:nvSpPr>
        <p:spPr>
          <a:xfrm>
            <a:off x="457200" y="1280160"/>
            <a:ext cx="4114800" cy="4389120"/>
          </a:xfrm>
        </p:spPr>
        <p:txBody>
          <a:bodyPr>
            <a:normAutofit/>
          </a:bodyPr>
          <a:lstStyle/>
          <a:p>
            <a:r>
              <a:rPr lang="en-US" dirty="0"/>
              <a:t>Letting the horizontal axis represent </a:t>
            </a:r>
            <a:r>
              <a:rPr lang="en-US" i="1" dirty="0"/>
              <a:t>p</a:t>
            </a:r>
            <a:r>
              <a:rPr lang="en-US" dirty="0"/>
              <a:t> and the vertical axis represent </a:t>
            </a:r>
            <a:r>
              <a:rPr lang="en-US" i="1" dirty="0"/>
              <a:t>n</a:t>
            </a:r>
            <a:r>
              <a:rPr lang="en-US" dirty="0"/>
              <a:t>, we can graph the feasible region defined by these constraints.</a:t>
            </a:r>
          </a:p>
        </p:txBody>
      </p:sp>
      <p:pic>
        <p:nvPicPr>
          <p:cNvPr id="148482" name="Picture 2" descr="C:\Documents and Settings\Nagesh\Desktop\201301t_telugucalendar_january.png"/>
          <p:cNvPicPr>
            <a:picLocks noChangeAspect="1" noChangeArrowheads="1"/>
          </p:cNvPicPr>
          <p:nvPr/>
        </p:nvPicPr>
        <p:blipFill>
          <a:blip r:embed="rId2"/>
          <a:srcRect/>
          <a:stretch>
            <a:fillRect/>
          </a:stretch>
        </p:blipFill>
        <p:spPr bwMode="auto">
          <a:xfrm>
            <a:off x="4648200" y="1371600"/>
            <a:ext cx="4247535" cy="4114800"/>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Feasible Regions (cont.)</a:t>
            </a:r>
          </a:p>
        </p:txBody>
      </p:sp>
      <p:sp>
        <p:nvSpPr>
          <p:cNvPr id="3" name="Content Placeholder 2"/>
          <p:cNvSpPr>
            <a:spLocks noGrp="1"/>
          </p:cNvSpPr>
          <p:nvPr>
            <p:ph idx="1"/>
          </p:nvPr>
        </p:nvSpPr>
        <p:spPr/>
        <p:txBody>
          <a:bodyPr/>
          <a:lstStyle/>
          <a:p>
            <a:r>
              <a:rPr lang="en-US" dirty="0"/>
              <a:t>Any point (with integer coordinates) in the shaded feasible region corresponds to a certain number of peach trees and nectarine trees, and all such points meet the stated conditions.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Linear Programming in Two Variables</a:t>
            </a:r>
          </a:p>
        </p:txBody>
      </p:sp>
      <p:sp>
        <p:nvSpPr>
          <p:cNvPr id="3" name="Content Placeholder 2"/>
          <p:cNvSpPr>
            <a:spLocks noGrp="1"/>
          </p:cNvSpPr>
          <p:nvPr>
            <p:ph idx="1"/>
          </p:nvPr>
        </p:nvSpPr>
        <p:spPr>
          <a:xfrm>
            <a:off x="457200" y="1280160"/>
            <a:ext cx="8229600" cy="3711785"/>
          </a:xfrm>
          <a:solidFill>
            <a:srgbClr val="FFFFCC"/>
          </a:solidFill>
          <a:ln w="28575">
            <a:solidFill>
              <a:srgbClr val="000000"/>
            </a:solidFill>
          </a:ln>
        </p:spPr>
        <p:txBody>
          <a:bodyPr>
            <a:spAutoFit/>
          </a:bodyPr>
          <a:lstStyle/>
          <a:p>
            <a:pPr algn="ctr">
              <a:tabLst>
                <a:tab pos="461963" algn="l"/>
              </a:tabLst>
            </a:pPr>
            <a:r>
              <a:rPr lang="en-US" b="1" dirty="0">
                <a:solidFill>
                  <a:srgbClr val="000000"/>
                </a:solidFill>
              </a:rPr>
              <a:t>Linear Programming Method (Two-Variable Case)</a:t>
            </a:r>
          </a:p>
          <a:p>
            <a:r>
              <a:rPr lang="en-US" b="1" dirty="0">
                <a:solidFill>
                  <a:srgbClr val="000000"/>
                </a:solidFill>
              </a:rPr>
              <a:t>Step 1: </a:t>
            </a:r>
            <a:r>
              <a:rPr lang="en-US" dirty="0">
                <a:solidFill>
                  <a:srgbClr val="000000"/>
                </a:solidFill>
              </a:rPr>
              <a:t>Identify the variables to be considered in the problem, determine all the constraints on the variables imposed by the problem, and sketch the feasible region described by the constraints.</a:t>
            </a:r>
          </a:p>
          <a:p>
            <a:r>
              <a:rPr lang="en-US" b="1" dirty="0">
                <a:solidFill>
                  <a:srgbClr val="000000"/>
                </a:solidFill>
              </a:rPr>
              <a:t>Step 2: </a:t>
            </a:r>
            <a:r>
              <a:rPr lang="en-US" dirty="0">
                <a:solidFill>
                  <a:srgbClr val="000000"/>
                </a:solidFill>
              </a:rPr>
              <a:t>Determine the function that is to be either maximized or minimized. Such a function is called the </a:t>
            </a:r>
            <a:r>
              <a:rPr lang="en-US" b="1" dirty="0">
                <a:solidFill>
                  <a:srgbClr val="C00000"/>
                </a:solidFill>
              </a:rPr>
              <a:t>objective function</a:t>
            </a:r>
            <a:r>
              <a:rPr lang="en-US" dirty="0">
                <a:solidFill>
                  <a:srgbClr val="000000"/>
                </a:solidFill>
              </a:rPr>
              <a: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Linear Programming in Two Variables</a:t>
            </a:r>
          </a:p>
        </p:txBody>
      </p:sp>
      <p:sp>
        <p:nvSpPr>
          <p:cNvPr id="3" name="Content Placeholder 2"/>
          <p:cNvSpPr>
            <a:spLocks noGrp="1"/>
          </p:cNvSpPr>
          <p:nvPr>
            <p:ph idx="1"/>
          </p:nvPr>
        </p:nvSpPr>
        <p:spPr>
          <a:xfrm>
            <a:off x="457200" y="1280160"/>
            <a:ext cx="8229600" cy="3625608"/>
          </a:xfrm>
          <a:solidFill>
            <a:srgbClr val="FFFFCC"/>
          </a:solidFill>
          <a:ln w="28575">
            <a:solidFill>
              <a:srgbClr val="000000"/>
            </a:solidFill>
          </a:ln>
        </p:spPr>
        <p:txBody>
          <a:bodyPr>
            <a:spAutoFit/>
          </a:bodyPr>
          <a:lstStyle/>
          <a:p>
            <a:pPr algn="ctr">
              <a:tabLst>
                <a:tab pos="461963" algn="l"/>
              </a:tabLst>
            </a:pPr>
            <a:r>
              <a:rPr lang="en-US" b="1" dirty="0">
                <a:solidFill>
                  <a:srgbClr val="000000"/>
                </a:solidFill>
              </a:rPr>
              <a:t>Linear Programming Method (Two-Variable Case) (cont.)</a:t>
            </a:r>
          </a:p>
          <a:p>
            <a:pPr>
              <a:tabLst>
                <a:tab pos="461963" algn="l"/>
              </a:tabLst>
            </a:pPr>
            <a:r>
              <a:rPr lang="en-US" b="1" dirty="0">
                <a:solidFill>
                  <a:srgbClr val="000000"/>
                </a:solidFill>
              </a:rPr>
              <a:t>Step 3: </a:t>
            </a:r>
            <a:r>
              <a:rPr lang="en-US" dirty="0">
                <a:solidFill>
                  <a:srgbClr val="000000"/>
                </a:solidFill>
              </a:rPr>
              <a:t>Evaluate the function at each of the vertices of the feasible region and compare the values found. If the feasible region is </a:t>
            </a:r>
            <a:r>
              <a:rPr lang="en-US" i="1" dirty="0">
                <a:solidFill>
                  <a:srgbClr val="000000"/>
                </a:solidFill>
              </a:rPr>
              <a:t>bounded</a:t>
            </a:r>
            <a:r>
              <a:rPr lang="en-US" dirty="0">
                <a:solidFill>
                  <a:srgbClr val="000000"/>
                </a:solidFill>
              </a:rPr>
              <a:t>, the optimum value of the function will occur at a vertex. If the feasible region is </a:t>
            </a:r>
            <a:r>
              <a:rPr lang="en-US" i="1" dirty="0">
                <a:solidFill>
                  <a:srgbClr val="000000"/>
                </a:solidFill>
              </a:rPr>
              <a:t>unbounded</a:t>
            </a:r>
            <a:r>
              <a:rPr lang="en-US" dirty="0">
                <a:solidFill>
                  <a:srgbClr val="000000"/>
                </a:solidFill>
              </a:rPr>
              <a:t>, the optimum value of the function may not exist, but if it does it will occur at a vertex.</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Linear Programming</a:t>
            </a:r>
          </a:p>
        </p:txBody>
      </p:sp>
      <p:sp>
        <p:nvSpPr>
          <p:cNvPr id="3" name="Content Placeholder 2"/>
          <p:cNvSpPr>
            <a:spLocks noGrp="1"/>
          </p:cNvSpPr>
          <p:nvPr>
            <p:ph idx="1"/>
          </p:nvPr>
        </p:nvSpPr>
        <p:spPr/>
        <p:txBody>
          <a:bodyPr/>
          <a:lstStyle/>
          <a:p>
            <a:r>
              <a:rPr lang="en-US" dirty="0"/>
              <a:t>Find the maximum and minimum values of </a:t>
            </a:r>
          </a:p>
          <a:p>
            <a:pPr>
              <a:spcBef>
                <a:spcPts val="0"/>
              </a:spcBef>
            </a:pPr>
            <a:r>
              <a:rPr lang="en-US" i="1" dirty="0">
                <a:solidFill>
                  <a:srgbClr val="0000FF"/>
                </a:solidFill>
              </a:rPr>
              <a:t>f</a:t>
            </a:r>
            <a:r>
              <a:rPr lang="en-US" dirty="0">
                <a:solidFill>
                  <a:srgbClr val="0000FF"/>
                </a:solidFill>
              </a:rPr>
              <a:t>(</a:t>
            </a:r>
            <a:r>
              <a:rPr lang="en-US" i="1" dirty="0">
                <a:solidFill>
                  <a:srgbClr val="0000FF"/>
                </a:solidFill>
              </a:rPr>
              <a:t>x</a:t>
            </a:r>
            <a:r>
              <a:rPr lang="en-US" dirty="0">
                <a:solidFill>
                  <a:srgbClr val="0000FF"/>
                </a:solidFill>
              </a:rPr>
              <a:t>, </a:t>
            </a:r>
            <a:r>
              <a:rPr lang="en-US" i="1" dirty="0">
                <a:solidFill>
                  <a:srgbClr val="0000FF"/>
                </a:solidFill>
              </a:rPr>
              <a:t>y</a:t>
            </a:r>
            <a:r>
              <a:rPr lang="en-US" dirty="0">
                <a:solidFill>
                  <a:srgbClr val="0000FF"/>
                </a:solidFill>
              </a:rPr>
              <a:t>) = 3</a:t>
            </a:r>
            <a:r>
              <a:rPr lang="en-US" i="1" dirty="0">
                <a:solidFill>
                  <a:srgbClr val="0000FF"/>
                </a:solidFill>
              </a:rPr>
              <a:t>x</a:t>
            </a:r>
            <a:r>
              <a:rPr lang="en-US" dirty="0">
                <a:solidFill>
                  <a:srgbClr val="0000FF"/>
                </a:solidFill>
              </a:rPr>
              <a:t> + 2</a:t>
            </a:r>
            <a:r>
              <a:rPr lang="en-US" i="1" dirty="0">
                <a:solidFill>
                  <a:srgbClr val="0000FF"/>
                </a:solidFill>
              </a:rPr>
              <a:t>y</a:t>
            </a:r>
            <a:r>
              <a:rPr lang="en-US" dirty="0"/>
              <a:t> subject to the constraints</a:t>
            </a:r>
          </a:p>
        </p:txBody>
      </p:sp>
      <p:graphicFrame>
        <p:nvGraphicFramePr>
          <p:cNvPr id="150530" name="Object 2"/>
          <p:cNvGraphicFramePr>
            <a:graphicFrameLocks noChangeAspect="1"/>
          </p:cNvGraphicFramePr>
          <p:nvPr/>
        </p:nvGraphicFramePr>
        <p:xfrm>
          <a:off x="3390900" y="2400300"/>
          <a:ext cx="2222500" cy="3162300"/>
        </p:xfrm>
        <a:graphic>
          <a:graphicData uri="http://schemas.openxmlformats.org/presentationml/2006/ole">
            <mc:AlternateContent xmlns:mc="http://schemas.openxmlformats.org/markup-compatibility/2006">
              <mc:Choice xmlns:v="urn:schemas-microsoft-com:vml" Requires="v">
                <p:oleObj spid="_x0000_s1034" name="Equation" r:id="rId3" imgW="2222280" imgH="3162240" progId="Equation.DSMT4">
                  <p:embed/>
                </p:oleObj>
              </mc:Choice>
              <mc:Fallback>
                <p:oleObj name="Equation" r:id="rId3" imgW="2222280" imgH="316224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90900" y="2400300"/>
                        <a:ext cx="2222500" cy="316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147</TotalTime>
  <Words>1508</Words>
  <Application>Microsoft Office PowerPoint</Application>
  <PresentationFormat>On-screen Show (4:3)</PresentationFormat>
  <Paragraphs>71</Paragraphs>
  <Slides>25</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25</vt:i4>
      </vt:variant>
    </vt:vector>
  </HeadingPairs>
  <TitlesOfParts>
    <vt:vector size="30" baseType="lpstr">
      <vt:lpstr>Courier New</vt:lpstr>
      <vt:lpstr>Calibri</vt:lpstr>
      <vt:lpstr>Arial</vt:lpstr>
      <vt:lpstr>Office Theme</vt:lpstr>
      <vt:lpstr>Equation</vt:lpstr>
      <vt:lpstr>Section 7.2</vt:lpstr>
      <vt:lpstr>Objectives</vt:lpstr>
      <vt:lpstr>Example 1: Feasible Regions</vt:lpstr>
      <vt:lpstr>Example 1: Feasible Regions (cont.)</vt:lpstr>
      <vt:lpstr>Example 1: Feasible Regions (cont.)</vt:lpstr>
      <vt:lpstr>Example 1: Feasible Regions (cont.)</vt:lpstr>
      <vt:lpstr>Linear Programming in Two Variables</vt:lpstr>
      <vt:lpstr>Linear Programming in Two Variables</vt:lpstr>
      <vt:lpstr>Example 2: Linear Programming</vt:lpstr>
      <vt:lpstr>Example 2: Linear Programming (cont.)</vt:lpstr>
      <vt:lpstr>Example 2: Linear Programming (cont.)</vt:lpstr>
      <vt:lpstr>Example 2: Linear Programming (cont.)</vt:lpstr>
      <vt:lpstr>Example 2: Linear Programming (cont.)</vt:lpstr>
      <vt:lpstr>Example 2: Linear Programming (cont.)</vt:lpstr>
      <vt:lpstr>Example 2: Linear Programming (cont.)</vt:lpstr>
      <vt:lpstr>Example 2: Linear Programming (cont.)</vt:lpstr>
      <vt:lpstr>Example 3: Linear Programming</vt:lpstr>
      <vt:lpstr>Example 3: Linear Programming (cont.)</vt:lpstr>
      <vt:lpstr>Example 3: Linear Programming (cont.)</vt:lpstr>
      <vt:lpstr>Example 3: Linear Programming (cont.)</vt:lpstr>
      <vt:lpstr>Example 4: Linear Programming</vt:lpstr>
      <vt:lpstr>Example 4: Linear Programming (cont.)</vt:lpstr>
      <vt:lpstr>Example 4: Linear Programming (cont.)</vt:lpstr>
      <vt:lpstr>Example 4: Linear Programming (cont.)</vt:lpstr>
      <vt:lpstr>Example 4: Linear Programming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Mathematics with Applications in Business and Social Sciences</dc:title>
  <dc:creator>Hawkes Learning Systems</dc:creator>
  <cp:lastModifiedBy>Chad Yates</cp:lastModifiedBy>
  <cp:revision>41</cp:revision>
  <dcterms:created xsi:type="dcterms:W3CDTF">2013-04-26T14:43:13Z</dcterms:created>
  <dcterms:modified xsi:type="dcterms:W3CDTF">2019-08-22T16:15:53Z</dcterms:modified>
</cp:coreProperties>
</file>