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72"/>
  </p:notesMasterIdLst>
  <p:handoutMasterIdLst>
    <p:handoutMasterId r:id="rId73"/>
  </p:handoutMasterIdLst>
  <p:sldIdLst>
    <p:sldId id="256" r:id="rId2"/>
    <p:sldId id="257" r:id="rId3"/>
    <p:sldId id="258" r:id="rId4"/>
    <p:sldId id="259" r:id="rId5"/>
    <p:sldId id="260" r:id="rId6"/>
    <p:sldId id="262" r:id="rId7"/>
    <p:sldId id="310" r:id="rId8"/>
    <p:sldId id="311" r:id="rId9"/>
    <p:sldId id="312" r:id="rId10"/>
    <p:sldId id="264" r:id="rId11"/>
    <p:sldId id="321" r:id="rId12"/>
    <p:sldId id="313" r:id="rId13"/>
    <p:sldId id="322" r:id="rId14"/>
    <p:sldId id="314" r:id="rId15"/>
    <p:sldId id="315" r:id="rId16"/>
    <p:sldId id="316" r:id="rId17"/>
    <p:sldId id="266" r:id="rId18"/>
    <p:sldId id="335" r:id="rId19"/>
    <p:sldId id="318" r:id="rId20"/>
    <p:sldId id="268" r:id="rId21"/>
    <p:sldId id="317" r:id="rId22"/>
    <p:sldId id="270" r:id="rId23"/>
    <p:sldId id="271" r:id="rId24"/>
    <p:sldId id="272" r:id="rId25"/>
    <p:sldId id="319" r:id="rId26"/>
    <p:sldId id="273" r:id="rId27"/>
    <p:sldId id="274" r:id="rId28"/>
    <p:sldId id="275" r:id="rId29"/>
    <p:sldId id="276" r:id="rId30"/>
    <p:sldId id="277" r:id="rId31"/>
    <p:sldId id="323" r:id="rId32"/>
    <p:sldId id="320" r:id="rId33"/>
    <p:sldId id="278" r:id="rId34"/>
    <p:sldId id="279" r:id="rId35"/>
    <p:sldId id="280" r:id="rId36"/>
    <p:sldId id="281" r:id="rId37"/>
    <p:sldId id="324" r:id="rId38"/>
    <p:sldId id="282" r:id="rId39"/>
    <p:sldId id="283" r:id="rId40"/>
    <p:sldId id="284" r:id="rId41"/>
    <p:sldId id="325" r:id="rId42"/>
    <p:sldId id="285" r:id="rId43"/>
    <p:sldId id="326" r:id="rId44"/>
    <p:sldId id="327" r:id="rId45"/>
    <p:sldId id="328" r:id="rId46"/>
    <p:sldId id="329" r:id="rId47"/>
    <p:sldId id="286" r:id="rId48"/>
    <p:sldId id="287" r:id="rId49"/>
    <p:sldId id="288" r:id="rId50"/>
    <p:sldId id="289" r:id="rId51"/>
    <p:sldId id="290" r:id="rId52"/>
    <p:sldId id="291" r:id="rId53"/>
    <p:sldId id="292" r:id="rId54"/>
    <p:sldId id="293" r:id="rId55"/>
    <p:sldId id="294" r:id="rId56"/>
    <p:sldId id="295" r:id="rId57"/>
    <p:sldId id="297" r:id="rId58"/>
    <p:sldId id="298" r:id="rId59"/>
    <p:sldId id="300" r:id="rId60"/>
    <p:sldId id="301" r:id="rId61"/>
    <p:sldId id="330" r:id="rId62"/>
    <p:sldId id="302" r:id="rId63"/>
    <p:sldId id="303" r:id="rId64"/>
    <p:sldId id="331" r:id="rId65"/>
    <p:sldId id="304" r:id="rId66"/>
    <p:sldId id="305" r:id="rId67"/>
    <p:sldId id="307" r:id="rId68"/>
    <p:sldId id="309" r:id="rId69"/>
    <p:sldId id="333" r:id="rId70"/>
    <p:sldId id="332" r:id="rId71"/>
  </p:sldIdLst>
  <p:sldSz cx="9144000" cy="6858000" type="screen4x3"/>
  <p:notesSz cx="6858000" cy="9144000"/>
  <p:embeddedFontLst>
    <p:embeddedFont>
      <p:font typeface="Cambria Math" panose="02040503050406030204" pitchFamily="18" charset="0"/>
      <p:regular r:id="rId74"/>
    </p:embeddedFont>
  </p:embeddedFontLst>
  <p:custDataLst>
    <p:tags r:id="rId7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ick  Belloit" initials="" lastIdx="10" clrIdx="0"/>
  <p:cmAuthor id="1" name="Asha" initials="A" lastIdx="1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2D7D9F"/>
    <a:srgbClr val="0000FF"/>
    <a:srgbClr val="000099"/>
    <a:srgbClr val="1F497D"/>
    <a:srgbClr val="366092"/>
    <a:srgbClr val="1F49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7220" autoAdjust="0"/>
    <p:restoredTop sz="94660"/>
  </p:normalViewPr>
  <p:slideViewPr>
    <p:cSldViewPr>
      <p:cViewPr varScale="1">
        <p:scale>
          <a:sx n="82" d="100"/>
          <a:sy n="82" d="100"/>
        </p:scale>
        <p:origin x="941" y="72"/>
      </p:cViewPr>
      <p:guideLst>
        <p:guide orient="horz" pos="2160"/>
        <p:guide pos="2880"/>
      </p:guideLst>
    </p:cSldViewPr>
  </p:slideViewPr>
  <p:notesTextViewPr>
    <p:cViewPr>
      <p:scale>
        <a:sx n="3" d="2"/>
        <a:sy n="3" d="2"/>
      </p:scale>
      <p:origin x="0" y="0"/>
    </p:cViewPr>
  </p:notesTextViewPr>
  <p:sorterViewPr>
    <p:cViewPr>
      <p:scale>
        <a:sx n="66" d="100"/>
        <a:sy n="66" d="100"/>
      </p:scale>
      <p:origin x="0" y="0"/>
    </p:cViewPr>
  </p:sorterViewPr>
  <p:notesViewPr>
    <p:cSldViewPr>
      <p:cViewPr varScale="1">
        <p:scale>
          <a:sx n="58" d="100"/>
          <a:sy n="58" d="100"/>
        </p:scale>
        <p:origin x="3024"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font" Target="fonts/font1.fntdata"/><Relationship Id="rId79"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notesMaster" Target="notesMasters/notesMaster1.xml"/><Relationship Id="rId80"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handoutMaster" Target="handoutMasters/handoutMaster1.xml"/><Relationship Id="rId78"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commentAuthors" Target="commentAuthor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E235DB0-18E5-42EE-8A41-3EE53E7DF1D8}" type="datetimeFigureOut">
              <a:rPr lang="en-US" smtClean="0"/>
              <a:pPr/>
              <a:t>2/12/2025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74792EB-0FA9-4C62-9AEF-94474B71BCAD}" type="slidenum">
              <a:rPr lang="en-US" smtClean="0"/>
              <a:pPr/>
              <a:t>‹#›</a:t>
            </a:fld>
            <a:endParaRPr lang="en-US"/>
          </a:p>
        </p:txBody>
      </p:sp>
    </p:spTree>
    <p:extLst>
      <p:ext uri="{BB962C8B-B14F-4D97-AF65-F5344CB8AC3E}">
        <p14:creationId xmlns:p14="http://schemas.microsoft.com/office/powerpoint/2010/main" val="41630158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69A0D3-B478-40F2-A888-1E8089CEC0F3}" type="datetimeFigureOut">
              <a:rPr lang="en-US" smtClean="0"/>
              <a:pPr/>
              <a:t>2/12/2025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E6DA207-A26B-4388-9112-E8BB699F6246}" type="slidenum">
              <a:rPr lang="en-US" smtClean="0"/>
              <a:pPr/>
              <a:t>‹#›</a:t>
            </a:fld>
            <a:endParaRPr lang="en-US"/>
          </a:p>
        </p:txBody>
      </p:sp>
    </p:spTree>
    <p:extLst>
      <p:ext uri="{BB962C8B-B14F-4D97-AF65-F5344CB8AC3E}">
        <p14:creationId xmlns:p14="http://schemas.microsoft.com/office/powerpoint/2010/main" val="6156667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10"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4" name="Text Placeholder 3">
            <a:extLst>
              <a:ext uri="{FF2B5EF4-FFF2-40B4-BE49-F238E27FC236}">
                <a16:creationId xmlns:a16="http://schemas.microsoft.com/office/drawing/2014/main" id="{71A0D54E-FB3F-4E00-91DF-E7D7900CC666}"/>
              </a:ext>
            </a:extLst>
          </p:cNvPr>
          <p:cNvSpPr>
            <a:spLocks noGrp="1"/>
          </p:cNvSpPr>
          <p:nvPr>
            <p:ph type="body" sz="quarter" idx="10" hasCustomPrompt="1"/>
          </p:nvPr>
        </p:nvSpPr>
        <p:spPr>
          <a:xfrm>
            <a:off x="1371600" y="3502152"/>
            <a:ext cx="6400800" cy="1755648"/>
          </a:xfrm>
          <a:prstGeom prst="rect">
            <a:avLst/>
          </a:prstGeom>
        </p:spPr>
        <p:txBody>
          <a:bodyPr anchor="t" anchorCtr="1"/>
          <a:lstStyle>
            <a:lvl1pPr marL="0" indent="0">
              <a:buFontTx/>
              <a:buNone/>
              <a:defRPr b="1" i="1"/>
            </a:lvl1pPr>
          </a:lstStyle>
          <a:p>
            <a:pPr lvl="0"/>
            <a:r>
              <a:rPr lang="en-US" dirty="0"/>
              <a:t>Click to add subtitle</a:t>
            </a:r>
          </a:p>
        </p:txBody>
      </p:sp>
      <p:sp>
        <p:nvSpPr>
          <p:cNvPr id="3" name="Title 2">
            <a:extLst>
              <a:ext uri="{FF2B5EF4-FFF2-40B4-BE49-F238E27FC236}">
                <a16:creationId xmlns:a16="http://schemas.microsoft.com/office/drawing/2014/main" id="{F01147E5-B1BD-4168-9DA2-D332C27DB199}"/>
              </a:ext>
            </a:extLst>
          </p:cNvPr>
          <p:cNvSpPr>
            <a:spLocks noGrp="1"/>
          </p:cNvSpPr>
          <p:nvPr>
            <p:ph type="title"/>
          </p:nvPr>
        </p:nvSpPr>
        <p:spPr>
          <a:xfrm>
            <a:off x="640080" y="2130552"/>
            <a:ext cx="7772400" cy="1472184"/>
          </a:xfrm>
          <a:prstGeom prst="rect">
            <a:avLst/>
          </a:prstGeom>
        </p:spPr>
        <p:txBody>
          <a:bodyPr anchor="ctr" anchorCtr="0"/>
          <a:lstStyle>
            <a:lvl1pPr>
              <a:defRPr b="1">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3651075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rrors">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ext Placeholder 2">
            <a:extLst>
              <a:ext uri="{FF2B5EF4-FFF2-40B4-BE49-F238E27FC236}">
                <a16:creationId xmlns:a16="http://schemas.microsoft.com/office/drawing/2014/main" id="{C7651718-6C8C-47B1-82C8-30B07A449145}"/>
              </a:ext>
            </a:extLst>
          </p:cNvPr>
          <p:cNvSpPr>
            <a:spLocks noGrp="1"/>
          </p:cNvSpPr>
          <p:nvPr>
            <p:ph type="body" sz="quarter" idx="10"/>
          </p:nvPr>
        </p:nvSpPr>
        <p:spPr>
          <a:xfrm>
            <a:off x="457200" y="1082078"/>
            <a:ext cx="8229600" cy="4914276"/>
          </a:xfrm>
          <a:prstGeom prst="rect">
            <a:avLst/>
          </a:prstGeom>
          <a:ln w="28575">
            <a:solidFill>
              <a:srgbClr val="FF0000"/>
            </a:solidFill>
          </a:ln>
        </p:spPr>
        <p:txBody>
          <a:bodyPr/>
          <a:lstStyle>
            <a:lvl1pPr marL="0" indent="0">
              <a:buNone/>
              <a:defRPr sz="2800">
                <a:solidFill>
                  <a:srgbClr val="000000"/>
                </a:solidFill>
              </a:defRPr>
            </a:lvl1pPr>
          </a:lstStyle>
          <a:p>
            <a:pPr lvl="0"/>
            <a:endParaRPr lang="en-US" dirty="0"/>
          </a:p>
        </p:txBody>
      </p:sp>
    </p:spTree>
    <p:extLst>
      <p:ext uri="{BB962C8B-B14F-4D97-AF65-F5344CB8AC3E}">
        <p14:creationId xmlns:p14="http://schemas.microsoft.com/office/powerpoint/2010/main" val="23534850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rrors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9" name="Rectangle 8">
            <a:extLst>
              <a:ext uri="{FF2B5EF4-FFF2-40B4-BE49-F238E27FC236}">
                <a16:creationId xmlns:a16="http://schemas.microsoft.com/office/drawing/2014/main" id="{FCDC75ED-AB7E-4E7F-BC5E-A252D6044ADB}"/>
              </a:ext>
            </a:extLst>
          </p:cNvPr>
          <p:cNvSpPr/>
          <p:nvPr userDrawn="1"/>
        </p:nvSpPr>
        <p:spPr>
          <a:xfrm>
            <a:off x="457200" y="1092966"/>
            <a:ext cx="8229599" cy="4850594"/>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15A2C83-F758-497D-9ED7-F511E4334CAF}"/>
              </a:ext>
            </a:extLst>
          </p:cNvPr>
          <p:cNvSpPr>
            <a:spLocks noGrp="1"/>
          </p:cNvSpPr>
          <p:nvPr>
            <p:ph sz="quarter" idx="10" hasCustomPrompt="1"/>
          </p:nvPr>
        </p:nvSpPr>
        <p:spPr>
          <a:xfrm>
            <a:off x="457200" y="1092200"/>
            <a:ext cx="8229600" cy="4840288"/>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11792827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rrors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able Placeholder 2">
            <a:extLst>
              <a:ext uri="{FF2B5EF4-FFF2-40B4-BE49-F238E27FC236}">
                <a16:creationId xmlns:a16="http://schemas.microsoft.com/office/drawing/2014/main" id="{46C5300E-46C0-4573-BB9D-2DC5A4375238}"/>
              </a:ext>
            </a:extLst>
          </p:cNvPr>
          <p:cNvSpPr>
            <a:spLocks noGrp="1"/>
          </p:cNvSpPr>
          <p:nvPr>
            <p:ph type="tbl" sz="quarter" idx="10"/>
          </p:nvPr>
        </p:nvSpPr>
        <p:spPr>
          <a:xfrm>
            <a:off x="457200" y="1105523"/>
            <a:ext cx="8229600" cy="4838040"/>
          </a:xfrm>
          <a:prstGeom prst="rect">
            <a:avLst/>
          </a:prstGeom>
          <a:ln w="28575">
            <a:solidFill>
              <a:srgbClr val="FF0000"/>
            </a:solidFill>
          </a:ln>
        </p:spPr>
        <p:txBody>
          <a:bodyPr/>
          <a:lstStyle>
            <a:lvl1pPr>
              <a:defRPr sz="2800"/>
            </a:lvl1pPr>
          </a:lstStyle>
          <a:p>
            <a:endParaRPr lang="en-US" dirty="0"/>
          </a:p>
        </p:txBody>
      </p:sp>
    </p:spTree>
    <p:extLst>
      <p:ext uri="{BB962C8B-B14F-4D97-AF65-F5344CB8AC3E}">
        <p14:creationId xmlns:p14="http://schemas.microsoft.com/office/powerpoint/2010/main" val="7629876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Notes">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ext Placeholder 2">
            <a:extLst>
              <a:ext uri="{FF2B5EF4-FFF2-40B4-BE49-F238E27FC236}">
                <a16:creationId xmlns:a16="http://schemas.microsoft.com/office/drawing/2014/main" id="{CDC7A059-BE2D-4107-9D5E-745311FEFA72}"/>
              </a:ext>
            </a:extLst>
          </p:cNvPr>
          <p:cNvSpPr>
            <a:spLocks noGrp="1"/>
          </p:cNvSpPr>
          <p:nvPr>
            <p:ph type="body" sz="quarter" idx="10"/>
          </p:nvPr>
        </p:nvSpPr>
        <p:spPr>
          <a:xfrm>
            <a:off x="457200" y="1082078"/>
            <a:ext cx="8229600" cy="4861484"/>
          </a:xfrm>
          <a:prstGeom prst="rect">
            <a:avLst/>
          </a:prstGeom>
          <a:ln w="28575">
            <a:solidFill>
              <a:schemeClr val="accent1"/>
            </a:solidFill>
          </a:ln>
        </p:spPr>
        <p:txBody>
          <a:bodyPr/>
          <a:lstStyle>
            <a:lvl1pPr marL="0" indent="0">
              <a:buNone/>
              <a:defRPr sz="2800"/>
            </a:lvl1pPr>
          </a:lstStyle>
          <a:p>
            <a:pPr lvl="0"/>
            <a:endParaRPr lang="en-US" dirty="0"/>
          </a:p>
        </p:txBody>
      </p:sp>
    </p:spTree>
    <p:extLst>
      <p:ext uri="{BB962C8B-B14F-4D97-AF65-F5344CB8AC3E}">
        <p14:creationId xmlns:p14="http://schemas.microsoft.com/office/powerpoint/2010/main" val="29797087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Notes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9" name="Rectangle 8">
            <a:extLst>
              <a:ext uri="{FF2B5EF4-FFF2-40B4-BE49-F238E27FC236}">
                <a16:creationId xmlns:a16="http://schemas.microsoft.com/office/drawing/2014/main" id="{9BD3E83F-5038-477C-AF54-68062F1599E0}"/>
              </a:ext>
            </a:extLst>
          </p:cNvPr>
          <p:cNvSpPr/>
          <p:nvPr userDrawn="1"/>
        </p:nvSpPr>
        <p:spPr>
          <a:xfrm>
            <a:off x="457201" y="1092969"/>
            <a:ext cx="8229599" cy="4850594"/>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AA0EA87-BE08-4809-8855-91948461D982}"/>
              </a:ext>
            </a:extLst>
          </p:cNvPr>
          <p:cNvSpPr>
            <a:spLocks noGrp="1"/>
          </p:cNvSpPr>
          <p:nvPr>
            <p:ph sz="quarter" idx="10" hasCustomPrompt="1"/>
          </p:nvPr>
        </p:nvSpPr>
        <p:spPr>
          <a:xfrm>
            <a:off x="457200" y="1092200"/>
            <a:ext cx="8229600" cy="4862513"/>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1155031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Notes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able Placeholder 2">
            <a:extLst>
              <a:ext uri="{FF2B5EF4-FFF2-40B4-BE49-F238E27FC236}">
                <a16:creationId xmlns:a16="http://schemas.microsoft.com/office/drawing/2014/main" id="{C306A871-D043-41D9-9A57-60349F9974E7}"/>
              </a:ext>
            </a:extLst>
          </p:cNvPr>
          <p:cNvSpPr>
            <a:spLocks noGrp="1"/>
          </p:cNvSpPr>
          <p:nvPr>
            <p:ph type="tbl" sz="quarter" idx="10"/>
          </p:nvPr>
        </p:nvSpPr>
        <p:spPr>
          <a:xfrm>
            <a:off x="457200" y="1105523"/>
            <a:ext cx="8229600" cy="4838040"/>
          </a:xfrm>
          <a:prstGeom prst="rect">
            <a:avLst/>
          </a:prstGeom>
          <a:ln w="28575">
            <a:solidFill>
              <a:schemeClr val="accent1"/>
            </a:solidFill>
          </a:ln>
        </p:spPr>
        <p:txBody>
          <a:bodyPr/>
          <a:lstStyle>
            <a:lvl1pPr>
              <a:defRPr sz="2800"/>
            </a:lvl1pPr>
          </a:lstStyle>
          <a:p>
            <a:endParaRPr lang="en-US" dirty="0"/>
          </a:p>
        </p:txBody>
      </p:sp>
    </p:spTree>
    <p:extLst>
      <p:ext uri="{BB962C8B-B14F-4D97-AF65-F5344CB8AC3E}">
        <p14:creationId xmlns:p14="http://schemas.microsoft.com/office/powerpoint/2010/main" val="7891612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bjectives">
    <p:spTree>
      <p:nvGrpSpPr>
        <p:cNvPr id="1" name=""/>
        <p:cNvGrpSpPr/>
        <p:nvPr/>
      </p:nvGrpSpPr>
      <p:grpSpPr>
        <a:xfrm>
          <a:off x="0" y="0"/>
          <a:ext cx="0" cy="0"/>
          <a:chOff x="0" y="0"/>
          <a:chExt cx="0" cy="0"/>
        </a:xfrm>
      </p:grpSpPr>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997527"/>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457200" indent="-457200">
              <a:buFont typeface="Courier New" panose="02070309020205020404" pitchFamily="49" charset="0"/>
              <a:buChar char="o"/>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9" name="TextBox 18">
            <a:extLst>
              <a:ext uri="{FF2B5EF4-FFF2-40B4-BE49-F238E27FC236}">
                <a16:creationId xmlns:a16="http://schemas.microsoft.com/office/drawing/2014/main" id="{A5FF21EF-72E3-4AF0-B271-8ABDCFDC73DB}"/>
              </a:ext>
            </a:extLst>
          </p:cNvPr>
          <p:cNvSpPr txBox="1"/>
          <p:nvPr userDrawn="1"/>
        </p:nvSpPr>
        <p:spPr>
          <a:xfrm>
            <a:off x="457200" y="155448"/>
            <a:ext cx="8229600" cy="941832"/>
          </a:xfrm>
          <a:prstGeom prst="rect">
            <a:avLst/>
          </a:prstGeom>
          <a:noFill/>
        </p:spPr>
        <p:txBody>
          <a:bodyPr wrap="square" rtlCol="0" anchor="ctr" anchorCtr="1">
            <a:noAutofit/>
          </a:bodyPr>
          <a:lstStyle/>
          <a:p>
            <a:pPr algn="ctr"/>
            <a:r>
              <a:rPr lang="en-US" sz="3200" dirty="0">
                <a:latin typeface="+mj-lt"/>
              </a:rPr>
              <a:t>Objectives</a:t>
            </a:r>
          </a:p>
        </p:txBody>
      </p:sp>
    </p:spTree>
    <p:extLst>
      <p:ext uri="{BB962C8B-B14F-4D97-AF65-F5344CB8AC3E}">
        <p14:creationId xmlns:p14="http://schemas.microsoft.com/office/powerpoint/2010/main" val="31983257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xamp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3" name="Text Placeholder 2">
            <a:extLst>
              <a:ext uri="{FF2B5EF4-FFF2-40B4-BE49-F238E27FC236}">
                <a16:creationId xmlns:a16="http://schemas.microsoft.com/office/drawing/2014/main" id="{D6EEC94A-BFCC-4A85-9B96-436ED92D723F}"/>
              </a:ext>
            </a:extLst>
          </p:cNvPr>
          <p:cNvSpPr>
            <a:spLocks noGrp="1"/>
          </p:cNvSpPr>
          <p:nvPr>
            <p:ph type="body" sz="quarter" idx="10"/>
          </p:nvPr>
        </p:nvSpPr>
        <p:spPr>
          <a:xfrm>
            <a:off x="457200" y="1029287"/>
            <a:ext cx="8229600" cy="4967067"/>
          </a:xfrm>
          <a:prstGeom prst="rect">
            <a:avLst/>
          </a:prstGeom>
        </p:spPr>
        <p:txBody>
          <a:bodyPr/>
          <a:lstStyle>
            <a:lvl1pPr marL="0" indent="0">
              <a:buNone/>
              <a:defRPr sz="2800"/>
            </a:lvl1pPr>
          </a:lstStyle>
          <a:p>
            <a:pPr lvl="0"/>
            <a:endParaRPr lang="en-US" dirty="0"/>
          </a:p>
        </p:txBody>
      </p:sp>
    </p:spTree>
    <p:extLst>
      <p:ext uri="{BB962C8B-B14F-4D97-AF65-F5344CB8AC3E}">
        <p14:creationId xmlns:p14="http://schemas.microsoft.com/office/powerpoint/2010/main" val="15416598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xample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7110E547-E237-4E17-8363-3FC8F7FE0291}"/>
              </a:ext>
            </a:extLst>
          </p:cNvPr>
          <p:cNvSpPr>
            <a:spLocks noGrp="1"/>
          </p:cNvSpPr>
          <p:nvPr>
            <p:ph sz="quarter" idx="11" hasCustomPrompt="1"/>
          </p:nvPr>
        </p:nvSpPr>
        <p:spPr>
          <a:xfrm>
            <a:off x="457200" y="1081890"/>
            <a:ext cx="8229600" cy="4850597"/>
          </a:xfrm>
          <a:prstGeom prst="rect">
            <a:avLst/>
          </a:prstGeom>
        </p:spPr>
        <p:txBody>
          <a:bodyPr/>
          <a:lstStyle>
            <a:lvl1pPr marL="0" indent="0">
              <a:buNone/>
              <a:defRPr/>
            </a:lvl1pPr>
          </a:lstStyle>
          <a:p>
            <a:pPr lvl="0"/>
            <a:r>
              <a:rPr lang="en-US" dirty="0"/>
              <a:t> </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32457249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xample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3" name="Table Placeholder 2">
            <a:extLst>
              <a:ext uri="{FF2B5EF4-FFF2-40B4-BE49-F238E27FC236}">
                <a16:creationId xmlns:a16="http://schemas.microsoft.com/office/drawing/2014/main" id="{2AE9D435-6335-42D3-BEA2-55D97E207BB9}"/>
              </a:ext>
            </a:extLst>
          </p:cNvPr>
          <p:cNvSpPr>
            <a:spLocks noGrp="1"/>
          </p:cNvSpPr>
          <p:nvPr>
            <p:ph type="tbl" sz="quarter" idx="10"/>
          </p:nvPr>
        </p:nvSpPr>
        <p:spPr>
          <a:xfrm>
            <a:off x="457200" y="1105523"/>
            <a:ext cx="8229600" cy="4838040"/>
          </a:xfrm>
          <a:prstGeom prst="rect">
            <a:avLst/>
          </a:prstGeom>
        </p:spPr>
        <p:txBody>
          <a:bodyPr/>
          <a:lstStyle>
            <a:lvl1pPr>
              <a:defRPr sz="2800"/>
            </a:lvl1pPr>
          </a:lstStyle>
          <a:p>
            <a:endParaRPr lang="en-US" dirty="0"/>
          </a:p>
        </p:txBody>
      </p:sp>
    </p:spTree>
    <p:extLst>
      <p:ext uri="{BB962C8B-B14F-4D97-AF65-F5344CB8AC3E}">
        <p14:creationId xmlns:p14="http://schemas.microsoft.com/office/powerpoint/2010/main" val="36006380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 examp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029393"/>
            <a:ext cx="4069080" cy="523220"/>
          </a:xfrm>
          <a:prstGeom prst="rect">
            <a:avLst/>
          </a:prstGeom>
        </p:spPr>
        <p:txBody>
          <a:bodyPr>
            <a:sp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Content Placeholder 2">
            <a:extLst>
              <a:ext uri="{FF2B5EF4-FFF2-40B4-BE49-F238E27FC236}">
                <a16:creationId xmlns:a16="http://schemas.microsoft.com/office/drawing/2014/main" id="{0487DEF6-2239-4AD8-B0A9-28BD2B313F4C}"/>
              </a:ext>
            </a:extLst>
          </p:cNvPr>
          <p:cNvSpPr>
            <a:spLocks noGrp="1"/>
          </p:cNvSpPr>
          <p:nvPr>
            <p:ph idx="10"/>
          </p:nvPr>
        </p:nvSpPr>
        <p:spPr>
          <a:xfrm>
            <a:off x="4617722" y="1051454"/>
            <a:ext cx="4069080" cy="523220"/>
          </a:xfrm>
          <a:prstGeom prst="rect">
            <a:avLst/>
          </a:prstGeom>
        </p:spPr>
        <p:txBody>
          <a:bodyPr>
            <a:spAutoFit/>
          </a:bodyPr>
          <a:lstStyle>
            <a:lvl1pPr marL="0" indent="0">
              <a:buFontTx/>
              <a:buNone/>
              <a:defRPr sz="2800" b="0" i="0" baseline="0">
                <a:solidFill>
                  <a:srgbClr val="366092"/>
                </a:solidFill>
              </a:defRPr>
            </a:lvl1pPr>
          </a:lstStyle>
          <a:p>
            <a:pPr lvl="0"/>
            <a:r>
              <a:rPr lang="en-US" dirty="0"/>
              <a:t>Click to edit Master text styles</a:t>
            </a:r>
          </a:p>
        </p:txBody>
      </p:sp>
    </p:spTree>
    <p:extLst>
      <p:ext uri="{BB962C8B-B14F-4D97-AF65-F5344CB8AC3E}">
        <p14:creationId xmlns:p14="http://schemas.microsoft.com/office/powerpoint/2010/main" val="9860110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oxe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ext Placeholder 2">
            <a:extLst>
              <a:ext uri="{FF2B5EF4-FFF2-40B4-BE49-F238E27FC236}">
                <a16:creationId xmlns:a16="http://schemas.microsoft.com/office/drawing/2014/main" id="{DC699DB4-7F7E-4F05-A990-D3F6EB60137D}"/>
              </a:ext>
            </a:extLst>
          </p:cNvPr>
          <p:cNvSpPr>
            <a:spLocks noGrp="1"/>
          </p:cNvSpPr>
          <p:nvPr>
            <p:ph type="body" sz="quarter" idx="10"/>
          </p:nvPr>
        </p:nvSpPr>
        <p:spPr>
          <a:xfrm>
            <a:off x="457200" y="1082078"/>
            <a:ext cx="8229600" cy="4914276"/>
          </a:xfrm>
          <a:prstGeom prst="rect">
            <a:avLst/>
          </a:prstGeom>
          <a:solidFill>
            <a:schemeClr val="accent3"/>
          </a:solidFill>
          <a:ln w="28575">
            <a:solidFill>
              <a:srgbClr val="000000"/>
            </a:solidFill>
          </a:ln>
        </p:spPr>
        <p:txBody>
          <a:bodyPr/>
          <a:lstStyle>
            <a:lvl1pPr marL="0" indent="0">
              <a:buNone/>
              <a:defRPr sz="2800">
                <a:solidFill>
                  <a:srgbClr val="000000"/>
                </a:solidFill>
              </a:defRPr>
            </a:lvl1pPr>
          </a:lstStyle>
          <a:p>
            <a:pPr lvl="0"/>
            <a:endParaRPr lang="en-US" dirty="0"/>
          </a:p>
        </p:txBody>
      </p:sp>
    </p:spTree>
    <p:extLst>
      <p:ext uri="{BB962C8B-B14F-4D97-AF65-F5344CB8AC3E}">
        <p14:creationId xmlns:p14="http://schemas.microsoft.com/office/powerpoint/2010/main" val="6768373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oxed Content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4" name="Rectangle 3">
            <a:extLst>
              <a:ext uri="{FF2B5EF4-FFF2-40B4-BE49-F238E27FC236}">
                <a16:creationId xmlns:a16="http://schemas.microsoft.com/office/drawing/2014/main" id="{949F836F-7518-4E43-8BE5-A4862374099F}"/>
              </a:ext>
            </a:extLst>
          </p:cNvPr>
          <p:cNvSpPr/>
          <p:nvPr userDrawn="1"/>
        </p:nvSpPr>
        <p:spPr>
          <a:xfrm>
            <a:off x="457200" y="1092966"/>
            <a:ext cx="8229599" cy="4850594"/>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6ABF354-AAD7-4AAE-8F83-04212DA95FEB}"/>
              </a:ext>
            </a:extLst>
          </p:cNvPr>
          <p:cNvSpPr>
            <a:spLocks noGrp="1"/>
          </p:cNvSpPr>
          <p:nvPr>
            <p:ph sz="quarter" idx="11" hasCustomPrompt="1"/>
          </p:nvPr>
        </p:nvSpPr>
        <p:spPr>
          <a:xfrm>
            <a:off x="457200" y="1127482"/>
            <a:ext cx="8229600" cy="4826964"/>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40173421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oxed Content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able Placeholder 2">
            <a:extLst>
              <a:ext uri="{FF2B5EF4-FFF2-40B4-BE49-F238E27FC236}">
                <a16:creationId xmlns:a16="http://schemas.microsoft.com/office/drawing/2014/main" id="{127B2CAE-CE9C-4DB3-8071-2D2FAD58E82C}"/>
              </a:ext>
            </a:extLst>
          </p:cNvPr>
          <p:cNvSpPr>
            <a:spLocks noGrp="1"/>
          </p:cNvSpPr>
          <p:nvPr>
            <p:ph type="tbl" sz="quarter" idx="10"/>
          </p:nvPr>
        </p:nvSpPr>
        <p:spPr>
          <a:xfrm>
            <a:off x="457200" y="1105523"/>
            <a:ext cx="8229600" cy="4838040"/>
          </a:xfrm>
          <a:prstGeom prst="rect">
            <a:avLst/>
          </a:prstGeom>
          <a:solidFill>
            <a:schemeClr val="accent3"/>
          </a:solidFill>
          <a:ln w="28575">
            <a:solidFill>
              <a:srgbClr val="000000"/>
            </a:solidFill>
          </a:ln>
        </p:spPr>
        <p:txBody>
          <a:bodyPr/>
          <a:lstStyle>
            <a:lvl1pPr>
              <a:defRPr sz="2800"/>
            </a:lvl1pPr>
          </a:lstStyle>
          <a:p>
            <a:endParaRPr lang="en-US" dirty="0"/>
          </a:p>
        </p:txBody>
      </p:sp>
    </p:spTree>
    <p:extLst>
      <p:ext uri="{BB962C8B-B14F-4D97-AF65-F5344CB8AC3E}">
        <p14:creationId xmlns:p14="http://schemas.microsoft.com/office/powerpoint/2010/main" val="377477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extBox 5">
            <a:extLst>
              <a:ext uri="{FF2B5EF4-FFF2-40B4-BE49-F238E27FC236}">
                <a16:creationId xmlns:a16="http://schemas.microsoft.com/office/drawing/2014/main" id="{9551E07D-D596-4BD6-9B19-8F8F85176474}"/>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pic>
        <p:nvPicPr>
          <p:cNvPr id="3" name="Picture 2">
            <a:extLst>
              <a:ext uri="{FF2B5EF4-FFF2-40B4-BE49-F238E27FC236}">
                <a16:creationId xmlns:a16="http://schemas.microsoft.com/office/drawing/2014/main" id="{35E78946-C571-42A5-BF43-11444CD22EFB}"/>
              </a:ext>
            </a:extLst>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53" r:id="rId1"/>
    <p:sldLayoutId id="2147483652" r:id="rId2"/>
    <p:sldLayoutId id="2147483650" r:id="rId3"/>
    <p:sldLayoutId id="2147483658" r:id="rId4"/>
    <p:sldLayoutId id="2147483662" r:id="rId5"/>
    <p:sldLayoutId id="2147483657" r:id="rId6"/>
    <p:sldLayoutId id="2147483654" r:id="rId7"/>
    <p:sldLayoutId id="2147483659" r:id="rId8"/>
    <p:sldLayoutId id="2147483663" r:id="rId9"/>
    <p:sldLayoutId id="2147483655" r:id="rId10"/>
    <p:sldLayoutId id="2147483660" r:id="rId11"/>
    <p:sldLayoutId id="2147483664" r:id="rId12"/>
    <p:sldLayoutId id="2147483656" r:id="rId13"/>
    <p:sldLayoutId id="2147483661" r:id="rId14"/>
    <p:sldLayoutId id="2147483665" r:id="rId15"/>
    <p:sldLayoutId id="2147483651" r:id="rId16"/>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3.xml"/><Relationship Id="rId4" Type="http://schemas.openxmlformats.org/officeDocument/2006/relationships/image" Target="../media/image21.sv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3.xml"/><Relationship Id="rId4" Type="http://schemas.openxmlformats.org/officeDocument/2006/relationships/image" Target="../media/image27.sv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60.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35.svg"/><Relationship Id="rId2" Type="http://schemas.openxmlformats.org/officeDocument/2006/relationships/image" Target="../media/image34.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190.pn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230.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image" Target="../media/image46.svg"/><Relationship Id="rId2" Type="http://schemas.openxmlformats.org/officeDocument/2006/relationships/image" Target="../media/image45.pn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image" Target="../media/image310.png"/><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3" Type="http://schemas.openxmlformats.org/officeDocument/2006/relationships/image" Target="../media/image52.svg"/><Relationship Id="rId2" Type="http://schemas.openxmlformats.org/officeDocument/2006/relationships/image" Target="../media/image51.png"/><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340.png"/><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image" Target="../media/image360.png"/><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4.xml"/><Relationship Id="rId4" Type="http://schemas.openxmlformats.org/officeDocument/2006/relationships/image" Target="../media/image56.svg"/></Relationships>
</file>

<file path=ppt/slides/_rels/slide59.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440.png"/><Relationship Id="rId1" Type="http://schemas.openxmlformats.org/officeDocument/2006/relationships/slideLayout" Target="../slideLayouts/slideLayout3.xml"/><Relationship Id="rId4" Type="http://schemas.openxmlformats.org/officeDocument/2006/relationships/image" Target="../media/image65.svg"/></Relationships>
</file>

<file path=ppt/slides/_rels/slide67.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46.png"/><Relationship Id="rId1" Type="http://schemas.openxmlformats.org/officeDocument/2006/relationships/slideLayout" Target="../slideLayouts/slideLayout3.xml"/><Relationship Id="rId4" Type="http://schemas.openxmlformats.org/officeDocument/2006/relationships/image" Target="../media/image67.svg"/></Relationships>
</file>

<file path=ppt/slides/_rels/slide68.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algn="ctr"/>
            <a:r>
              <a:t>The Simplex Method: Maximization</a:t>
            </a:r>
          </a:p>
        </p:txBody>
      </p:sp>
      <p:sp>
        <p:nvSpPr>
          <p:cNvPr id="3" name="Title 2"/>
          <p:cNvSpPr>
            <a:spLocks noGrp="1"/>
          </p:cNvSpPr>
          <p:nvPr>
            <p:ph type="title"/>
          </p:nvPr>
        </p:nvSpPr>
        <p:spPr/>
        <p:txBody>
          <a:bodyPr/>
          <a:lstStyle/>
          <a:p>
            <a:r>
              <a:t>Section 7.3</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 Comparing the Simplex Method to the Graphical Approach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dirty="0"/>
                  <a:t>At this stage, we can consider a basic feasible solution to the linear programming problem. A basic feasible solution, in general (with </a:t>
                </a:r>
                <a14:m>
                  <m:oMath xmlns:m="http://schemas.openxmlformats.org/officeDocument/2006/math">
                    <m:r>
                      <a:rPr>
                        <a:latin typeface="Cambria Math" panose="02040503050406030204" pitchFamily="18" charset="0"/>
                      </a:rPr>
                      <m:t>𝑛</m:t>
                    </m:r>
                  </m:oMath>
                </a14:m>
                <a:r>
                  <a:rPr sz="2800" dirty="0"/>
                  <a:t> decision variables and </a:t>
                </a:r>
                <a14:m>
                  <m:oMath xmlns:m="http://schemas.openxmlformats.org/officeDocument/2006/math">
                    <m:r>
                      <a:rPr>
                        <a:latin typeface="Cambria Math" panose="02040503050406030204" pitchFamily="18" charset="0"/>
                      </a:rPr>
                      <m:t>𝑚</m:t>
                    </m:r>
                  </m:oMath>
                </a14:m>
                <a:r>
                  <a:rPr sz="2800" dirty="0"/>
                  <a:t> constraints), will have the form </a:t>
                </a:r>
                <a14:m>
                  <m:oMath xmlns:m="http://schemas.openxmlformats.org/officeDocument/2006/math">
                    <m:d>
                      <m:dPr>
                        <m:ctrlPr>
                          <a:rPr i="1">
                            <a:latin typeface="Cambria Math" panose="02040503050406030204" pitchFamily="18" charset="0"/>
                          </a:rPr>
                        </m:ctrlPr>
                      </m:dPr>
                      <m:e>
                        <m:sSub>
                          <m:sSubPr>
                            <m:ctrlPr>
                              <a:rPr i="1">
                                <a:latin typeface="Cambria Math" panose="02040503050406030204" pitchFamily="18" charset="0"/>
                              </a:rPr>
                            </m:ctrlPr>
                          </m:sSubPr>
                          <m:e>
                            <m:r>
                              <a:rPr>
                                <a:latin typeface="Cambria Math" panose="02040503050406030204" pitchFamily="18" charset="0"/>
                              </a:rPr>
                              <m:t>𝑥</m:t>
                            </m:r>
                          </m:e>
                          <m:sub>
                            <m:r>
                              <a:rPr>
                                <a:latin typeface="Cambria Math" panose="02040503050406030204" pitchFamily="18" charset="0"/>
                              </a:rPr>
                              <m:t>1</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𝑥</m:t>
                            </m:r>
                          </m:e>
                          <m:sub>
                            <m:r>
                              <a:rPr>
                                <a:latin typeface="Cambria Math" panose="02040503050406030204" pitchFamily="18" charset="0"/>
                              </a:rPr>
                              <m:t>2</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𝑥</m:t>
                            </m:r>
                          </m:e>
                          <m:sub>
                            <m:r>
                              <a:rPr>
                                <a:latin typeface="Cambria Math" panose="02040503050406030204" pitchFamily="18" charset="0"/>
                              </a:rPr>
                              <m:t>𝑛</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𝑠</m:t>
                            </m:r>
                          </m:e>
                          <m:sub>
                            <m:r>
                              <a:rPr>
                                <a:latin typeface="Cambria Math" panose="02040503050406030204" pitchFamily="18" charset="0"/>
                              </a:rPr>
                              <m:t>1</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𝑠</m:t>
                            </m:r>
                          </m:e>
                          <m:sub>
                            <m:r>
                              <a:rPr>
                                <a:latin typeface="Cambria Math" panose="02040503050406030204" pitchFamily="18" charset="0"/>
                              </a:rPr>
                              <m:t>2</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𝑠</m:t>
                            </m:r>
                          </m:e>
                          <m:sub>
                            <m:r>
                              <a:rPr>
                                <a:latin typeface="Cambria Math" panose="02040503050406030204" pitchFamily="18" charset="0"/>
                              </a:rPr>
                              <m:t>𝑚</m:t>
                            </m:r>
                          </m:sub>
                        </m:sSub>
                        <m:r>
                          <a:rPr>
                            <a:latin typeface="Cambria Math" panose="02040503050406030204" pitchFamily="18" charset="0"/>
                          </a:rPr>
                          <m:t>,</m:t>
                        </m:r>
                        <m:r>
                          <a:rPr>
                            <a:latin typeface="Cambria Math" panose="02040503050406030204" pitchFamily="18" charset="0"/>
                          </a:rPr>
                          <m:t>𝑧</m:t>
                        </m:r>
                      </m:e>
                    </m:d>
                  </m:oMath>
                </a14:m>
                <a:r>
                  <a:rPr sz="2800" dirty="0"/>
                  <a:t> in which at most </a:t>
                </a:r>
                <a14:m>
                  <m:oMath xmlns:m="http://schemas.openxmlformats.org/officeDocument/2006/math">
                    <m:r>
                      <a:rPr>
                        <a:latin typeface="Cambria Math" panose="02040503050406030204" pitchFamily="18" charset="0"/>
                      </a:rPr>
                      <m:t>𝑚</m:t>
                    </m:r>
                  </m:oMath>
                </a14:m>
                <a:r>
                  <a:rPr sz="2800" dirty="0"/>
                  <a:t> of the variables are </a:t>
                </a:r>
                <a:r>
                  <a:rPr sz="2800" dirty="0">
                    <a:latin typeface="Cambria Math"/>
                  </a:rPr>
                  <a:t>0</a:t>
                </a:r>
                <a:r>
                  <a:rPr sz="2800" dirty="0"/>
                  <a:t>. All variables in the basic feasible solution, with the exception of </a:t>
                </a:r>
                <a14:m>
                  <m:oMath xmlns:m="http://schemas.openxmlformats.org/officeDocument/2006/math">
                    <m:r>
                      <a:rPr>
                        <a:latin typeface="Cambria Math" panose="02040503050406030204" pitchFamily="18" charset="0"/>
                      </a:rPr>
                      <m:t>𝑧</m:t>
                    </m:r>
                  </m:oMath>
                </a14:m>
                <a:r>
                  <a:rPr sz="2800" dirty="0"/>
                  <a:t>, that are nonzero are called </a:t>
                </a:r>
                <a:r>
                  <a:rPr sz="2800" b="1" dirty="0"/>
                  <a:t>basic variables</a:t>
                </a:r>
                <a:r>
                  <a:rPr sz="2800" dirty="0"/>
                  <a:t>, and those that are </a:t>
                </a:r>
                <a:r>
                  <a:rPr sz="2800" dirty="0">
                    <a:latin typeface="Cambria Math"/>
                  </a:rPr>
                  <a:t>0</a:t>
                </a:r>
                <a:r>
                  <a:rPr sz="2800" dirty="0"/>
                  <a:t> are the </a:t>
                </a:r>
                <a:r>
                  <a:rPr sz="2800" b="1" dirty="0" err="1"/>
                  <a:t>nonbasic</a:t>
                </a:r>
                <a:r>
                  <a:rPr sz="2800" b="1" dirty="0"/>
                  <a:t> variables</a:t>
                </a:r>
                <a:r>
                  <a:rPr sz="2800" dirty="0"/>
                  <a:t>. </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IN">
                    <a:noFill/>
                  </a:rPr>
                  <a:t> </a:t>
                </a:r>
              </a:p>
            </p:txBody>
          </p:sp>
        </mc:Fallback>
      </mc:AlternateContent>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 Comparing the Simplex Method to the Graphical Approach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dirty="0"/>
                  <a:t>Typically, the number of basic variables is the same as the number of constraints, which would be </a:t>
                </a:r>
                <a14:m>
                  <m:oMath xmlns:m="http://schemas.openxmlformats.org/officeDocument/2006/math">
                    <m:r>
                      <a:rPr>
                        <a:latin typeface="Cambria Math" panose="02040503050406030204" pitchFamily="18" charset="0"/>
                      </a:rPr>
                      <m:t>𝑚</m:t>
                    </m:r>
                  </m:oMath>
                </a14:m>
                <a:r>
                  <a:rPr sz="2800" dirty="0"/>
                  <a:t> in the general case. Any variable can be a basic variable, but it is most convenient to choose each of the </a:t>
                </a:r>
                <a14:m>
                  <m:oMath xmlns:m="http://schemas.openxmlformats.org/officeDocument/2006/math">
                    <m:r>
                      <a:rPr>
                        <a:latin typeface="Cambria Math" panose="02040503050406030204" pitchFamily="18" charset="0"/>
                      </a:rPr>
                      <m:t>𝑚</m:t>
                    </m:r>
                  </m:oMath>
                </a14:m>
                <a:r>
                  <a:rPr sz="2800" dirty="0"/>
                  <a:t> basic variables to be a variable whose corresponding column in the simplex tableau has a single entry of </a:t>
                </a:r>
                <a:r>
                  <a:rPr sz="2800" dirty="0">
                    <a:latin typeface="Cambria Math"/>
                  </a:rPr>
                  <a:t>1</a:t>
                </a:r>
                <a:r>
                  <a:rPr sz="2800" dirty="0"/>
                  <a:t> with the rest of the column entries being </a:t>
                </a:r>
                <a:r>
                  <a:rPr sz="2800" dirty="0">
                    <a:latin typeface="Cambria Math"/>
                  </a:rPr>
                  <a:t>0</a:t>
                </a:r>
                <a:r>
                  <a:rPr sz="2800" dirty="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1778"/>
                </a:stretch>
              </a:blipFill>
            </p:spPr>
            <p:txBody>
              <a:bodyPr/>
              <a:lstStyle/>
              <a:p>
                <a:r>
                  <a:rPr lang="en-IN">
                    <a:noFill/>
                  </a:rPr>
                  <a:t> </a:t>
                </a:r>
              </a:p>
            </p:txBody>
          </p:sp>
        </mc:Fallback>
      </mc:AlternateContent>
    </p:spTree>
    <p:extLst>
      <p:ext uri="{BB962C8B-B14F-4D97-AF65-F5344CB8AC3E}">
        <p14:creationId xmlns:p14="http://schemas.microsoft.com/office/powerpoint/2010/main" val="32794453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 Comparing the Simplex Method to the Graphical Approach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dirty="0"/>
                  <a:t>In our example, since we have two constraints, we will have two basic variables. We'll let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𝑠</m:t>
                        </m:r>
                      </m:e>
                      <m:sub>
                        <m:r>
                          <a:rPr>
                            <a:latin typeface="Cambria Math" panose="02040503050406030204" pitchFamily="18" charset="0"/>
                          </a:rPr>
                          <m:t>1</m:t>
                        </m:r>
                      </m:sub>
                    </m:sSub>
                  </m:oMath>
                </a14:m>
                <a:r>
                  <a:rPr sz="2800" dirty="0"/>
                  <a:t> and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𝑠</m:t>
                        </m:r>
                      </m:e>
                      <m:sub>
                        <m:r>
                          <a:rPr>
                            <a:latin typeface="Cambria Math" panose="02040503050406030204" pitchFamily="18" charset="0"/>
                          </a:rPr>
                          <m:t>2</m:t>
                        </m:r>
                      </m:sub>
                    </m:sSub>
                  </m:oMath>
                </a14:m>
                <a:r>
                  <a:rPr sz="2800" dirty="0"/>
                  <a:t> be our basic variables since the columns in the tableau corresponding to these variables have a </a:t>
                </a:r>
                <a:r>
                  <a:rPr sz="2800" dirty="0">
                    <a:latin typeface="Cambria Math"/>
                  </a:rPr>
                  <a:t>1</a:t>
                </a:r>
                <a:r>
                  <a:rPr sz="2800" dirty="0"/>
                  <a:t> and the rest of the entries are </a:t>
                </a:r>
                <a:r>
                  <a:rPr sz="2800" dirty="0">
                    <a:latin typeface="Cambria Math"/>
                  </a:rPr>
                  <a:t>0</a:t>
                </a:r>
                <a:r>
                  <a:rPr sz="2800" dirty="0"/>
                  <a:t>. The objective function </a:t>
                </a:r>
                <a14:m>
                  <m:oMath xmlns:m="http://schemas.openxmlformats.org/officeDocument/2006/math">
                    <m:r>
                      <a:rPr>
                        <a:latin typeface="Cambria Math" panose="02040503050406030204" pitchFamily="18" charset="0"/>
                      </a:rPr>
                      <m:t>𝑧</m:t>
                    </m:r>
                  </m:oMath>
                </a14:m>
                <a:r>
                  <a:rPr sz="2800" dirty="0"/>
                  <a:t> is not considered a basic variable even though it corresponds to a column with a single entry of </a:t>
                </a:r>
                <a:r>
                  <a:rPr sz="2800" dirty="0">
                    <a:latin typeface="Cambria Math"/>
                  </a:rPr>
                  <a:t>1</a:t>
                </a:r>
                <a:r>
                  <a:rPr sz="2800" dirty="0"/>
                  <a:t> and all other entries </a:t>
                </a:r>
                <a:r>
                  <a:rPr sz="2800" dirty="0">
                    <a:latin typeface="Cambria Math"/>
                  </a:rPr>
                  <a:t>0</a:t>
                </a:r>
                <a:r>
                  <a:rPr sz="2800" dirty="0"/>
                  <a:t>. Thus, the remaining variables, </a:t>
                </a:r>
                <a14:m>
                  <m:oMath xmlns:m="http://schemas.openxmlformats.org/officeDocument/2006/math">
                    <m:r>
                      <a:rPr>
                        <a:latin typeface="Cambria Math" panose="02040503050406030204" pitchFamily="18" charset="0"/>
                      </a:rPr>
                      <m:t>𝑥</m:t>
                    </m:r>
                  </m:oMath>
                </a14:m>
                <a:r>
                  <a:rPr sz="2800" dirty="0"/>
                  <a:t> and </a:t>
                </a:r>
                <a14:m>
                  <m:oMath xmlns:m="http://schemas.openxmlformats.org/officeDocument/2006/math">
                    <m:r>
                      <a:rPr>
                        <a:latin typeface="Cambria Math" panose="02040503050406030204" pitchFamily="18" charset="0"/>
                      </a:rPr>
                      <m:t>𝑦</m:t>
                    </m:r>
                  </m:oMath>
                </a14:m>
                <a:r>
                  <a:rPr sz="2800" dirty="0"/>
                  <a:t>, will be the </a:t>
                </a:r>
                <a:r>
                  <a:rPr sz="2800" dirty="0" err="1"/>
                  <a:t>nonbasic</a:t>
                </a:r>
                <a:r>
                  <a:rPr sz="2800" dirty="0"/>
                  <a:t> variables. </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815"/>
                </a:stretch>
              </a:blipFill>
            </p:spPr>
            <p:txBody>
              <a:bodyPr/>
              <a:lstStyle/>
              <a:p>
                <a:r>
                  <a:rPr lang="en-IN">
                    <a:noFill/>
                  </a:rPr>
                  <a:t> </a:t>
                </a:r>
              </a:p>
            </p:txBody>
          </p:sp>
        </mc:Fallback>
      </mc:AlternateContent>
    </p:spTree>
    <p:extLst>
      <p:ext uri="{BB962C8B-B14F-4D97-AF65-F5344CB8AC3E}">
        <p14:creationId xmlns:p14="http://schemas.microsoft.com/office/powerpoint/2010/main" val="32275557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 Comparing the Simplex Method to the Graphical Approach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dirty="0"/>
                  <a:t>To get an idea of how to read the basic feasible solution, notice that the bottom row of the tableau corresponds to the equation </a:t>
                </a:r>
                <a14:m>
                  <m:oMath xmlns:m="http://schemas.openxmlformats.org/officeDocument/2006/math">
                    <m:r>
                      <a:rPr>
                        <a:latin typeface="Cambria Math" panose="02040503050406030204" pitchFamily="18" charset="0"/>
                      </a:rPr>
                      <m:t>−</m:t>
                    </m:r>
                    <m:r>
                      <a:rPr>
                        <a:latin typeface="Cambria Math" panose="02040503050406030204" pitchFamily="18" charset="0"/>
                      </a:rPr>
                      <m:t>5</m:t>
                    </m:r>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8</m:t>
                    </m:r>
                    <m:r>
                      <a:rPr>
                        <a:latin typeface="Cambria Math" panose="02040503050406030204" pitchFamily="18" charset="0"/>
                      </a:rPr>
                      <m:t>𝑦</m:t>
                    </m:r>
                    <m:r>
                      <a:rPr>
                        <a:latin typeface="Cambria Math" panose="02040503050406030204" pitchFamily="18" charset="0"/>
                      </a:rPr>
                      <m:t>+</m:t>
                    </m:r>
                    <m:r>
                      <a:rPr>
                        <a:latin typeface="Cambria Math" panose="02040503050406030204" pitchFamily="18" charset="0"/>
                      </a:rPr>
                      <m:t>𝑧</m:t>
                    </m:r>
                    <m:r>
                      <a:rPr>
                        <a:latin typeface="Cambria Math" panose="02040503050406030204" pitchFamily="18" charset="0"/>
                      </a:rPr>
                      <m:t>=</m:t>
                    </m:r>
                    <m:r>
                      <a:rPr>
                        <a:latin typeface="Cambria Math" panose="02040503050406030204" pitchFamily="18" charset="0"/>
                      </a:rPr>
                      <m:t>0</m:t>
                    </m:r>
                  </m:oMath>
                </a14:m>
                <a:r>
                  <a:rPr sz="2800" dirty="0"/>
                  <a:t>, so </a:t>
                </a:r>
                <a14:m>
                  <m:oMath xmlns:m="http://schemas.openxmlformats.org/officeDocument/2006/math">
                    <m:r>
                      <a:rPr>
                        <a:latin typeface="Cambria Math" panose="02040503050406030204" pitchFamily="18" charset="0"/>
                      </a:rPr>
                      <m:t>𝑧</m:t>
                    </m:r>
                    <m:r>
                      <a:rPr>
                        <a:latin typeface="Cambria Math" panose="02040503050406030204" pitchFamily="18" charset="0"/>
                      </a:rPr>
                      <m:t>=</m:t>
                    </m:r>
                    <m:r>
                      <a:rPr>
                        <a:latin typeface="Cambria Math" panose="02040503050406030204" pitchFamily="18" charset="0"/>
                      </a:rPr>
                      <m:t>5</m:t>
                    </m:r>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8</m:t>
                    </m:r>
                    <m:r>
                      <a:rPr>
                        <a:latin typeface="Cambria Math" panose="02040503050406030204" pitchFamily="18" charset="0"/>
                      </a:rPr>
                      <m:t>𝑦</m:t>
                    </m:r>
                  </m:oMath>
                </a14:m>
                <a:r>
                  <a:rPr sz="2800" dirty="0"/>
                  <a:t> depends on </a:t>
                </a:r>
                <a14:m>
                  <m:oMath xmlns:m="http://schemas.openxmlformats.org/officeDocument/2006/math">
                    <m:r>
                      <a:rPr>
                        <a:latin typeface="Cambria Math" panose="02040503050406030204" pitchFamily="18" charset="0"/>
                      </a:rPr>
                      <m:t>𝑥</m:t>
                    </m:r>
                  </m:oMath>
                </a14:m>
                <a:r>
                  <a:rPr sz="2800" dirty="0"/>
                  <a:t> and </a:t>
                </a:r>
                <a14:m>
                  <m:oMath xmlns:m="http://schemas.openxmlformats.org/officeDocument/2006/math">
                    <m:r>
                      <a:rPr>
                        <a:latin typeface="Cambria Math" panose="02040503050406030204" pitchFamily="18" charset="0"/>
                      </a:rPr>
                      <m:t>𝑦</m:t>
                    </m:r>
                  </m:oMath>
                </a14:m>
                <a:r>
                  <a:rPr sz="2800" dirty="0"/>
                  <a:t> (the </a:t>
                </a:r>
                <a:r>
                  <a:rPr sz="2800" dirty="0" err="1"/>
                  <a:t>nonbasic</a:t>
                </a:r>
                <a:r>
                  <a:rPr sz="2800" dirty="0"/>
                  <a:t> variables). If these </a:t>
                </a:r>
                <a:r>
                  <a:rPr sz="2800" dirty="0" err="1"/>
                  <a:t>nonbasic</a:t>
                </a:r>
                <a:r>
                  <a:rPr sz="2800" dirty="0"/>
                  <a:t> variables equal </a:t>
                </a:r>
                <a:r>
                  <a:rPr sz="2800" dirty="0">
                    <a:latin typeface="Cambria Math"/>
                  </a:rPr>
                  <a:t>0</a:t>
                </a:r>
                <a:r>
                  <a:rPr sz="2800" dirty="0"/>
                  <a:t> (namely </a:t>
                </a:r>
                <a14:m>
                  <m:oMath xmlns:m="http://schemas.openxmlformats.org/officeDocument/2006/math">
                    <m:r>
                      <a:rPr>
                        <a:latin typeface="Cambria Math" panose="02040503050406030204" pitchFamily="18" charset="0"/>
                      </a:rPr>
                      <m:t>𝑥</m:t>
                    </m:r>
                  </m:oMath>
                </a14:m>
                <a:r>
                  <a:rPr sz="2800" dirty="0"/>
                  <a:t> and </a:t>
                </a:r>
                <a14:m>
                  <m:oMath xmlns:m="http://schemas.openxmlformats.org/officeDocument/2006/math">
                    <m:r>
                      <a:rPr>
                        <a:latin typeface="Cambria Math" panose="02040503050406030204" pitchFamily="18" charset="0"/>
                      </a:rPr>
                      <m:t>𝑦</m:t>
                    </m:r>
                  </m:oMath>
                </a14:m>
                <a:r>
                  <a:rPr sz="2800" dirty="0"/>
                  <a:t> are both </a:t>
                </a:r>
                <a:r>
                  <a:rPr sz="2800" dirty="0">
                    <a:latin typeface="Cambria Math"/>
                  </a:rPr>
                  <a:t>0</a:t>
                </a:r>
                <a:r>
                  <a:rPr sz="2800" dirty="0"/>
                  <a:t>), then rows 1 and 2 of the tableau lead to the equations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𝑠</m:t>
                        </m:r>
                      </m:e>
                      <m:sub>
                        <m:r>
                          <a:rPr>
                            <a:latin typeface="Cambria Math" panose="02040503050406030204" pitchFamily="18" charset="0"/>
                          </a:rPr>
                          <m:t>1</m:t>
                        </m:r>
                      </m:sub>
                    </m:sSub>
                    <m:r>
                      <a:rPr>
                        <a:latin typeface="Cambria Math" panose="02040503050406030204" pitchFamily="18" charset="0"/>
                      </a:rPr>
                      <m:t>=</m:t>
                    </m:r>
                    <m:r>
                      <a:rPr>
                        <a:latin typeface="Cambria Math" panose="02040503050406030204" pitchFamily="18" charset="0"/>
                      </a:rPr>
                      <m:t>56</m:t>
                    </m:r>
                  </m:oMath>
                </a14:m>
                <a:r>
                  <a:rPr sz="2800" dirty="0"/>
                  <a:t> and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𝑠</m:t>
                        </m:r>
                      </m:e>
                      <m:sub>
                        <m:r>
                          <a:rPr>
                            <a:latin typeface="Cambria Math" panose="02040503050406030204" pitchFamily="18" charset="0"/>
                          </a:rPr>
                          <m:t>2</m:t>
                        </m:r>
                      </m:sub>
                    </m:sSub>
                    <m:r>
                      <a:rPr>
                        <a:latin typeface="Cambria Math" panose="02040503050406030204" pitchFamily="18" charset="0"/>
                      </a:rPr>
                      <m:t>=</m:t>
                    </m:r>
                    <m:r>
                      <a:rPr>
                        <a:latin typeface="Cambria Math" panose="02040503050406030204" pitchFamily="18" charset="0"/>
                      </a:rPr>
                      <m:t>21</m:t>
                    </m:r>
                  </m:oMath>
                </a14:m>
                <a:r>
                  <a:rPr sz="2800" dirty="0"/>
                  <a:t>. Therefore, the basic feasible solution is </a:t>
                </a:r>
                <a14:m>
                  <m:oMath xmlns:m="http://schemas.openxmlformats.org/officeDocument/2006/math">
                    <m:d>
                      <m:dPr>
                        <m:ctrlPr>
                          <a:rPr i="1">
                            <a:latin typeface="Cambria Math" panose="02040503050406030204" pitchFamily="18" charset="0"/>
                          </a:rPr>
                        </m:ctrlPr>
                      </m:dPr>
                      <m:e>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𝑦</m:t>
                        </m:r>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𝑠</m:t>
                            </m:r>
                          </m:e>
                          <m:sub>
                            <m:r>
                              <a:rPr>
                                <a:latin typeface="Cambria Math" panose="02040503050406030204" pitchFamily="18" charset="0"/>
                              </a:rPr>
                              <m:t>1</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𝑠</m:t>
                            </m:r>
                          </m:e>
                          <m:sub>
                            <m:r>
                              <a:rPr>
                                <a:latin typeface="Cambria Math" panose="02040503050406030204" pitchFamily="18" charset="0"/>
                              </a:rPr>
                              <m:t>2</m:t>
                            </m:r>
                          </m:sub>
                        </m:sSub>
                        <m:r>
                          <a:rPr>
                            <a:latin typeface="Cambria Math" panose="02040503050406030204" pitchFamily="18" charset="0"/>
                          </a:rPr>
                          <m:t>,</m:t>
                        </m:r>
                        <m:r>
                          <a:rPr>
                            <a:latin typeface="Cambria Math" panose="02040503050406030204" pitchFamily="18" charset="0"/>
                          </a:rPr>
                          <m:t>𝑧</m:t>
                        </m:r>
                      </m:e>
                    </m:d>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0</m:t>
                        </m:r>
                        <m:r>
                          <a:rPr>
                            <a:latin typeface="Cambria Math" panose="02040503050406030204" pitchFamily="18" charset="0"/>
                          </a:rPr>
                          <m:t>,</m:t>
                        </m:r>
                        <m:r>
                          <a:rPr>
                            <a:latin typeface="Cambria Math" panose="02040503050406030204" pitchFamily="18" charset="0"/>
                          </a:rPr>
                          <m:t>0</m:t>
                        </m:r>
                        <m:r>
                          <a:rPr>
                            <a:latin typeface="Cambria Math" panose="02040503050406030204" pitchFamily="18" charset="0"/>
                          </a:rPr>
                          <m:t>,</m:t>
                        </m:r>
                        <m:r>
                          <a:rPr>
                            <a:latin typeface="Cambria Math" panose="02040503050406030204" pitchFamily="18" charset="0"/>
                          </a:rPr>
                          <m:t>56</m:t>
                        </m:r>
                        <m:r>
                          <a:rPr>
                            <a:latin typeface="Cambria Math" panose="02040503050406030204" pitchFamily="18" charset="0"/>
                          </a:rPr>
                          <m:t>,</m:t>
                        </m:r>
                        <m:r>
                          <a:rPr>
                            <a:latin typeface="Cambria Math" panose="02040503050406030204" pitchFamily="18" charset="0"/>
                          </a:rPr>
                          <m:t>21</m:t>
                        </m:r>
                        <m:r>
                          <a:rPr>
                            <a:latin typeface="Cambria Math" panose="02040503050406030204" pitchFamily="18" charset="0"/>
                          </a:rPr>
                          <m:t>,</m:t>
                        </m:r>
                        <m:r>
                          <a:rPr>
                            <a:latin typeface="Cambria Math" panose="02040503050406030204" pitchFamily="18" charset="0"/>
                          </a:rPr>
                          <m:t>0</m:t>
                        </m:r>
                      </m:e>
                    </m:d>
                  </m:oMath>
                </a14:m>
                <a:r>
                  <a:rPr sz="2800" dirty="0"/>
                  <a:t>. Of course, this solution is not desired because </a:t>
                </a:r>
                <a14:m>
                  <m:oMath xmlns:m="http://schemas.openxmlformats.org/officeDocument/2006/math">
                    <m:r>
                      <a:rPr>
                        <a:latin typeface="Cambria Math" panose="02040503050406030204" pitchFamily="18" charset="0"/>
                      </a:rPr>
                      <m:t>𝑧</m:t>
                    </m:r>
                    <m:r>
                      <a:rPr>
                        <a:latin typeface="Cambria Math" panose="02040503050406030204" pitchFamily="18" charset="0"/>
                      </a:rPr>
                      <m:t>=</m:t>
                    </m:r>
                    <m:r>
                      <a:rPr>
                        <a:latin typeface="Cambria Math" panose="02040503050406030204" pitchFamily="18" charset="0"/>
                      </a:rPr>
                      <m:t>0</m:t>
                    </m:r>
                  </m:oMath>
                </a14:m>
                <a:r>
                  <a:rPr sz="2800" dirty="0"/>
                  <a:t> here, and we want to maximize </a:t>
                </a:r>
                <a14:m>
                  <m:oMath xmlns:m="http://schemas.openxmlformats.org/officeDocument/2006/math">
                    <m:r>
                      <a:rPr>
                        <a:latin typeface="Cambria Math" panose="02040503050406030204" pitchFamily="18" charset="0"/>
                      </a:rPr>
                      <m:t>𝑧</m:t>
                    </m:r>
                  </m:oMath>
                </a14:m>
                <a:r>
                  <a:rPr sz="2800" dirty="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444"/>
                </a:stretch>
              </a:blipFill>
            </p:spPr>
            <p:txBody>
              <a:bodyPr/>
              <a:lstStyle/>
              <a:p>
                <a:r>
                  <a:rPr lang="en-IN">
                    <a:noFill/>
                  </a:rPr>
                  <a:t> </a:t>
                </a:r>
              </a:p>
            </p:txBody>
          </p:sp>
        </mc:Fallback>
      </mc:AlternateContent>
    </p:spTree>
    <p:extLst>
      <p:ext uri="{BB962C8B-B14F-4D97-AF65-F5344CB8AC3E}">
        <p14:creationId xmlns:p14="http://schemas.microsoft.com/office/powerpoint/2010/main" val="13963778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 Comparing the Simplex Method to the Graphical Approach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dirty="0"/>
                  <a:t>The next question is this: How can we obtain another solution that yields a more desirable value of </a:t>
                </a:r>
                <a14:m>
                  <m:oMath xmlns:m="http://schemas.openxmlformats.org/officeDocument/2006/math">
                    <m:r>
                      <a:rPr>
                        <a:latin typeface="Cambria Math" panose="02040503050406030204" pitchFamily="18" charset="0"/>
                      </a:rPr>
                      <m:t>𝑧</m:t>
                    </m:r>
                  </m:oMath>
                </a14:m>
                <a:r>
                  <a:rPr sz="2800" dirty="0"/>
                  <a:t>? The answer involves performing elementary row operations on the simplex tableau. During this process, we will need to choose an entry in the matrix as a reference and perform row operations that make the entry a </a:t>
                </a:r>
                <a:r>
                  <a:rPr sz="2800" dirty="0">
                    <a:latin typeface="Cambria Math"/>
                  </a:rPr>
                  <a:t>1</a:t>
                </a:r>
                <a:r>
                  <a:rPr sz="2800" dirty="0"/>
                  <a:t> and all other entries in the column 0. This process is called </a:t>
                </a:r>
                <a:r>
                  <a:rPr sz="2800" b="1" dirty="0"/>
                  <a:t>pivoting</a:t>
                </a:r>
                <a:r>
                  <a:rPr sz="2800" dirty="0"/>
                  <a:t>, and the entry that gets chosen is called the </a:t>
                </a:r>
                <a:r>
                  <a:rPr sz="2800" b="1" dirty="0"/>
                  <a:t>pivot element</a:t>
                </a:r>
                <a:r>
                  <a:rPr sz="2800" dirty="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1704"/>
                </a:stretch>
              </a:blipFill>
            </p:spPr>
            <p:txBody>
              <a:bodyPr/>
              <a:lstStyle/>
              <a:p>
                <a:r>
                  <a:rPr lang="en-IN">
                    <a:noFill/>
                  </a:rPr>
                  <a:t> </a:t>
                </a:r>
              </a:p>
            </p:txBody>
          </p:sp>
        </mc:Fallback>
      </mc:AlternateContent>
    </p:spTree>
    <p:extLst>
      <p:ext uri="{BB962C8B-B14F-4D97-AF65-F5344CB8AC3E}">
        <p14:creationId xmlns:p14="http://schemas.microsoft.com/office/powerpoint/2010/main" val="14747170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 Comparing the Simplex Method to the Graphical Approach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fontScale="92500"/>
              </a:bodyPr>
              <a:lstStyle/>
              <a:p>
                <a:pPr>
                  <a:defRPr sz="2800"/>
                </a:pPr>
                <a:r>
                  <a:rPr sz="2800" dirty="0"/>
                  <a:t>In our example, the value of our objective function </a:t>
                </a:r>
                <a:br>
                  <a:rPr lang="en-US" sz="2800" dirty="0"/>
                </a:br>
                <a14:m>
                  <m:oMath xmlns:m="http://schemas.openxmlformats.org/officeDocument/2006/math">
                    <m:r>
                      <a:rPr>
                        <a:latin typeface="Cambria Math" panose="02040503050406030204" pitchFamily="18" charset="0"/>
                      </a:rPr>
                      <m:t>𝑧</m:t>
                    </m:r>
                    <m:r>
                      <a:rPr>
                        <a:latin typeface="Cambria Math" panose="02040503050406030204" pitchFamily="18" charset="0"/>
                      </a:rPr>
                      <m:t>=5</m:t>
                    </m:r>
                    <m:r>
                      <a:rPr>
                        <a:latin typeface="Cambria Math" panose="02040503050406030204" pitchFamily="18" charset="0"/>
                      </a:rPr>
                      <m:t>𝑥</m:t>
                    </m:r>
                    <m:r>
                      <a:rPr>
                        <a:latin typeface="Cambria Math" panose="02040503050406030204" pitchFamily="18" charset="0"/>
                      </a:rPr>
                      <m:t>+8</m:t>
                    </m:r>
                    <m:r>
                      <a:rPr>
                        <a:latin typeface="Cambria Math" panose="02040503050406030204" pitchFamily="18" charset="0"/>
                      </a:rPr>
                      <m:t>𝑦</m:t>
                    </m:r>
                  </m:oMath>
                </a14:m>
                <a:r>
                  <a:rPr sz="2800" dirty="0"/>
                  <a:t> will be increased by a greater amount if </a:t>
                </a:r>
                <a14:m>
                  <m:oMath xmlns:m="http://schemas.openxmlformats.org/officeDocument/2006/math">
                    <m:r>
                      <a:rPr>
                        <a:latin typeface="Cambria Math" panose="02040503050406030204" pitchFamily="18" charset="0"/>
                      </a:rPr>
                      <m:t>𝑦</m:t>
                    </m:r>
                  </m:oMath>
                </a14:m>
                <a:r>
                  <a:rPr sz="2800" dirty="0"/>
                  <a:t> is increased by one unit compared to </a:t>
                </a:r>
                <a14:m>
                  <m:oMath xmlns:m="http://schemas.openxmlformats.org/officeDocument/2006/math">
                    <m:r>
                      <a:rPr>
                        <a:latin typeface="Cambria Math" panose="02040503050406030204" pitchFamily="18" charset="0"/>
                      </a:rPr>
                      <m:t>𝑥</m:t>
                    </m:r>
                  </m:oMath>
                </a14:m>
                <a:r>
                  <a:rPr sz="2800" dirty="0"/>
                  <a:t> being increased by one unit. Thus, the column in the tableau corresponding to the </a:t>
                </a:r>
                <a14:m>
                  <m:oMath xmlns:m="http://schemas.openxmlformats.org/officeDocument/2006/math">
                    <m:r>
                      <a:rPr>
                        <a:latin typeface="Cambria Math" panose="02040503050406030204" pitchFamily="18" charset="0"/>
                      </a:rPr>
                      <m:t>𝑦</m:t>
                    </m:r>
                  </m:oMath>
                </a14:m>
                <a:r>
                  <a:rPr sz="2800" dirty="0"/>
                  <a:t> variable will be our </a:t>
                </a:r>
                <a:r>
                  <a:rPr sz="2800" b="1" dirty="0"/>
                  <a:t>pivot column</a:t>
                </a:r>
                <a:r>
                  <a:rPr sz="2800" dirty="0"/>
                  <a:t>. Since the bottom row in the tableau corresponds to the objective function being written as </a:t>
                </a:r>
                <a14:m>
                  <m:oMath xmlns:m="http://schemas.openxmlformats.org/officeDocument/2006/math">
                    <m:r>
                      <a:rPr>
                        <a:latin typeface="Cambria Math" panose="02040503050406030204" pitchFamily="18" charset="0"/>
                      </a:rPr>
                      <m:t>−5</m:t>
                    </m:r>
                    <m:r>
                      <a:rPr>
                        <a:latin typeface="Cambria Math" panose="02040503050406030204" pitchFamily="18" charset="0"/>
                      </a:rPr>
                      <m:t>𝑥</m:t>
                    </m:r>
                    <m:r>
                      <a:rPr>
                        <a:latin typeface="Cambria Math" panose="02040503050406030204" pitchFamily="18" charset="0"/>
                      </a:rPr>
                      <m:t>−8</m:t>
                    </m:r>
                    <m:r>
                      <a:rPr>
                        <a:latin typeface="Cambria Math" panose="02040503050406030204" pitchFamily="18" charset="0"/>
                      </a:rPr>
                      <m:t>𝑦</m:t>
                    </m:r>
                    <m:r>
                      <a:rPr>
                        <a:latin typeface="Cambria Math" panose="02040503050406030204" pitchFamily="18" charset="0"/>
                      </a:rPr>
                      <m:t>+</m:t>
                    </m:r>
                    <m:r>
                      <a:rPr>
                        <a:latin typeface="Cambria Math" panose="02040503050406030204" pitchFamily="18" charset="0"/>
                      </a:rPr>
                      <m:t>𝑧</m:t>
                    </m:r>
                    <m:r>
                      <a:rPr>
                        <a:latin typeface="Cambria Math" panose="02040503050406030204" pitchFamily="18" charset="0"/>
                      </a:rPr>
                      <m:t>=0</m:t>
                    </m:r>
                  </m:oMath>
                </a14:m>
                <a:r>
                  <a:rPr sz="2800" dirty="0"/>
                  <a:t>, we look for the negative entry in the bottom row with largest magnitude (</a:t>
                </a:r>
                <a14:m>
                  <m:oMath xmlns:m="http://schemas.openxmlformats.org/officeDocument/2006/math">
                    <m:r>
                      <a:rPr>
                        <a:latin typeface="Cambria Math" panose="02040503050406030204" pitchFamily="18" charset="0"/>
                      </a:rPr>
                      <m:t>−8</m:t>
                    </m:r>
                  </m:oMath>
                </a14:m>
                <a:r>
                  <a:rPr sz="2800" dirty="0"/>
                  <a:t> in our example) to determine our pivot column. Next, we divide each entry in the far-right column by the corresponding entry (in the same row) in the pivot column to determine the </a:t>
                </a:r>
                <a:r>
                  <a:rPr sz="2800" b="1" dirty="0"/>
                  <a:t>pivot row</a:t>
                </a:r>
                <a:r>
                  <a:rPr sz="2800" dirty="0"/>
                  <a:t>. </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333" t="-982" r="-222" b="-736"/>
                </a:stretch>
              </a:blipFill>
            </p:spPr>
            <p:txBody>
              <a:bodyPr/>
              <a:lstStyle/>
              <a:p>
                <a:r>
                  <a:rPr lang="en-IN">
                    <a:noFill/>
                  </a:rPr>
                  <a:t> </a:t>
                </a:r>
              </a:p>
            </p:txBody>
          </p:sp>
        </mc:Fallback>
      </mc:AlternateContent>
    </p:spTree>
    <p:extLst>
      <p:ext uri="{BB962C8B-B14F-4D97-AF65-F5344CB8AC3E}">
        <p14:creationId xmlns:p14="http://schemas.microsoft.com/office/powerpoint/2010/main" val="79399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 Comparing the Simplex Method to the Graphical Approach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dirty="0"/>
                  <a:t>Note that the bottom row cannot be the pivot row. In our example, the second column is the pivot column. Looking at the quotients of the entries in the far-right column divided by those in the second column, we find </a:t>
                </a:r>
                <a14:m>
                  <m:oMath xmlns:m="http://schemas.openxmlformats.org/officeDocument/2006/math">
                    <m:f>
                      <m:fPr>
                        <m:ctrlPr>
                          <a:rPr i="1">
                            <a:latin typeface="Cambria Math" panose="02040503050406030204" pitchFamily="18" charset="0"/>
                          </a:rPr>
                        </m:ctrlPr>
                      </m:fPr>
                      <m:num>
                        <m:r>
                          <a:rPr>
                            <a:latin typeface="Cambria Math" panose="02040503050406030204" pitchFamily="18" charset="0"/>
                          </a:rPr>
                          <m:t>56</m:t>
                        </m:r>
                      </m:num>
                      <m:den>
                        <m:r>
                          <a:rPr>
                            <a:latin typeface="Cambria Math" panose="02040503050406030204" pitchFamily="18" charset="0"/>
                          </a:rPr>
                          <m:t>8</m:t>
                        </m:r>
                      </m:den>
                    </m:f>
                    <m:r>
                      <a:rPr>
                        <a:latin typeface="Cambria Math" panose="02040503050406030204" pitchFamily="18" charset="0"/>
                      </a:rPr>
                      <m:t>=</m:t>
                    </m:r>
                    <m:r>
                      <a:rPr>
                        <a:latin typeface="Cambria Math" panose="02040503050406030204" pitchFamily="18" charset="0"/>
                      </a:rPr>
                      <m:t>7</m:t>
                    </m:r>
                  </m:oMath>
                </a14:m>
                <a:r>
                  <a:rPr sz="2800" dirty="0"/>
                  <a:t> and </a:t>
                </a:r>
                <a14:m>
                  <m:oMath xmlns:m="http://schemas.openxmlformats.org/officeDocument/2006/math">
                    <m:f>
                      <m:fPr>
                        <m:ctrlPr>
                          <a:rPr i="1">
                            <a:latin typeface="Cambria Math" panose="02040503050406030204" pitchFamily="18" charset="0"/>
                          </a:rPr>
                        </m:ctrlPr>
                      </m:fPr>
                      <m:num>
                        <m:r>
                          <a:rPr>
                            <a:latin typeface="Cambria Math" panose="02040503050406030204" pitchFamily="18" charset="0"/>
                          </a:rPr>
                          <m:t>21</m:t>
                        </m:r>
                      </m:num>
                      <m:den>
                        <m:r>
                          <a:rPr>
                            <a:latin typeface="Cambria Math" panose="02040503050406030204" pitchFamily="18" charset="0"/>
                          </a:rPr>
                          <m:t>2</m:t>
                        </m:r>
                      </m:den>
                    </m:f>
                    <m:r>
                      <a:rPr>
                        <a:latin typeface="Cambria Math" panose="02040503050406030204" pitchFamily="18" charset="0"/>
                      </a:rPr>
                      <m:t>=</m:t>
                    </m:r>
                    <m:r>
                      <a:rPr>
                        <a:latin typeface="Cambria Math" panose="02040503050406030204" pitchFamily="18" charset="0"/>
                      </a:rPr>
                      <m:t>10</m:t>
                    </m:r>
                    <m:r>
                      <a:rPr>
                        <a:latin typeface="Cambria Math" panose="02040503050406030204" pitchFamily="18" charset="0"/>
                      </a:rPr>
                      <m:t>.</m:t>
                    </m:r>
                    <m:r>
                      <a:rPr>
                        <a:latin typeface="Cambria Math" panose="02040503050406030204" pitchFamily="18" charset="0"/>
                      </a:rPr>
                      <m:t>5</m:t>
                    </m:r>
                  </m:oMath>
                </a14:m>
                <a:r>
                  <a:rPr sz="2800" dirty="0"/>
                  <a:t>. The smaller of these two quotients will determine the pivot row; in our case, row 1 will be the pivot row. Therefore, we choose </a:t>
                </a:r>
                <a:r>
                  <a:rPr sz="2800" dirty="0">
                    <a:latin typeface="Cambria Math"/>
                  </a:rPr>
                  <a:t>8</a:t>
                </a:r>
                <a:r>
                  <a:rPr sz="2800" dirty="0"/>
                  <a:t> (row 1, column 2 entry) as our pivot element.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2222"/>
                </a:stretch>
              </a:blipFill>
            </p:spPr>
            <p:txBody>
              <a:bodyPr/>
              <a:lstStyle/>
              <a:p>
                <a:r>
                  <a:rPr lang="en-IN">
                    <a:noFill/>
                  </a:rPr>
                  <a:t> </a:t>
                </a:r>
              </a:p>
            </p:txBody>
          </p:sp>
        </mc:Fallback>
      </mc:AlternateContent>
      <p:pic>
        <p:nvPicPr>
          <p:cNvPr id="4" name="Content Placeholder 4">
            <a:extLst>
              <a:ext uri="{FF2B5EF4-FFF2-40B4-BE49-F238E27FC236}">
                <a16:creationId xmlns:a16="http://schemas.microsoft.com/office/drawing/2014/main" id="{A69D5246-436D-491F-B35A-23F7911D947C}"/>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492000" y="4724400"/>
            <a:ext cx="2160000" cy="1191723"/>
          </a:xfrm>
          <a:prstGeom prst="rect">
            <a:avLst/>
          </a:prstGeom>
        </p:spPr>
      </p:pic>
    </p:spTree>
    <p:extLst>
      <p:ext uri="{BB962C8B-B14F-4D97-AF65-F5344CB8AC3E}">
        <p14:creationId xmlns:p14="http://schemas.microsoft.com/office/powerpoint/2010/main" val="31110989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 Comparing the Simplex Method to the Graphical Approach (cont.)</a:t>
            </a:r>
          </a:p>
        </p:txBody>
      </p:sp>
      <p:sp>
        <p:nvSpPr>
          <p:cNvPr id="3" name="Text Placeholder 2"/>
          <p:cNvSpPr>
            <a:spLocks noGrp="1"/>
          </p:cNvSpPr>
          <p:nvPr>
            <p:ph type="body" sz="quarter" idx="10"/>
          </p:nvPr>
        </p:nvSpPr>
        <p:spPr/>
        <p:txBody>
          <a:bodyPr>
            <a:normAutofit/>
          </a:bodyPr>
          <a:lstStyle/>
          <a:p>
            <a:r>
              <a:rPr sz="2800"/>
              <a:t>Next, we illustrate the pivoting process on column 2. Perform elementary row operations using the pivot row so that a </a:t>
            </a:r>
            <a:r>
              <a:rPr sz="2800">
                <a:latin typeface="Cambria Math"/>
              </a:rPr>
              <a:t>1</a:t>
            </a:r>
            <a:r>
              <a:rPr sz="2800"/>
              <a:t> appears in the pivot position and all other entries in the pivot column are </a:t>
            </a:r>
            <a:r>
              <a:rPr sz="2800">
                <a:latin typeface="Cambria Math"/>
              </a:rPr>
              <a:t>0</a:t>
            </a:r>
            <a:r>
              <a:rPr sz="2800"/>
              <a:t>.</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1E8BC7-8564-89C6-F2D9-7B7546EA15D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DD99403-B5B7-B86D-8FA6-3B52C24102FA}"/>
              </a:ext>
            </a:extLst>
          </p:cNvPr>
          <p:cNvSpPr>
            <a:spLocks noGrp="1"/>
          </p:cNvSpPr>
          <p:nvPr>
            <p:ph type="title"/>
          </p:nvPr>
        </p:nvSpPr>
        <p:spPr/>
        <p:txBody>
          <a:bodyPr>
            <a:normAutofit/>
          </a:bodyPr>
          <a:lstStyle/>
          <a:p>
            <a:pPr>
              <a:defRPr sz="3200"/>
            </a:pPr>
            <a:r>
              <a:t>Example 1: Comparing the Simplex Method to the Graphical Approach (cont.)</a:t>
            </a:r>
          </a:p>
        </p:txBody>
      </p:sp>
      <p:pic>
        <p:nvPicPr>
          <p:cNvPr id="4" name="Picture 3">
            <a:extLst>
              <a:ext uri="{FF2B5EF4-FFF2-40B4-BE49-F238E27FC236}">
                <a16:creationId xmlns:a16="http://schemas.microsoft.com/office/drawing/2014/main" id="{A769F3DE-0509-27D5-27DF-C08604468F4D}"/>
              </a:ext>
            </a:extLst>
          </p:cNvPr>
          <p:cNvPicPr>
            <a:picLocks noChangeAspect="1"/>
          </p:cNvPicPr>
          <p:nvPr/>
        </p:nvPicPr>
        <p:blipFill>
          <a:blip r:embed="rId2"/>
          <a:stretch>
            <a:fillRect/>
          </a:stretch>
        </p:blipFill>
        <p:spPr>
          <a:xfrm>
            <a:off x="1828800" y="1058834"/>
            <a:ext cx="5433459" cy="4732366"/>
          </a:xfrm>
          <a:prstGeom prst="rect">
            <a:avLst/>
          </a:prstGeom>
        </p:spPr>
      </p:pic>
    </p:spTree>
    <p:extLst>
      <p:ext uri="{BB962C8B-B14F-4D97-AF65-F5344CB8AC3E}">
        <p14:creationId xmlns:p14="http://schemas.microsoft.com/office/powerpoint/2010/main" val="22025846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 Comparing the Simplex Method to the Graphical Approach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dirty="0"/>
                  <a:t>In this tableau, </a:t>
                </a:r>
                <a14:m>
                  <m:oMath xmlns:m="http://schemas.openxmlformats.org/officeDocument/2006/math">
                    <m:r>
                      <a:rPr>
                        <a:latin typeface="Cambria Math" panose="02040503050406030204" pitchFamily="18" charset="0"/>
                      </a:rPr>
                      <m:t>𝑦</m:t>
                    </m:r>
                  </m:oMath>
                </a14:m>
                <a:r>
                  <a:rPr sz="2800" dirty="0"/>
                  <a:t> and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𝑠</m:t>
                        </m:r>
                      </m:e>
                      <m:sub>
                        <m:r>
                          <a:rPr>
                            <a:latin typeface="Cambria Math" panose="02040503050406030204" pitchFamily="18" charset="0"/>
                          </a:rPr>
                          <m:t>2</m:t>
                        </m:r>
                      </m:sub>
                    </m:sSub>
                  </m:oMath>
                </a14:m>
                <a:r>
                  <a:rPr sz="2800" dirty="0"/>
                  <a:t> are the basic variables, and </a:t>
                </a:r>
                <a14:m>
                  <m:oMath xmlns:m="http://schemas.openxmlformats.org/officeDocument/2006/math">
                    <m:r>
                      <a:rPr>
                        <a:latin typeface="Cambria Math" panose="02040503050406030204" pitchFamily="18" charset="0"/>
                      </a:rPr>
                      <m:t>𝑥</m:t>
                    </m:r>
                  </m:oMath>
                </a14:m>
                <a:r>
                  <a:rPr sz="2800" dirty="0"/>
                  <a:t> and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𝑠</m:t>
                        </m:r>
                      </m:e>
                      <m:sub>
                        <m:r>
                          <a:rPr>
                            <a:latin typeface="Cambria Math" panose="02040503050406030204" pitchFamily="18" charset="0"/>
                          </a:rPr>
                          <m:t>1</m:t>
                        </m:r>
                      </m:sub>
                    </m:sSub>
                  </m:oMath>
                </a14:m>
                <a:r>
                  <a:rPr sz="2800" dirty="0"/>
                  <a:t> are </a:t>
                </a:r>
                <a:r>
                  <a:rPr sz="2800" dirty="0" err="1"/>
                  <a:t>nonbasic</a:t>
                </a:r>
                <a:r>
                  <a:rPr sz="2800" dirty="0"/>
                  <a:t>. Reading the solution from this tableau, we have </a:t>
                </a:r>
                <a14:m>
                  <m:oMath xmlns:m="http://schemas.openxmlformats.org/officeDocument/2006/math">
                    <m:d>
                      <m:dPr>
                        <m:ctrlPr>
                          <a:rPr i="1">
                            <a:latin typeface="Cambria Math" panose="02040503050406030204" pitchFamily="18" charset="0"/>
                          </a:rPr>
                        </m:ctrlPr>
                      </m:dPr>
                      <m:e>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𝑦</m:t>
                        </m:r>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𝑠</m:t>
                            </m:r>
                          </m:e>
                          <m:sub>
                            <m:r>
                              <a:rPr>
                                <a:latin typeface="Cambria Math" panose="02040503050406030204" pitchFamily="18" charset="0"/>
                              </a:rPr>
                              <m:t>1</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𝑠</m:t>
                            </m:r>
                          </m:e>
                          <m:sub>
                            <m:r>
                              <a:rPr>
                                <a:latin typeface="Cambria Math" panose="02040503050406030204" pitchFamily="18" charset="0"/>
                              </a:rPr>
                              <m:t>2</m:t>
                            </m:r>
                          </m:sub>
                        </m:sSub>
                        <m:r>
                          <a:rPr>
                            <a:latin typeface="Cambria Math" panose="02040503050406030204" pitchFamily="18" charset="0"/>
                          </a:rPr>
                          <m:t>,</m:t>
                        </m:r>
                        <m:r>
                          <a:rPr>
                            <a:latin typeface="Cambria Math" panose="02040503050406030204" pitchFamily="18" charset="0"/>
                          </a:rPr>
                          <m:t>𝑧</m:t>
                        </m:r>
                      </m:e>
                    </m:d>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0</m:t>
                        </m:r>
                        <m:r>
                          <a:rPr>
                            <a:latin typeface="Cambria Math" panose="02040503050406030204" pitchFamily="18" charset="0"/>
                          </a:rPr>
                          <m:t>,</m:t>
                        </m:r>
                        <m:r>
                          <a:rPr>
                            <a:latin typeface="Cambria Math" panose="02040503050406030204" pitchFamily="18" charset="0"/>
                          </a:rPr>
                          <m:t>7</m:t>
                        </m:r>
                        <m:r>
                          <a:rPr>
                            <a:latin typeface="Cambria Math" panose="02040503050406030204" pitchFamily="18" charset="0"/>
                          </a:rPr>
                          <m:t>,</m:t>
                        </m:r>
                        <m:r>
                          <a:rPr>
                            <a:latin typeface="Cambria Math" panose="02040503050406030204" pitchFamily="18" charset="0"/>
                          </a:rPr>
                          <m:t>0</m:t>
                        </m:r>
                        <m:r>
                          <a:rPr>
                            <a:latin typeface="Cambria Math" panose="02040503050406030204" pitchFamily="18" charset="0"/>
                          </a:rPr>
                          <m:t>,</m:t>
                        </m:r>
                        <m:r>
                          <a:rPr>
                            <a:latin typeface="Cambria Math" panose="02040503050406030204" pitchFamily="18" charset="0"/>
                          </a:rPr>
                          <m:t>7</m:t>
                        </m:r>
                        <m:r>
                          <a:rPr>
                            <a:latin typeface="Cambria Math" panose="02040503050406030204" pitchFamily="18" charset="0"/>
                          </a:rPr>
                          <m:t>,</m:t>
                        </m:r>
                        <m:r>
                          <a:rPr>
                            <a:latin typeface="Cambria Math" panose="02040503050406030204" pitchFamily="18" charset="0"/>
                          </a:rPr>
                          <m:t>56</m:t>
                        </m:r>
                      </m:e>
                    </m:d>
                  </m:oMath>
                </a14:m>
                <a:r>
                  <a:rPr sz="2800" dirty="0"/>
                  <a:t>. At this point, it is natural to ask the following: Is </a:t>
                </a:r>
                <a:r>
                  <a:rPr sz="2800" dirty="0">
                    <a:latin typeface="Cambria Math"/>
                  </a:rPr>
                  <a:t>56</a:t>
                </a:r>
                <a:r>
                  <a:rPr sz="2800" dirty="0"/>
                  <a:t> the optimal value for </a:t>
                </a:r>
                <a14:m>
                  <m:oMath xmlns:m="http://schemas.openxmlformats.org/officeDocument/2006/math">
                    <m:r>
                      <a:rPr>
                        <a:latin typeface="Cambria Math" panose="02040503050406030204" pitchFamily="18" charset="0"/>
                      </a:rPr>
                      <m:t>𝑧</m:t>
                    </m:r>
                  </m:oMath>
                </a14:m>
                <a:r>
                  <a:rPr sz="2800" dirty="0"/>
                  <a:t> under our constraints? The answer to that question lies in the bottom row of the most recent tableau. The equation corresponding to this row is </a:t>
                </a:r>
                <a14:m>
                  <m:oMath xmlns:m="http://schemas.openxmlformats.org/officeDocument/2006/math">
                    <m:r>
                      <a:rPr>
                        <a:latin typeface="Cambria Math" panose="02040503050406030204" pitchFamily="18" charset="0"/>
                      </a:rPr>
                      <m:t>−</m:t>
                    </m:r>
                    <m:r>
                      <a:rPr>
                        <a:latin typeface="Cambria Math" panose="02040503050406030204" pitchFamily="18" charset="0"/>
                      </a:rPr>
                      <m:t>4</m:t>
                    </m:r>
                    <m:r>
                      <a:rPr>
                        <a:latin typeface="Cambria Math" panose="02040503050406030204" pitchFamily="18" charset="0"/>
                      </a:rPr>
                      <m:t>𝑥</m:t>
                    </m:r>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𝑠</m:t>
                        </m:r>
                      </m:e>
                      <m:sub>
                        <m:r>
                          <a:rPr>
                            <a:latin typeface="Cambria Math" panose="02040503050406030204" pitchFamily="18" charset="0"/>
                          </a:rPr>
                          <m:t>1</m:t>
                        </m:r>
                      </m:sub>
                    </m:sSub>
                    <m:r>
                      <a:rPr>
                        <a:latin typeface="Cambria Math" panose="02040503050406030204" pitchFamily="18" charset="0"/>
                      </a:rPr>
                      <m:t>+</m:t>
                    </m:r>
                    <m:r>
                      <a:rPr>
                        <a:latin typeface="Cambria Math" panose="02040503050406030204" pitchFamily="18" charset="0"/>
                      </a:rPr>
                      <m:t>𝑧</m:t>
                    </m:r>
                    <m:r>
                      <a:rPr>
                        <a:latin typeface="Cambria Math" panose="02040503050406030204" pitchFamily="18" charset="0"/>
                      </a:rPr>
                      <m:t>=</m:t>
                    </m:r>
                    <m:r>
                      <a:rPr>
                        <a:latin typeface="Cambria Math" panose="02040503050406030204" pitchFamily="18" charset="0"/>
                      </a:rPr>
                      <m:t>56</m:t>
                    </m:r>
                  </m:oMath>
                </a14:m>
                <a:r>
                  <a:rPr sz="2800" dirty="0"/>
                  <a:t>, which is equivalent to</a:t>
                </a:r>
                <a:br>
                  <a:rPr lang="en-US" sz="2800" dirty="0"/>
                </a:br>
                <a:r>
                  <a:rPr sz="2800" dirty="0"/>
                  <a:t> </a:t>
                </a:r>
                <a14:m>
                  <m:oMath xmlns:m="http://schemas.openxmlformats.org/officeDocument/2006/math">
                    <m:r>
                      <a:rPr>
                        <a:latin typeface="Cambria Math" panose="02040503050406030204" pitchFamily="18" charset="0"/>
                      </a:rPr>
                      <m:t>𝑧</m:t>
                    </m:r>
                    <m:r>
                      <a:rPr>
                        <a:latin typeface="Cambria Math" panose="02040503050406030204" pitchFamily="18" charset="0"/>
                      </a:rPr>
                      <m:t>=</m:t>
                    </m:r>
                    <m:r>
                      <a:rPr>
                        <a:latin typeface="Cambria Math" panose="02040503050406030204" pitchFamily="18" charset="0"/>
                      </a:rPr>
                      <m:t>4</m:t>
                    </m:r>
                    <m:r>
                      <a:rPr>
                        <a:latin typeface="Cambria Math" panose="02040503050406030204" pitchFamily="18" charset="0"/>
                      </a:rPr>
                      <m:t>𝑥</m:t>
                    </m:r>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𝑠</m:t>
                        </m:r>
                      </m:e>
                      <m:sub>
                        <m:r>
                          <a:rPr>
                            <a:latin typeface="Cambria Math" panose="02040503050406030204" pitchFamily="18" charset="0"/>
                          </a:rPr>
                          <m:t>1</m:t>
                        </m:r>
                      </m:sub>
                    </m:sSub>
                    <m:r>
                      <a:rPr>
                        <a:latin typeface="Cambria Math" panose="02040503050406030204" pitchFamily="18" charset="0"/>
                      </a:rPr>
                      <m:t>+</m:t>
                    </m:r>
                    <m:r>
                      <a:rPr>
                        <a:latin typeface="Cambria Math" panose="02040503050406030204" pitchFamily="18" charset="0"/>
                      </a:rPr>
                      <m:t>56</m:t>
                    </m:r>
                  </m:oMath>
                </a14:m>
                <a:r>
                  <a:rPr sz="2800" dirty="0"/>
                  <a:t>. If we increase </a:t>
                </a:r>
                <a14:m>
                  <m:oMath xmlns:m="http://schemas.openxmlformats.org/officeDocument/2006/math">
                    <m:r>
                      <a:rPr>
                        <a:latin typeface="Cambria Math" panose="02040503050406030204" pitchFamily="18" charset="0"/>
                      </a:rPr>
                      <m:t>𝑥</m:t>
                    </m:r>
                  </m:oMath>
                </a14:m>
                <a:r>
                  <a:rPr sz="2800" dirty="0"/>
                  <a:t>, we increase the value of </a:t>
                </a:r>
                <a14:m>
                  <m:oMath xmlns:m="http://schemas.openxmlformats.org/officeDocument/2006/math">
                    <m:r>
                      <a:rPr>
                        <a:latin typeface="Cambria Math" panose="02040503050406030204" pitchFamily="18" charset="0"/>
                      </a:rPr>
                      <m:t>𝑧</m:t>
                    </m:r>
                  </m:oMath>
                </a14:m>
                <a:r>
                  <a:rPr sz="2800" dirty="0"/>
                  <a:t>. </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1481"/>
                </a:stretch>
              </a:blipFill>
            </p:spPr>
            <p:txBody>
              <a:bodyPr/>
              <a:lstStyle/>
              <a:p>
                <a:r>
                  <a:rPr lang="en-IN">
                    <a:noFill/>
                  </a:rPr>
                  <a:t> </a:t>
                </a:r>
              </a:p>
            </p:txBody>
          </p:sp>
        </mc:Fallback>
      </mc:AlternateContent>
    </p:spTree>
    <p:extLst>
      <p:ext uri="{BB962C8B-B14F-4D97-AF65-F5344CB8AC3E}">
        <p14:creationId xmlns:p14="http://schemas.microsoft.com/office/powerpoint/2010/main" val="22251180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1: Comparing the Simplex Method to the Graphical Approach</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dirty="0"/>
                  <a:t>Find the maximum value of </a:t>
                </a:r>
                <a14:m>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𝑓</m:t>
                        </m:r>
                      </m:fName>
                      <m:e>
                        <m:d>
                          <m:dPr>
                            <m:ctrlPr>
                              <a:rPr i="1">
                                <a:latin typeface="Cambria Math" panose="02040503050406030204" pitchFamily="18" charset="0"/>
                              </a:rPr>
                            </m:ctrlPr>
                          </m:dPr>
                          <m:e>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𝑦</m:t>
                            </m:r>
                          </m:e>
                        </m:d>
                      </m:e>
                    </m:func>
                    <m:r>
                      <a:rPr>
                        <a:latin typeface="Cambria Math" panose="02040503050406030204" pitchFamily="18" charset="0"/>
                      </a:rPr>
                      <m:t>=</m:t>
                    </m:r>
                    <m:r>
                      <a:rPr>
                        <a:latin typeface="Cambria Math" panose="02040503050406030204" pitchFamily="18" charset="0"/>
                      </a:rPr>
                      <m:t>5</m:t>
                    </m:r>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8</m:t>
                    </m:r>
                    <m:r>
                      <a:rPr>
                        <a:latin typeface="Cambria Math" panose="02040503050406030204" pitchFamily="18" charset="0"/>
                      </a:rPr>
                      <m:t>𝑦</m:t>
                    </m:r>
                  </m:oMath>
                </a14:m>
                <a:r>
                  <a:rPr sz="2800" dirty="0"/>
                  <a:t> subject to the following constraints.</a:t>
                </a:r>
                <a:endParaRPr lang="en-US" sz="2800" dirty="0"/>
              </a:p>
              <a:p>
                <a:pPr>
                  <a:defRPr sz="2800"/>
                </a:pPr>
                <a14:m>
                  <m:oMathPara xmlns:m="http://schemas.openxmlformats.org/officeDocument/2006/math">
                    <m:oMathParaPr>
                      <m:jc m:val="centerGroup"/>
                    </m:oMathParaPr>
                    <m:oMath xmlns:m="http://schemas.openxmlformats.org/officeDocument/2006/math">
                      <m:d>
                        <m:dPr>
                          <m:begChr m:val="{"/>
                          <m:endChr m:val=""/>
                          <m:ctrlPr>
                            <a:rPr lang="en-IN" sz="2800" i="1" smtClean="0">
                              <a:latin typeface="Cambria Math" panose="02040503050406030204" pitchFamily="18" charset="0"/>
                            </a:rPr>
                          </m:ctrlPr>
                        </m:dPr>
                        <m:e>
                          <m:eqArr>
                            <m:eqArrPr>
                              <m:ctrlPr>
                                <a:rPr lang="ar-AE" i="1">
                                  <a:latin typeface="Cambria Math" panose="02040503050406030204" pitchFamily="18" charset="0"/>
                                </a:rPr>
                              </m:ctrlPr>
                            </m:eqArrPr>
                            <m:e>
                              <m:r>
                                <a:rPr lang="ar-AE">
                                  <a:latin typeface="Cambria Math" panose="02040503050406030204" pitchFamily="18" charset="0"/>
                                </a:rPr>
                                <m:t>𝑥</m:t>
                              </m:r>
                              <m:r>
                                <a:rPr lang="ar-AE">
                                  <a:latin typeface="Cambria Math" panose="02040503050406030204" pitchFamily="18" charset="0"/>
                                </a:rPr>
                                <m:t>+</m:t>
                              </m:r>
                              <m:r>
                                <a:rPr lang="ar-AE">
                                  <a:latin typeface="Cambria Math" panose="02040503050406030204" pitchFamily="18" charset="0"/>
                                </a:rPr>
                                <m:t>8</m:t>
                              </m:r>
                              <m:r>
                                <a:rPr lang="ar-AE">
                                  <a:latin typeface="Cambria Math" panose="02040503050406030204" pitchFamily="18" charset="0"/>
                                </a:rPr>
                                <m:t>𝑦</m:t>
                              </m:r>
                              <m:r>
                                <a:rPr lang="ar-AE">
                                  <a:latin typeface="Cambria Math" panose="02040503050406030204" pitchFamily="18" charset="0"/>
                                </a:rPr>
                                <m:t>≤</m:t>
                              </m:r>
                              <m:r>
                                <a:rPr lang="ar-AE">
                                  <a:latin typeface="Cambria Math" panose="02040503050406030204" pitchFamily="18" charset="0"/>
                                </a:rPr>
                                <m:t>56</m:t>
                              </m:r>
                            </m:e>
                            <m:e>
                              <m:r>
                                <a:rPr lang="ar-AE">
                                  <a:latin typeface="Cambria Math" panose="02040503050406030204" pitchFamily="18" charset="0"/>
                                </a:rPr>
                                <m:t>2</m:t>
                              </m:r>
                              <m:r>
                                <a:rPr lang="ar-AE">
                                  <a:latin typeface="Cambria Math" panose="02040503050406030204" pitchFamily="18" charset="0"/>
                                </a:rPr>
                                <m:t>𝑥</m:t>
                              </m:r>
                              <m:r>
                                <a:rPr lang="ar-AE">
                                  <a:latin typeface="Cambria Math" panose="02040503050406030204" pitchFamily="18" charset="0"/>
                                </a:rPr>
                                <m:t>+</m:t>
                              </m:r>
                              <m:r>
                                <a:rPr lang="ar-AE">
                                  <a:latin typeface="Cambria Math" panose="02040503050406030204" pitchFamily="18" charset="0"/>
                                </a:rPr>
                                <m:t>2</m:t>
                              </m:r>
                              <m:r>
                                <a:rPr lang="ar-AE">
                                  <a:latin typeface="Cambria Math" panose="02040503050406030204" pitchFamily="18" charset="0"/>
                                </a:rPr>
                                <m:t>𝑦</m:t>
                              </m:r>
                              <m:r>
                                <a:rPr lang="ar-AE">
                                  <a:latin typeface="Cambria Math" panose="02040503050406030204" pitchFamily="18" charset="0"/>
                                </a:rPr>
                                <m:t>≤</m:t>
                              </m:r>
                              <m:r>
                                <a:rPr lang="ar-AE">
                                  <a:latin typeface="Cambria Math" panose="02040503050406030204" pitchFamily="18" charset="0"/>
                                </a:rPr>
                                <m:t>21</m:t>
                              </m:r>
                            </m:e>
                          </m:eqArr>
                        </m:e>
                      </m:d>
                    </m:oMath>
                  </m:oMathPara>
                </a14:m>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148"/>
                </a:stretch>
              </a:blipFill>
            </p:spPr>
            <p:txBody>
              <a:bodyPr/>
              <a:lstStyle/>
              <a:p>
                <a:r>
                  <a:rPr lang="en-IN">
                    <a:noFill/>
                  </a:rPr>
                  <a:t> </a:t>
                </a:r>
              </a:p>
            </p:txBody>
          </p:sp>
        </mc:Fallback>
      </mc:AlternateContent>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 Comparing the Simplex Method to the Graphical Approach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dirty="0"/>
                  <a:t>Since </a:t>
                </a:r>
                <a14:m>
                  <m:oMath xmlns:m="http://schemas.openxmlformats.org/officeDocument/2006/math">
                    <m:r>
                      <a:rPr>
                        <a:latin typeface="Cambria Math" panose="02040503050406030204" pitchFamily="18" charset="0"/>
                      </a:rPr>
                      <m:t>𝑧</m:t>
                    </m:r>
                  </m:oMath>
                </a14:m>
                <a:r>
                  <a:rPr sz="2800" dirty="0"/>
                  <a:t> still has room to grow in this manner, we can conclude that </a:t>
                </a:r>
                <a:r>
                  <a:rPr sz="2800" dirty="0">
                    <a:latin typeface="Cambria Math"/>
                  </a:rPr>
                  <a:t>56</a:t>
                </a:r>
                <a:r>
                  <a:rPr sz="2800" dirty="0"/>
                  <a:t> is not the maximum of </a:t>
                </a:r>
                <a14:m>
                  <m:oMath xmlns:m="http://schemas.openxmlformats.org/officeDocument/2006/math">
                    <m:r>
                      <a:rPr>
                        <a:latin typeface="Cambria Math" panose="02040503050406030204" pitchFamily="18" charset="0"/>
                      </a:rPr>
                      <m:t>𝑧</m:t>
                    </m:r>
                  </m:oMath>
                </a14:m>
                <a:r>
                  <a:rPr sz="2800" dirty="0"/>
                  <a:t>. The quickest way to see that </a:t>
                </a:r>
                <a:r>
                  <a:rPr sz="2800" dirty="0">
                    <a:latin typeface="Cambria Math"/>
                  </a:rPr>
                  <a:t>56</a:t>
                </a:r>
                <a:r>
                  <a:rPr sz="2800" dirty="0"/>
                  <a:t> is not an optimal value of </a:t>
                </a:r>
                <a14:m>
                  <m:oMath xmlns:m="http://schemas.openxmlformats.org/officeDocument/2006/math">
                    <m:r>
                      <a:rPr>
                        <a:latin typeface="Cambria Math" panose="02040503050406030204" pitchFamily="18" charset="0"/>
                      </a:rPr>
                      <m:t>𝑧</m:t>
                    </m:r>
                  </m:oMath>
                </a14:m>
                <a:r>
                  <a:rPr sz="2800" dirty="0"/>
                  <a:t> is to note that there's still a negative entry in the bottom row of the simplex tableau, namely </a:t>
                </a:r>
                <a14:m>
                  <m:oMath xmlns:m="http://schemas.openxmlformats.org/officeDocument/2006/math">
                    <m:r>
                      <a:rPr>
                        <a:latin typeface="Cambria Math" panose="02040503050406030204" pitchFamily="18" charset="0"/>
                      </a:rPr>
                      <m:t>−</m:t>
                    </m:r>
                    <m:r>
                      <a:rPr>
                        <a:latin typeface="Cambria Math" panose="02040503050406030204" pitchFamily="18" charset="0"/>
                      </a:rPr>
                      <m:t>4</m:t>
                    </m:r>
                  </m:oMath>
                </a14:m>
                <a:r>
                  <a:rPr sz="2800" dirty="0"/>
                  <a:t>. This means we will need to repeat the pivoting process by choosing a pivot element as we did before.</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2222"/>
                </a:stretch>
              </a:blipFill>
            </p:spPr>
            <p:txBody>
              <a:bodyPr/>
              <a:lstStyle/>
              <a:p>
                <a:r>
                  <a:rPr lang="en-IN">
                    <a:noFill/>
                  </a:rPr>
                  <a:t> </a:t>
                </a:r>
              </a:p>
            </p:txBody>
          </p:sp>
        </mc:Fallback>
      </mc:AlternateContent>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 Comparing the Simplex Method to the Graphical Approach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dirty="0"/>
                  <a:t>Since </a:t>
                </a:r>
                <a14:m>
                  <m:oMath xmlns:m="http://schemas.openxmlformats.org/officeDocument/2006/math">
                    <m:r>
                      <a:rPr>
                        <a:latin typeface="Cambria Math" panose="02040503050406030204" pitchFamily="18" charset="0"/>
                      </a:rPr>
                      <m:t>−</m:t>
                    </m:r>
                    <m:r>
                      <a:rPr>
                        <a:latin typeface="Cambria Math" panose="02040503050406030204" pitchFamily="18" charset="0"/>
                      </a:rPr>
                      <m:t>4</m:t>
                    </m:r>
                  </m:oMath>
                </a14:m>
                <a:r>
                  <a:rPr sz="2800" dirty="0"/>
                  <a:t> in the only negative entry in the bottom row, column 1 is our pivot column. To choose the pivot row, look at </a:t>
                </a:r>
                <a14:m>
                  <m:oMath xmlns:m="http://schemas.openxmlformats.org/officeDocument/2006/math">
                    <m:f>
                      <m:fPr>
                        <m:ctrlPr>
                          <a:rPr i="1">
                            <a:latin typeface="Cambria Math" panose="02040503050406030204" pitchFamily="18" charset="0"/>
                          </a:rPr>
                        </m:ctrlPr>
                      </m:fPr>
                      <m:num>
                        <m:r>
                          <a:rPr>
                            <a:latin typeface="Cambria Math" panose="02040503050406030204" pitchFamily="18" charset="0"/>
                          </a:rPr>
                          <m:t>7</m:t>
                        </m:r>
                      </m:num>
                      <m:den>
                        <m:f>
                          <m:fPr>
                            <m:ctrlPr>
                              <a:rPr i="1">
                                <a:latin typeface="Cambria Math" panose="02040503050406030204" pitchFamily="18" charset="0"/>
                              </a:rPr>
                            </m:ctrlPr>
                          </m:fPr>
                          <m:num>
                            <m:r>
                              <a:rPr>
                                <a:latin typeface="Cambria Math" panose="02040503050406030204" pitchFamily="18" charset="0"/>
                              </a:rPr>
                              <m:t>1</m:t>
                            </m:r>
                          </m:num>
                          <m:den>
                            <m:r>
                              <a:rPr>
                                <a:latin typeface="Cambria Math" panose="02040503050406030204" pitchFamily="18" charset="0"/>
                              </a:rPr>
                              <m:t>8</m:t>
                            </m:r>
                          </m:den>
                        </m:f>
                      </m:den>
                    </m:f>
                    <m:r>
                      <a:rPr>
                        <a:latin typeface="Cambria Math" panose="02040503050406030204" pitchFamily="18" charset="0"/>
                      </a:rPr>
                      <m:t>=</m:t>
                    </m:r>
                    <m:r>
                      <a:rPr>
                        <a:latin typeface="Cambria Math" panose="02040503050406030204" pitchFamily="18" charset="0"/>
                      </a:rPr>
                      <m:t>56</m:t>
                    </m:r>
                  </m:oMath>
                </a14:m>
                <a:r>
                  <a:rPr sz="2800" dirty="0"/>
                  <a:t> and </a:t>
                </a:r>
                <a14:m>
                  <m:oMath xmlns:m="http://schemas.openxmlformats.org/officeDocument/2006/math">
                    <m:f>
                      <m:fPr>
                        <m:ctrlPr>
                          <a:rPr i="1">
                            <a:latin typeface="Cambria Math" panose="02040503050406030204" pitchFamily="18" charset="0"/>
                          </a:rPr>
                        </m:ctrlPr>
                      </m:fPr>
                      <m:num>
                        <m:r>
                          <a:rPr>
                            <a:latin typeface="Cambria Math" panose="02040503050406030204" pitchFamily="18" charset="0"/>
                          </a:rPr>
                          <m:t>7</m:t>
                        </m:r>
                      </m:num>
                      <m:den>
                        <m:f>
                          <m:fPr>
                            <m:ctrlPr>
                              <a:rPr i="1">
                                <a:latin typeface="Cambria Math" panose="02040503050406030204" pitchFamily="18" charset="0"/>
                              </a:rPr>
                            </m:ctrlPr>
                          </m:fPr>
                          <m:num>
                            <m:r>
                              <a:rPr>
                                <a:latin typeface="Cambria Math" panose="02040503050406030204" pitchFamily="18" charset="0"/>
                              </a:rPr>
                              <m:t>7</m:t>
                            </m:r>
                          </m:num>
                          <m:den>
                            <m:r>
                              <a:rPr>
                                <a:latin typeface="Cambria Math" panose="02040503050406030204" pitchFamily="18" charset="0"/>
                              </a:rPr>
                              <m:t>4</m:t>
                            </m:r>
                          </m:den>
                        </m:f>
                      </m:den>
                    </m:f>
                    <m:r>
                      <a:rPr>
                        <a:latin typeface="Cambria Math" panose="02040503050406030204" pitchFamily="18" charset="0"/>
                      </a:rPr>
                      <m:t>=</m:t>
                    </m:r>
                    <m:r>
                      <a:rPr>
                        <a:latin typeface="Cambria Math" panose="02040503050406030204" pitchFamily="18" charset="0"/>
                      </a:rPr>
                      <m:t>4</m:t>
                    </m:r>
                  </m:oMath>
                </a14:m>
                <a:r>
                  <a:rPr sz="2800" dirty="0"/>
                  <a:t>. Since </a:t>
                </a:r>
                <a:r>
                  <a:rPr sz="2800" dirty="0">
                    <a:latin typeface="Cambria Math"/>
                  </a:rPr>
                  <a:t>4</a:t>
                </a:r>
                <a:r>
                  <a:rPr sz="2800" dirty="0"/>
                  <a:t> is the smaller quotient, row 2 is our pivot row, and thus our pivot element is </a:t>
                </a:r>
                <a14:m>
                  <m:oMath xmlns:m="http://schemas.openxmlformats.org/officeDocument/2006/math">
                    <m:f>
                      <m:fPr>
                        <m:ctrlPr>
                          <a:rPr i="1">
                            <a:latin typeface="Cambria Math" panose="02040503050406030204" pitchFamily="18" charset="0"/>
                          </a:rPr>
                        </m:ctrlPr>
                      </m:fPr>
                      <m:num>
                        <m:r>
                          <a:rPr>
                            <a:latin typeface="Cambria Math" panose="02040503050406030204" pitchFamily="18" charset="0"/>
                          </a:rPr>
                          <m:t>7</m:t>
                        </m:r>
                      </m:num>
                      <m:den>
                        <m:r>
                          <a:rPr>
                            <a:latin typeface="Cambria Math" panose="02040503050406030204" pitchFamily="18" charset="0"/>
                          </a:rPr>
                          <m:t>4</m:t>
                        </m:r>
                      </m:den>
                    </m:f>
                  </m:oMath>
                </a14:m>
                <a:r>
                  <a:rPr sz="2800" dirty="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296"/>
                </a:stretch>
              </a:blipFill>
            </p:spPr>
            <p:txBody>
              <a:bodyPr/>
              <a:lstStyle/>
              <a:p>
                <a:r>
                  <a:rPr lang="en-IN">
                    <a:noFill/>
                  </a:rPr>
                  <a:t> </a:t>
                </a:r>
              </a:p>
            </p:txBody>
          </p:sp>
        </mc:Fallback>
      </mc:AlternateContent>
      <p:pic>
        <p:nvPicPr>
          <p:cNvPr id="4" name="Content Placeholder 4">
            <a:extLst>
              <a:ext uri="{FF2B5EF4-FFF2-40B4-BE49-F238E27FC236}">
                <a16:creationId xmlns:a16="http://schemas.microsoft.com/office/drawing/2014/main" id="{504A67A4-C3CB-48F5-BCA3-73CBAEA2DA1F}"/>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330000" y="3606422"/>
            <a:ext cx="2484000" cy="2032378"/>
          </a:xfrm>
          <a:prstGeom prst="rect">
            <a:avLst/>
          </a:prstGeom>
        </p:spPr>
      </p:pic>
    </p:spTree>
    <p:extLst>
      <p:ext uri="{BB962C8B-B14F-4D97-AF65-F5344CB8AC3E}">
        <p14:creationId xmlns:p14="http://schemas.microsoft.com/office/powerpoint/2010/main" val="37024767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 Comparing the Simplex Method to the Graphical Approach (cont.)</a:t>
            </a:r>
          </a:p>
        </p:txBody>
      </p:sp>
      <p:sp>
        <p:nvSpPr>
          <p:cNvPr id="3" name="Text Placeholder 2"/>
          <p:cNvSpPr>
            <a:spLocks noGrp="1"/>
          </p:cNvSpPr>
          <p:nvPr>
            <p:ph type="body" sz="quarter" idx="10"/>
          </p:nvPr>
        </p:nvSpPr>
        <p:spPr/>
        <p:txBody>
          <a:bodyPr>
            <a:normAutofit/>
          </a:bodyPr>
          <a:lstStyle/>
          <a:p>
            <a:r>
              <a:rPr sz="2800"/>
              <a:t>We now do the pivoting process on column 1 by performing elementary row operations until a </a:t>
            </a:r>
            <a:r>
              <a:rPr sz="2800">
                <a:latin typeface="Cambria Math"/>
              </a:rPr>
              <a:t>1</a:t>
            </a:r>
            <a:r>
              <a:rPr sz="2800"/>
              <a:t> appears in the pivot position and all other entries in the pivot column are </a:t>
            </a:r>
            <a:r>
              <a:rPr sz="2800">
                <a:latin typeface="Cambria Math"/>
              </a:rPr>
              <a:t>0</a:t>
            </a:r>
            <a:r>
              <a:rPr sz="2800"/>
              <a:t>.</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 Comparing the Simplex Method to the Graphical Approach (cont.)</a:t>
            </a:r>
          </a:p>
        </p:txBody>
      </p:sp>
      <p:pic>
        <p:nvPicPr>
          <p:cNvPr id="6" name="Picture 5">
            <a:extLst>
              <a:ext uri="{FF2B5EF4-FFF2-40B4-BE49-F238E27FC236}">
                <a16:creationId xmlns:a16="http://schemas.microsoft.com/office/drawing/2014/main" id="{0BC48312-AA8A-4818-8E92-18CE245D1A7D}"/>
              </a:ext>
            </a:extLst>
          </p:cNvPr>
          <p:cNvPicPr>
            <a:picLocks noChangeAspect="1"/>
          </p:cNvPicPr>
          <p:nvPr/>
        </p:nvPicPr>
        <p:blipFill>
          <a:blip r:embed="rId2"/>
          <a:stretch>
            <a:fillRect/>
          </a:stretch>
        </p:blipFill>
        <p:spPr>
          <a:xfrm>
            <a:off x="2471680" y="1064847"/>
            <a:ext cx="4200641" cy="4860000"/>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 Comparing the Simplex Method to the Graphical Approach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dirty="0"/>
                  <a:t>In this tableau, </a:t>
                </a:r>
                <a14:m>
                  <m:oMath xmlns:m="http://schemas.openxmlformats.org/officeDocument/2006/math">
                    <m:r>
                      <a:rPr>
                        <a:latin typeface="Cambria Math" panose="02040503050406030204" pitchFamily="18" charset="0"/>
                      </a:rPr>
                      <m:t>𝑥</m:t>
                    </m:r>
                  </m:oMath>
                </a14:m>
                <a:r>
                  <a:rPr sz="2800" dirty="0"/>
                  <a:t> and </a:t>
                </a:r>
                <a14:m>
                  <m:oMath xmlns:m="http://schemas.openxmlformats.org/officeDocument/2006/math">
                    <m:r>
                      <a:rPr>
                        <a:latin typeface="Cambria Math" panose="02040503050406030204" pitchFamily="18" charset="0"/>
                      </a:rPr>
                      <m:t>𝑦</m:t>
                    </m:r>
                  </m:oMath>
                </a14:m>
                <a:r>
                  <a:rPr sz="2800" dirty="0"/>
                  <a:t> are the basic variables, and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𝑠</m:t>
                        </m:r>
                      </m:e>
                      <m:sub>
                        <m:r>
                          <a:rPr>
                            <a:latin typeface="Cambria Math" panose="02040503050406030204" pitchFamily="18" charset="0"/>
                          </a:rPr>
                          <m:t>1</m:t>
                        </m:r>
                      </m:sub>
                    </m:sSub>
                  </m:oMath>
                </a14:m>
                <a:r>
                  <a:rPr sz="2800" dirty="0"/>
                  <a:t> and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𝑠</m:t>
                        </m:r>
                      </m:e>
                      <m:sub>
                        <m:r>
                          <a:rPr>
                            <a:latin typeface="Cambria Math" panose="02040503050406030204" pitchFamily="18" charset="0"/>
                          </a:rPr>
                          <m:t>2</m:t>
                        </m:r>
                      </m:sub>
                    </m:sSub>
                  </m:oMath>
                </a14:m>
                <a:r>
                  <a:rPr sz="2800" dirty="0"/>
                  <a:t> are </a:t>
                </a:r>
                <a:r>
                  <a:rPr sz="2800" dirty="0" err="1"/>
                  <a:t>nonbasic</a:t>
                </a:r>
                <a:r>
                  <a:rPr sz="2800" dirty="0"/>
                  <a:t>. Reading the solution from this tableau, we have </a:t>
                </a:r>
                <a14:m>
                  <m:oMath xmlns:m="http://schemas.openxmlformats.org/officeDocument/2006/math">
                    <m:d>
                      <m:dPr>
                        <m:ctrlPr>
                          <a:rPr i="1">
                            <a:latin typeface="Cambria Math" panose="02040503050406030204" pitchFamily="18" charset="0"/>
                          </a:rPr>
                        </m:ctrlPr>
                      </m:dPr>
                      <m:e>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𝑦</m:t>
                        </m:r>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𝑠</m:t>
                            </m:r>
                          </m:e>
                          <m:sub>
                            <m:r>
                              <a:rPr>
                                <a:latin typeface="Cambria Math" panose="02040503050406030204" pitchFamily="18" charset="0"/>
                              </a:rPr>
                              <m:t>1</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𝑠</m:t>
                            </m:r>
                          </m:e>
                          <m:sub>
                            <m:r>
                              <a:rPr>
                                <a:latin typeface="Cambria Math" panose="02040503050406030204" pitchFamily="18" charset="0"/>
                              </a:rPr>
                              <m:t>2</m:t>
                            </m:r>
                          </m:sub>
                        </m:sSub>
                        <m:r>
                          <a:rPr>
                            <a:latin typeface="Cambria Math" panose="02040503050406030204" pitchFamily="18" charset="0"/>
                          </a:rPr>
                          <m:t>,</m:t>
                        </m:r>
                        <m:r>
                          <a:rPr>
                            <a:latin typeface="Cambria Math" panose="02040503050406030204" pitchFamily="18" charset="0"/>
                          </a:rPr>
                          <m:t>𝑧</m:t>
                        </m:r>
                      </m:e>
                    </m:d>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4</m:t>
                        </m:r>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13</m:t>
                            </m:r>
                          </m:num>
                          <m:den>
                            <m:r>
                              <a:rPr>
                                <a:latin typeface="Cambria Math" panose="02040503050406030204" pitchFamily="18" charset="0"/>
                              </a:rPr>
                              <m:t>2</m:t>
                            </m:r>
                          </m:den>
                        </m:f>
                        <m:r>
                          <a:rPr>
                            <a:latin typeface="Cambria Math" panose="02040503050406030204" pitchFamily="18" charset="0"/>
                          </a:rPr>
                          <m:t>,</m:t>
                        </m:r>
                        <m:r>
                          <a:rPr>
                            <a:latin typeface="Cambria Math" panose="02040503050406030204" pitchFamily="18" charset="0"/>
                          </a:rPr>
                          <m:t>0</m:t>
                        </m:r>
                        <m:r>
                          <a:rPr>
                            <a:latin typeface="Cambria Math" panose="02040503050406030204" pitchFamily="18" charset="0"/>
                          </a:rPr>
                          <m:t>,</m:t>
                        </m:r>
                        <m:r>
                          <a:rPr>
                            <a:latin typeface="Cambria Math" panose="02040503050406030204" pitchFamily="18" charset="0"/>
                          </a:rPr>
                          <m:t>0</m:t>
                        </m:r>
                        <m:r>
                          <a:rPr>
                            <a:latin typeface="Cambria Math" panose="02040503050406030204" pitchFamily="18" charset="0"/>
                          </a:rPr>
                          <m:t>,</m:t>
                        </m:r>
                        <m:r>
                          <a:rPr>
                            <a:latin typeface="Cambria Math" panose="02040503050406030204" pitchFamily="18" charset="0"/>
                          </a:rPr>
                          <m:t>72</m:t>
                        </m:r>
                      </m:e>
                    </m:d>
                  </m:oMath>
                </a14:m>
                <a:r>
                  <a:rPr sz="2800" dirty="0"/>
                  <a:t>. Now we consider the following question: Is </a:t>
                </a:r>
                <a:r>
                  <a:rPr sz="2800" dirty="0">
                    <a:latin typeface="Cambria Math"/>
                  </a:rPr>
                  <a:t>72</a:t>
                </a:r>
                <a:r>
                  <a:rPr sz="2800" dirty="0"/>
                  <a:t> the optimal value of </a:t>
                </a:r>
                <a14:m>
                  <m:oMath xmlns:m="http://schemas.openxmlformats.org/officeDocument/2006/math">
                    <m:r>
                      <a:rPr>
                        <a:latin typeface="Cambria Math" panose="02040503050406030204" pitchFamily="18" charset="0"/>
                      </a:rPr>
                      <m:t>𝑧</m:t>
                    </m:r>
                  </m:oMath>
                </a14:m>
                <a:r>
                  <a:rPr sz="2800" dirty="0"/>
                  <a:t>? At this point, the bottom row of the simplex tableau corresponds to </a:t>
                </a:r>
                <a14:m>
                  <m:oMath xmlns:m="http://schemas.openxmlformats.org/officeDocument/2006/math">
                    <m:f>
                      <m:fPr>
                        <m:ctrlPr>
                          <a:rPr i="1">
                            <a:latin typeface="Cambria Math" panose="02040503050406030204" pitchFamily="18" charset="0"/>
                          </a:rPr>
                        </m:ctrlPr>
                      </m:fPr>
                      <m:num>
                        <m:r>
                          <a:rPr>
                            <a:latin typeface="Cambria Math" panose="02040503050406030204" pitchFamily="18" charset="0"/>
                          </a:rPr>
                          <m:t>3</m:t>
                        </m:r>
                      </m:num>
                      <m:den>
                        <m:r>
                          <a:rPr>
                            <a:latin typeface="Cambria Math" panose="02040503050406030204" pitchFamily="18" charset="0"/>
                          </a:rPr>
                          <m:t>7</m:t>
                        </m:r>
                      </m:den>
                    </m:f>
                    <m:sSub>
                      <m:sSubPr>
                        <m:ctrlPr>
                          <a:rPr i="1">
                            <a:latin typeface="Cambria Math" panose="02040503050406030204" pitchFamily="18" charset="0"/>
                          </a:rPr>
                        </m:ctrlPr>
                      </m:sSubPr>
                      <m:e>
                        <m:r>
                          <a:rPr>
                            <a:latin typeface="Cambria Math" panose="02040503050406030204" pitchFamily="18" charset="0"/>
                          </a:rPr>
                          <m:t>𝑠</m:t>
                        </m:r>
                      </m:e>
                      <m:sub>
                        <m:r>
                          <a:rPr>
                            <a:latin typeface="Cambria Math" panose="02040503050406030204" pitchFamily="18" charset="0"/>
                          </a:rPr>
                          <m:t>1</m:t>
                        </m:r>
                      </m:sub>
                    </m:sSub>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16</m:t>
                        </m:r>
                      </m:num>
                      <m:den>
                        <m:r>
                          <a:rPr>
                            <a:latin typeface="Cambria Math" panose="02040503050406030204" pitchFamily="18" charset="0"/>
                          </a:rPr>
                          <m:t>7</m:t>
                        </m:r>
                      </m:den>
                    </m:f>
                    <m:sSub>
                      <m:sSubPr>
                        <m:ctrlPr>
                          <a:rPr i="1">
                            <a:latin typeface="Cambria Math" panose="02040503050406030204" pitchFamily="18" charset="0"/>
                          </a:rPr>
                        </m:ctrlPr>
                      </m:sSubPr>
                      <m:e>
                        <m:r>
                          <a:rPr>
                            <a:latin typeface="Cambria Math" panose="02040503050406030204" pitchFamily="18" charset="0"/>
                          </a:rPr>
                          <m:t>𝑠</m:t>
                        </m:r>
                      </m:e>
                      <m:sub>
                        <m:r>
                          <a:rPr>
                            <a:latin typeface="Cambria Math" panose="02040503050406030204" pitchFamily="18" charset="0"/>
                          </a:rPr>
                          <m:t>2</m:t>
                        </m:r>
                      </m:sub>
                    </m:sSub>
                    <m:r>
                      <a:rPr>
                        <a:latin typeface="Cambria Math" panose="02040503050406030204" pitchFamily="18" charset="0"/>
                      </a:rPr>
                      <m:t>+</m:t>
                    </m:r>
                    <m:r>
                      <a:rPr>
                        <a:latin typeface="Cambria Math" panose="02040503050406030204" pitchFamily="18" charset="0"/>
                      </a:rPr>
                      <m:t>𝑧</m:t>
                    </m:r>
                    <m:r>
                      <a:rPr>
                        <a:latin typeface="Cambria Math" panose="02040503050406030204" pitchFamily="18" charset="0"/>
                      </a:rPr>
                      <m:t>=</m:t>
                    </m:r>
                    <m:r>
                      <a:rPr>
                        <a:latin typeface="Cambria Math" panose="02040503050406030204" pitchFamily="18" charset="0"/>
                      </a:rPr>
                      <m:t>72</m:t>
                    </m:r>
                  </m:oMath>
                </a14:m>
                <a:r>
                  <a:rPr sz="2800" dirty="0"/>
                  <a:t>, which is equivalent to </a:t>
                </a:r>
                <a14:m>
                  <m:oMath xmlns:m="http://schemas.openxmlformats.org/officeDocument/2006/math">
                    <m:r>
                      <a:rPr>
                        <a:latin typeface="Cambria Math" panose="02040503050406030204" pitchFamily="18" charset="0"/>
                      </a:rPr>
                      <m:t>𝑧</m:t>
                    </m:r>
                    <m:r>
                      <a:rPr>
                        <a:latin typeface="Cambria Math" panose="02040503050406030204" pitchFamily="18" charset="0"/>
                      </a:rPr>
                      <m:t>=</m:t>
                    </m:r>
                    <m:r>
                      <a:rPr>
                        <a:latin typeface="Cambria Math" panose="02040503050406030204" pitchFamily="18" charset="0"/>
                      </a:rPr>
                      <m:t>72</m:t>
                    </m:r>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3</m:t>
                        </m:r>
                      </m:num>
                      <m:den>
                        <m:r>
                          <a:rPr>
                            <a:latin typeface="Cambria Math" panose="02040503050406030204" pitchFamily="18" charset="0"/>
                          </a:rPr>
                          <m:t>7</m:t>
                        </m:r>
                      </m:den>
                    </m:f>
                    <m:sSub>
                      <m:sSubPr>
                        <m:ctrlPr>
                          <a:rPr i="1">
                            <a:latin typeface="Cambria Math" panose="02040503050406030204" pitchFamily="18" charset="0"/>
                          </a:rPr>
                        </m:ctrlPr>
                      </m:sSubPr>
                      <m:e>
                        <m:r>
                          <a:rPr>
                            <a:latin typeface="Cambria Math" panose="02040503050406030204" pitchFamily="18" charset="0"/>
                          </a:rPr>
                          <m:t>𝑠</m:t>
                        </m:r>
                      </m:e>
                      <m:sub>
                        <m:r>
                          <a:rPr>
                            <a:latin typeface="Cambria Math" panose="02040503050406030204" pitchFamily="18" charset="0"/>
                          </a:rPr>
                          <m:t>1</m:t>
                        </m:r>
                      </m:sub>
                    </m:sSub>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16</m:t>
                        </m:r>
                      </m:num>
                      <m:den>
                        <m:r>
                          <a:rPr>
                            <a:latin typeface="Cambria Math" panose="02040503050406030204" pitchFamily="18" charset="0"/>
                          </a:rPr>
                          <m:t>7</m:t>
                        </m:r>
                      </m:den>
                    </m:f>
                    <m:sSub>
                      <m:sSubPr>
                        <m:ctrlPr>
                          <a:rPr i="1">
                            <a:latin typeface="Cambria Math" panose="02040503050406030204" pitchFamily="18" charset="0"/>
                          </a:rPr>
                        </m:ctrlPr>
                      </m:sSubPr>
                      <m:e>
                        <m:r>
                          <a:rPr>
                            <a:latin typeface="Cambria Math" panose="02040503050406030204" pitchFamily="18" charset="0"/>
                          </a:rPr>
                          <m:t>𝑠</m:t>
                        </m:r>
                      </m:e>
                      <m:sub>
                        <m:r>
                          <a:rPr>
                            <a:latin typeface="Cambria Math" panose="02040503050406030204" pitchFamily="18" charset="0"/>
                          </a:rPr>
                          <m:t>2</m:t>
                        </m:r>
                      </m:sub>
                    </m:sSub>
                  </m:oMath>
                </a14:m>
                <a:r>
                  <a:rPr sz="2800" dirty="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1630"/>
                </a:stretch>
              </a:blipFill>
            </p:spPr>
            <p:txBody>
              <a:bodyPr/>
              <a:lstStyle/>
              <a:p>
                <a:r>
                  <a:rPr lang="en-IN">
                    <a:noFill/>
                  </a:rPr>
                  <a:t> </a:t>
                </a:r>
              </a:p>
            </p:txBody>
          </p:sp>
        </mc:Fallback>
      </mc:AlternateContent>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 Comparing the Simplex Method to the Graphical Approach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dirty="0"/>
                  <a:t>Substituting any positive values of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𝑠</m:t>
                        </m:r>
                      </m:e>
                      <m:sub>
                        <m:r>
                          <a:rPr>
                            <a:latin typeface="Cambria Math" panose="02040503050406030204" pitchFamily="18" charset="0"/>
                          </a:rPr>
                          <m:t>1</m:t>
                        </m:r>
                      </m:sub>
                    </m:sSub>
                  </m:oMath>
                </a14:m>
                <a:r>
                  <a:rPr sz="2800" dirty="0"/>
                  <a:t> and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𝑠</m:t>
                        </m:r>
                      </m:e>
                      <m:sub>
                        <m:r>
                          <a:rPr>
                            <a:latin typeface="Cambria Math" panose="02040503050406030204" pitchFamily="18" charset="0"/>
                          </a:rPr>
                          <m:t>2</m:t>
                        </m:r>
                      </m:sub>
                    </m:sSub>
                  </m:oMath>
                </a14:m>
                <a:r>
                  <a:rPr sz="2800" dirty="0"/>
                  <a:t> into this equation will decrease the value of </a:t>
                </a:r>
                <a14:m>
                  <m:oMath xmlns:m="http://schemas.openxmlformats.org/officeDocument/2006/math">
                    <m:r>
                      <a:rPr>
                        <a:latin typeface="Cambria Math" panose="02040503050406030204" pitchFamily="18" charset="0"/>
                      </a:rPr>
                      <m:t>𝑧</m:t>
                    </m:r>
                  </m:oMath>
                </a14:m>
                <a:r>
                  <a:rPr sz="2800" dirty="0"/>
                  <a:t>. Therefore, we can be assured that </a:t>
                </a:r>
                <a:r>
                  <a:rPr sz="2800" dirty="0">
                    <a:latin typeface="Cambria Math"/>
                  </a:rPr>
                  <a:t>72</a:t>
                </a:r>
                <a:r>
                  <a:rPr sz="2800" dirty="0"/>
                  <a:t> is indeed the maximum value of </a:t>
                </a:r>
                <a14:m>
                  <m:oMath xmlns:m="http://schemas.openxmlformats.org/officeDocument/2006/math">
                    <m:r>
                      <a:rPr>
                        <a:latin typeface="Cambria Math" panose="02040503050406030204" pitchFamily="18" charset="0"/>
                      </a:rPr>
                      <m:t>𝑧</m:t>
                    </m:r>
                  </m:oMath>
                </a14:m>
                <a:r>
                  <a:rPr sz="2800" dirty="0"/>
                  <a:t>. The easiest way to see we are done is to note that there are no negative entries in the bottom row of the simplex tableau.</a:t>
                </a:r>
              </a:p>
              <a:p>
                <a:pPr>
                  <a:defRPr sz="2800"/>
                </a:pPr>
                <a:r>
                  <a:rPr sz="2800" dirty="0"/>
                  <a:t>We conclude that </a:t>
                </a:r>
                <a14:m>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𝑓</m:t>
                        </m:r>
                      </m:fName>
                      <m:e>
                        <m:d>
                          <m:dPr>
                            <m:ctrlPr>
                              <a:rPr i="1">
                                <a:latin typeface="Cambria Math" panose="02040503050406030204" pitchFamily="18" charset="0"/>
                              </a:rPr>
                            </m:ctrlPr>
                          </m:dPr>
                          <m:e>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𝑦</m:t>
                            </m:r>
                          </m:e>
                        </m:d>
                      </m:e>
                    </m:func>
                    <m:r>
                      <a:rPr>
                        <a:latin typeface="Cambria Math" panose="02040503050406030204" pitchFamily="18" charset="0"/>
                      </a:rPr>
                      <m:t>=</m:t>
                    </m:r>
                    <m:r>
                      <a:rPr>
                        <a:latin typeface="Cambria Math" panose="02040503050406030204" pitchFamily="18" charset="0"/>
                      </a:rPr>
                      <m:t>5</m:t>
                    </m:r>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8</m:t>
                    </m:r>
                    <m:r>
                      <a:rPr>
                        <a:latin typeface="Cambria Math" panose="02040503050406030204" pitchFamily="18" charset="0"/>
                      </a:rPr>
                      <m:t>𝑦</m:t>
                    </m:r>
                  </m:oMath>
                </a14:m>
                <a:r>
                  <a:rPr sz="2800" dirty="0"/>
                  <a:t> attains a maximum value of </a:t>
                </a:r>
                <a:r>
                  <a:rPr sz="2800" dirty="0">
                    <a:latin typeface="Cambria Math"/>
                  </a:rPr>
                  <a:t>72</a:t>
                </a:r>
                <a:r>
                  <a:rPr sz="2800" dirty="0"/>
                  <a:t> when </a:t>
                </a:r>
                <a14:m>
                  <m:oMath xmlns:m="http://schemas.openxmlformats.org/officeDocument/2006/math">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4</m:t>
                    </m:r>
                  </m:oMath>
                </a14:m>
                <a:r>
                  <a:rPr sz="2800" dirty="0"/>
                  <a:t> and </a:t>
                </a:r>
                <a14:m>
                  <m:oMath xmlns:m="http://schemas.openxmlformats.org/officeDocument/2006/math">
                    <m:r>
                      <a:rPr>
                        <a:latin typeface="Cambria Math" panose="02040503050406030204" pitchFamily="18" charset="0"/>
                      </a:rPr>
                      <m:t>𝑦</m:t>
                    </m:r>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13</m:t>
                        </m:r>
                      </m:num>
                      <m:den>
                        <m:r>
                          <a:rPr>
                            <a:latin typeface="Cambria Math" panose="02040503050406030204" pitchFamily="18" charset="0"/>
                          </a:rPr>
                          <m:t>2</m:t>
                        </m:r>
                      </m:den>
                    </m:f>
                  </m:oMath>
                </a14:m>
                <a:r>
                  <a:rPr sz="2800" dirty="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1778"/>
                </a:stretch>
              </a:blipFill>
            </p:spPr>
            <p:txBody>
              <a:bodyPr/>
              <a:lstStyle/>
              <a:p>
                <a:r>
                  <a:rPr lang="en-IN">
                    <a:noFill/>
                  </a:rPr>
                  <a:t> </a:t>
                </a:r>
              </a:p>
            </p:txBody>
          </p:sp>
        </mc:Fallback>
      </mc:AlternateContent>
    </p:spTree>
    <p:extLst>
      <p:ext uri="{BB962C8B-B14F-4D97-AF65-F5344CB8AC3E}">
        <p14:creationId xmlns:p14="http://schemas.microsoft.com/office/powerpoint/2010/main" val="3148863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The Simplex Method</a:t>
            </a:r>
          </a:p>
        </p:txBody>
      </p:sp>
      <p:sp>
        <p:nvSpPr>
          <p:cNvPr id="3" name="Text Placeholder 2"/>
          <p:cNvSpPr>
            <a:spLocks noGrp="1"/>
          </p:cNvSpPr>
          <p:nvPr>
            <p:ph type="body" sz="quarter" idx="10"/>
          </p:nvPr>
        </p:nvSpPr>
        <p:spPr>
          <a:xfrm>
            <a:off x="457200" y="1082078"/>
            <a:ext cx="8229600" cy="4861522"/>
          </a:xfrm>
        </p:spPr>
        <p:txBody>
          <a:bodyPr>
            <a:normAutofit lnSpcReduction="10000"/>
          </a:bodyPr>
          <a:lstStyle/>
          <a:p>
            <a:pPr algn="ctr">
              <a:defRPr sz="2800" b="1"/>
            </a:pPr>
            <a:r>
              <a:rPr dirty="0"/>
              <a:t>Definition</a:t>
            </a:r>
          </a:p>
          <a:p>
            <a:pPr marL="514350" indent="-514350">
              <a:buFont typeface="+mj-lt"/>
              <a:buAutoNum type="arabicPeriod"/>
              <a:defRPr sz="2800"/>
            </a:pPr>
            <a:r>
              <a:rPr dirty="0"/>
              <a:t>​</a:t>
            </a:r>
            <a:r>
              <a:rPr sz="2800" dirty="0"/>
              <a:t>Rewrite the objective function as an equation in standard form with all variables on the left side and a nonnegative constant on the right side.</a:t>
            </a:r>
          </a:p>
          <a:p>
            <a:pPr marL="514350" indent="-514350">
              <a:buFont typeface="+mj-lt"/>
              <a:buAutoNum type="arabicPeriod" startAt="2"/>
              <a:defRPr sz="2800"/>
            </a:pPr>
            <a:r>
              <a:rPr dirty="0"/>
              <a:t>​</a:t>
            </a:r>
            <a:r>
              <a:rPr sz="2800" dirty="0"/>
              <a:t>Convert each constraint inequality into an equation with all variables on the left side and a positive constant on the right side by introducing a different slack variable for each constraint.</a:t>
            </a:r>
          </a:p>
          <a:p>
            <a:pPr marL="514350" indent="-514350">
              <a:buFont typeface="+mj-lt"/>
              <a:buAutoNum type="arabicPeriod" startAt="3"/>
              <a:defRPr sz="2800"/>
            </a:pPr>
            <a:r>
              <a:rPr dirty="0"/>
              <a:t>​</a:t>
            </a:r>
            <a:r>
              <a:rPr sz="2800" dirty="0"/>
              <a:t>Form the system to solve with the constraint equations in the first rows and the objective function in the bottom row.</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The Simplex Method (cont.)</a:t>
            </a:r>
          </a:p>
        </p:txBody>
      </p:sp>
      <p:sp>
        <p:nvSpPr>
          <p:cNvPr id="3" name="Text Placeholder 2"/>
          <p:cNvSpPr>
            <a:spLocks noGrp="1"/>
          </p:cNvSpPr>
          <p:nvPr>
            <p:ph type="body" sz="quarter" idx="10"/>
          </p:nvPr>
        </p:nvSpPr>
        <p:spPr>
          <a:xfrm>
            <a:off x="457200" y="1082078"/>
            <a:ext cx="8229600" cy="4142673"/>
          </a:xfrm>
        </p:spPr>
        <p:txBody>
          <a:bodyPr>
            <a:spAutoFit/>
          </a:bodyPr>
          <a:lstStyle/>
          <a:p>
            <a:pPr marL="514350" indent="-514350">
              <a:buFont typeface="+mj-lt"/>
              <a:buAutoNum type="arabicPeriod" startAt="4"/>
              <a:defRPr sz="2800"/>
            </a:pPr>
            <a:r>
              <a:rPr dirty="0"/>
              <a:t>​</a:t>
            </a:r>
            <a:r>
              <a:rPr sz="2800" dirty="0"/>
              <a:t>Create the initial simplex tableau by forming the augmented matrix for the system of equations with the objective function in the bottom row.</a:t>
            </a:r>
          </a:p>
          <a:p>
            <a:pPr marL="514350" indent="-514350">
              <a:buFont typeface="+mj-lt"/>
              <a:buAutoNum type="arabicPeriod" startAt="5"/>
              <a:defRPr sz="2800"/>
            </a:pPr>
            <a:r>
              <a:rPr dirty="0"/>
              <a:t>​</a:t>
            </a:r>
            <a:r>
              <a:rPr sz="2800" dirty="0"/>
              <a:t>Locate the negative entry in the bottom row with largest magnitude to determine the pivot column.</a:t>
            </a:r>
          </a:p>
          <a:p>
            <a:pPr marL="514350" indent="-514350">
              <a:buFont typeface="+mj-lt"/>
              <a:buAutoNum type="arabicPeriod" startAt="6"/>
              <a:defRPr sz="2800"/>
            </a:pPr>
            <a:r>
              <a:rPr dirty="0"/>
              <a:t>​</a:t>
            </a:r>
            <a:r>
              <a:rPr sz="2800" dirty="0"/>
              <a:t>In each row except for the bottom one, divide the entry in the far-right column by the one in the pivot column. The row with the smallest quotient will be the pivot row.</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The Simplex Method (cont.)</a:t>
            </a:r>
          </a:p>
        </p:txBody>
      </p:sp>
      <p:sp>
        <p:nvSpPr>
          <p:cNvPr id="3" name="Text Placeholder 2"/>
          <p:cNvSpPr>
            <a:spLocks noGrp="1"/>
          </p:cNvSpPr>
          <p:nvPr>
            <p:ph type="body" sz="quarter" idx="10"/>
          </p:nvPr>
        </p:nvSpPr>
        <p:spPr>
          <a:xfrm>
            <a:off x="457200" y="1082078"/>
            <a:ext cx="8229600" cy="4142673"/>
          </a:xfrm>
        </p:spPr>
        <p:txBody>
          <a:bodyPr>
            <a:spAutoFit/>
          </a:bodyPr>
          <a:lstStyle/>
          <a:p>
            <a:pPr marL="514350" indent="-514350">
              <a:buFont typeface="+mj-lt"/>
              <a:buAutoNum type="arabicPeriod" startAt="7"/>
              <a:defRPr sz="2800"/>
            </a:pPr>
            <a:r>
              <a:t>​</a:t>
            </a:r>
            <a:r>
              <a:rPr sz="2800"/>
              <a:t>Perform elementary row operations on the simplex tableau to make the pivot element 1 and the remaining entries in the pivot column 0. Always use the pivot row to do any row operations.</a:t>
            </a:r>
          </a:p>
          <a:p>
            <a:pPr marL="514350" indent="-514350">
              <a:buFont typeface="+mj-lt"/>
              <a:buAutoNum type="arabicPeriod" startAt="8"/>
              <a:defRPr sz="2800"/>
            </a:pPr>
            <a:r>
              <a:t>​</a:t>
            </a:r>
            <a:r>
              <a:rPr sz="2800"/>
              <a:t>If all entries in the bottom row are nonnegative, stop. If not, repeat steps 5 through 7 until all entries in the bottom row are nonnegative.</a:t>
            </a:r>
          </a:p>
          <a:p>
            <a:pPr marL="514350" indent="-514350">
              <a:buFont typeface="+mj-lt"/>
              <a:buAutoNum type="arabicPeriod" startAt="9"/>
              <a:defRPr sz="2800"/>
            </a:pPr>
            <a:r>
              <a:t>​</a:t>
            </a:r>
            <a:r>
              <a:rPr sz="2800"/>
              <a:t>The maximum value of the objective function is in the lower-right corner of the final simplex tableau.</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2: An Application of the Simplex Method</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lnSpcReduction="10000"/>
              </a:bodyPr>
              <a:lstStyle/>
              <a:p>
                <a:pPr>
                  <a:defRPr sz="2800"/>
                </a:pPr>
                <a:r>
                  <a:rPr sz="2800" dirty="0"/>
                  <a:t>An amusement park vendor sells two types of bagged snack mix: Chocolaty Crunch and Pretzel Delight. Each bag of Chocolaty Crunch consists of </a:t>
                </a:r>
                <a:r>
                  <a:rPr sz="2800" dirty="0">
                    <a:latin typeface="Cambria Math"/>
                  </a:rPr>
                  <a:t>2</a:t>
                </a:r>
                <a:r>
                  <a:rPr sz="2800" dirty="0"/>
                  <a:t> cups of M&amp;M's, </a:t>
                </a:r>
                <a:r>
                  <a:rPr sz="2800" dirty="0">
                    <a:latin typeface="Cambria Math"/>
                  </a:rPr>
                  <a:t>2</a:t>
                </a:r>
                <a:r>
                  <a:rPr sz="2800" dirty="0"/>
                  <a:t> cups of chocolate chips, and </a:t>
                </a:r>
                <a:r>
                  <a:rPr sz="2800" dirty="0">
                    <a:latin typeface="Cambria Math"/>
                  </a:rPr>
                  <a:t>1</a:t>
                </a:r>
                <a:r>
                  <a:rPr sz="2800" dirty="0"/>
                  <a:t> cup of pretzels; and each bag of Pretzel Delight consists of </a:t>
                </a:r>
                <a:r>
                  <a:rPr sz="2800" dirty="0">
                    <a:latin typeface="Cambria Math"/>
                  </a:rPr>
                  <a:t>1</a:t>
                </a:r>
                <a:r>
                  <a:rPr sz="2800" dirty="0"/>
                  <a:t> cup of M&amp;M's, </a:t>
                </a:r>
                <a:r>
                  <a:rPr sz="2800" dirty="0">
                    <a:latin typeface="Cambria Math"/>
                  </a:rPr>
                  <a:t>2</a:t>
                </a:r>
                <a:r>
                  <a:rPr sz="2800" dirty="0"/>
                  <a:t> cups of chocolate chips, and </a:t>
                </a:r>
                <a:r>
                  <a:rPr sz="2800" dirty="0">
                    <a:latin typeface="Cambria Math"/>
                  </a:rPr>
                  <a:t>2</a:t>
                </a:r>
                <a:r>
                  <a:rPr sz="2800" dirty="0"/>
                  <a:t> cups of pretzels. Suppose the vendor has </a:t>
                </a:r>
                <a:r>
                  <a:rPr sz="2800" dirty="0">
                    <a:latin typeface="Cambria Math"/>
                  </a:rPr>
                  <a:t>70</a:t>
                </a:r>
                <a:r>
                  <a:rPr sz="2800" dirty="0"/>
                  <a:t> cups of M&amp;M's, </a:t>
                </a:r>
                <a:r>
                  <a:rPr sz="2800" dirty="0">
                    <a:latin typeface="Cambria Math"/>
                  </a:rPr>
                  <a:t>90</a:t>
                </a:r>
                <a:r>
                  <a:rPr sz="2800" dirty="0"/>
                  <a:t> cups of chocolate chips, and </a:t>
                </a:r>
                <a:r>
                  <a:rPr sz="2800" dirty="0">
                    <a:latin typeface="Cambria Math"/>
                  </a:rPr>
                  <a:t>65</a:t>
                </a:r>
                <a:r>
                  <a:rPr sz="2800" dirty="0"/>
                  <a:t> cups of pretzels in his inventory. Suppose also that one bag of Chocolaty Crunch sells for </a:t>
                </a:r>
                <a14:m>
                  <m:oMath xmlns:m="http://schemas.openxmlformats.org/officeDocument/2006/math">
                    <m:r>
                      <a:rPr>
                        <a:latin typeface="Cambria Math" panose="02040503050406030204" pitchFamily="18" charset="0"/>
                      </a:rPr>
                      <m:t>$</m:t>
                    </m:r>
                    <m:r>
                      <a:rPr>
                        <a:latin typeface="Cambria Math" panose="02040503050406030204" pitchFamily="18" charset="0"/>
                      </a:rPr>
                      <m:t>15</m:t>
                    </m:r>
                  </m:oMath>
                </a14:m>
                <a:r>
                  <a:rPr sz="2800" dirty="0"/>
                  <a:t> and one bag of Pretzel Delight sells for </a:t>
                </a:r>
                <a14:m>
                  <m:oMath xmlns:m="http://schemas.openxmlformats.org/officeDocument/2006/math">
                    <m:r>
                      <a:rPr>
                        <a:latin typeface="Cambria Math" panose="02040503050406030204" pitchFamily="18" charset="0"/>
                      </a:rPr>
                      <m:t>$</m:t>
                    </m:r>
                    <m:r>
                      <a:rPr>
                        <a:latin typeface="Cambria Math" panose="02040503050406030204" pitchFamily="18" charset="0"/>
                      </a:rPr>
                      <m:t>10</m:t>
                    </m:r>
                  </m:oMath>
                </a14:m>
                <a:r>
                  <a:rPr sz="2800" dirty="0"/>
                  <a:t>. How many bags of each mix should the vendor sell in order to maximize revenue.</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cstate="print"/>
                <a:stretch>
                  <a:fillRect l="-1481" t="-2086" r="-2074"/>
                </a:stretch>
              </a:blipFill>
            </p:spPr>
            <p:txBody>
              <a:bodyPr/>
              <a:lstStyle/>
              <a:p>
                <a:r>
                  <a:rPr lang="en-US">
                    <a:noFill/>
                  </a:rPr>
                  <a:t> </a:t>
                </a:r>
              </a:p>
            </p:txBody>
          </p:sp>
        </mc:Fallback>
      </mc:AlternateContent>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 Comparing the Simplex Method to the Graphical Approach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sz="2800" b="1"/>
                  <a:t>Solution</a:t>
                </a:r>
              </a:p>
              <a:p>
                <a:pPr>
                  <a:defRPr sz="2800"/>
                </a:pPr>
                <a:r>
                  <a:rPr sz="2800" b="1"/>
                  <a:t>The Graphical Approach:</a:t>
                </a:r>
                <a:r>
                  <a:rPr sz="2800"/>
                  <a:t> The feasible region, shown in the graph below, is in the first quadrant bounded by the lines </a:t>
                </a:r>
                <a14:m>
                  <m:oMath xmlns:m="http://schemas.openxmlformats.org/officeDocument/2006/math">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8</m:t>
                    </m:r>
                    <m:r>
                      <a:rPr>
                        <a:latin typeface="Cambria Math" panose="02040503050406030204" pitchFamily="18" charset="0"/>
                      </a:rPr>
                      <m:t>𝑦</m:t>
                    </m:r>
                    <m:r>
                      <a:rPr>
                        <a:latin typeface="Cambria Math" panose="02040503050406030204" pitchFamily="18" charset="0"/>
                      </a:rPr>
                      <m:t>=</m:t>
                    </m:r>
                    <m:r>
                      <a:rPr>
                        <a:latin typeface="Cambria Math" panose="02040503050406030204" pitchFamily="18" charset="0"/>
                      </a:rPr>
                      <m:t>56</m:t>
                    </m:r>
                  </m:oMath>
                </a14:m>
                <a:r>
                  <a:rPr sz="2800"/>
                  <a:t> and </a:t>
                </a:r>
                <a14:m>
                  <m:oMath xmlns:m="http://schemas.openxmlformats.org/officeDocument/2006/math">
                    <m:r>
                      <a:rPr>
                        <a:latin typeface="Cambria Math" panose="02040503050406030204" pitchFamily="18" charset="0"/>
                      </a:rPr>
                      <m:t>2</m:t>
                    </m:r>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2</m:t>
                    </m:r>
                    <m:r>
                      <a:rPr>
                        <a:latin typeface="Cambria Math" panose="02040503050406030204" pitchFamily="18" charset="0"/>
                      </a:rPr>
                      <m:t>𝑦</m:t>
                    </m:r>
                    <m:r>
                      <a:rPr>
                        <a:latin typeface="Cambria Math" panose="02040503050406030204" pitchFamily="18" charset="0"/>
                      </a:rPr>
                      <m:t>=</m:t>
                    </m:r>
                    <m:r>
                      <a:rPr>
                        <a:latin typeface="Cambria Math" panose="02040503050406030204" pitchFamily="18" charset="0"/>
                      </a:rPr>
                      <m:t>21</m:t>
                    </m:r>
                  </m:oMath>
                </a14:m>
                <a:r>
                  <a:rPr sz="280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cstate="print"/>
                <a:stretch>
                  <a:fillRect l="-1481" t="-1227" r="-889"/>
                </a:stretch>
              </a:blipFill>
            </p:spPr>
            <p:txBody>
              <a:bodyPr/>
              <a:lstStyle/>
              <a:p>
                <a:r>
                  <a:rPr lang="en-US">
                    <a:noFill/>
                  </a:rPr>
                  <a:t> </a:t>
                </a:r>
              </a:p>
            </p:txBody>
          </p:sp>
        </mc:Fallback>
      </mc:AlternateContent>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2: An Application of the Simplex Method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sz="2800" b="1" dirty="0"/>
                  <a:t>Solution</a:t>
                </a:r>
              </a:p>
              <a:p>
                <a:pPr>
                  <a:defRPr sz="2800"/>
                </a:pPr>
                <a:r>
                  <a:rPr sz="2800" dirty="0"/>
                  <a:t>Let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𝑥</m:t>
                        </m:r>
                      </m:e>
                      <m:sub>
                        <m:r>
                          <a:rPr>
                            <a:latin typeface="Cambria Math" panose="02040503050406030204" pitchFamily="18" charset="0"/>
                          </a:rPr>
                          <m:t>1</m:t>
                        </m:r>
                      </m:sub>
                    </m:sSub>
                  </m:oMath>
                </a14:m>
                <a:r>
                  <a:rPr sz="2800" dirty="0"/>
                  <a:t> denote the number of bags of Chocolaty Crunch sold and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𝑥</m:t>
                        </m:r>
                      </m:e>
                      <m:sub>
                        <m:r>
                          <a:rPr>
                            <a:latin typeface="Cambria Math" panose="02040503050406030204" pitchFamily="18" charset="0"/>
                          </a:rPr>
                          <m:t>2</m:t>
                        </m:r>
                      </m:sub>
                    </m:sSub>
                  </m:oMath>
                </a14:m>
                <a:r>
                  <a:rPr sz="2800" dirty="0"/>
                  <a:t> denote the number of bags of Pretzel Delight. Since the goal is to maximize revenue, we need to maximize </a:t>
                </a:r>
                <a14:m>
                  <m:oMath xmlns:m="http://schemas.openxmlformats.org/officeDocument/2006/math">
                    <m:r>
                      <a:rPr>
                        <a:latin typeface="Cambria Math" panose="02040503050406030204" pitchFamily="18" charset="0"/>
                      </a:rPr>
                      <m:t>𝑓</m:t>
                    </m:r>
                    <m:r>
                      <a:rPr>
                        <a:latin typeface="Cambria Math" panose="02040503050406030204" pitchFamily="18" charset="0"/>
                      </a:rPr>
                      <m:t>⁡</m:t>
                    </m:r>
                    <m:d>
                      <m:dPr>
                        <m:ctrlPr>
                          <a:rPr i="1">
                            <a:latin typeface="Cambria Math" panose="02040503050406030204" pitchFamily="18" charset="0"/>
                          </a:rPr>
                        </m:ctrlPr>
                      </m:dPr>
                      <m:e>
                        <m:sSub>
                          <m:sSubPr>
                            <m:ctrlPr>
                              <a:rPr i="1">
                                <a:latin typeface="Cambria Math" panose="02040503050406030204" pitchFamily="18" charset="0"/>
                              </a:rPr>
                            </m:ctrlPr>
                          </m:sSubPr>
                          <m:e>
                            <m:r>
                              <a:rPr>
                                <a:latin typeface="Cambria Math" panose="02040503050406030204" pitchFamily="18" charset="0"/>
                              </a:rPr>
                              <m:t>𝑥</m:t>
                            </m:r>
                          </m:e>
                          <m:sub>
                            <m:r>
                              <a:rPr>
                                <a:latin typeface="Cambria Math" panose="02040503050406030204" pitchFamily="18" charset="0"/>
                              </a:rPr>
                              <m:t>1</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𝑥</m:t>
                            </m:r>
                          </m:e>
                          <m:sub>
                            <m:r>
                              <a:rPr>
                                <a:latin typeface="Cambria Math" panose="02040503050406030204" pitchFamily="18" charset="0"/>
                              </a:rPr>
                              <m:t>2</m:t>
                            </m:r>
                          </m:sub>
                        </m:sSub>
                      </m:e>
                    </m:d>
                    <m:r>
                      <a:rPr>
                        <a:latin typeface="Cambria Math" panose="02040503050406030204" pitchFamily="18" charset="0"/>
                      </a:rPr>
                      <m:t>=15</m:t>
                    </m:r>
                    <m:sSub>
                      <m:sSubPr>
                        <m:ctrlPr>
                          <a:rPr i="1">
                            <a:latin typeface="Cambria Math" panose="02040503050406030204" pitchFamily="18" charset="0"/>
                          </a:rPr>
                        </m:ctrlPr>
                      </m:sSubPr>
                      <m:e>
                        <m:r>
                          <a:rPr>
                            <a:latin typeface="Cambria Math" panose="02040503050406030204" pitchFamily="18" charset="0"/>
                          </a:rPr>
                          <m:t>𝑥</m:t>
                        </m:r>
                      </m:e>
                      <m:sub>
                        <m:r>
                          <a:rPr>
                            <a:latin typeface="Cambria Math" panose="02040503050406030204" pitchFamily="18" charset="0"/>
                          </a:rPr>
                          <m:t>1</m:t>
                        </m:r>
                      </m:sub>
                    </m:sSub>
                    <m:r>
                      <a:rPr>
                        <a:latin typeface="Cambria Math" panose="02040503050406030204" pitchFamily="18" charset="0"/>
                      </a:rPr>
                      <m:t>+10</m:t>
                    </m:r>
                    <m:sSub>
                      <m:sSubPr>
                        <m:ctrlPr>
                          <a:rPr i="1">
                            <a:latin typeface="Cambria Math" panose="02040503050406030204" pitchFamily="18" charset="0"/>
                          </a:rPr>
                        </m:ctrlPr>
                      </m:sSubPr>
                      <m:e>
                        <m:r>
                          <a:rPr>
                            <a:latin typeface="Cambria Math" panose="02040503050406030204" pitchFamily="18" charset="0"/>
                          </a:rPr>
                          <m:t>𝑥</m:t>
                        </m:r>
                      </m:e>
                      <m:sub>
                        <m:r>
                          <a:rPr>
                            <a:latin typeface="Cambria Math" panose="02040503050406030204" pitchFamily="18" charset="0"/>
                          </a:rPr>
                          <m:t>2</m:t>
                        </m:r>
                      </m:sub>
                    </m:sSub>
                  </m:oMath>
                </a14:m>
                <a:r>
                  <a:rPr sz="2800" dirty="0"/>
                  <a:t> (our objective function). Since the vendor has </a:t>
                </a:r>
                <a:r>
                  <a:rPr sz="2800" dirty="0">
                    <a:latin typeface="Cambria Math"/>
                  </a:rPr>
                  <a:t>70</a:t>
                </a:r>
                <a:r>
                  <a:rPr sz="2800" dirty="0"/>
                  <a:t> cups of M&amp;M's at his disposal, we need </a:t>
                </a:r>
                <a14:m>
                  <m:oMath xmlns:m="http://schemas.openxmlformats.org/officeDocument/2006/math">
                    <m:r>
                      <a:rPr>
                        <a:latin typeface="Cambria Math" panose="02040503050406030204" pitchFamily="18" charset="0"/>
                      </a:rPr>
                      <m:t>2</m:t>
                    </m:r>
                    <m:sSub>
                      <m:sSubPr>
                        <m:ctrlPr>
                          <a:rPr i="1">
                            <a:latin typeface="Cambria Math" panose="02040503050406030204" pitchFamily="18" charset="0"/>
                          </a:rPr>
                        </m:ctrlPr>
                      </m:sSubPr>
                      <m:e>
                        <m:r>
                          <a:rPr>
                            <a:latin typeface="Cambria Math" panose="02040503050406030204" pitchFamily="18" charset="0"/>
                          </a:rPr>
                          <m:t>𝑥</m:t>
                        </m:r>
                      </m:e>
                      <m:sub>
                        <m:r>
                          <a:rPr>
                            <a:latin typeface="Cambria Math" panose="02040503050406030204" pitchFamily="18" charset="0"/>
                          </a:rPr>
                          <m:t>1</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𝑥</m:t>
                        </m:r>
                      </m:e>
                      <m:sub>
                        <m:r>
                          <a:rPr>
                            <a:latin typeface="Cambria Math" panose="02040503050406030204" pitchFamily="18" charset="0"/>
                          </a:rPr>
                          <m:t>2</m:t>
                        </m:r>
                      </m:sub>
                    </m:sSub>
                    <m:r>
                      <a:rPr>
                        <a:latin typeface="Cambria Math" panose="02040503050406030204" pitchFamily="18" charset="0"/>
                      </a:rPr>
                      <m:t>≤70</m:t>
                    </m:r>
                  </m:oMath>
                </a14:m>
                <a:r>
                  <a:rPr sz="2800" dirty="0"/>
                  <a:t>. Similarly, we need </a:t>
                </a:r>
                <a14:m>
                  <m:oMath xmlns:m="http://schemas.openxmlformats.org/officeDocument/2006/math">
                    <m:r>
                      <a:rPr>
                        <a:latin typeface="Cambria Math" panose="02040503050406030204" pitchFamily="18" charset="0"/>
                      </a:rPr>
                      <m:t>2</m:t>
                    </m:r>
                    <m:sSub>
                      <m:sSubPr>
                        <m:ctrlPr>
                          <a:rPr i="1">
                            <a:latin typeface="Cambria Math" panose="02040503050406030204" pitchFamily="18" charset="0"/>
                          </a:rPr>
                        </m:ctrlPr>
                      </m:sSubPr>
                      <m:e>
                        <m:r>
                          <a:rPr>
                            <a:latin typeface="Cambria Math" panose="02040503050406030204" pitchFamily="18" charset="0"/>
                          </a:rPr>
                          <m:t>𝑥</m:t>
                        </m:r>
                      </m:e>
                      <m:sub>
                        <m:r>
                          <a:rPr>
                            <a:latin typeface="Cambria Math" panose="02040503050406030204" pitchFamily="18" charset="0"/>
                          </a:rPr>
                          <m:t>1</m:t>
                        </m:r>
                      </m:sub>
                    </m:sSub>
                    <m:r>
                      <a:rPr>
                        <a:latin typeface="Cambria Math" panose="02040503050406030204" pitchFamily="18" charset="0"/>
                      </a:rPr>
                      <m:t>+2</m:t>
                    </m:r>
                    <m:sSub>
                      <m:sSubPr>
                        <m:ctrlPr>
                          <a:rPr i="1">
                            <a:latin typeface="Cambria Math" panose="02040503050406030204" pitchFamily="18" charset="0"/>
                          </a:rPr>
                        </m:ctrlPr>
                      </m:sSubPr>
                      <m:e>
                        <m:r>
                          <a:rPr>
                            <a:latin typeface="Cambria Math" panose="02040503050406030204" pitchFamily="18" charset="0"/>
                          </a:rPr>
                          <m:t>𝑥</m:t>
                        </m:r>
                      </m:e>
                      <m:sub>
                        <m:r>
                          <a:rPr>
                            <a:latin typeface="Cambria Math" panose="02040503050406030204" pitchFamily="18" charset="0"/>
                          </a:rPr>
                          <m:t>2</m:t>
                        </m:r>
                      </m:sub>
                    </m:sSub>
                    <m:r>
                      <a:rPr>
                        <a:latin typeface="Cambria Math" panose="02040503050406030204" pitchFamily="18" charset="0"/>
                      </a:rPr>
                      <m:t>≤90</m:t>
                    </m:r>
                  </m:oMath>
                </a14:m>
                <a:r>
                  <a:rPr sz="2800" dirty="0"/>
                  <a:t> for the chocolate chip constraint. </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2148"/>
                </a:stretch>
              </a:blipFill>
            </p:spPr>
            <p:txBody>
              <a:bodyPr/>
              <a:lstStyle/>
              <a:p>
                <a:r>
                  <a:rPr lang="en-IN">
                    <a:noFill/>
                  </a:rPr>
                  <a:t> </a:t>
                </a:r>
              </a:p>
            </p:txBody>
          </p:sp>
        </mc:Fallback>
      </mc:AlternateContent>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2: An Application of the Simplex Method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sz="2800" dirty="0"/>
                  <a:t>Finally, we need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𝑥</m:t>
                        </m:r>
                      </m:e>
                      <m:sub>
                        <m:r>
                          <a:rPr>
                            <a:latin typeface="Cambria Math" panose="02040503050406030204" pitchFamily="18" charset="0"/>
                          </a:rPr>
                          <m:t>1</m:t>
                        </m:r>
                      </m:sub>
                    </m:sSub>
                    <m:r>
                      <a:rPr>
                        <a:latin typeface="Cambria Math" panose="02040503050406030204" pitchFamily="18" charset="0"/>
                      </a:rPr>
                      <m:t>+</m:t>
                    </m:r>
                    <m:r>
                      <a:rPr>
                        <a:latin typeface="Cambria Math" panose="02040503050406030204" pitchFamily="18" charset="0"/>
                      </a:rPr>
                      <m:t>2</m:t>
                    </m:r>
                    <m:sSub>
                      <m:sSubPr>
                        <m:ctrlPr>
                          <a:rPr i="1">
                            <a:latin typeface="Cambria Math" panose="02040503050406030204" pitchFamily="18" charset="0"/>
                          </a:rPr>
                        </m:ctrlPr>
                      </m:sSubPr>
                      <m:e>
                        <m:r>
                          <a:rPr>
                            <a:latin typeface="Cambria Math" panose="02040503050406030204" pitchFamily="18" charset="0"/>
                          </a:rPr>
                          <m:t>𝑥</m:t>
                        </m:r>
                      </m:e>
                      <m:sub>
                        <m:r>
                          <a:rPr>
                            <a:latin typeface="Cambria Math" panose="02040503050406030204" pitchFamily="18" charset="0"/>
                          </a:rPr>
                          <m:t>2</m:t>
                        </m:r>
                      </m:sub>
                    </m:sSub>
                    <m:r>
                      <a:rPr>
                        <a:latin typeface="Cambria Math" panose="02040503050406030204" pitchFamily="18" charset="0"/>
                      </a:rPr>
                      <m:t>≤</m:t>
                    </m:r>
                    <m:r>
                      <a:rPr>
                        <a:latin typeface="Cambria Math" panose="02040503050406030204" pitchFamily="18" charset="0"/>
                      </a:rPr>
                      <m:t>65</m:t>
                    </m:r>
                  </m:oMath>
                </a14:m>
                <a:r>
                  <a:rPr sz="2800" dirty="0"/>
                  <a:t> for the pretzel constraint. Our objective is to find the maximum value of </a:t>
                </a:r>
                <a14:m>
                  <m:oMath xmlns:m="http://schemas.openxmlformats.org/officeDocument/2006/math">
                    <m:r>
                      <a:rPr>
                        <a:latin typeface="Cambria Math" panose="02040503050406030204" pitchFamily="18" charset="0"/>
                      </a:rPr>
                      <m:t>𝑓</m:t>
                    </m:r>
                    <m:r>
                      <a:rPr>
                        <a:latin typeface="Cambria Math" panose="02040503050406030204" pitchFamily="18" charset="0"/>
                      </a:rPr>
                      <m:t>⁡</m:t>
                    </m:r>
                    <m:d>
                      <m:dPr>
                        <m:ctrlPr>
                          <a:rPr i="1">
                            <a:latin typeface="Cambria Math" panose="02040503050406030204" pitchFamily="18" charset="0"/>
                          </a:rPr>
                        </m:ctrlPr>
                      </m:dPr>
                      <m:e>
                        <m:sSub>
                          <m:sSubPr>
                            <m:ctrlPr>
                              <a:rPr i="1">
                                <a:latin typeface="Cambria Math" panose="02040503050406030204" pitchFamily="18" charset="0"/>
                              </a:rPr>
                            </m:ctrlPr>
                          </m:sSubPr>
                          <m:e>
                            <m:r>
                              <a:rPr>
                                <a:latin typeface="Cambria Math" panose="02040503050406030204" pitchFamily="18" charset="0"/>
                              </a:rPr>
                              <m:t>𝑥</m:t>
                            </m:r>
                          </m:e>
                          <m:sub>
                            <m:r>
                              <a:rPr>
                                <a:latin typeface="Cambria Math" panose="02040503050406030204" pitchFamily="18" charset="0"/>
                              </a:rPr>
                              <m:t>1</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𝑥</m:t>
                            </m:r>
                          </m:e>
                          <m:sub>
                            <m:r>
                              <a:rPr>
                                <a:latin typeface="Cambria Math" panose="02040503050406030204" pitchFamily="18" charset="0"/>
                              </a:rPr>
                              <m:t>2</m:t>
                            </m:r>
                          </m:sub>
                        </m:sSub>
                      </m:e>
                    </m:d>
                    <m:r>
                      <a:rPr>
                        <a:latin typeface="Cambria Math" panose="02040503050406030204" pitchFamily="18" charset="0"/>
                      </a:rPr>
                      <m:t>=</m:t>
                    </m:r>
                    <m:r>
                      <a:rPr>
                        <a:latin typeface="Cambria Math" panose="02040503050406030204" pitchFamily="18" charset="0"/>
                      </a:rPr>
                      <m:t>15</m:t>
                    </m:r>
                    <m:sSub>
                      <m:sSubPr>
                        <m:ctrlPr>
                          <a:rPr i="1">
                            <a:latin typeface="Cambria Math" panose="02040503050406030204" pitchFamily="18" charset="0"/>
                          </a:rPr>
                        </m:ctrlPr>
                      </m:sSubPr>
                      <m:e>
                        <m:r>
                          <a:rPr>
                            <a:latin typeface="Cambria Math" panose="02040503050406030204" pitchFamily="18" charset="0"/>
                          </a:rPr>
                          <m:t>𝑥</m:t>
                        </m:r>
                      </m:e>
                      <m:sub>
                        <m:r>
                          <a:rPr>
                            <a:latin typeface="Cambria Math" panose="02040503050406030204" pitchFamily="18" charset="0"/>
                          </a:rPr>
                          <m:t>1</m:t>
                        </m:r>
                      </m:sub>
                    </m:sSub>
                    <m:r>
                      <a:rPr>
                        <a:latin typeface="Cambria Math" panose="02040503050406030204" pitchFamily="18" charset="0"/>
                      </a:rPr>
                      <m:t>+</m:t>
                    </m:r>
                    <m:r>
                      <a:rPr>
                        <a:latin typeface="Cambria Math" panose="02040503050406030204" pitchFamily="18" charset="0"/>
                      </a:rPr>
                      <m:t>10</m:t>
                    </m:r>
                    <m:sSub>
                      <m:sSubPr>
                        <m:ctrlPr>
                          <a:rPr i="1">
                            <a:latin typeface="Cambria Math" panose="02040503050406030204" pitchFamily="18" charset="0"/>
                          </a:rPr>
                        </m:ctrlPr>
                      </m:sSubPr>
                      <m:e>
                        <m:r>
                          <a:rPr>
                            <a:latin typeface="Cambria Math" panose="02040503050406030204" pitchFamily="18" charset="0"/>
                          </a:rPr>
                          <m:t>𝑥</m:t>
                        </m:r>
                      </m:e>
                      <m:sub>
                        <m:r>
                          <a:rPr>
                            <a:latin typeface="Cambria Math" panose="02040503050406030204" pitchFamily="18" charset="0"/>
                          </a:rPr>
                          <m:t>2</m:t>
                        </m:r>
                      </m:sub>
                    </m:sSub>
                  </m:oMath>
                </a14:m>
                <a:r>
                  <a:rPr sz="2800" dirty="0"/>
                  <a:t> subject to the following constraints.</a:t>
                </a:r>
                <a:endParaRPr lang="en-US" sz="2800" dirty="0"/>
              </a:p>
              <a:p>
                <a:pPr/>
                <a14:m>
                  <m:oMathPara xmlns:m="http://schemas.openxmlformats.org/officeDocument/2006/math">
                    <m:oMathParaPr>
                      <m:jc m:val="centerGroup"/>
                    </m:oMathParaPr>
                    <m:oMath xmlns:m="http://schemas.openxmlformats.org/officeDocument/2006/math">
                      <m:d>
                        <m:dPr>
                          <m:begChr m:val="{"/>
                          <m:endChr m:val=""/>
                          <m:ctrlPr>
                            <a:rPr lang="en-IN" sz="2800" i="1" smtClean="0">
                              <a:latin typeface="Cambria Math" panose="02040503050406030204" pitchFamily="18" charset="0"/>
                            </a:rPr>
                          </m:ctrlPr>
                        </m:dPr>
                        <m:e>
                          <m:eqArr>
                            <m:eqArrPr>
                              <m:ctrlPr>
                                <a:rPr lang="ar-AE" i="1">
                                  <a:latin typeface="Cambria Math" panose="02040503050406030204" pitchFamily="18" charset="0"/>
                                </a:rPr>
                              </m:ctrlPr>
                            </m:eqArrPr>
                            <m:e>
                              <m:r>
                                <a:rPr lang="ar-AE">
                                  <a:latin typeface="Cambria Math" panose="02040503050406030204" pitchFamily="18" charset="0"/>
                                </a:rPr>
                                <m:t>2</m:t>
                              </m:r>
                              <m:sSub>
                                <m:sSubPr>
                                  <m:ctrlPr>
                                    <a:rPr lang="ar-AE" i="1">
                                      <a:latin typeface="Cambria Math" panose="02040503050406030204" pitchFamily="18" charset="0"/>
                                    </a:rPr>
                                  </m:ctrlPr>
                                </m:sSubPr>
                                <m:e>
                                  <m:r>
                                    <a:rPr lang="ar-AE">
                                      <a:latin typeface="Cambria Math" panose="02040503050406030204" pitchFamily="18" charset="0"/>
                                    </a:rPr>
                                    <m:t>𝑥</m:t>
                                  </m:r>
                                </m:e>
                                <m:sub>
                                  <m:r>
                                    <a:rPr lang="ar-AE">
                                      <a:latin typeface="Cambria Math" panose="02040503050406030204" pitchFamily="18" charset="0"/>
                                    </a:rPr>
                                    <m:t>1</m:t>
                                  </m:r>
                                </m:sub>
                              </m:sSub>
                              <m:r>
                                <a:rPr lang="ar-AE">
                                  <a:latin typeface="Cambria Math" panose="02040503050406030204" pitchFamily="18" charset="0"/>
                                </a:rPr>
                                <m:t>+</m:t>
                              </m:r>
                              <m:sSub>
                                <m:sSubPr>
                                  <m:ctrlPr>
                                    <a:rPr lang="ar-AE" i="1">
                                      <a:latin typeface="Cambria Math" panose="02040503050406030204" pitchFamily="18" charset="0"/>
                                    </a:rPr>
                                  </m:ctrlPr>
                                </m:sSubPr>
                                <m:e>
                                  <m:r>
                                    <a:rPr lang="ar-AE">
                                      <a:latin typeface="Cambria Math" panose="02040503050406030204" pitchFamily="18" charset="0"/>
                                    </a:rPr>
                                    <m:t>𝑥</m:t>
                                  </m:r>
                                </m:e>
                                <m:sub>
                                  <m:r>
                                    <a:rPr lang="ar-AE">
                                      <a:latin typeface="Cambria Math" panose="02040503050406030204" pitchFamily="18" charset="0"/>
                                    </a:rPr>
                                    <m:t>2</m:t>
                                  </m:r>
                                </m:sub>
                              </m:sSub>
                              <m:r>
                                <a:rPr lang="ar-AE">
                                  <a:latin typeface="Cambria Math" panose="02040503050406030204" pitchFamily="18" charset="0"/>
                                </a:rPr>
                                <m:t>≤</m:t>
                              </m:r>
                              <m:r>
                                <a:rPr lang="ar-AE">
                                  <a:latin typeface="Cambria Math" panose="02040503050406030204" pitchFamily="18" charset="0"/>
                                </a:rPr>
                                <m:t>70</m:t>
                              </m:r>
                            </m:e>
                            <m:e>
                              <m:r>
                                <a:rPr lang="ar-AE">
                                  <a:latin typeface="Cambria Math" panose="02040503050406030204" pitchFamily="18" charset="0"/>
                                </a:rPr>
                                <m:t>2</m:t>
                              </m:r>
                              <m:sSub>
                                <m:sSubPr>
                                  <m:ctrlPr>
                                    <a:rPr lang="ar-AE" i="1">
                                      <a:latin typeface="Cambria Math" panose="02040503050406030204" pitchFamily="18" charset="0"/>
                                    </a:rPr>
                                  </m:ctrlPr>
                                </m:sSubPr>
                                <m:e>
                                  <m:r>
                                    <a:rPr lang="ar-AE">
                                      <a:latin typeface="Cambria Math" panose="02040503050406030204" pitchFamily="18" charset="0"/>
                                    </a:rPr>
                                    <m:t>𝑥</m:t>
                                  </m:r>
                                </m:e>
                                <m:sub>
                                  <m:r>
                                    <a:rPr lang="ar-AE">
                                      <a:latin typeface="Cambria Math" panose="02040503050406030204" pitchFamily="18" charset="0"/>
                                    </a:rPr>
                                    <m:t>1</m:t>
                                  </m:r>
                                </m:sub>
                              </m:sSub>
                              <m:r>
                                <a:rPr lang="ar-AE">
                                  <a:latin typeface="Cambria Math" panose="02040503050406030204" pitchFamily="18" charset="0"/>
                                </a:rPr>
                                <m:t>+</m:t>
                              </m:r>
                              <m:r>
                                <a:rPr lang="ar-AE">
                                  <a:latin typeface="Cambria Math" panose="02040503050406030204" pitchFamily="18" charset="0"/>
                                </a:rPr>
                                <m:t>2</m:t>
                              </m:r>
                              <m:sSub>
                                <m:sSubPr>
                                  <m:ctrlPr>
                                    <a:rPr lang="ar-AE" i="1">
                                      <a:latin typeface="Cambria Math" panose="02040503050406030204" pitchFamily="18" charset="0"/>
                                    </a:rPr>
                                  </m:ctrlPr>
                                </m:sSubPr>
                                <m:e>
                                  <m:r>
                                    <a:rPr lang="ar-AE">
                                      <a:latin typeface="Cambria Math" panose="02040503050406030204" pitchFamily="18" charset="0"/>
                                    </a:rPr>
                                    <m:t>𝑥</m:t>
                                  </m:r>
                                </m:e>
                                <m:sub>
                                  <m:r>
                                    <a:rPr lang="ar-AE">
                                      <a:latin typeface="Cambria Math" panose="02040503050406030204" pitchFamily="18" charset="0"/>
                                    </a:rPr>
                                    <m:t>2</m:t>
                                  </m:r>
                                </m:sub>
                              </m:sSub>
                              <m:r>
                                <a:rPr lang="ar-AE">
                                  <a:latin typeface="Cambria Math" panose="02040503050406030204" pitchFamily="18" charset="0"/>
                                </a:rPr>
                                <m:t>≤</m:t>
                              </m:r>
                              <m:r>
                                <a:rPr lang="ar-AE">
                                  <a:latin typeface="Cambria Math" panose="02040503050406030204" pitchFamily="18" charset="0"/>
                                </a:rPr>
                                <m:t>90</m:t>
                              </m:r>
                            </m:e>
                            <m:e>
                              <m:sSub>
                                <m:sSubPr>
                                  <m:ctrlPr>
                                    <a:rPr lang="ar-AE" i="1">
                                      <a:latin typeface="Cambria Math" panose="02040503050406030204" pitchFamily="18" charset="0"/>
                                    </a:rPr>
                                  </m:ctrlPr>
                                </m:sSubPr>
                                <m:e>
                                  <m:r>
                                    <a:rPr lang="ar-AE">
                                      <a:latin typeface="Cambria Math" panose="02040503050406030204" pitchFamily="18" charset="0"/>
                                    </a:rPr>
                                    <m:t>𝑥</m:t>
                                  </m:r>
                                </m:e>
                                <m:sub>
                                  <m:r>
                                    <a:rPr lang="ar-AE">
                                      <a:latin typeface="Cambria Math" panose="02040503050406030204" pitchFamily="18" charset="0"/>
                                    </a:rPr>
                                    <m:t>1</m:t>
                                  </m:r>
                                </m:sub>
                              </m:sSub>
                              <m:r>
                                <a:rPr lang="ar-AE">
                                  <a:latin typeface="Cambria Math" panose="02040503050406030204" pitchFamily="18" charset="0"/>
                                </a:rPr>
                                <m:t>+</m:t>
                              </m:r>
                              <m:r>
                                <a:rPr lang="ar-AE">
                                  <a:latin typeface="Cambria Math" panose="02040503050406030204" pitchFamily="18" charset="0"/>
                                </a:rPr>
                                <m:t>2</m:t>
                              </m:r>
                              <m:sSub>
                                <m:sSubPr>
                                  <m:ctrlPr>
                                    <a:rPr lang="ar-AE" i="1">
                                      <a:latin typeface="Cambria Math" panose="02040503050406030204" pitchFamily="18" charset="0"/>
                                    </a:rPr>
                                  </m:ctrlPr>
                                </m:sSubPr>
                                <m:e>
                                  <m:r>
                                    <a:rPr lang="ar-AE">
                                      <a:latin typeface="Cambria Math" panose="02040503050406030204" pitchFamily="18" charset="0"/>
                                    </a:rPr>
                                    <m:t>𝑥</m:t>
                                  </m:r>
                                </m:e>
                                <m:sub>
                                  <m:r>
                                    <a:rPr lang="ar-AE">
                                      <a:latin typeface="Cambria Math" panose="02040503050406030204" pitchFamily="18" charset="0"/>
                                    </a:rPr>
                                    <m:t>2</m:t>
                                  </m:r>
                                </m:sub>
                              </m:sSub>
                              <m:r>
                                <a:rPr lang="ar-AE">
                                  <a:latin typeface="Cambria Math" panose="02040503050406030204" pitchFamily="18" charset="0"/>
                                </a:rPr>
                                <m:t>≤</m:t>
                              </m:r>
                              <m:r>
                                <a:rPr lang="ar-AE">
                                  <a:latin typeface="Cambria Math" panose="02040503050406030204" pitchFamily="18" charset="0"/>
                                </a:rPr>
                                <m:t>65</m:t>
                              </m:r>
                            </m:e>
                          </m:eqArr>
                        </m:e>
                      </m:d>
                    </m:oMath>
                  </m:oMathPara>
                </a14:m>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IN">
                    <a:noFill/>
                  </a:rPr>
                  <a:t> </a:t>
                </a:r>
              </a:p>
            </p:txBody>
          </p:sp>
        </mc:Fallback>
      </mc:AlternateContent>
    </p:spTree>
    <p:extLst>
      <p:ext uri="{BB962C8B-B14F-4D97-AF65-F5344CB8AC3E}">
        <p14:creationId xmlns:p14="http://schemas.microsoft.com/office/powerpoint/2010/main" val="319386418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2: An Application of the Simplex Method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dirty="0"/>
                  <a:t>We first let </a:t>
                </a:r>
                <a14:m>
                  <m:oMath xmlns:m="http://schemas.openxmlformats.org/officeDocument/2006/math">
                    <m:r>
                      <a:rPr>
                        <a:latin typeface="Cambria Math" panose="02040503050406030204" pitchFamily="18" charset="0"/>
                      </a:rPr>
                      <m:t>𝑧</m:t>
                    </m:r>
                    <m:r>
                      <a:rPr>
                        <a:latin typeface="Cambria Math" panose="02040503050406030204" pitchFamily="18" charset="0"/>
                      </a:rPr>
                      <m:t>=</m:t>
                    </m:r>
                    <m:r>
                      <a:rPr>
                        <a:latin typeface="Cambria Math" panose="02040503050406030204" pitchFamily="18" charset="0"/>
                      </a:rPr>
                      <m:t>15</m:t>
                    </m:r>
                    <m:sSub>
                      <m:sSubPr>
                        <m:ctrlPr>
                          <a:rPr i="1">
                            <a:latin typeface="Cambria Math" panose="02040503050406030204" pitchFamily="18" charset="0"/>
                          </a:rPr>
                        </m:ctrlPr>
                      </m:sSubPr>
                      <m:e>
                        <m:r>
                          <a:rPr>
                            <a:latin typeface="Cambria Math" panose="02040503050406030204" pitchFamily="18" charset="0"/>
                          </a:rPr>
                          <m:t>𝑥</m:t>
                        </m:r>
                      </m:e>
                      <m:sub>
                        <m:r>
                          <a:rPr>
                            <a:latin typeface="Cambria Math" panose="02040503050406030204" pitchFamily="18" charset="0"/>
                          </a:rPr>
                          <m:t>1</m:t>
                        </m:r>
                      </m:sub>
                    </m:sSub>
                    <m:r>
                      <a:rPr>
                        <a:latin typeface="Cambria Math" panose="02040503050406030204" pitchFamily="18" charset="0"/>
                      </a:rPr>
                      <m:t>+</m:t>
                    </m:r>
                    <m:r>
                      <a:rPr>
                        <a:latin typeface="Cambria Math" panose="02040503050406030204" pitchFamily="18" charset="0"/>
                      </a:rPr>
                      <m:t>10</m:t>
                    </m:r>
                    <m:sSub>
                      <m:sSubPr>
                        <m:ctrlPr>
                          <a:rPr i="1">
                            <a:latin typeface="Cambria Math" panose="02040503050406030204" pitchFamily="18" charset="0"/>
                          </a:rPr>
                        </m:ctrlPr>
                      </m:sSubPr>
                      <m:e>
                        <m:r>
                          <a:rPr>
                            <a:latin typeface="Cambria Math" panose="02040503050406030204" pitchFamily="18" charset="0"/>
                          </a:rPr>
                          <m:t>𝑥</m:t>
                        </m:r>
                      </m:e>
                      <m:sub>
                        <m:r>
                          <a:rPr>
                            <a:latin typeface="Cambria Math" panose="02040503050406030204" pitchFamily="18" charset="0"/>
                          </a:rPr>
                          <m:t>2</m:t>
                        </m:r>
                      </m:sub>
                    </m:sSub>
                  </m:oMath>
                </a14:m>
                <a:r>
                  <a:rPr sz="2800" dirty="0"/>
                  <a:t> and rewrite this in standard form as </a:t>
                </a:r>
                <a14:m>
                  <m:oMath xmlns:m="http://schemas.openxmlformats.org/officeDocument/2006/math">
                    <m:r>
                      <a:rPr>
                        <a:latin typeface="Cambria Math" panose="02040503050406030204" pitchFamily="18" charset="0"/>
                      </a:rPr>
                      <m:t>−</m:t>
                    </m:r>
                    <m:r>
                      <a:rPr>
                        <a:latin typeface="Cambria Math" panose="02040503050406030204" pitchFamily="18" charset="0"/>
                      </a:rPr>
                      <m:t>15</m:t>
                    </m:r>
                    <m:sSub>
                      <m:sSubPr>
                        <m:ctrlPr>
                          <a:rPr i="1">
                            <a:latin typeface="Cambria Math" panose="02040503050406030204" pitchFamily="18" charset="0"/>
                          </a:rPr>
                        </m:ctrlPr>
                      </m:sSubPr>
                      <m:e>
                        <m:r>
                          <a:rPr>
                            <a:latin typeface="Cambria Math" panose="02040503050406030204" pitchFamily="18" charset="0"/>
                          </a:rPr>
                          <m:t>𝑥</m:t>
                        </m:r>
                      </m:e>
                      <m:sub>
                        <m:r>
                          <a:rPr>
                            <a:latin typeface="Cambria Math" panose="02040503050406030204" pitchFamily="18" charset="0"/>
                          </a:rPr>
                          <m:t>1</m:t>
                        </m:r>
                      </m:sub>
                    </m:sSub>
                    <m:r>
                      <a:rPr>
                        <a:latin typeface="Cambria Math" panose="02040503050406030204" pitchFamily="18" charset="0"/>
                      </a:rPr>
                      <m:t>−</m:t>
                    </m:r>
                    <m:r>
                      <a:rPr>
                        <a:latin typeface="Cambria Math" panose="02040503050406030204" pitchFamily="18" charset="0"/>
                      </a:rPr>
                      <m:t>10</m:t>
                    </m:r>
                    <m:sSub>
                      <m:sSubPr>
                        <m:ctrlPr>
                          <a:rPr i="1">
                            <a:latin typeface="Cambria Math" panose="02040503050406030204" pitchFamily="18" charset="0"/>
                          </a:rPr>
                        </m:ctrlPr>
                      </m:sSubPr>
                      <m:e>
                        <m:r>
                          <a:rPr>
                            <a:latin typeface="Cambria Math" panose="02040503050406030204" pitchFamily="18" charset="0"/>
                          </a:rPr>
                          <m:t>𝑥</m:t>
                        </m:r>
                      </m:e>
                      <m:sub>
                        <m:r>
                          <a:rPr>
                            <a:latin typeface="Cambria Math" panose="02040503050406030204" pitchFamily="18" charset="0"/>
                          </a:rPr>
                          <m:t>2</m:t>
                        </m:r>
                      </m:sub>
                    </m:sSub>
                    <m:r>
                      <a:rPr>
                        <a:latin typeface="Cambria Math" panose="02040503050406030204" pitchFamily="18" charset="0"/>
                      </a:rPr>
                      <m:t>+</m:t>
                    </m:r>
                    <m:r>
                      <a:rPr>
                        <a:latin typeface="Cambria Math" panose="02040503050406030204" pitchFamily="18" charset="0"/>
                      </a:rPr>
                      <m:t>𝑧</m:t>
                    </m:r>
                    <m:r>
                      <a:rPr>
                        <a:latin typeface="Cambria Math" panose="02040503050406030204" pitchFamily="18" charset="0"/>
                      </a:rPr>
                      <m:t>=</m:t>
                    </m:r>
                    <m:r>
                      <a:rPr>
                        <a:latin typeface="Cambria Math" panose="02040503050406030204" pitchFamily="18" charset="0"/>
                      </a:rPr>
                      <m:t>0</m:t>
                    </m:r>
                  </m:oMath>
                </a14:m>
                <a:r>
                  <a:rPr sz="2800" dirty="0"/>
                  <a:t>. Then we introduce the slack variables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𝑠</m:t>
                        </m:r>
                      </m:e>
                      <m:sub>
                        <m:r>
                          <a:rPr>
                            <a:latin typeface="Cambria Math" panose="02040503050406030204" pitchFamily="18" charset="0"/>
                          </a:rPr>
                          <m:t>1</m:t>
                        </m:r>
                      </m:sub>
                    </m:sSub>
                  </m:oMath>
                </a14:m>
                <a:r>
                  <a:rPr sz="2800" dirty="0"/>
                  <a:t>,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𝑠</m:t>
                        </m:r>
                      </m:e>
                      <m:sub>
                        <m:r>
                          <a:rPr>
                            <a:latin typeface="Cambria Math" panose="02040503050406030204" pitchFamily="18" charset="0"/>
                          </a:rPr>
                          <m:t>2</m:t>
                        </m:r>
                      </m:sub>
                    </m:sSub>
                  </m:oMath>
                </a14:m>
                <a:r>
                  <a:rPr sz="2800" dirty="0"/>
                  <a:t>, and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𝑠</m:t>
                        </m:r>
                      </m:e>
                      <m:sub>
                        <m:r>
                          <a:rPr>
                            <a:latin typeface="Cambria Math" panose="02040503050406030204" pitchFamily="18" charset="0"/>
                          </a:rPr>
                          <m:t>3</m:t>
                        </m:r>
                      </m:sub>
                    </m:sSub>
                  </m:oMath>
                </a14:m>
                <a:r>
                  <a:rPr sz="2800" dirty="0"/>
                  <a:t> for the three constraints and write the system as follows.</a:t>
                </a:r>
                <a:endParaRPr lang="en-US" sz="2800" dirty="0"/>
              </a:p>
              <a:p>
                <a:pPr>
                  <a:defRPr sz="2800"/>
                </a:pPr>
                <a14:m>
                  <m:oMathPara xmlns:m="http://schemas.openxmlformats.org/officeDocument/2006/math">
                    <m:oMathParaPr>
                      <m:jc m:val="centerGroup"/>
                    </m:oMathParaPr>
                    <m:oMath xmlns:m="http://schemas.openxmlformats.org/officeDocument/2006/math">
                      <m:d>
                        <m:dPr>
                          <m:begChr m:val="{"/>
                          <m:endChr m:val=""/>
                          <m:ctrlPr>
                            <a:rPr lang="en-IN" sz="2800" i="1" smtClean="0">
                              <a:latin typeface="Cambria Math" panose="02040503050406030204" pitchFamily="18" charset="0"/>
                            </a:rPr>
                          </m:ctrlPr>
                        </m:dPr>
                        <m:e>
                          <m:eqArr>
                            <m:eqArrPr>
                              <m:ctrlPr>
                                <a:rPr lang="ar-AE" i="1">
                                  <a:latin typeface="Cambria Math" panose="02040503050406030204" pitchFamily="18" charset="0"/>
                                </a:rPr>
                              </m:ctrlPr>
                            </m:eqArrPr>
                            <m:e>
                              <m:r>
                                <a:rPr lang="ar-AE">
                                  <a:latin typeface="Cambria Math" panose="02040503050406030204" pitchFamily="18" charset="0"/>
                                </a:rPr>
                                <m:t>2</m:t>
                              </m:r>
                              <m:sSub>
                                <m:sSubPr>
                                  <m:ctrlPr>
                                    <a:rPr lang="ar-AE" i="1">
                                      <a:latin typeface="Cambria Math" panose="02040503050406030204" pitchFamily="18" charset="0"/>
                                    </a:rPr>
                                  </m:ctrlPr>
                                </m:sSubPr>
                                <m:e>
                                  <m:r>
                                    <a:rPr lang="ar-AE">
                                      <a:latin typeface="Cambria Math" panose="02040503050406030204" pitchFamily="18" charset="0"/>
                                    </a:rPr>
                                    <m:t>𝑥</m:t>
                                  </m:r>
                                </m:e>
                                <m:sub>
                                  <m:r>
                                    <a:rPr lang="ar-AE">
                                      <a:latin typeface="Cambria Math" panose="02040503050406030204" pitchFamily="18" charset="0"/>
                                    </a:rPr>
                                    <m:t>1</m:t>
                                  </m:r>
                                </m:sub>
                              </m:sSub>
                              <m:r>
                                <a:rPr lang="ar-AE">
                                  <a:latin typeface="Cambria Math" panose="02040503050406030204" pitchFamily="18" charset="0"/>
                                </a:rPr>
                                <m:t>+</m:t>
                              </m:r>
                              <m:sSub>
                                <m:sSubPr>
                                  <m:ctrlPr>
                                    <a:rPr lang="ar-AE" i="1">
                                      <a:latin typeface="Cambria Math" panose="02040503050406030204" pitchFamily="18" charset="0"/>
                                    </a:rPr>
                                  </m:ctrlPr>
                                </m:sSubPr>
                                <m:e>
                                  <m:r>
                                    <a:rPr lang="ar-AE">
                                      <a:latin typeface="Cambria Math" panose="02040503050406030204" pitchFamily="18" charset="0"/>
                                    </a:rPr>
                                    <m:t>𝑥</m:t>
                                  </m:r>
                                </m:e>
                                <m:sub>
                                  <m:r>
                                    <a:rPr lang="ar-AE">
                                      <a:latin typeface="Cambria Math" panose="02040503050406030204" pitchFamily="18" charset="0"/>
                                    </a:rPr>
                                    <m:t>2</m:t>
                                  </m:r>
                                </m:sub>
                              </m:sSub>
                              <m:r>
                                <a:rPr lang="ar-AE">
                                  <a:latin typeface="Cambria Math" panose="02040503050406030204" pitchFamily="18" charset="0"/>
                                </a:rPr>
                                <m:t>+</m:t>
                              </m:r>
                              <m:sSub>
                                <m:sSubPr>
                                  <m:ctrlPr>
                                    <a:rPr lang="ar-AE" i="1">
                                      <a:latin typeface="Cambria Math" panose="02040503050406030204" pitchFamily="18" charset="0"/>
                                    </a:rPr>
                                  </m:ctrlPr>
                                </m:sSubPr>
                                <m:e>
                                  <m:r>
                                    <a:rPr lang="ar-AE">
                                      <a:latin typeface="Cambria Math" panose="02040503050406030204" pitchFamily="18" charset="0"/>
                                    </a:rPr>
                                    <m:t>𝑠</m:t>
                                  </m:r>
                                </m:e>
                                <m:sub>
                                  <m:r>
                                    <a:rPr lang="ar-AE">
                                      <a:latin typeface="Cambria Math" panose="02040503050406030204" pitchFamily="18" charset="0"/>
                                    </a:rPr>
                                    <m:t>1</m:t>
                                  </m:r>
                                </m:sub>
                              </m:sSub>
                              <m:r>
                                <a:rPr lang="ar-AE">
                                  <a:latin typeface="Cambria Math" panose="02040503050406030204" pitchFamily="18" charset="0"/>
                                </a:rPr>
                                <m:t>=</m:t>
                              </m:r>
                              <m:r>
                                <a:rPr lang="ar-AE">
                                  <a:latin typeface="Cambria Math" panose="02040503050406030204" pitchFamily="18" charset="0"/>
                                </a:rPr>
                                <m:t>70</m:t>
                              </m:r>
                            </m:e>
                            <m:e>
                              <m:r>
                                <a:rPr lang="ar-AE">
                                  <a:latin typeface="Cambria Math" panose="02040503050406030204" pitchFamily="18" charset="0"/>
                                </a:rPr>
                                <m:t>2</m:t>
                              </m:r>
                              <m:sSub>
                                <m:sSubPr>
                                  <m:ctrlPr>
                                    <a:rPr lang="ar-AE" i="1">
                                      <a:latin typeface="Cambria Math" panose="02040503050406030204" pitchFamily="18" charset="0"/>
                                    </a:rPr>
                                  </m:ctrlPr>
                                </m:sSubPr>
                                <m:e>
                                  <m:r>
                                    <a:rPr lang="ar-AE">
                                      <a:latin typeface="Cambria Math" panose="02040503050406030204" pitchFamily="18" charset="0"/>
                                    </a:rPr>
                                    <m:t>𝑥</m:t>
                                  </m:r>
                                </m:e>
                                <m:sub>
                                  <m:r>
                                    <a:rPr lang="ar-AE">
                                      <a:latin typeface="Cambria Math" panose="02040503050406030204" pitchFamily="18" charset="0"/>
                                    </a:rPr>
                                    <m:t>1</m:t>
                                  </m:r>
                                </m:sub>
                              </m:sSub>
                              <m:r>
                                <a:rPr lang="ar-AE">
                                  <a:latin typeface="Cambria Math" panose="02040503050406030204" pitchFamily="18" charset="0"/>
                                </a:rPr>
                                <m:t>+</m:t>
                              </m:r>
                              <m:r>
                                <a:rPr lang="ar-AE">
                                  <a:latin typeface="Cambria Math" panose="02040503050406030204" pitchFamily="18" charset="0"/>
                                </a:rPr>
                                <m:t>2</m:t>
                              </m:r>
                              <m:sSub>
                                <m:sSubPr>
                                  <m:ctrlPr>
                                    <a:rPr lang="ar-AE" i="1">
                                      <a:latin typeface="Cambria Math" panose="02040503050406030204" pitchFamily="18" charset="0"/>
                                    </a:rPr>
                                  </m:ctrlPr>
                                </m:sSubPr>
                                <m:e>
                                  <m:r>
                                    <a:rPr lang="ar-AE">
                                      <a:latin typeface="Cambria Math" panose="02040503050406030204" pitchFamily="18" charset="0"/>
                                    </a:rPr>
                                    <m:t>𝑥</m:t>
                                  </m:r>
                                </m:e>
                                <m:sub>
                                  <m:r>
                                    <a:rPr lang="ar-AE">
                                      <a:latin typeface="Cambria Math" panose="02040503050406030204" pitchFamily="18" charset="0"/>
                                    </a:rPr>
                                    <m:t>2</m:t>
                                  </m:r>
                                </m:sub>
                              </m:sSub>
                              <m:r>
                                <a:rPr lang="ar-AE">
                                  <a:latin typeface="Cambria Math" panose="02040503050406030204" pitchFamily="18" charset="0"/>
                                </a:rPr>
                                <m:t>+</m:t>
                              </m:r>
                              <m:sSub>
                                <m:sSubPr>
                                  <m:ctrlPr>
                                    <a:rPr lang="ar-AE" i="1">
                                      <a:latin typeface="Cambria Math" panose="02040503050406030204" pitchFamily="18" charset="0"/>
                                    </a:rPr>
                                  </m:ctrlPr>
                                </m:sSubPr>
                                <m:e>
                                  <m:r>
                                    <a:rPr lang="ar-AE">
                                      <a:latin typeface="Cambria Math" panose="02040503050406030204" pitchFamily="18" charset="0"/>
                                    </a:rPr>
                                    <m:t>𝑠</m:t>
                                  </m:r>
                                </m:e>
                                <m:sub>
                                  <m:r>
                                    <a:rPr lang="ar-AE">
                                      <a:latin typeface="Cambria Math" panose="02040503050406030204" pitchFamily="18" charset="0"/>
                                    </a:rPr>
                                    <m:t>2</m:t>
                                  </m:r>
                                </m:sub>
                              </m:sSub>
                              <m:r>
                                <a:rPr lang="ar-AE">
                                  <a:latin typeface="Cambria Math" panose="02040503050406030204" pitchFamily="18" charset="0"/>
                                </a:rPr>
                                <m:t>=</m:t>
                              </m:r>
                              <m:r>
                                <a:rPr lang="ar-AE">
                                  <a:latin typeface="Cambria Math" panose="02040503050406030204" pitchFamily="18" charset="0"/>
                                </a:rPr>
                                <m:t>90</m:t>
                              </m:r>
                            </m:e>
                            <m:e>
                              <m:sSub>
                                <m:sSubPr>
                                  <m:ctrlPr>
                                    <a:rPr lang="ar-AE" i="1">
                                      <a:latin typeface="Cambria Math" panose="02040503050406030204" pitchFamily="18" charset="0"/>
                                    </a:rPr>
                                  </m:ctrlPr>
                                </m:sSubPr>
                                <m:e>
                                  <m:r>
                                    <a:rPr lang="ar-AE">
                                      <a:latin typeface="Cambria Math" panose="02040503050406030204" pitchFamily="18" charset="0"/>
                                    </a:rPr>
                                    <m:t>𝑥</m:t>
                                  </m:r>
                                </m:e>
                                <m:sub>
                                  <m:r>
                                    <a:rPr lang="ar-AE">
                                      <a:latin typeface="Cambria Math" panose="02040503050406030204" pitchFamily="18" charset="0"/>
                                    </a:rPr>
                                    <m:t>1</m:t>
                                  </m:r>
                                </m:sub>
                              </m:sSub>
                              <m:r>
                                <a:rPr lang="ar-AE">
                                  <a:latin typeface="Cambria Math" panose="02040503050406030204" pitchFamily="18" charset="0"/>
                                </a:rPr>
                                <m:t>+</m:t>
                              </m:r>
                              <m:r>
                                <a:rPr lang="ar-AE">
                                  <a:latin typeface="Cambria Math" panose="02040503050406030204" pitchFamily="18" charset="0"/>
                                </a:rPr>
                                <m:t>2</m:t>
                              </m:r>
                              <m:sSub>
                                <m:sSubPr>
                                  <m:ctrlPr>
                                    <a:rPr lang="ar-AE" i="1">
                                      <a:latin typeface="Cambria Math" panose="02040503050406030204" pitchFamily="18" charset="0"/>
                                    </a:rPr>
                                  </m:ctrlPr>
                                </m:sSubPr>
                                <m:e>
                                  <m:r>
                                    <a:rPr lang="ar-AE">
                                      <a:latin typeface="Cambria Math" panose="02040503050406030204" pitchFamily="18" charset="0"/>
                                    </a:rPr>
                                    <m:t>𝑥</m:t>
                                  </m:r>
                                </m:e>
                                <m:sub>
                                  <m:r>
                                    <a:rPr lang="ar-AE">
                                      <a:latin typeface="Cambria Math" panose="02040503050406030204" pitchFamily="18" charset="0"/>
                                    </a:rPr>
                                    <m:t>2</m:t>
                                  </m:r>
                                </m:sub>
                              </m:sSub>
                              <m:r>
                                <a:rPr lang="ar-AE">
                                  <a:latin typeface="Cambria Math" panose="02040503050406030204" pitchFamily="18" charset="0"/>
                                </a:rPr>
                                <m:t>+</m:t>
                              </m:r>
                              <m:sSub>
                                <m:sSubPr>
                                  <m:ctrlPr>
                                    <a:rPr lang="ar-AE" i="1">
                                      <a:latin typeface="Cambria Math" panose="02040503050406030204" pitchFamily="18" charset="0"/>
                                    </a:rPr>
                                  </m:ctrlPr>
                                </m:sSubPr>
                                <m:e>
                                  <m:r>
                                    <a:rPr lang="ar-AE">
                                      <a:latin typeface="Cambria Math" panose="02040503050406030204" pitchFamily="18" charset="0"/>
                                    </a:rPr>
                                    <m:t>𝑠</m:t>
                                  </m:r>
                                </m:e>
                                <m:sub>
                                  <m:r>
                                    <a:rPr lang="ar-AE">
                                      <a:latin typeface="Cambria Math" panose="02040503050406030204" pitchFamily="18" charset="0"/>
                                    </a:rPr>
                                    <m:t>3</m:t>
                                  </m:r>
                                </m:sub>
                              </m:sSub>
                              <m:r>
                                <a:rPr lang="ar-AE">
                                  <a:latin typeface="Cambria Math" panose="02040503050406030204" pitchFamily="18" charset="0"/>
                                </a:rPr>
                                <m:t>=</m:t>
                              </m:r>
                              <m:r>
                                <a:rPr lang="ar-AE">
                                  <a:latin typeface="Cambria Math" panose="02040503050406030204" pitchFamily="18" charset="0"/>
                                </a:rPr>
                                <m:t>65</m:t>
                              </m:r>
                            </m:e>
                            <m:e>
                              <m:r>
                                <a:rPr lang="ar-AE">
                                  <a:latin typeface="Cambria Math" panose="02040503050406030204" pitchFamily="18" charset="0"/>
                                </a:rPr>
                                <m:t>−</m:t>
                              </m:r>
                              <m:r>
                                <a:rPr lang="ar-AE">
                                  <a:latin typeface="Cambria Math" panose="02040503050406030204" pitchFamily="18" charset="0"/>
                                </a:rPr>
                                <m:t>15</m:t>
                              </m:r>
                              <m:sSub>
                                <m:sSubPr>
                                  <m:ctrlPr>
                                    <a:rPr lang="ar-AE" i="1">
                                      <a:latin typeface="Cambria Math" panose="02040503050406030204" pitchFamily="18" charset="0"/>
                                    </a:rPr>
                                  </m:ctrlPr>
                                </m:sSubPr>
                                <m:e>
                                  <m:r>
                                    <a:rPr lang="ar-AE">
                                      <a:latin typeface="Cambria Math" panose="02040503050406030204" pitchFamily="18" charset="0"/>
                                    </a:rPr>
                                    <m:t>𝑥</m:t>
                                  </m:r>
                                </m:e>
                                <m:sub>
                                  <m:r>
                                    <a:rPr lang="ar-AE">
                                      <a:latin typeface="Cambria Math" panose="02040503050406030204" pitchFamily="18" charset="0"/>
                                    </a:rPr>
                                    <m:t>1</m:t>
                                  </m:r>
                                </m:sub>
                              </m:sSub>
                              <m:r>
                                <a:rPr lang="ar-AE">
                                  <a:latin typeface="Cambria Math" panose="02040503050406030204" pitchFamily="18" charset="0"/>
                                </a:rPr>
                                <m:t>−</m:t>
                              </m:r>
                              <m:r>
                                <a:rPr lang="ar-AE">
                                  <a:latin typeface="Cambria Math" panose="02040503050406030204" pitchFamily="18" charset="0"/>
                                </a:rPr>
                                <m:t>10</m:t>
                              </m:r>
                              <m:sSub>
                                <m:sSubPr>
                                  <m:ctrlPr>
                                    <a:rPr lang="ar-AE" i="1">
                                      <a:latin typeface="Cambria Math" panose="02040503050406030204" pitchFamily="18" charset="0"/>
                                    </a:rPr>
                                  </m:ctrlPr>
                                </m:sSubPr>
                                <m:e>
                                  <m:r>
                                    <a:rPr lang="ar-AE">
                                      <a:latin typeface="Cambria Math" panose="02040503050406030204" pitchFamily="18" charset="0"/>
                                    </a:rPr>
                                    <m:t>𝑥</m:t>
                                  </m:r>
                                </m:e>
                                <m:sub>
                                  <m:r>
                                    <a:rPr lang="ar-AE">
                                      <a:latin typeface="Cambria Math" panose="02040503050406030204" pitchFamily="18" charset="0"/>
                                    </a:rPr>
                                    <m:t>2</m:t>
                                  </m:r>
                                </m:sub>
                              </m:sSub>
                              <m:r>
                                <a:rPr lang="ar-AE">
                                  <a:latin typeface="Cambria Math" panose="02040503050406030204" pitchFamily="18" charset="0"/>
                                </a:rPr>
                                <m:t>+</m:t>
                              </m:r>
                              <m:r>
                                <a:rPr lang="ar-AE">
                                  <a:latin typeface="Cambria Math" panose="02040503050406030204" pitchFamily="18" charset="0"/>
                                </a:rPr>
                                <m:t>𝑧</m:t>
                              </m:r>
                              <m:r>
                                <a:rPr lang="ar-AE">
                                  <a:latin typeface="Cambria Math" panose="02040503050406030204" pitchFamily="18" charset="0"/>
                                </a:rPr>
                                <m:t>=</m:t>
                              </m:r>
                              <m:r>
                                <a:rPr lang="ar-AE">
                                  <a:latin typeface="Cambria Math" panose="02040503050406030204" pitchFamily="18" charset="0"/>
                                </a:rPr>
                                <m:t>0</m:t>
                              </m:r>
                              <m:phant>
                                <m:phantPr>
                                  <m:show m:val="off"/>
                                  <m:ctrlPr>
                                    <a:rPr lang="ar-AE" i="1">
                                      <a:latin typeface="Cambria Math" panose="02040503050406030204" pitchFamily="18" charset="0"/>
                                    </a:rPr>
                                  </m:ctrlPr>
                                </m:phantPr>
                                <m:e>
                                  <m:r>
                                    <a:rPr lang="ar-AE">
                                      <a:latin typeface="Cambria Math" panose="02040503050406030204" pitchFamily="18" charset="0"/>
                                    </a:rPr>
                                    <m:t>0</m:t>
                                  </m:r>
                                </m:e>
                              </m:phant>
                            </m:e>
                          </m:eqArr>
                        </m:e>
                      </m:d>
                    </m:oMath>
                  </m:oMathPara>
                </a14:m>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2148"/>
                </a:stretch>
              </a:blipFill>
            </p:spPr>
            <p:txBody>
              <a:bodyPr/>
              <a:lstStyle/>
              <a:p>
                <a:r>
                  <a:rPr lang="en-IN">
                    <a:noFill/>
                  </a:rPr>
                  <a:t> </a:t>
                </a:r>
              </a:p>
            </p:txBody>
          </p:sp>
        </mc:Fallback>
      </mc:AlternateContent>
    </p:spTree>
    <p:extLst>
      <p:ext uri="{BB962C8B-B14F-4D97-AF65-F5344CB8AC3E}">
        <p14:creationId xmlns:p14="http://schemas.microsoft.com/office/powerpoint/2010/main" val="329284946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2: An Application of the Simplex Method (cont.)</a:t>
            </a:r>
          </a:p>
        </p:txBody>
      </p:sp>
      <p:sp>
        <p:nvSpPr>
          <p:cNvPr id="4" name="Content Placeholder 3">
            <a:extLst>
              <a:ext uri="{FF2B5EF4-FFF2-40B4-BE49-F238E27FC236}">
                <a16:creationId xmlns:a16="http://schemas.microsoft.com/office/drawing/2014/main" id="{AEF6F33C-B11E-4625-81E9-33E37F1ACCEF}"/>
              </a:ext>
            </a:extLst>
          </p:cNvPr>
          <p:cNvSpPr>
            <a:spLocks noGrp="1"/>
          </p:cNvSpPr>
          <p:nvPr>
            <p:ph sz="quarter" idx="11"/>
          </p:nvPr>
        </p:nvSpPr>
        <p:spPr/>
        <p:txBody>
          <a:bodyPr/>
          <a:lstStyle/>
          <a:p>
            <a:r>
              <a:rPr lang="en-US" dirty="0"/>
              <a:t>The initial simplex tableau is as follows.</a:t>
            </a:r>
          </a:p>
          <a:p>
            <a:endParaRPr lang="en-IN" dirty="0"/>
          </a:p>
        </p:txBody>
      </p:sp>
      <p:pic>
        <p:nvPicPr>
          <p:cNvPr id="6" name="Content Placeholder 4">
            <a:extLst>
              <a:ext uri="{FF2B5EF4-FFF2-40B4-BE49-F238E27FC236}">
                <a16:creationId xmlns:a16="http://schemas.microsoft.com/office/drawing/2014/main" id="{50F21765-44C0-4077-A334-E4B61630F1AF}"/>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760300" y="1906200"/>
            <a:ext cx="3623400" cy="1980000"/>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2: An Application of the Simplex Method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lnSpcReduction="10000"/>
              </a:bodyPr>
              <a:lstStyle/>
              <a:p>
                <a:pPr>
                  <a:defRPr sz="2800"/>
                </a:pPr>
                <a:r>
                  <a:rPr sz="2800" dirty="0"/>
                  <a:t>Since </a:t>
                </a:r>
                <a14:m>
                  <m:oMath xmlns:m="http://schemas.openxmlformats.org/officeDocument/2006/math">
                    <m:r>
                      <a:rPr>
                        <a:latin typeface="Cambria Math" panose="02040503050406030204" pitchFamily="18" charset="0"/>
                      </a:rPr>
                      <m:t>−</m:t>
                    </m:r>
                    <m:r>
                      <a:rPr>
                        <a:latin typeface="Cambria Math" panose="02040503050406030204" pitchFamily="18" charset="0"/>
                      </a:rPr>
                      <m:t>15</m:t>
                    </m:r>
                  </m:oMath>
                </a14:m>
                <a:r>
                  <a:rPr sz="2800" dirty="0"/>
                  <a:t> is the negative entry in the bottom row with largest absolute value, we choose column 1 as our pivot column. Then in each row (except for the bottom one), take the entry in column 7 divided by the entry in column 1 to obtain the following quotients: </a:t>
                </a:r>
                <a14:m>
                  <m:oMath xmlns:m="http://schemas.openxmlformats.org/officeDocument/2006/math">
                    <m:f>
                      <m:fPr>
                        <m:ctrlPr>
                          <a:rPr i="1">
                            <a:latin typeface="Cambria Math" panose="02040503050406030204" pitchFamily="18" charset="0"/>
                          </a:rPr>
                        </m:ctrlPr>
                      </m:fPr>
                      <m:num>
                        <m:r>
                          <a:rPr>
                            <a:latin typeface="Cambria Math" panose="02040503050406030204" pitchFamily="18" charset="0"/>
                          </a:rPr>
                          <m:t>70</m:t>
                        </m:r>
                      </m:num>
                      <m:den>
                        <m:r>
                          <a:rPr>
                            <a:latin typeface="Cambria Math" panose="02040503050406030204" pitchFamily="18" charset="0"/>
                          </a:rPr>
                          <m:t>2</m:t>
                        </m:r>
                      </m:den>
                    </m:f>
                    <m:r>
                      <a:rPr>
                        <a:latin typeface="Cambria Math" panose="02040503050406030204" pitchFamily="18" charset="0"/>
                      </a:rPr>
                      <m:t>=</m:t>
                    </m:r>
                    <m:r>
                      <a:rPr>
                        <a:latin typeface="Cambria Math" panose="02040503050406030204" pitchFamily="18" charset="0"/>
                      </a:rPr>
                      <m:t>35</m:t>
                    </m:r>
                  </m:oMath>
                </a14:m>
                <a:r>
                  <a:rPr sz="2800" dirty="0"/>
                  <a:t>, </a:t>
                </a:r>
                <a14:m>
                  <m:oMath xmlns:m="http://schemas.openxmlformats.org/officeDocument/2006/math">
                    <m:f>
                      <m:fPr>
                        <m:ctrlPr>
                          <a:rPr i="1">
                            <a:latin typeface="Cambria Math" panose="02040503050406030204" pitchFamily="18" charset="0"/>
                          </a:rPr>
                        </m:ctrlPr>
                      </m:fPr>
                      <m:num>
                        <m:r>
                          <a:rPr>
                            <a:latin typeface="Cambria Math" panose="02040503050406030204" pitchFamily="18" charset="0"/>
                          </a:rPr>
                          <m:t>90</m:t>
                        </m:r>
                      </m:num>
                      <m:den>
                        <m:r>
                          <a:rPr>
                            <a:latin typeface="Cambria Math" panose="02040503050406030204" pitchFamily="18" charset="0"/>
                          </a:rPr>
                          <m:t>2</m:t>
                        </m:r>
                      </m:den>
                    </m:f>
                    <m:r>
                      <a:rPr>
                        <a:latin typeface="Cambria Math" panose="02040503050406030204" pitchFamily="18" charset="0"/>
                      </a:rPr>
                      <m:t>=</m:t>
                    </m:r>
                    <m:r>
                      <a:rPr>
                        <a:latin typeface="Cambria Math" panose="02040503050406030204" pitchFamily="18" charset="0"/>
                      </a:rPr>
                      <m:t>45</m:t>
                    </m:r>
                  </m:oMath>
                </a14:m>
                <a:r>
                  <a:rPr sz="2800" dirty="0"/>
                  <a:t>, and </a:t>
                </a:r>
                <a14:m>
                  <m:oMath xmlns:m="http://schemas.openxmlformats.org/officeDocument/2006/math">
                    <m:f>
                      <m:fPr>
                        <m:ctrlPr>
                          <a:rPr i="1">
                            <a:latin typeface="Cambria Math" panose="02040503050406030204" pitchFamily="18" charset="0"/>
                          </a:rPr>
                        </m:ctrlPr>
                      </m:fPr>
                      <m:num>
                        <m:r>
                          <a:rPr>
                            <a:latin typeface="Cambria Math" panose="02040503050406030204" pitchFamily="18" charset="0"/>
                          </a:rPr>
                          <m:t>65</m:t>
                        </m:r>
                      </m:num>
                      <m:den>
                        <m:r>
                          <a:rPr>
                            <a:latin typeface="Cambria Math" panose="02040503050406030204" pitchFamily="18" charset="0"/>
                          </a:rPr>
                          <m:t>1</m:t>
                        </m:r>
                      </m:den>
                    </m:f>
                    <m:r>
                      <a:rPr>
                        <a:latin typeface="Cambria Math" panose="02040503050406030204" pitchFamily="18" charset="0"/>
                      </a:rPr>
                      <m:t>=</m:t>
                    </m:r>
                    <m:r>
                      <a:rPr>
                        <a:latin typeface="Cambria Math" panose="02040503050406030204" pitchFamily="18" charset="0"/>
                      </a:rPr>
                      <m:t>65</m:t>
                    </m:r>
                  </m:oMath>
                </a14:m>
                <a:r>
                  <a:rPr sz="2800" dirty="0"/>
                  <a:t>. Since </a:t>
                </a:r>
                <a:r>
                  <a:rPr sz="2800" dirty="0">
                    <a:latin typeface="Cambria Math"/>
                  </a:rPr>
                  <a:t>35</a:t>
                </a:r>
                <a:r>
                  <a:rPr sz="2800" dirty="0"/>
                  <a:t> is the smallest quotient, row 1 is our pivot row, and our pivot element is the </a:t>
                </a:r>
                <a:r>
                  <a:rPr sz="2800" dirty="0">
                    <a:latin typeface="Cambria Math"/>
                  </a:rPr>
                  <a:t>2</a:t>
                </a:r>
                <a:r>
                  <a:rPr sz="2800" dirty="0"/>
                  <a:t> in row 1, column 1.</a:t>
                </a:r>
              </a:p>
              <a:p>
                <a:r>
                  <a:rPr sz="2800" dirty="0"/>
                  <a:t>Next, we do a sequence of row operations using the pivot row so that all entries in the pivot column are </a:t>
                </a:r>
                <a:r>
                  <a:rPr sz="2800" dirty="0">
                    <a:latin typeface="Cambria Math"/>
                  </a:rPr>
                  <a:t>0</a:t>
                </a:r>
                <a:r>
                  <a:rPr sz="2800" dirty="0"/>
                  <a:t> except for the </a:t>
                </a:r>
                <a:r>
                  <a:rPr sz="2800" dirty="0">
                    <a:latin typeface="Cambria Math"/>
                  </a:rPr>
                  <a:t>1</a:t>
                </a:r>
                <a:r>
                  <a:rPr sz="2800" dirty="0"/>
                  <a:t> in the pivot position.</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cstate="print"/>
                <a:stretch>
                  <a:fillRect l="-1481" t="-2086" r="-2444"/>
                </a:stretch>
              </a:blipFill>
            </p:spPr>
            <p:txBody>
              <a:bodyPr/>
              <a:lstStyle/>
              <a:p>
                <a:r>
                  <a:rPr lang="en-US">
                    <a:noFill/>
                  </a:rPr>
                  <a:t> </a:t>
                </a:r>
              </a:p>
            </p:txBody>
          </p:sp>
        </mc:Fallback>
      </mc:AlternateContent>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2: An Application of the Simplex Method (cont.)</a:t>
            </a:r>
          </a:p>
        </p:txBody>
      </p:sp>
      <p:pic>
        <p:nvPicPr>
          <p:cNvPr id="6" name="Picture 5">
            <a:extLst>
              <a:ext uri="{FF2B5EF4-FFF2-40B4-BE49-F238E27FC236}">
                <a16:creationId xmlns:a16="http://schemas.microsoft.com/office/drawing/2014/main" id="{67F9F537-AE3E-4586-A476-EF1550491B02}"/>
              </a:ext>
            </a:extLst>
          </p:cNvPr>
          <p:cNvPicPr>
            <a:picLocks noChangeAspect="1"/>
          </p:cNvPicPr>
          <p:nvPr/>
        </p:nvPicPr>
        <p:blipFill>
          <a:blip r:embed="rId2"/>
          <a:stretch>
            <a:fillRect/>
          </a:stretch>
        </p:blipFill>
        <p:spPr>
          <a:xfrm>
            <a:off x="2596073" y="1083600"/>
            <a:ext cx="3951854" cy="4860000"/>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2: An Application of the Simplex Method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dirty="0"/>
                  <a:t>Since we still have a negative entry in the bottom row, namely </a:t>
                </a:r>
                <a14:m>
                  <m:oMath xmlns:m="http://schemas.openxmlformats.org/officeDocument/2006/math">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5</m:t>
                        </m:r>
                      </m:num>
                      <m:den>
                        <m:r>
                          <a:rPr>
                            <a:latin typeface="Cambria Math" panose="02040503050406030204" pitchFamily="18" charset="0"/>
                          </a:rPr>
                          <m:t>2</m:t>
                        </m:r>
                      </m:den>
                    </m:f>
                  </m:oMath>
                </a14:m>
                <a:r>
                  <a:rPr sz="2800" dirty="0"/>
                  <a:t>, we need to do the pivoting process again. This time, column 2 will be the pivot column. Moreover, we have the following quotients formed by dividing each entry in column 7 by the entry in column 2: </a:t>
                </a:r>
                <a14:m>
                  <m:oMath xmlns:m="http://schemas.openxmlformats.org/officeDocument/2006/math">
                    <m:f>
                      <m:fPr>
                        <m:ctrlPr>
                          <a:rPr i="1">
                            <a:latin typeface="Cambria Math" panose="02040503050406030204" pitchFamily="18" charset="0"/>
                          </a:rPr>
                        </m:ctrlPr>
                      </m:fPr>
                      <m:num>
                        <m:r>
                          <a:rPr>
                            <a:latin typeface="Cambria Math" panose="02040503050406030204" pitchFamily="18" charset="0"/>
                          </a:rPr>
                          <m:t>35</m:t>
                        </m:r>
                      </m:num>
                      <m:den>
                        <m:f>
                          <m:fPr>
                            <m:ctrlPr>
                              <a:rPr i="1">
                                <a:latin typeface="Cambria Math" panose="02040503050406030204" pitchFamily="18" charset="0"/>
                              </a:rPr>
                            </m:ctrlPr>
                          </m:fPr>
                          <m:num>
                            <m:r>
                              <a:rPr>
                                <a:latin typeface="Cambria Math" panose="02040503050406030204" pitchFamily="18" charset="0"/>
                              </a:rPr>
                              <m:t>1</m:t>
                            </m:r>
                          </m:num>
                          <m:den>
                            <m:r>
                              <a:rPr>
                                <a:latin typeface="Cambria Math" panose="02040503050406030204" pitchFamily="18" charset="0"/>
                              </a:rPr>
                              <m:t>2</m:t>
                            </m:r>
                          </m:den>
                        </m:f>
                      </m:den>
                    </m:f>
                    <m:r>
                      <a:rPr>
                        <a:latin typeface="Cambria Math" panose="02040503050406030204" pitchFamily="18" charset="0"/>
                      </a:rPr>
                      <m:t>=</m:t>
                    </m:r>
                    <m:r>
                      <a:rPr>
                        <a:latin typeface="Cambria Math" panose="02040503050406030204" pitchFamily="18" charset="0"/>
                      </a:rPr>
                      <m:t>70</m:t>
                    </m:r>
                  </m:oMath>
                </a14:m>
                <a:r>
                  <a:rPr sz="2800" dirty="0"/>
                  <a:t>, </a:t>
                </a:r>
                <a14:m>
                  <m:oMath xmlns:m="http://schemas.openxmlformats.org/officeDocument/2006/math">
                    <m:f>
                      <m:fPr>
                        <m:ctrlPr>
                          <a:rPr i="1">
                            <a:latin typeface="Cambria Math" panose="02040503050406030204" pitchFamily="18" charset="0"/>
                          </a:rPr>
                        </m:ctrlPr>
                      </m:fPr>
                      <m:num>
                        <m:r>
                          <a:rPr>
                            <a:latin typeface="Cambria Math" panose="02040503050406030204" pitchFamily="18" charset="0"/>
                          </a:rPr>
                          <m:t>20</m:t>
                        </m:r>
                      </m:num>
                      <m:den>
                        <m:r>
                          <a:rPr>
                            <a:latin typeface="Cambria Math" panose="02040503050406030204" pitchFamily="18" charset="0"/>
                          </a:rPr>
                          <m:t>1</m:t>
                        </m:r>
                      </m:den>
                    </m:f>
                    <m:r>
                      <a:rPr>
                        <a:latin typeface="Cambria Math" panose="02040503050406030204" pitchFamily="18" charset="0"/>
                      </a:rPr>
                      <m:t>=</m:t>
                    </m:r>
                    <m:r>
                      <a:rPr>
                        <a:latin typeface="Cambria Math" panose="02040503050406030204" pitchFamily="18" charset="0"/>
                      </a:rPr>
                      <m:t>20</m:t>
                    </m:r>
                  </m:oMath>
                </a14:m>
                <a:r>
                  <a:rPr sz="2800" dirty="0"/>
                  <a:t>, and </a:t>
                </a:r>
                <a14:m>
                  <m:oMath xmlns:m="http://schemas.openxmlformats.org/officeDocument/2006/math">
                    <m:f>
                      <m:fPr>
                        <m:ctrlPr>
                          <a:rPr i="1">
                            <a:latin typeface="Cambria Math" panose="02040503050406030204" pitchFamily="18" charset="0"/>
                          </a:rPr>
                        </m:ctrlPr>
                      </m:fPr>
                      <m:num>
                        <m:r>
                          <a:rPr>
                            <a:latin typeface="Cambria Math" panose="02040503050406030204" pitchFamily="18" charset="0"/>
                          </a:rPr>
                          <m:t>30</m:t>
                        </m:r>
                      </m:num>
                      <m:den>
                        <m:f>
                          <m:fPr>
                            <m:ctrlPr>
                              <a:rPr i="1">
                                <a:latin typeface="Cambria Math" panose="02040503050406030204" pitchFamily="18" charset="0"/>
                              </a:rPr>
                            </m:ctrlPr>
                          </m:fPr>
                          <m:num>
                            <m:r>
                              <a:rPr>
                                <a:latin typeface="Cambria Math" panose="02040503050406030204" pitchFamily="18" charset="0"/>
                              </a:rPr>
                              <m:t>3</m:t>
                            </m:r>
                          </m:num>
                          <m:den>
                            <m:r>
                              <a:rPr>
                                <a:latin typeface="Cambria Math" panose="02040503050406030204" pitchFamily="18" charset="0"/>
                              </a:rPr>
                              <m:t>2</m:t>
                            </m:r>
                          </m:den>
                        </m:f>
                      </m:den>
                    </m:f>
                    <m:r>
                      <a:rPr>
                        <a:latin typeface="Cambria Math" panose="02040503050406030204" pitchFamily="18" charset="0"/>
                      </a:rPr>
                      <m:t>=</m:t>
                    </m:r>
                    <m:r>
                      <a:rPr>
                        <a:latin typeface="Cambria Math" panose="02040503050406030204" pitchFamily="18" charset="0"/>
                      </a:rPr>
                      <m:t>20</m:t>
                    </m:r>
                  </m:oMath>
                </a14:m>
                <a:r>
                  <a:rPr sz="2800" dirty="0"/>
                  <a:t>. This time, we have a tie for the smallest quotient of </a:t>
                </a:r>
                <a:r>
                  <a:rPr sz="2800" dirty="0">
                    <a:latin typeface="Cambria Math"/>
                  </a:rPr>
                  <a:t>20</a:t>
                </a:r>
                <a:r>
                  <a:rPr sz="2800" dirty="0"/>
                  <a:t>. </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2444"/>
                </a:stretch>
              </a:blipFill>
            </p:spPr>
            <p:txBody>
              <a:bodyPr/>
              <a:lstStyle/>
              <a:p>
                <a:r>
                  <a:rPr lang="en-IN">
                    <a:noFill/>
                  </a:rPr>
                  <a:t> </a:t>
                </a:r>
              </a:p>
            </p:txBody>
          </p:sp>
        </mc:Fallback>
      </mc:AlternateContent>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2: An Application of the Simplex Method (cont.)</a:t>
            </a:r>
          </a:p>
        </p:txBody>
      </p:sp>
      <p:sp>
        <p:nvSpPr>
          <p:cNvPr id="3" name="Text Placeholder 2"/>
          <p:cNvSpPr>
            <a:spLocks noGrp="1"/>
          </p:cNvSpPr>
          <p:nvPr>
            <p:ph type="body" sz="quarter" idx="10"/>
          </p:nvPr>
        </p:nvSpPr>
        <p:spPr/>
        <p:txBody>
          <a:bodyPr>
            <a:normAutofit/>
          </a:bodyPr>
          <a:lstStyle/>
          <a:p>
            <a:pPr>
              <a:defRPr sz="2800"/>
            </a:pPr>
            <a:r>
              <a:rPr sz="2800" dirty="0"/>
              <a:t>We can choose either row 2 or row 3 as our pivot row. Since there's already a </a:t>
            </a:r>
            <a:r>
              <a:rPr sz="2800" dirty="0">
                <a:latin typeface="Cambria Math"/>
              </a:rPr>
              <a:t>1</a:t>
            </a:r>
            <a:r>
              <a:rPr sz="2800" dirty="0"/>
              <a:t> in the row 2, column 2 entry, it will be convenient to choose this as our pivot element. Once again, we do a sequence of row operations using the pivot row so that all entries in the pivot column are </a:t>
            </a:r>
            <a:r>
              <a:rPr sz="2800" dirty="0">
                <a:latin typeface="Cambria Math"/>
              </a:rPr>
              <a:t>0</a:t>
            </a:r>
            <a:r>
              <a:rPr sz="2800" dirty="0"/>
              <a:t> except for the </a:t>
            </a:r>
            <a:r>
              <a:rPr sz="2800" dirty="0">
                <a:latin typeface="Cambria Math"/>
              </a:rPr>
              <a:t>1</a:t>
            </a:r>
            <a:r>
              <a:rPr sz="2800" dirty="0"/>
              <a:t> in the pivot position.</a:t>
            </a:r>
          </a:p>
        </p:txBody>
      </p:sp>
    </p:spTree>
    <p:extLst>
      <p:ext uri="{BB962C8B-B14F-4D97-AF65-F5344CB8AC3E}">
        <p14:creationId xmlns:p14="http://schemas.microsoft.com/office/powerpoint/2010/main" val="337254364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2: An Application of the Simplex Method (cont.)</a:t>
            </a:r>
          </a:p>
        </p:txBody>
      </p:sp>
      <p:pic>
        <p:nvPicPr>
          <p:cNvPr id="6" name="Picture 5">
            <a:extLst>
              <a:ext uri="{FF2B5EF4-FFF2-40B4-BE49-F238E27FC236}">
                <a16:creationId xmlns:a16="http://schemas.microsoft.com/office/drawing/2014/main" id="{8C43E957-27B4-4348-8F71-65CE0C601791}"/>
              </a:ext>
            </a:extLst>
          </p:cNvPr>
          <p:cNvPicPr>
            <a:picLocks noChangeAspect="1"/>
          </p:cNvPicPr>
          <p:nvPr/>
        </p:nvPicPr>
        <p:blipFill>
          <a:blip r:embed="rId2"/>
          <a:stretch>
            <a:fillRect/>
          </a:stretch>
        </p:blipFill>
        <p:spPr>
          <a:xfrm>
            <a:off x="2269476" y="1143000"/>
            <a:ext cx="4605049" cy="4860000"/>
          </a:xfrm>
          <a:prstGeom prst="rect">
            <a:avLst/>
          </a:prstGeo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2: An Application of the Simplex Method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sz="2800"/>
                  <a:t>We no longer have any negative entries in the bottom row. From the final simplex tableau, we obtain the following solution.</a:t>
                </a:r>
              </a:p>
              <a:p>
                <a:pPr algn="ctr">
                  <a:defRPr sz="2800"/>
                </a:pPr>
                <a14:m>
                  <m:oMathPara xmlns:m="http://schemas.openxmlformats.org/officeDocument/2006/math">
                    <m:oMathParaPr>
                      <m:jc m:val="centerGroup"/>
                    </m:oMathParaPr>
                    <m:oMath xmlns:m="http://schemas.openxmlformats.org/officeDocument/2006/math">
                      <m:d>
                        <m:dPr>
                          <m:ctrlPr>
                            <a:rPr i="1">
                              <a:latin typeface="Cambria Math" panose="02040503050406030204" pitchFamily="18" charset="0"/>
                            </a:rPr>
                          </m:ctrlPr>
                        </m:dPr>
                        <m:e>
                          <m:sSub>
                            <m:sSubPr>
                              <m:ctrlPr>
                                <a:rPr i="1">
                                  <a:latin typeface="Cambria Math" panose="02040503050406030204" pitchFamily="18" charset="0"/>
                                </a:rPr>
                              </m:ctrlPr>
                            </m:sSubPr>
                            <m:e>
                              <m:r>
                                <a:rPr>
                                  <a:latin typeface="Cambria Math" panose="02040503050406030204" pitchFamily="18" charset="0"/>
                                </a:rPr>
                                <m:t>𝑥</m:t>
                              </m:r>
                            </m:e>
                            <m:sub>
                              <m:r>
                                <a:rPr>
                                  <a:latin typeface="Cambria Math" panose="02040503050406030204" pitchFamily="18" charset="0"/>
                                </a:rPr>
                                <m:t>1</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𝑥</m:t>
                              </m:r>
                            </m:e>
                            <m:sub>
                              <m:r>
                                <a:rPr>
                                  <a:latin typeface="Cambria Math" panose="02040503050406030204" pitchFamily="18" charset="0"/>
                                </a:rPr>
                                <m:t>2</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𝑠</m:t>
                              </m:r>
                            </m:e>
                            <m:sub>
                              <m:r>
                                <a:rPr>
                                  <a:latin typeface="Cambria Math" panose="02040503050406030204" pitchFamily="18" charset="0"/>
                                </a:rPr>
                                <m:t>1</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𝑠</m:t>
                              </m:r>
                            </m:e>
                            <m:sub>
                              <m:r>
                                <a:rPr>
                                  <a:latin typeface="Cambria Math" panose="02040503050406030204" pitchFamily="18" charset="0"/>
                                </a:rPr>
                                <m:t>2</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𝑠</m:t>
                              </m:r>
                            </m:e>
                            <m:sub>
                              <m:r>
                                <a:rPr>
                                  <a:latin typeface="Cambria Math" panose="02040503050406030204" pitchFamily="18" charset="0"/>
                                </a:rPr>
                                <m:t>3</m:t>
                              </m:r>
                            </m:sub>
                          </m:sSub>
                          <m:r>
                            <a:rPr>
                              <a:latin typeface="Cambria Math" panose="02040503050406030204" pitchFamily="18" charset="0"/>
                            </a:rPr>
                            <m:t>,</m:t>
                          </m:r>
                          <m:r>
                            <a:rPr>
                              <a:latin typeface="Cambria Math" panose="02040503050406030204" pitchFamily="18" charset="0"/>
                            </a:rPr>
                            <m:t>𝑧</m:t>
                          </m:r>
                        </m:e>
                      </m:d>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25</m:t>
                          </m:r>
                          <m:r>
                            <a:rPr>
                              <a:latin typeface="Cambria Math" panose="02040503050406030204" pitchFamily="18" charset="0"/>
                            </a:rPr>
                            <m:t>,</m:t>
                          </m:r>
                          <m:r>
                            <a:rPr>
                              <a:latin typeface="Cambria Math" panose="02040503050406030204" pitchFamily="18" charset="0"/>
                            </a:rPr>
                            <m:t>20</m:t>
                          </m:r>
                          <m:r>
                            <a:rPr>
                              <a:latin typeface="Cambria Math" panose="02040503050406030204" pitchFamily="18" charset="0"/>
                            </a:rPr>
                            <m:t>,</m:t>
                          </m:r>
                          <m:r>
                            <a:rPr>
                              <a:latin typeface="Cambria Math" panose="02040503050406030204" pitchFamily="18" charset="0"/>
                            </a:rPr>
                            <m:t>0</m:t>
                          </m:r>
                          <m:r>
                            <a:rPr>
                              <a:latin typeface="Cambria Math" panose="02040503050406030204" pitchFamily="18" charset="0"/>
                            </a:rPr>
                            <m:t>,</m:t>
                          </m:r>
                          <m:r>
                            <a:rPr>
                              <a:latin typeface="Cambria Math" panose="02040503050406030204" pitchFamily="18" charset="0"/>
                            </a:rPr>
                            <m:t>0</m:t>
                          </m:r>
                          <m:r>
                            <a:rPr>
                              <a:latin typeface="Cambria Math" panose="02040503050406030204" pitchFamily="18" charset="0"/>
                            </a:rPr>
                            <m:t>,</m:t>
                          </m:r>
                          <m:r>
                            <a:rPr>
                              <a:latin typeface="Cambria Math" panose="02040503050406030204" pitchFamily="18" charset="0"/>
                            </a:rPr>
                            <m:t>0</m:t>
                          </m:r>
                          <m:r>
                            <a:rPr>
                              <a:latin typeface="Cambria Math" panose="02040503050406030204" pitchFamily="18" charset="0"/>
                            </a:rPr>
                            <m:t>,</m:t>
                          </m:r>
                          <m:r>
                            <a:rPr>
                              <a:latin typeface="Cambria Math" panose="02040503050406030204" pitchFamily="18" charset="0"/>
                            </a:rPr>
                            <m:t>575</m:t>
                          </m:r>
                        </m:e>
                      </m:d>
                    </m:oMath>
                  </m:oMathPara>
                </a14:m>
                <a:endParaRPr sz="2800"/>
              </a:p>
              <a:p>
                <a:pPr>
                  <a:defRPr sz="2800"/>
                </a:pPr>
                <a:r>
                  <a:rPr sz="2800"/>
                  <a:t>Therefore, the vendor should sell </a:t>
                </a:r>
                <a:r>
                  <a:rPr sz="2800">
                    <a:latin typeface="Cambria Math"/>
                  </a:rPr>
                  <a:t>25</a:t>
                </a:r>
                <a:r>
                  <a:rPr sz="2800"/>
                  <a:t> bags of Chocolaty Crunch and </a:t>
                </a:r>
                <a:r>
                  <a:rPr sz="2800">
                    <a:latin typeface="Cambria Math"/>
                  </a:rPr>
                  <a:t>20</a:t>
                </a:r>
                <a:r>
                  <a:rPr sz="2800"/>
                  <a:t> bags of Pretzel Delight to make a maximum revenue of </a:t>
                </a:r>
                <a14:m>
                  <m:oMath xmlns:m="http://schemas.openxmlformats.org/officeDocument/2006/math">
                    <m:r>
                      <a:rPr>
                        <a:latin typeface="Cambria Math" panose="02040503050406030204" pitchFamily="18" charset="0"/>
                      </a:rPr>
                      <m:t>$</m:t>
                    </m:r>
                    <m:r>
                      <a:rPr>
                        <a:latin typeface="Cambria Math" panose="02040503050406030204" pitchFamily="18" charset="0"/>
                      </a:rPr>
                      <m:t>575</m:t>
                    </m:r>
                  </m:oMath>
                </a14:m>
                <a:r>
                  <a:rPr sz="2800"/>
                  <a:t>. Notice that all of the slack variables are </a:t>
                </a:r>
                <a:r>
                  <a:rPr sz="2800">
                    <a:latin typeface="Cambria Math"/>
                  </a:rPr>
                  <a:t>0</a:t>
                </a:r>
                <a:r>
                  <a:rPr sz="2800"/>
                  <a:t>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𝑠</m:t>
                        </m:r>
                      </m:e>
                      <m:sub>
                        <m:r>
                          <a:rPr>
                            <a:latin typeface="Cambria Math" panose="02040503050406030204" pitchFamily="18" charset="0"/>
                          </a:rPr>
                          <m:t>1</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𝑠</m:t>
                        </m:r>
                      </m:e>
                      <m:sub>
                        <m:r>
                          <a:rPr>
                            <a:latin typeface="Cambria Math" panose="02040503050406030204" pitchFamily="18" charset="0"/>
                          </a:rPr>
                          <m:t>2</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𝑠</m:t>
                        </m:r>
                      </m:e>
                      <m:sub>
                        <m:r>
                          <a:rPr>
                            <a:latin typeface="Cambria Math" panose="02040503050406030204" pitchFamily="18" charset="0"/>
                          </a:rPr>
                          <m:t>3</m:t>
                        </m:r>
                      </m:sub>
                    </m:sSub>
                    <m:r>
                      <a:rPr>
                        <a:latin typeface="Cambria Math" panose="02040503050406030204" pitchFamily="18" charset="0"/>
                      </a:rPr>
                      <m:t>=</m:t>
                    </m:r>
                    <m:r>
                      <a:rPr>
                        <a:latin typeface="Cambria Math" panose="02040503050406030204" pitchFamily="18" charset="0"/>
                      </a:rPr>
                      <m:t>0</m:t>
                    </m:r>
                  </m:oMath>
                </a14:m>
                <a:r>
                  <a:rPr sz="2800"/>
                  <a:t>). This means all of the supplies in the inventory need to be used to maximize revenue.</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cstate="print"/>
                <a:stretch>
                  <a:fillRect l="-1481" t="-1227" r="-370"/>
                </a:stretch>
              </a:blipFill>
            </p:spPr>
            <p:txBody>
              <a:bodyPr/>
              <a:lstStyle/>
              <a:p>
                <a:r>
                  <a:rPr lang="en-US">
                    <a:noFill/>
                  </a:rPr>
                  <a:t> </a:t>
                </a:r>
              </a:p>
            </p:txBody>
          </p:sp>
        </mc:Fallback>
      </mc:AlternateContent>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 Comparing the Simplex Method to the Graphical Approach (cont.)</a:t>
            </a:r>
          </a:p>
        </p:txBody>
      </p:sp>
      <p:pic>
        <p:nvPicPr>
          <p:cNvPr id="5" name="Content Placeholder 4">
            <a:extLst>
              <a:ext uri="{FF2B5EF4-FFF2-40B4-BE49-F238E27FC236}">
                <a16:creationId xmlns:a16="http://schemas.microsoft.com/office/drawing/2014/main" id="{DDF68AF9-8BF2-4BA8-9A61-E2CC630A6EF3}"/>
              </a:ext>
            </a:extLst>
          </p:cNvPr>
          <p:cNvPicPr>
            <a:picLocks noGrp="1" noChangeAspect="1"/>
          </p:cNvPicPr>
          <p:nvPr>
            <p:ph sz="quarter" idx="11"/>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147093" y="1082675"/>
            <a:ext cx="4849813" cy="4849813"/>
          </a:xfr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3: An Application of the Simplex Method Involving Three Decision Variables</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dirty="0"/>
                  <a:t>Suppose a couple makes pies to supplement their income. During a particular month, they make apple, grape, and blueberry pies. Each apple pie sells for </a:t>
                </a:r>
                <a14:m>
                  <m:oMath xmlns:m="http://schemas.openxmlformats.org/officeDocument/2006/math">
                    <m:r>
                      <a:rPr>
                        <a:latin typeface="Cambria Math" panose="02040503050406030204" pitchFamily="18" charset="0"/>
                      </a:rPr>
                      <m:t>$</m:t>
                    </m:r>
                    <m:r>
                      <a:rPr>
                        <a:latin typeface="Cambria Math" panose="02040503050406030204" pitchFamily="18" charset="0"/>
                      </a:rPr>
                      <m:t>1</m:t>
                    </m:r>
                    <m:r>
                      <a:rPr>
                        <a:latin typeface="Cambria Math" panose="02040503050406030204" pitchFamily="18" charset="0"/>
                      </a:rPr>
                      <m:t>.</m:t>
                    </m:r>
                    <m:r>
                      <a:rPr>
                        <a:latin typeface="Cambria Math" panose="02040503050406030204" pitchFamily="18" charset="0"/>
                      </a:rPr>
                      <m:t>50</m:t>
                    </m:r>
                  </m:oMath>
                </a14:m>
                <a:r>
                  <a:rPr sz="2800" dirty="0"/>
                  <a:t> to the grocer, grape pies sell for </a:t>
                </a:r>
                <a14:m>
                  <m:oMath xmlns:m="http://schemas.openxmlformats.org/officeDocument/2006/math">
                    <m:r>
                      <a:rPr>
                        <a:latin typeface="Cambria Math" panose="02040503050406030204" pitchFamily="18" charset="0"/>
                      </a:rPr>
                      <m:t>$</m:t>
                    </m:r>
                    <m:r>
                      <a:rPr>
                        <a:latin typeface="Cambria Math" panose="02040503050406030204" pitchFamily="18" charset="0"/>
                      </a:rPr>
                      <m:t>1</m:t>
                    </m:r>
                    <m:r>
                      <a:rPr>
                        <a:latin typeface="Cambria Math" panose="02040503050406030204" pitchFamily="18" charset="0"/>
                      </a:rPr>
                      <m:t>.</m:t>
                    </m:r>
                    <m:r>
                      <a:rPr>
                        <a:latin typeface="Cambria Math" panose="02040503050406030204" pitchFamily="18" charset="0"/>
                      </a:rPr>
                      <m:t>20</m:t>
                    </m:r>
                  </m:oMath>
                </a14:m>
                <a:r>
                  <a:rPr sz="2800" dirty="0"/>
                  <a:t>, and blueberry pies sell for </a:t>
                </a:r>
                <a14:m>
                  <m:oMath xmlns:m="http://schemas.openxmlformats.org/officeDocument/2006/math">
                    <m:r>
                      <a:rPr>
                        <a:latin typeface="Cambria Math" panose="02040503050406030204" pitchFamily="18" charset="0"/>
                      </a:rPr>
                      <m:t>$</m:t>
                    </m:r>
                    <m:r>
                      <a:rPr>
                        <a:latin typeface="Cambria Math" panose="02040503050406030204" pitchFamily="18" charset="0"/>
                      </a:rPr>
                      <m:t>1</m:t>
                    </m:r>
                    <m:r>
                      <a:rPr>
                        <a:latin typeface="Cambria Math" panose="02040503050406030204" pitchFamily="18" charset="0"/>
                      </a:rPr>
                      <m:t>.</m:t>
                    </m:r>
                    <m:r>
                      <a:rPr>
                        <a:latin typeface="Cambria Math" panose="02040503050406030204" pitchFamily="18" charset="0"/>
                      </a:rPr>
                      <m:t>60</m:t>
                    </m:r>
                  </m:oMath>
                </a14:m>
                <a:r>
                  <a:rPr sz="2800" dirty="0"/>
                  <a:t>. Suppose the couple has </a:t>
                </a:r>
                <a:r>
                  <a:rPr sz="2800" dirty="0">
                    <a:latin typeface="Cambria Math"/>
                  </a:rPr>
                  <a:t>1200</a:t>
                </a:r>
                <a:r>
                  <a:rPr sz="2800" dirty="0"/>
                  <a:t> cups of sugar and </a:t>
                </a:r>
                <a:r>
                  <a:rPr sz="2800" dirty="0">
                    <a:latin typeface="Cambria Math"/>
                  </a:rPr>
                  <a:t>2100</a:t>
                </a:r>
                <a:r>
                  <a:rPr sz="2800" dirty="0"/>
                  <a:t> cups </a:t>
                </a:r>
                <a:r>
                  <a:rPr sz="2800"/>
                  <a:t>of </a:t>
                </a:r>
                <a:r>
                  <a:rPr lang="en-US" sz="2800"/>
                  <a:t>fl</a:t>
                </a:r>
                <a:r>
                  <a:rPr sz="2800"/>
                  <a:t>our </a:t>
                </a:r>
                <a:r>
                  <a:rPr sz="2800" dirty="0"/>
                  <a:t>in their pantry for this month. Each apple pie requires </a:t>
                </a:r>
                <a14:m>
                  <m:oMath xmlns:m="http://schemas.openxmlformats.org/officeDocument/2006/math">
                    <m:r>
                      <a:rPr>
                        <a:latin typeface="Cambria Math" panose="02040503050406030204" pitchFamily="18" charset="0"/>
                      </a:rPr>
                      <m:t>1</m:t>
                    </m:r>
                    <m:f>
                      <m:fPr>
                        <m:ctrlPr>
                          <a:rPr i="1">
                            <a:latin typeface="Cambria Math" panose="02040503050406030204" pitchFamily="18" charset="0"/>
                          </a:rPr>
                        </m:ctrlPr>
                      </m:fPr>
                      <m:num>
                        <m:r>
                          <a:rPr>
                            <a:latin typeface="Cambria Math" panose="02040503050406030204" pitchFamily="18" charset="0"/>
                          </a:rPr>
                          <m:t>1</m:t>
                        </m:r>
                      </m:num>
                      <m:den>
                        <m:r>
                          <a:rPr>
                            <a:latin typeface="Cambria Math" panose="02040503050406030204" pitchFamily="18" charset="0"/>
                          </a:rPr>
                          <m:t>2</m:t>
                        </m:r>
                      </m:den>
                    </m:f>
                  </m:oMath>
                </a14:m>
                <a:r>
                  <a:rPr sz="2800" dirty="0"/>
                  <a:t> cups of sugar and </a:t>
                </a:r>
                <a:r>
                  <a:rPr sz="2800" dirty="0">
                    <a:latin typeface="Cambria Math"/>
                  </a:rPr>
                  <a:t>3</a:t>
                </a:r>
                <a:r>
                  <a:rPr sz="2800" dirty="0"/>
                  <a:t> cups of flour, each grape pie requires </a:t>
                </a:r>
                <a:r>
                  <a:rPr sz="2800" dirty="0">
                    <a:latin typeface="Cambria Math"/>
                  </a:rPr>
                  <a:t>2</a:t>
                </a:r>
                <a:r>
                  <a:rPr sz="2800" dirty="0"/>
                  <a:t> cups of sugar and </a:t>
                </a:r>
                <a:r>
                  <a:rPr sz="2800" dirty="0">
                    <a:latin typeface="Cambria Math"/>
                  </a:rPr>
                  <a:t>3</a:t>
                </a:r>
                <a:r>
                  <a:rPr sz="2800" dirty="0"/>
                  <a:t> cups of flour, and each blueberry pie requires </a:t>
                </a:r>
                <a14:m>
                  <m:oMath xmlns:m="http://schemas.openxmlformats.org/officeDocument/2006/math">
                    <m:r>
                      <a:rPr>
                        <a:latin typeface="Cambria Math" panose="02040503050406030204" pitchFamily="18" charset="0"/>
                      </a:rPr>
                      <m:t>1</m:t>
                    </m:r>
                    <m:f>
                      <m:fPr>
                        <m:ctrlPr>
                          <a:rPr i="1">
                            <a:latin typeface="Cambria Math" panose="02040503050406030204" pitchFamily="18" charset="0"/>
                          </a:rPr>
                        </m:ctrlPr>
                      </m:fPr>
                      <m:num>
                        <m:r>
                          <a:rPr>
                            <a:latin typeface="Cambria Math" panose="02040503050406030204" pitchFamily="18" charset="0"/>
                          </a:rPr>
                          <m:t>3</m:t>
                        </m:r>
                      </m:num>
                      <m:den>
                        <m:r>
                          <a:rPr>
                            <a:latin typeface="Cambria Math" panose="02040503050406030204" pitchFamily="18" charset="0"/>
                          </a:rPr>
                          <m:t>4</m:t>
                        </m:r>
                      </m:den>
                    </m:f>
                  </m:oMath>
                </a14:m>
                <a:r>
                  <a:rPr sz="2800" dirty="0"/>
                  <a:t> cups of sugar and </a:t>
                </a:r>
                <a14:m>
                  <m:oMath xmlns:m="http://schemas.openxmlformats.org/officeDocument/2006/math">
                    <m:r>
                      <a:rPr>
                        <a:latin typeface="Cambria Math" panose="02040503050406030204" pitchFamily="18" charset="0"/>
                      </a:rPr>
                      <m:t>2</m:t>
                    </m:r>
                    <m:f>
                      <m:fPr>
                        <m:ctrlPr>
                          <a:rPr i="1">
                            <a:latin typeface="Cambria Math" panose="02040503050406030204" pitchFamily="18" charset="0"/>
                          </a:rPr>
                        </m:ctrlPr>
                      </m:fPr>
                      <m:num>
                        <m:r>
                          <a:rPr>
                            <a:latin typeface="Cambria Math" panose="02040503050406030204" pitchFamily="18" charset="0"/>
                          </a:rPr>
                          <m:t>1</m:t>
                        </m:r>
                      </m:num>
                      <m:den>
                        <m:r>
                          <a:rPr>
                            <a:latin typeface="Cambria Math" panose="02040503050406030204" pitchFamily="18" charset="0"/>
                          </a:rPr>
                          <m:t>2</m:t>
                        </m:r>
                      </m:den>
                    </m:f>
                  </m:oMath>
                </a14:m>
                <a:r>
                  <a:rPr sz="2800" dirty="0"/>
                  <a:t> cups of flour. </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US">
                    <a:noFill/>
                  </a:rPr>
                  <a:t> </a:t>
                </a:r>
              </a:p>
            </p:txBody>
          </p:sp>
        </mc:Fallback>
      </mc:AlternateContent>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dirty="0"/>
              <a:t>Example 3: An Application of the Simplex Method Involving Three Decision Variables</a:t>
            </a:r>
            <a:r>
              <a:rPr lang="en-US" dirty="0"/>
              <a:t> (cont.)</a:t>
            </a:r>
            <a:endParaRPr dirty="0"/>
          </a:p>
        </p:txBody>
      </p:sp>
      <p:sp>
        <p:nvSpPr>
          <p:cNvPr id="3" name="Text Placeholder 2"/>
          <p:cNvSpPr>
            <a:spLocks noGrp="1"/>
          </p:cNvSpPr>
          <p:nvPr>
            <p:ph type="body" sz="quarter" idx="10"/>
          </p:nvPr>
        </p:nvSpPr>
        <p:spPr/>
        <p:txBody>
          <a:bodyPr>
            <a:normAutofit/>
          </a:bodyPr>
          <a:lstStyle/>
          <a:p>
            <a:pPr>
              <a:defRPr sz="2800"/>
            </a:pPr>
            <a:r>
              <a:rPr sz="2800" dirty="0"/>
              <a:t>Working together, the couple takes </a:t>
            </a:r>
            <a:r>
              <a:rPr sz="2800" dirty="0">
                <a:latin typeface="Cambria Math"/>
              </a:rPr>
              <a:t>6</a:t>
            </a:r>
            <a:r>
              <a:rPr sz="2800" dirty="0"/>
              <a:t> minutes to make each apple pie, </a:t>
            </a:r>
            <a:r>
              <a:rPr sz="2800" dirty="0">
                <a:latin typeface="Cambria Math"/>
              </a:rPr>
              <a:t>3</a:t>
            </a:r>
            <a:r>
              <a:rPr sz="2800" dirty="0"/>
              <a:t> minutes to make each grape pie, and </a:t>
            </a:r>
            <a:r>
              <a:rPr sz="2800" dirty="0">
                <a:latin typeface="Cambria Math"/>
              </a:rPr>
              <a:t>4</a:t>
            </a:r>
            <a:r>
              <a:rPr sz="2800" dirty="0"/>
              <a:t> minutes to make each blueberry pie; and they plan to work no more than </a:t>
            </a:r>
            <a:r>
              <a:rPr sz="2800" dirty="0">
                <a:latin typeface="Cambria Math"/>
              </a:rPr>
              <a:t>62</a:t>
            </a:r>
            <a:r>
              <a:rPr sz="2800" dirty="0"/>
              <a:t> hours. Determine how many of each kind of pie the couple should produce and sell in order to maximize revenue.</a:t>
            </a:r>
          </a:p>
        </p:txBody>
      </p:sp>
    </p:spTree>
    <p:extLst>
      <p:ext uri="{BB962C8B-B14F-4D97-AF65-F5344CB8AC3E}">
        <p14:creationId xmlns:p14="http://schemas.microsoft.com/office/powerpoint/2010/main" val="330505849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sz="3200"/>
            </a:pPr>
            <a:r>
              <a:t>Example 3: An Application of the Simplex Method Involving Three Decision Variables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sz="2800" b="1" dirty="0"/>
                  <a:t>Solution</a:t>
                </a:r>
              </a:p>
              <a:p>
                <a:pPr>
                  <a:defRPr sz="2800"/>
                </a:pPr>
                <a:r>
                  <a:rPr sz="2800" dirty="0"/>
                  <a:t>To start with, let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𝑥</m:t>
                        </m:r>
                      </m:e>
                      <m:sub>
                        <m:r>
                          <a:rPr>
                            <a:latin typeface="Cambria Math" panose="02040503050406030204" pitchFamily="18" charset="0"/>
                          </a:rPr>
                          <m:t>1</m:t>
                        </m:r>
                      </m:sub>
                    </m:sSub>
                  </m:oMath>
                </a14:m>
                <a:r>
                  <a:rPr sz="2800" dirty="0"/>
                  <a:t> denote the number of apple pies,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𝑥</m:t>
                        </m:r>
                      </m:e>
                      <m:sub>
                        <m:r>
                          <a:rPr>
                            <a:latin typeface="Cambria Math" panose="02040503050406030204" pitchFamily="18" charset="0"/>
                          </a:rPr>
                          <m:t>2</m:t>
                        </m:r>
                      </m:sub>
                    </m:sSub>
                  </m:oMath>
                </a14:m>
                <a:r>
                  <a:rPr sz="2800" dirty="0"/>
                  <a:t> denote the number of grape pies, and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𝑥</m:t>
                        </m:r>
                      </m:e>
                      <m:sub>
                        <m:r>
                          <a:rPr>
                            <a:latin typeface="Cambria Math" panose="02040503050406030204" pitchFamily="18" charset="0"/>
                          </a:rPr>
                          <m:t>3</m:t>
                        </m:r>
                      </m:sub>
                    </m:sSub>
                  </m:oMath>
                </a14:m>
                <a:r>
                  <a:rPr sz="2800" dirty="0"/>
                  <a:t> denote the number of blueberry pies. Our objective is to maximize the revenue. Based on the pie prices given in the problem, the revenue is given by </a:t>
                </a:r>
                <a14:m>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𝑓</m:t>
                        </m:r>
                      </m:fName>
                      <m:e>
                        <m:d>
                          <m:dPr>
                            <m:ctrlPr>
                              <a:rPr i="1">
                                <a:latin typeface="Cambria Math" panose="02040503050406030204" pitchFamily="18" charset="0"/>
                              </a:rPr>
                            </m:ctrlPr>
                          </m:dPr>
                          <m:e>
                            <m:sSub>
                              <m:sSubPr>
                                <m:ctrlPr>
                                  <a:rPr i="1">
                                    <a:latin typeface="Cambria Math" panose="02040503050406030204" pitchFamily="18" charset="0"/>
                                  </a:rPr>
                                </m:ctrlPr>
                              </m:sSubPr>
                              <m:e>
                                <m:r>
                                  <a:rPr>
                                    <a:latin typeface="Cambria Math" panose="02040503050406030204" pitchFamily="18" charset="0"/>
                                  </a:rPr>
                                  <m:t>𝑥</m:t>
                                </m:r>
                              </m:e>
                              <m:sub>
                                <m:r>
                                  <a:rPr>
                                    <a:latin typeface="Cambria Math" panose="02040503050406030204" pitchFamily="18" charset="0"/>
                                  </a:rPr>
                                  <m:t>1</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𝑥</m:t>
                                </m:r>
                              </m:e>
                              <m:sub>
                                <m:r>
                                  <a:rPr>
                                    <a:latin typeface="Cambria Math" panose="02040503050406030204" pitchFamily="18" charset="0"/>
                                  </a:rPr>
                                  <m:t>2</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𝑥</m:t>
                                </m:r>
                              </m:e>
                              <m:sub>
                                <m:r>
                                  <a:rPr>
                                    <a:latin typeface="Cambria Math" panose="02040503050406030204" pitchFamily="18" charset="0"/>
                                  </a:rPr>
                                  <m:t>3</m:t>
                                </m:r>
                              </m:sub>
                            </m:sSub>
                          </m:e>
                        </m:d>
                      </m:e>
                    </m:func>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3</m:t>
                        </m:r>
                      </m:num>
                      <m:den>
                        <m:r>
                          <a:rPr>
                            <a:latin typeface="Cambria Math" panose="02040503050406030204" pitchFamily="18" charset="0"/>
                          </a:rPr>
                          <m:t>2</m:t>
                        </m:r>
                      </m:den>
                    </m:f>
                    <m:sSub>
                      <m:sSubPr>
                        <m:ctrlPr>
                          <a:rPr i="1">
                            <a:latin typeface="Cambria Math" panose="02040503050406030204" pitchFamily="18" charset="0"/>
                          </a:rPr>
                        </m:ctrlPr>
                      </m:sSubPr>
                      <m:e>
                        <m:r>
                          <a:rPr>
                            <a:latin typeface="Cambria Math" panose="02040503050406030204" pitchFamily="18" charset="0"/>
                          </a:rPr>
                          <m:t>𝑥</m:t>
                        </m:r>
                      </m:e>
                      <m:sub>
                        <m:r>
                          <a:rPr>
                            <a:latin typeface="Cambria Math" panose="02040503050406030204" pitchFamily="18" charset="0"/>
                          </a:rPr>
                          <m:t>1</m:t>
                        </m:r>
                      </m:sub>
                    </m:sSub>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6</m:t>
                        </m:r>
                      </m:num>
                      <m:den>
                        <m:r>
                          <a:rPr>
                            <a:latin typeface="Cambria Math" panose="02040503050406030204" pitchFamily="18" charset="0"/>
                          </a:rPr>
                          <m:t>5</m:t>
                        </m:r>
                      </m:den>
                    </m:f>
                    <m:sSub>
                      <m:sSubPr>
                        <m:ctrlPr>
                          <a:rPr i="1">
                            <a:latin typeface="Cambria Math" panose="02040503050406030204" pitchFamily="18" charset="0"/>
                          </a:rPr>
                        </m:ctrlPr>
                      </m:sSubPr>
                      <m:e>
                        <m:r>
                          <a:rPr>
                            <a:latin typeface="Cambria Math" panose="02040503050406030204" pitchFamily="18" charset="0"/>
                          </a:rPr>
                          <m:t>𝑥</m:t>
                        </m:r>
                      </m:e>
                      <m:sub>
                        <m:r>
                          <a:rPr>
                            <a:latin typeface="Cambria Math" panose="02040503050406030204" pitchFamily="18" charset="0"/>
                          </a:rPr>
                          <m:t>2</m:t>
                        </m:r>
                      </m:sub>
                    </m:sSub>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8</m:t>
                        </m:r>
                      </m:num>
                      <m:den>
                        <m:r>
                          <a:rPr>
                            <a:latin typeface="Cambria Math" panose="02040503050406030204" pitchFamily="18" charset="0"/>
                          </a:rPr>
                          <m:t>5</m:t>
                        </m:r>
                      </m:den>
                    </m:f>
                    <m:sSub>
                      <m:sSubPr>
                        <m:ctrlPr>
                          <a:rPr i="1">
                            <a:latin typeface="Cambria Math" panose="02040503050406030204" pitchFamily="18" charset="0"/>
                          </a:rPr>
                        </m:ctrlPr>
                      </m:sSubPr>
                      <m:e>
                        <m:r>
                          <a:rPr>
                            <a:latin typeface="Cambria Math" panose="02040503050406030204" pitchFamily="18" charset="0"/>
                          </a:rPr>
                          <m:t>𝑥</m:t>
                        </m:r>
                      </m:e>
                      <m:sub>
                        <m:r>
                          <a:rPr>
                            <a:latin typeface="Cambria Math" panose="02040503050406030204" pitchFamily="18" charset="0"/>
                          </a:rPr>
                          <m:t>3</m:t>
                        </m:r>
                      </m:sub>
                    </m:sSub>
                  </m:oMath>
                </a14:m>
                <a:r>
                  <a:rPr sz="2800" dirty="0"/>
                  <a:t> (we converted the prices to fractions to make row operations easier when working with the simplex tableau). This is our objective function. </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2074"/>
                </a:stretch>
              </a:blipFill>
            </p:spPr>
            <p:txBody>
              <a:bodyPr/>
              <a:lstStyle/>
              <a:p>
                <a:r>
                  <a:rPr lang="en-IN">
                    <a:noFill/>
                  </a:rPr>
                  <a:t> </a:t>
                </a:r>
              </a:p>
            </p:txBody>
          </p:sp>
        </mc:Fallback>
      </mc:AlternateContent>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sz="3200"/>
            </a:pPr>
            <a:r>
              <a:t>Example 3: An Application of the Simplex Method Involving Three Decision Variables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sz="2800" dirty="0"/>
                  <a:t>We define </a:t>
                </a:r>
                <a14:m>
                  <m:oMath xmlns:m="http://schemas.openxmlformats.org/officeDocument/2006/math">
                    <m:r>
                      <a:rPr>
                        <a:latin typeface="Cambria Math" panose="02040503050406030204" pitchFamily="18" charset="0"/>
                      </a:rPr>
                      <m:t>𝑧</m:t>
                    </m:r>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3</m:t>
                        </m:r>
                      </m:num>
                      <m:den>
                        <m:r>
                          <a:rPr>
                            <a:latin typeface="Cambria Math" panose="02040503050406030204" pitchFamily="18" charset="0"/>
                          </a:rPr>
                          <m:t>2</m:t>
                        </m:r>
                      </m:den>
                    </m:f>
                    <m:sSub>
                      <m:sSubPr>
                        <m:ctrlPr>
                          <a:rPr i="1">
                            <a:latin typeface="Cambria Math" panose="02040503050406030204" pitchFamily="18" charset="0"/>
                          </a:rPr>
                        </m:ctrlPr>
                      </m:sSubPr>
                      <m:e>
                        <m:r>
                          <a:rPr>
                            <a:latin typeface="Cambria Math" panose="02040503050406030204" pitchFamily="18" charset="0"/>
                          </a:rPr>
                          <m:t>𝑥</m:t>
                        </m:r>
                      </m:e>
                      <m:sub>
                        <m:r>
                          <a:rPr>
                            <a:latin typeface="Cambria Math" panose="02040503050406030204" pitchFamily="18" charset="0"/>
                          </a:rPr>
                          <m:t>1</m:t>
                        </m:r>
                      </m:sub>
                    </m:sSub>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6</m:t>
                        </m:r>
                      </m:num>
                      <m:den>
                        <m:r>
                          <a:rPr>
                            <a:latin typeface="Cambria Math" panose="02040503050406030204" pitchFamily="18" charset="0"/>
                          </a:rPr>
                          <m:t>5</m:t>
                        </m:r>
                      </m:den>
                    </m:f>
                    <m:sSub>
                      <m:sSubPr>
                        <m:ctrlPr>
                          <a:rPr i="1">
                            <a:latin typeface="Cambria Math" panose="02040503050406030204" pitchFamily="18" charset="0"/>
                          </a:rPr>
                        </m:ctrlPr>
                      </m:sSubPr>
                      <m:e>
                        <m:r>
                          <a:rPr>
                            <a:latin typeface="Cambria Math" panose="02040503050406030204" pitchFamily="18" charset="0"/>
                          </a:rPr>
                          <m:t>𝑥</m:t>
                        </m:r>
                      </m:e>
                      <m:sub>
                        <m:r>
                          <a:rPr>
                            <a:latin typeface="Cambria Math" panose="02040503050406030204" pitchFamily="18" charset="0"/>
                          </a:rPr>
                          <m:t>2</m:t>
                        </m:r>
                      </m:sub>
                    </m:sSub>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8</m:t>
                        </m:r>
                      </m:num>
                      <m:den>
                        <m:r>
                          <a:rPr>
                            <a:latin typeface="Cambria Math" panose="02040503050406030204" pitchFamily="18" charset="0"/>
                          </a:rPr>
                          <m:t>5</m:t>
                        </m:r>
                      </m:den>
                    </m:f>
                    <m:sSub>
                      <m:sSubPr>
                        <m:ctrlPr>
                          <a:rPr i="1">
                            <a:latin typeface="Cambria Math" panose="02040503050406030204" pitchFamily="18" charset="0"/>
                          </a:rPr>
                        </m:ctrlPr>
                      </m:sSubPr>
                      <m:e>
                        <m:r>
                          <a:rPr>
                            <a:latin typeface="Cambria Math" panose="02040503050406030204" pitchFamily="18" charset="0"/>
                          </a:rPr>
                          <m:t>𝑥</m:t>
                        </m:r>
                      </m:e>
                      <m:sub>
                        <m:r>
                          <a:rPr>
                            <a:latin typeface="Cambria Math" panose="02040503050406030204" pitchFamily="18" charset="0"/>
                          </a:rPr>
                          <m:t>3</m:t>
                        </m:r>
                      </m:sub>
                    </m:sSub>
                  </m:oMath>
                </a14:m>
                <a:r>
                  <a:rPr sz="2800" dirty="0"/>
                  <a:t>, which is </a:t>
                </a:r>
                <a14:m>
                  <m:oMath xmlns:m="http://schemas.openxmlformats.org/officeDocument/2006/math">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3</m:t>
                        </m:r>
                      </m:num>
                      <m:den>
                        <m:r>
                          <a:rPr>
                            <a:latin typeface="Cambria Math" panose="02040503050406030204" pitchFamily="18" charset="0"/>
                          </a:rPr>
                          <m:t>2</m:t>
                        </m:r>
                      </m:den>
                    </m:f>
                    <m:sSub>
                      <m:sSubPr>
                        <m:ctrlPr>
                          <a:rPr i="1">
                            <a:latin typeface="Cambria Math" panose="02040503050406030204" pitchFamily="18" charset="0"/>
                          </a:rPr>
                        </m:ctrlPr>
                      </m:sSubPr>
                      <m:e>
                        <m:r>
                          <a:rPr>
                            <a:latin typeface="Cambria Math" panose="02040503050406030204" pitchFamily="18" charset="0"/>
                          </a:rPr>
                          <m:t>𝑥</m:t>
                        </m:r>
                      </m:e>
                      <m:sub>
                        <m:r>
                          <a:rPr>
                            <a:latin typeface="Cambria Math" panose="02040503050406030204" pitchFamily="18" charset="0"/>
                          </a:rPr>
                          <m:t>1</m:t>
                        </m:r>
                      </m:sub>
                    </m:sSub>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6</m:t>
                        </m:r>
                      </m:num>
                      <m:den>
                        <m:r>
                          <a:rPr>
                            <a:latin typeface="Cambria Math" panose="02040503050406030204" pitchFamily="18" charset="0"/>
                          </a:rPr>
                          <m:t>5</m:t>
                        </m:r>
                      </m:den>
                    </m:f>
                    <m:sSub>
                      <m:sSubPr>
                        <m:ctrlPr>
                          <a:rPr i="1">
                            <a:latin typeface="Cambria Math" panose="02040503050406030204" pitchFamily="18" charset="0"/>
                          </a:rPr>
                        </m:ctrlPr>
                      </m:sSubPr>
                      <m:e>
                        <m:r>
                          <a:rPr>
                            <a:latin typeface="Cambria Math" panose="02040503050406030204" pitchFamily="18" charset="0"/>
                          </a:rPr>
                          <m:t>𝑥</m:t>
                        </m:r>
                      </m:e>
                      <m:sub>
                        <m:r>
                          <a:rPr>
                            <a:latin typeface="Cambria Math" panose="02040503050406030204" pitchFamily="18" charset="0"/>
                          </a:rPr>
                          <m:t>2</m:t>
                        </m:r>
                      </m:sub>
                    </m:sSub>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8</m:t>
                        </m:r>
                      </m:num>
                      <m:den>
                        <m:r>
                          <a:rPr>
                            <a:latin typeface="Cambria Math" panose="02040503050406030204" pitchFamily="18" charset="0"/>
                          </a:rPr>
                          <m:t>5</m:t>
                        </m:r>
                      </m:den>
                    </m:f>
                    <m:sSub>
                      <m:sSubPr>
                        <m:ctrlPr>
                          <a:rPr i="1">
                            <a:latin typeface="Cambria Math" panose="02040503050406030204" pitchFamily="18" charset="0"/>
                          </a:rPr>
                        </m:ctrlPr>
                      </m:sSubPr>
                      <m:e>
                        <m:r>
                          <a:rPr>
                            <a:latin typeface="Cambria Math" panose="02040503050406030204" pitchFamily="18" charset="0"/>
                          </a:rPr>
                          <m:t>𝑥</m:t>
                        </m:r>
                      </m:e>
                      <m:sub>
                        <m:r>
                          <a:rPr>
                            <a:latin typeface="Cambria Math" panose="02040503050406030204" pitchFamily="18" charset="0"/>
                          </a:rPr>
                          <m:t>3</m:t>
                        </m:r>
                      </m:sub>
                    </m:sSub>
                    <m:r>
                      <a:rPr>
                        <a:latin typeface="Cambria Math" panose="02040503050406030204" pitchFamily="18" charset="0"/>
                      </a:rPr>
                      <m:t>+</m:t>
                    </m:r>
                    <m:r>
                      <a:rPr>
                        <a:latin typeface="Cambria Math" panose="02040503050406030204" pitchFamily="18" charset="0"/>
                      </a:rPr>
                      <m:t>𝑧</m:t>
                    </m:r>
                    <m:r>
                      <a:rPr>
                        <a:latin typeface="Cambria Math" panose="02040503050406030204" pitchFamily="18" charset="0"/>
                      </a:rPr>
                      <m:t>=</m:t>
                    </m:r>
                    <m:r>
                      <a:rPr>
                        <a:latin typeface="Cambria Math" panose="02040503050406030204" pitchFamily="18" charset="0"/>
                      </a:rPr>
                      <m:t>0</m:t>
                    </m:r>
                  </m:oMath>
                </a14:m>
                <a:r>
                  <a:rPr sz="2800" dirty="0"/>
                  <a:t> in standard form. As for the constraints, first consider the amounts of sugar needed. Each apple, grape, and blueberry pie requires </a:t>
                </a:r>
                <a14:m>
                  <m:oMath xmlns:m="http://schemas.openxmlformats.org/officeDocument/2006/math">
                    <m:r>
                      <a:rPr>
                        <a:latin typeface="Cambria Math" panose="02040503050406030204" pitchFamily="18" charset="0"/>
                      </a:rPr>
                      <m:t>1</m:t>
                    </m:r>
                    <m:f>
                      <m:fPr>
                        <m:ctrlPr>
                          <a:rPr i="1">
                            <a:latin typeface="Cambria Math" panose="02040503050406030204" pitchFamily="18" charset="0"/>
                          </a:rPr>
                        </m:ctrlPr>
                      </m:fPr>
                      <m:num>
                        <m:r>
                          <a:rPr>
                            <a:latin typeface="Cambria Math" panose="02040503050406030204" pitchFamily="18" charset="0"/>
                          </a:rPr>
                          <m:t>1</m:t>
                        </m:r>
                      </m:num>
                      <m:den>
                        <m:r>
                          <a:rPr>
                            <a:latin typeface="Cambria Math" panose="02040503050406030204" pitchFamily="18" charset="0"/>
                          </a:rPr>
                          <m:t>2</m:t>
                        </m:r>
                      </m:den>
                    </m:f>
                  </m:oMath>
                </a14:m>
                <a:r>
                  <a:rPr sz="2800" dirty="0"/>
                  <a:t>, </a:t>
                </a:r>
                <a:r>
                  <a:rPr sz="2800" dirty="0">
                    <a:latin typeface="Cambria Math"/>
                  </a:rPr>
                  <a:t>2</a:t>
                </a:r>
                <a:r>
                  <a:rPr sz="2800" dirty="0"/>
                  <a:t>, and </a:t>
                </a:r>
                <a14:m>
                  <m:oMath xmlns:m="http://schemas.openxmlformats.org/officeDocument/2006/math">
                    <m:r>
                      <a:rPr>
                        <a:latin typeface="Cambria Math" panose="02040503050406030204" pitchFamily="18" charset="0"/>
                      </a:rPr>
                      <m:t>1</m:t>
                    </m:r>
                    <m:f>
                      <m:fPr>
                        <m:ctrlPr>
                          <a:rPr i="1">
                            <a:latin typeface="Cambria Math" panose="02040503050406030204" pitchFamily="18" charset="0"/>
                          </a:rPr>
                        </m:ctrlPr>
                      </m:fPr>
                      <m:num>
                        <m:r>
                          <a:rPr>
                            <a:latin typeface="Cambria Math" panose="02040503050406030204" pitchFamily="18" charset="0"/>
                          </a:rPr>
                          <m:t>3</m:t>
                        </m:r>
                      </m:num>
                      <m:den>
                        <m:r>
                          <a:rPr>
                            <a:latin typeface="Cambria Math" panose="02040503050406030204" pitchFamily="18" charset="0"/>
                          </a:rPr>
                          <m:t>4</m:t>
                        </m:r>
                      </m:den>
                    </m:f>
                  </m:oMath>
                </a14:m>
                <a:r>
                  <a:rPr sz="2800" dirty="0"/>
                  <a:t> cups of sugar, respectively; and we have a limit of </a:t>
                </a:r>
                <a:r>
                  <a:rPr sz="2800" dirty="0">
                    <a:latin typeface="Cambria Math"/>
                  </a:rPr>
                  <a:t>1200</a:t>
                </a:r>
                <a:r>
                  <a:rPr sz="2800" dirty="0"/>
                  <a:t> cups. Thus, the first constraint is </a:t>
                </a:r>
                <a14:m>
                  <m:oMath xmlns:m="http://schemas.openxmlformats.org/officeDocument/2006/math">
                    <m:f>
                      <m:fPr>
                        <m:ctrlPr>
                          <a:rPr i="1">
                            <a:latin typeface="Cambria Math" panose="02040503050406030204" pitchFamily="18" charset="0"/>
                          </a:rPr>
                        </m:ctrlPr>
                      </m:fPr>
                      <m:num>
                        <m:r>
                          <a:rPr>
                            <a:latin typeface="Cambria Math" panose="02040503050406030204" pitchFamily="18" charset="0"/>
                          </a:rPr>
                          <m:t>3</m:t>
                        </m:r>
                      </m:num>
                      <m:den>
                        <m:r>
                          <a:rPr>
                            <a:latin typeface="Cambria Math" panose="02040503050406030204" pitchFamily="18" charset="0"/>
                          </a:rPr>
                          <m:t>2</m:t>
                        </m:r>
                      </m:den>
                    </m:f>
                    <m:sSub>
                      <m:sSubPr>
                        <m:ctrlPr>
                          <a:rPr i="1">
                            <a:latin typeface="Cambria Math" panose="02040503050406030204" pitchFamily="18" charset="0"/>
                          </a:rPr>
                        </m:ctrlPr>
                      </m:sSubPr>
                      <m:e>
                        <m:r>
                          <a:rPr>
                            <a:latin typeface="Cambria Math" panose="02040503050406030204" pitchFamily="18" charset="0"/>
                          </a:rPr>
                          <m:t>𝑥</m:t>
                        </m:r>
                      </m:e>
                      <m:sub>
                        <m:r>
                          <a:rPr>
                            <a:latin typeface="Cambria Math" panose="02040503050406030204" pitchFamily="18" charset="0"/>
                          </a:rPr>
                          <m:t>1</m:t>
                        </m:r>
                      </m:sub>
                    </m:sSub>
                    <m:r>
                      <a:rPr>
                        <a:latin typeface="Cambria Math" panose="02040503050406030204" pitchFamily="18" charset="0"/>
                      </a:rPr>
                      <m:t>+</m:t>
                    </m:r>
                    <m:r>
                      <a:rPr>
                        <a:latin typeface="Cambria Math" panose="02040503050406030204" pitchFamily="18" charset="0"/>
                      </a:rPr>
                      <m:t>2</m:t>
                    </m:r>
                    <m:sSub>
                      <m:sSubPr>
                        <m:ctrlPr>
                          <a:rPr i="1">
                            <a:latin typeface="Cambria Math" panose="02040503050406030204" pitchFamily="18" charset="0"/>
                          </a:rPr>
                        </m:ctrlPr>
                      </m:sSubPr>
                      <m:e>
                        <m:r>
                          <a:rPr>
                            <a:latin typeface="Cambria Math" panose="02040503050406030204" pitchFamily="18" charset="0"/>
                          </a:rPr>
                          <m:t>𝑥</m:t>
                        </m:r>
                      </m:e>
                      <m:sub>
                        <m:r>
                          <a:rPr>
                            <a:latin typeface="Cambria Math" panose="02040503050406030204" pitchFamily="18" charset="0"/>
                          </a:rPr>
                          <m:t>2</m:t>
                        </m:r>
                      </m:sub>
                    </m:sSub>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7</m:t>
                        </m:r>
                      </m:num>
                      <m:den>
                        <m:r>
                          <a:rPr>
                            <a:latin typeface="Cambria Math" panose="02040503050406030204" pitchFamily="18" charset="0"/>
                          </a:rPr>
                          <m:t>4</m:t>
                        </m:r>
                      </m:den>
                    </m:f>
                    <m:sSub>
                      <m:sSubPr>
                        <m:ctrlPr>
                          <a:rPr i="1">
                            <a:latin typeface="Cambria Math" panose="02040503050406030204" pitchFamily="18" charset="0"/>
                          </a:rPr>
                        </m:ctrlPr>
                      </m:sSubPr>
                      <m:e>
                        <m:r>
                          <a:rPr>
                            <a:latin typeface="Cambria Math" panose="02040503050406030204" pitchFamily="18" charset="0"/>
                          </a:rPr>
                          <m:t>𝑥</m:t>
                        </m:r>
                      </m:e>
                      <m:sub>
                        <m:r>
                          <a:rPr>
                            <a:latin typeface="Cambria Math" panose="02040503050406030204" pitchFamily="18" charset="0"/>
                          </a:rPr>
                          <m:t>3</m:t>
                        </m:r>
                      </m:sub>
                    </m:sSub>
                    <m:r>
                      <a:rPr>
                        <a:latin typeface="Cambria Math" panose="02040503050406030204" pitchFamily="18" charset="0"/>
                      </a:rPr>
                      <m:t>≤</m:t>
                    </m:r>
                    <m:r>
                      <a:rPr>
                        <a:latin typeface="Cambria Math" panose="02040503050406030204" pitchFamily="18" charset="0"/>
                      </a:rPr>
                      <m:t>1200</m:t>
                    </m:r>
                  </m:oMath>
                </a14:m>
                <a:r>
                  <a:rPr sz="2800" dirty="0"/>
                  <a:t>. </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r="-2074"/>
                </a:stretch>
              </a:blipFill>
            </p:spPr>
            <p:txBody>
              <a:bodyPr/>
              <a:lstStyle/>
              <a:p>
                <a:r>
                  <a:rPr lang="en-IN">
                    <a:noFill/>
                  </a:rPr>
                  <a:t> </a:t>
                </a:r>
              </a:p>
            </p:txBody>
          </p:sp>
        </mc:Fallback>
      </mc:AlternateContent>
    </p:spTree>
    <p:extLst>
      <p:ext uri="{BB962C8B-B14F-4D97-AF65-F5344CB8AC3E}">
        <p14:creationId xmlns:p14="http://schemas.microsoft.com/office/powerpoint/2010/main" val="193366152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sz="3200"/>
            </a:pPr>
            <a:r>
              <a:t>Example 3: An Application of the Simplex Method Involving Three Decision Variables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sz="2800" dirty="0"/>
                  <a:t>We proceed similarly with looking at the amounts of flour needed and obtain the second constraint: </a:t>
                </a:r>
                <a14:m>
                  <m:oMath xmlns:m="http://schemas.openxmlformats.org/officeDocument/2006/math">
                    <m:r>
                      <a:rPr>
                        <a:latin typeface="Cambria Math" panose="02040503050406030204" pitchFamily="18" charset="0"/>
                      </a:rPr>
                      <m:t>3</m:t>
                    </m:r>
                    <m:sSub>
                      <m:sSubPr>
                        <m:ctrlPr>
                          <a:rPr i="1">
                            <a:latin typeface="Cambria Math" panose="02040503050406030204" pitchFamily="18" charset="0"/>
                          </a:rPr>
                        </m:ctrlPr>
                      </m:sSubPr>
                      <m:e>
                        <m:r>
                          <a:rPr>
                            <a:latin typeface="Cambria Math" panose="02040503050406030204" pitchFamily="18" charset="0"/>
                          </a:rPr>
                          <m:t>𝑥</m:t>
                        </m:r>
                      </m:e>
                      <m:sub>
                        <m:r>
                          <a:rPr>
                            <a:latin typeface="Cambria Math" panose="02040503050406030204" pitchFamily="18" charset="0"/>
                          </a:rPr>
                          <m:t>1</m:t>
                        </m:r>
                      </m:sub>
                    </m:sSub>
                    <m:r>
                      <a:rPr>
                        <a:latin typeface="Cambria Math" panose="02040503050406030204" pitchFamily="18" charset="0"/>
                      </a:rPr>
                      <m:t>+</m:t>
                    </m:r>
                    <m:r>
                      <a:rPr>
                        <a:latin typeface="Cambria Math" panose="02040503050406030204" pitchFamily="18" charset="0"/>
                      </a:rPr>
                      <m:t>3</m:t>
                    </m:r>
                    <m:sSub>
                      <m:sSubPr>
                        <m:ctrlPr>
                          <a:rPr i="1">
                            <a:latin typeface="Cambria Math" panose="02040503050406030204" pitchFamily="18" charset="0"/>
                          </a:rPr>
                        </m:ctrlPr>
                      </m:sSubPr>
                      <m:e>
                        <m:r>
                          <a:rPr>
                            <a:latin typeface="Cambria Math" panose="02040503050406030204" pitchFamily="18" charset="0"/>
                          </a:rPr>
                          <m:t>𝑥</m:t>
                        </m:r>
                      </m:e>
                      <m:sub>
                        <m:r>
                          <a:rPr>
                            <a:latin typeface="Cambria Math" panose="02040503050406030204" pitchFamily="18" charset="0"/>
                          </a:rPr>
                          <m:t>2</m:t>
                        </m:r>
                      </m:sub>
                    </m:sSub>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5</m:t>
                        </m:r>
                      </m:num>
                      <m:den>
                        <m:r>
                          <a:rPr>
                            <a:latin typeface="Cambria Math" panose="02040503050406030204" pitchFamily="18" charset="0"/>
                          </a:rPr>
                          <m:t>2</m:t>
                        </m:r>
                      </m:den>
                    </m:f>
                    <m:sSub>
                      <m:sSubPr>
                        <m:ctrlPr>
                          <a:rPr i="1">
                            <a:latin typeface="Cambria Math" panose="02040503050406030204" pitchFamily="18" charset="0"/>
                          </a:rPr>
                        </m:ctrlPr>
                      </m:sSubPr>
                      <m:e>
                        <m:r>
                          <a:rPr>
                            <a:latin typeface="Cambria Math" panose="02040503050406030204" pitchFamily="18" charset="0"/>
                          </a:rPr>
                          <m:t>𝑥</m:t>
                        </m:r>
                      </m:e>
                      <m:sub>
                        <m:r>
                          <a:rPr>
                            <a:latin typeface="Cambria Math" panose="02040503050406030204" pitchFamily="18" charset="0"/>
                          </a:rPr>
                          <m:t>3</m:t>
                        </m:r>
                      </m:sub>
                    </m:sSub>
                    <m:r>
                      <a:rPr>
                        <a:latin typeface="Cambria Math" panose="02040503050406030204" pitchFamily="18" charset="0"/>
                      </a:rPr>
                      <m:t>≤</m:t>
                    </m:r>
                    <m:r>
                      <a:rPr>
                        <a:latin typeface="Cambria Math" panose="02040503050406030204" pitchFamily="18" charset="0"/>
                      </a:rPr>
                      <m:t>2100</m:t>
                    </m:r>
                  </m:oMath>
                </a14:m>
                <a:r>
                  <a:rPr sz="2800" dirty="0"/>
                  <a:t>. Finally, the third constraint is concerned with the amount of time spent making the pies. Since they won't work for more than </a:t>
                </a:r>
                <a:r>
                  <a:rPr sz="2800" dirty="0">
                    <a:latin typeface="Cambria Math"/>
                  </a:rPr>
                  <a:t>62</a:t>
                </a:r>
                <a:r>
                  <a:rPr sz="2800" dirty="0"/>
                  <a:t> hours, or </a:t>
                </a:r>
                <a:r>
                  <a:rPr sz="2800" dirty="0">
                    <a:latin typeface="Cambria Math"/>
                  </a:rPr>
                  <a:t>3720</a:t>
                </a:r>
                <a:r>
                  <a:rPr sz="2800" dirty="0"/>
                  <a:t> minutes, we have </a:t>
                </a:r>
                <a14:m>
                  <m:oMath xmlns:m="http://schemas.openxmlformats.org/officeDocument/2006/math">
                    <m:r>
                      <a:rPr>
                        <a:latin typeface="Cambria Math" panose="02040503050406030204" pitchFamily="18" charset="0"/>
                      </a:rPr>
                      <m:t>6</m:t>
                    </m:r>
                    <m:sSub>
                      <m:sSubPr>
                        <m:ctrlPr>
                          <a:rPr i="1">
                            <a:latin typeface="Cambria Math" panose="02040503050406030204" pitchFamily="18" charset="0"/>
                          </a:rPr>
                        </m:ctrlPr>
                      </m:sSubPr>
                      <m:e>
                        <m:r>
                          <a:rPr>
                            <a:latin typeface="Cambria Math" panose="02040503050406030204" pitchFamily="18" charset="0"/>
                          </a:rPr>
                          <m:t>𝑥</m:t>
                        </m:r>
                      </m:e>
                      <m:sub>
                        <m:r>
                          <a:rPr>
                            <a:latin typeface="Cambria Math" panose="02040503050406030204" pitchFamily="18" charset="0"/>
                          </a:rPr>
                          <m:t>1</m:t>
                        </m:r>
                      </m:sub>
                    </m:sSub>
                    <m:r>
                      <a:rPr>
                        <a:latin typeface="Cambria Math" panose="02040503050406030204" pitchFamily="18" charset="0"/>
                      </a:rPr>
                      <m:t>+</m:t>
                    </m:r>
                    <m:r>
                      <a:rPr>
                        <a:latin typeface="Cambria Math" panose="02040503050406030204" pitchFamily="18" charset="0"/>
                      </a:rPr>
                      <m:t>3</m:t>
                    </m:r>
                    <m:sSub>
                      <m:sSubPr>
                        <m:ctrlPr>
                          <a:rPr i="1">
                            <a:latin typeface="Cambria Math" panose="02040503050406030204" pitchFamily="18" charset="0"/>
                          </a:rPr>
                        </m:ctrlPr>
                      </m:sSubPr>
                      <m:e>
                        <m:r>
                          <a:rPr>
                            <a:latin typeface="Cambria Math" panose="02040503050406030204" pitchFamily="18" charset="0"/>
                          </a:rPr>
                          <m:t>𝑥</m:t>
                        </m:r>
                      </m:e>
                      <m:sub>
                        <m:r>
                          <a:rPr>
                            <a:latin typeface="Cambria Math" panose="02040503050406030204" pitchFamily="18" charset="0"/>
                          </a:rPr>
                          <m:t>2</m:t>
                        </m:r>
                      </m:sub>
                    </m:sSub>
                    <m:r>
                      <a:rPr>
                        <a:latin typeface="Cambria Math" panose="02040503050406030204" pitchFamily="18" charset="0"/>
                      </a:rPr>
                      <m:t>+</m:t>
                    </m:r>
                    <m:r>
                      <a:rPr>
                        <a:latin typeface="Cambria Math" panose="02040503050406030204" pitchFamily="18" charset="0"/>
                      </a:rPr>
                      <m:t>4</m:t>
                    </m:r>
                    <m:sSub>
                      <m:sSubPr>
                        <m:ctrlPr>
                          <a:rPr i="1">
                            <a:latin typeface="Cambria Math" panose="02040503050406030204" pitchFamily="18" charset="0"/>
                          </a:rPr>
                        </m:ctrlPr>
                      </m:sSubPr>
                      <m:e>
                        <m:r>
                          <a:rPr>
                            <a:latin typeface="Cambria Math" panose="02040503050406030204" pitchFamily="18" charset="0"/>
                          </a:rPr>
                          <m:t>𝑥</m:t>
                        </m:r>
                      </m:e>
                      <m:sub>
                        <m:r>
                          <a:rPr>
                            <a:latin typeface="Cambria Math" panose="02040503050406030204" pitchFamily="18" charset="0"/>
                          </a:rPr>
                          <m:t>3</m:t>
                        </m:r>
                      </m:sub>
                    </m:sSub>
                    <m:r>
                      <a:rPr>
                        <a:latin typeface="Cambria Math" panose="02040503050406030204" pitchFamily="18" charset="0"/>
                      </a:rPr>
                      <m:t>≤</m:t>
                    </m:r>
                    <m:r>
                      <a:rPr>
                        <a:latin typeface="Cambria Math" panose="02040503050406030204" pitchFamily="18" charset="0"/>
                      </a:rPr>
                      <m:t>3720</m:t>
                    </m:r>
                  </m:oMath>
                </a14:m>
                <a:r>
                  <a:rPr sz="2800" dirty="0"/>
                  <a:t>. </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519"/>
                </a:stretch>
              </a:blipFill>
            </p:spPr>
            <p:txBody>
              <a:bodyPr/>
              <a:lstStyle/>
              <a:p>
                <a:r>
                  <a:rPr lang="en-IN">
                    <a:noFill/>
                  </a:rPr>
                  <a:t> </a:t>
                </a:r>
              </a:p>
            </p:txBody>
          </p:sp>
        </mc:Fallback>
      </mc:AlternateContent>
    </p:spTree>
    <p:extLst>
      <p:ext uri="{BB962C8B-B14F-4D97-AF65-F5344CB8AC3E}">
        <p14:creationId xmlns:p14="http://schemas.microsoft.com/office/powerpoint/2010/main" val="226382696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sz="3200"/>
            </a:pPr>
            <a:r>
              <a:t>Example 3: An Application of the Simplex Method Involving Three Decision Variables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sz="2800" dirty="0"/>
                  <a:t>Hence, our objective is to maximize </a:t>
                </a:r>
                <a14:m>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𝑓</m:t>
                        </m:r>
                      </m:fName>
                      <m:e>
                        <m:d>
                          <m:dPr>
                            <m:ctrlPr>
                              <a:rPr i="1">
                                <a:latin typeface="Cambria Math" panose="02040503050406030204" pitchFamily="18" charset="0"/>
                              </a:rPr>
                            </m:ctrlPr>
                          </m:dPr>
                          <m:e>
                            <m:sSub>
                              <m:sSubPr>
                                <m:ctrlPr>
                                  <a:rPr i="1">
                                    <a:latin typeface="Cambria Math" panose="02040503050406030204" pitchFamily="18" charset="0"/>
                                  </a:rPr>
                                </m:ctrlPr>
                              </m:sSubPr>
                              <m:e>
                                <m:r>
                                  <a:rPr>
                                    <a:latin typeface="Cambria Math" panose="02040503050406030204" pitchFamily="18" charset="0"/>
                                  </a:rPr>
                                  <m:t>𝑥</m:t>
                                </m:r>
                              </m:e>
                              <m:sub>
                                <m:r>
                                  <a:rPr>
                                    <a:latin typeface="Cambria Math" panose="02040503050406030204" pitchFamily="18" charset="0"/>
                                  </a:rPr>
                                  <m:t>1</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𝑥</m:t>
                                </m:r>
                              </m:e>
                              <m:sub>
                                <m:r>
                                  <a:rPr>
                                    <a:latin typeface="Cambria Math" panose="02040503050406030204" pitchFamily="18" charset="0"/>
                                  </a:rPr>
                                  <m:t>2</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𝑥</m:t>
                                </m:r>
                              </m:e>
                              <m:sub>
                                <m:r>
                                  <a:rPr>
                                    <a:latin typeface="Cambria Math" panose="02040503050406030204" pitchFamily="18" charset="0"/>
                                  </a:rPr>
                                  <m:t>3</m:t>
                                </m:r>
                              </m:sub>
                            </m:sSub>
                          </m:e>
                        </m:d>
                      </m:e>
                    </m:func>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3</m:t>
                        </m:r>
                      </m:num>
                      <m:den>
                        <m:r>
                          <a:rPr>
                            <a:latin typeface="Cambria Math" panose="02040503050406030204" pitchFamily="18" charset="0"/>
                          </a:rPr>
                          <m:t>2</m:t>
                        </m:r>
                      </m:den>
                    </m:f>
                    <m:sSub>
                      <m:sSubPr>
                        <m:ctrlPr>
                          <a:rPr i="1">
                            <a:latin typeface="Cambria Math" panose="02040503050406030204" pitchFamily="18" charset="0"/>
                          </a:rPr>
                        </m:ctrlPr>
                      </m:sSubPr>
                      <m:e>
                        <m:r>
                          <a:rPr>
                            <a:latin typeface="Cambria Math" panose="02040503050406030204" pitchFamily="18" charset="0"/>
                          </a:rPr>
                          <m:t>𝑥</m:t>
                        </m:r>
                      </m:e>
                      <m:sub>
                        <m:r>
                          <a:rPr>
                            <a:latin typeface="Cambria Math" panose="02040503050406030204" pitchFamily="18" charset="0"/>
                          </a:rPr>
                          <m:t>1</m:t>
                        </m:r>
                      </m:sub>
                    </m:sSub>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6</m:t>
                        </m:r>
                      </m:num>
                      <m:den>
                        <m:r>
                          <a:rPr>
                            <a:latin typeface="Cambria Math" panose="02040503050406030204" pitchFamily="18" charset="0"/>
                          </a:rPr>
                          <m:t>5</m:t>
                        </m:r>
                      </m:den>
                    </m:f>
                    <m:sSub>
                      <m:sSubPr>
                        <m:ctrlPr>
                          <a:rPr i="1">
                            <a:latin typeface="Cambria Math" panose="02040503050406030204" pitchFamily="18" charset="0"/>
                          </a:rPr>
                        </m:ctrlPr>
                      </m:sSubPr>
                      <m:e>
                        <m:r>
                          <a:rPr>
                            <a:latin typeface="Cambria Math" panose="02040503050406030204" pitchFamily="18" charset="0"/>
                          </a:rPr>
                          <m:t>𝑥</m:t>
                        </m:r>
                      </m:e>
                      <m:sub>
                        <m:r>
                          <a:rPr>
                            <a:latin typeface="Cambria Math" panose="02040503050406030204" pitchFamily="18" charset="0"/>
                          </a:rPr>
                          <m:t>2</m:t>
                        </m:r>
                      </m:sub>
                    </m:sSub>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8</m:t>
                        </m:r>
                      </m:num>
                      <m:den>
                        <m:r>
                          <a:rPr>
                            <a:latin typeface="Cambria Math" panose="02040503050406030204" pitchFamily="18" charset="0"/>
                          </a:rPr>
                          <m:t>5</m:t>
                        </m:r>
                      </m:den>
                    </m:f>
                    <m:sSub>
                      <m:sSubPr>
                        <m:ctrlPr>
                          <a:rPr i="1">
                            <a:latin typeface="Cambria Math" panose="02040503050406030204" pitchFamily="18" charset="0"/>
                          </a:rPr>
                        </m:ctrlPr>
                      </m:sSubPr>
                      <m:e>
                        <m:r>
                          <a:rPr>
                            <a:latin typeface="Cambria Math" panose="02040503050406030204" pitchFamily="18" charset="0"/>
                          </a:rPr>
                          <m:t>𝑥</m:t>
                        </m:r>
                      </m:e>
                      <m:sub>
                        <m:r>
                          <a:rPr>
                            <a:latin typeface="Cambria Math" panose="02040503050406030204" pitchFamily="18" charset="0"/>
                          </a:rPr>
                          <m:t>3</m:t>
                        </m:r>
                      </m:sub>
                    </m:sSub>
                  </m:oMath>
                </a14:m>
                <a:r>
                  <a:rPr sz="2800" dirty="0"/>
                  <a:t> subject to the following constraints.</a:t>
                </a:r>
                <a:endParaRPr lang="en-US" sz="2800" dirty="0"/>
              </a:p>
              <a:p>
                <a:pPr/>
                <a14:m>
                  <m:oMathPara xmlns:m="http://schemas.openxmlformats.org/officeDocument/2006/math">
                    <m:oMathParaPr>
                      <m:jc m:val="centerGroup"/>
                    </m:oMathParaPr>
                    <m:oMath xmlns:m="http://schemas.openxmlformats.org/officeDocument/2006/math">
                      <m:d>
                        <m:dPr>
                          <m:begChr m:val="{"/>
                          <m:endChr m:val=""/>
                          <m:ctrlPr>
                            <a:rPr lang="en-IN" sz="2800" i="1" smtClean="0">
                              <a:latin typeface="Cambria Math" panose="02040503050406030204" pitchFamily="18" charset="0"/>
                            </a:rPr>
                          </m:ctrlPr>
                        </m:dPr>
                        <m:e>
                          <m:eqArr>
                            <m:eqArrPr>
                              <m:ctrlPr>
                                <a:rPr lang="ar-AE" i="1" smtClean="0">
                                  <a:latin typeface="Cambria Math" panose="02040503050406030204" pitchFamily="18" charset="0"/>
                                </a:rPr>
                              </m:ctrlPr>
                            </m:eqArrPr>
                            <m:e>
                              <m:f>
                                <m:fPr>
                                  <m:ctrlPr>
                                    <a:rPr lang="ar-AE" i="1">
                                      <a:latin typeface="Cambria Math" panose="02040503050406030204" pitchFamily="18" charset="0"/>
                                    </a:rPr>
                                  </m:ctrlPr>
                                </m:fPr>
                                <m:num>
                                  <m:r>
                                    <a:rPr lang="ar-AE">
                                      <a:latin typeface="Cambria Math" panose="02040503050406030204" pitchFamily="18" charset="0"/>
                                    </a:rPr>
                                    <m:t>3</m:t>
                                  </m:r>
                                </m:num>
                                <m:den>
                                  <m:r>
                                    <a:rPr lang="ar-AE">
                                      <a:latin typeface="Cambria Math" panose="02040503050406030204" pitchFamily="18" charset="0"/>
                                    </a:rPr>
                                    <m:t>2</m:t>
                                  </m:r>
                                </m:den>
                              </m:f>
                              <m:sSub>
                                <m:sSubPr>
                                  <m:ctrlPr>
                                    <a:rPr lang="ar-AE" i="1">
                                      <a:latin typeface="Cambria Math" panose="02040503050406030204" pitchFamily="18" charset="0"/>
                                    </a:rPr>
                                  </m:ctrlPr>
                                </m:sSubPr>
                                <m:e>
                                  <m:r>
                                    <a:rPr lang="ar-AE">
                                      <a:latin typeface="Cambria Math" panose="02040503050406030204" pitchFamily="18" charset="0"/>
                                    </a:rPr>
                                    <m:t>𝑥</m:t>
                                  </m:r>
                                </m:e>
                                <m:sub>
                                  <m:r>
                                    <a:rPr lang="ar-AE">
                                      <a:latin typeface="Cambria Math" panose="02040503050406030204" pitchFamily="18" charset="0"/>
                                    </a:rPr>
                                    <m:t>1</m:t>
                                  </m:r>
                                </m:sub>
                              </m:sSub>
                              <m:r>
                                <a:rPr lang="ar-AE">
                                  <a:latin typeface="Cambria Math" panose="02040503050406030204" pitchFamily="18" charset="0"/>
                                </a:rPr>
                                <m:t>+</m:t>
                              </m:r>
                              <m:r>
                                <a:rPr lang="ar-AE">
                                  <a:latin typeface="Cambria Math" panose="02040503050406030204" pitchFamily="18" charset="0"/>
                                </a:rPr>
                                <m:t>2</m:t>
                              </m:r>
                              <m:sSub>
                                <m:sSubPr>
                                  <m:ctrlPr>
                                    <a:rPr lang="ar-AE" i="1">
                                      <a:latin typeface="Cambria Math" panose="02040503050406030204" pitchFamily="18" charset="0"/>
                                    </a:rPr>
                                  </m:ctrlPr>
                                </m:sSubPr>
                                <m:e>
                                  <m:r>
                                    <a:rPr lang="ar-AE">
                                      <a:latin typeface="Cambria Math" panose="02040503050406030204" pitchFamily="18" charset="0"/>
                                    </a:rPr>
                                    <m:t>𝑥</m:t>
                                  </m:r>
                                </m:e>
                                <m:sub>
                                  <m:r>
                                    <a:rPr lang="ar-AE">
                                      <a:latin typeface="Cambria Math" panose="02040503050406030204" pitchFamily="18" charset="0"/>
                                    </a:rPr>
                                    <m:t>2</m:t>
                                  </m:r>
                                </m:sub>
                              </m:sSub>
                              <m:r>
                                <a:rPr lang="ar-AE">
                                  <a:latin typeface="Cambria Math" panose="02040503050406030204" pitchFamily="18" charset="0"/>
                                </a:rPr>
                                <m:t>+</m:t>
                              </m:r>
                              <m:f>
                                <m:fPr>
                                  <m:ctrlPr>
                                    <a:rPr lang="ar-AE" i="1">
                                      <a:latin typeface="Cambria Math" panose="02040503050406030204" pitchFamily="18" charset="0"/>
                                    </a:rPr>
                                  </m:ctrlPr>
                                </m:fPr>
                                <m:num>
                                  <m:r>
                                    <a:rPr lang="ar-AE">
                                      <a:latin typeface="Cambria Math" panose="02040503050406030204" pitchFamily="18" charset="0"/>
                                    </a:rPr>
                                    <m:t>7</m:t>
                                  </m:r>
                                </m:num>
                                <m:den>
                                  <m:r>
                                    <a:rPr lang="ar-AE">
                                      <a:latin typeface="Cambria Math" panose="02040503050406030204" pitchFamily="18" charset="0"/>
                                    </a:rPr>
                                    <m:t>4</m:t>
                                  </m:r>
                                </m:den>
                              </m:f>
                              <m:sSub>
                                <m:sSubPr>
                                  <m:ctrlPr>
                                    <a:rPr lang="ar-AE" i="1">
                                      <a:latin typeface="Cambria Math" panose="02040503050406030204" pitchFamily="18" charset="0"/>
                                    </a:rPr>
                                  </m:ctrlPr>
                                </m:sSubPr>
                                <m:e>
                                  <m:r>
                                    <a:rPr lang="ar-AE">
                                      <a:latin typeface="Cambria Math" panose="02040503050406030204" pitchFamily="18" charset="0"/>
                                    </a:rPr>
                                    <m:t>𝑥</m:t>
                                  </m:r>
                                </m:e>
                                <m:sub>
                                  <m:r>
                                    <a:rPr lang="ar-AE">
                                      <a:latin typeface="Cambria Math" panose="02040503050406030204" pitchFamily="18" charset="0"/>
                                    </a:rPr>
                                    <m:t>3</m:t>
                                  </m:r>
                                </m:sub>
                              </m:sSub>
                              <m:r>
                                <a:rPr lang="ar-AE">
                                  <a:latin typeface="Cambria Math" panose="02040503050406030204" pitchFamily="18" charset="0"/>
                                </a:rPr>
                                <m:t>≤</m:t>
                              </m:r>
                              <m:r>
                                <a:rPr lang="ar-AE">
                                  <a:latin typeface="Cambria Math" panose="02040503050406030204" pitchFamily="18" charset="0"/>
                                </a:rPr>
                                <m:t>1200</m:t>
                              </m:r>
                            </m:e>
                            <m:e>
                              <m:r>
                                <a:rPr lang="ar-AE">
                                  <a:latin typeface="Cambria Math" panose="02040503050406030204" pitchFamily="18" charset="0"/>
                                </a:rPr>
                                <m:t>3</m:t>
                              </m:r>
                              <m:sSub>
                                <m:sSubPr>
                                  <m:ctrlPr>
                                    <a:rPr lang="ar-AE" i="1">
                                      <a:latin typeface="Cambria Math" panose="02040503050406030204" pitchFamily="18" charset="0"/>
                                    </a:rPr>
                                  </m:ctrlPr>
                                </m:sSubPr>
                                <m:e>
                                  <m:r>
                                    <a:rPr lang="ar-AE">
                                      <a:latin typeface="Cambria Math" panose="02040503050406030204" pitchFamily="18" charset="0"/>
                                    </a:rPr>
                                    <m:t>𝑥</m:t>
                                  </m:r>
                                </m:e>
                                <m:sub>
                                  <m:r>
                                    <a:rPr lang="ar-AE">
                                      <a:latin typeface="Cambria Math" panose="02040503050406030204" pitchFamily="18" charset="0"/>
                                    </a:rPr>
                                    <m:t>1</m:t>
                                  </m:r>
                                </m:sub>
                              </m:sSub>
                              <m:r>
                                <a:rPr lang="ar-AE">
                                  <a:latin typeface="Cambria Math" panose="02040503050406030204" pitchFamily="18" charset="0"/>
                                </a:rPr>
                                <m:t>+</m:t>
                              </m:r>
                              <m:r>
                                <a:rPr lang="ar-AE">
                                  <a:latin typeface="Cambria Math" panose="02040503050406030204" pitchFamily="18" charset="0"/>
                                </a:rPr>
                                <m:t>3</m:t>
                              </m:r>
                              <m:sSub>
                                <m:sSubPr>
                                  <m:ctrlPr>
                                    <a:rPr lang="ar-AE" i="1">
                                      <a:latin typeface="Cambria Math" panose="02040503050406030204" pitchFamily="18" charset="0"/>
                                    </a:rPr>
                                  </m:ctrlPr>
                                </m:sSubPr>
                                <m:e>
                                  <m:r>
                                    <a:rPr lang="ar-AE">
                                      <a:latin typeface="Cambria Math" panose="02040503050406030204" pitchFamily="18" charset="0"/>
                                    </a:rPr>
                                    <m:t>𝑥</m:t>
                                  </m:r>
                                </m:e>
                                <m:sub>
                                  <m:r>
                                    <a:rPr lang="ar-AE">
                                      <a:latin typeface="Cambria Math" panose="02040503050406030204" pitchFamily="18" charset="0"/>
                                    </a:rPr>
                                    <m:t>2</m:t>
                                  </m:r>
                                </m:sub>
                              </m:sSub>
                              <m:r>
                                <a:rPr lang="ar-AE">
                                  <a:latin typeface="Cambria Math" panose="02040503050406030204" pitchFamily="18" charset="0"/>
                                </a:rPr>
                                <m:t>+</m:t>
                              </m:r>
                              <m:f>
                                <m:fPr>
                                  <m:ctrlPr>
                                    <a:rPr lang="ar-AE" i="1">
                                      <a:latin typeface="Cambria Math" panose="02040503050406030204" pitchFamily="18" charset="0"/>
                                    </a:rPr>
                                  </m:ctrlPr>
                                </m:fPr>
                                <m:num>
                                  <m:r>
                                    <a:rPr lang="ar-AE">
                                      <a:latin typeface="Cambria Math" panose="02040503050406030204" pitchFamily="18" charset="0"/>
                                    </a:rPr>
                                    <m:t>5</m:t>
                                  </m:r>
                                </m:num>
                                <m:den>
                                  <m:r>
                                    <a:rPr lang="ar-AE">
                                      <a:latin typeface="Cambria Math" panose="02040503050406030204" pitchFamily="18" charset="0"/>
                                    </a:rPr>
                                    <m:t>2</m:t>
                                  </m:r>
                                </m:den>
                              </m:f>
                              <m:sSub>
                                <m:sSubPr>
                                  <m:ctrlPr>
                                    <a:rPr lang="ar-AE" i="1">
                                      <a:latin typeface="Cambria Math" panose="02040503050406030204" pitchFamily="18" charset="0"/>
                                    </a:rPr>
                                  </m:ctrlPr>
                                </m:sSubPr>
                                <m:e>
                                  <m:r>
                                    <a:rPr lang="ar-AE">
                                      <a:latin typeface="Cambria Math" panose="02040503050406030204" pitchFamily="18" charset="0"/>
                                    </a:rPr>
                                    <m:t>𝑥</m:t>
                                  </m:r>
                                </m:e>
                                <m:sub>
                                  <m:r>
                                    <a:rPr lang="ar-AE">
                                      <a:latin typeface="Cambria Math" panose="02040503050406030204" pitchFamily="18" charset="0"/>
                                    </a:rPr>
                                    <m:t>3</m:t>
                                  </m:r>
                                </m:sub>
                              </m:sSub>
                              <m:r>
                                <a:rPr lang="ar-AE">
                                  <a:latin typeface="Cambria Math" panose="02040503050406030204" pitchFamily="18" charset="0"/>
                                </a:rPr>
                                <m:t>≤</m:t>
                              </m:r>
                              <m:r>
                                <a:rPr lang="ar-AE">
                                  <a:latin typeface="Cambria Math" panose="02040503050406030204" pitchFamily="18" charset="0"/>
                                </a:rPr>
                                <m:t>2100</m:t>
                              </m:r>
                            </m:e>
                            <m:e>
                              <m:r>
                                <a:rPr lang="ar-AE">
                                  <a:latin typeface="Cambria Math" panose="02040503050406030204" pitchFamily="18" charset="0"/>
                                </a:rPr>
                                <m:t>6</m:t>
                              </m:r>
                              <m:sSub>
                                <m:sSubPr>
                                  <m:ctrlPr>
                                    <a:rPr lang="ar-AE" i="1">
                                      <a:latin typeface="Cambria Math" panose="02040503050406030204" pitchFamily="18" charset="0"/>
                                    </a:rPr>
                                  </m:ctrlPr>
                                </m:sSubPr>
                                <m:e>
                                  <m:r>
                                    <a:rPr lang="ar-AE">
                                      <a:latin typeface="Cambria Math" panose="02040503050406030204" pitchFamily="18" charset="0"/>
                                    </a:rPr>
                                    <m:t>𝑥</m:t>
                                  </m:r>
                                </m:e>
                                <m:sub>
                                  <m:r>
                                    <a:rPr lang="ar-AE">
                                      <a:latin typeface="Cambria Math" panose="02040503050406030204" pitchFamily="18" charset="0"/>
                                    </a:rPr>
                                    <m:t>1</m:t>
                                  </m:r>
                                </m:sub>
                              </m:sSub>
                              <m:r>
                                <a:rPr lang="ar-AE">
                                  <a:latin typeface="Cambria Math" panose="02040503050406030204" pitchFamily="18" charset="0"/>
                                </a:rPr>
                                <m:t>+</m:t>
                              </m:r>
                              <m:r>
                                <a:rPr lang="ar-AE">
                                  <a:latin typeface="Cambria Math" panose="02040503050406030204" pitchFamily="18" charset="0"/>
                                </a:rPr>
                                <m:t>3</m:t>
                              </m:r>
                              <m:sSub>
                                <m:sSubPr>
                                  <m:ctrlPr>
                                    <a:rPr lang="ar-AE" i="1">
                                      <a:latin typeface="Cambria Math" panose="02040503050406030204" pitchFamily="18" charset="0"/>
                                    </a:rPr>
                                  </m:ctrlPr>
                                </m:sSubPr>
                                <m:e>
                                  <m:r>
                                    <a:rPr lang="ar-AE">
                                      <a:latin typeface="Cambria Math" panose="02040503050406030204" pitchFamily="18" charset="0"/>
                                    </a:rPr>
                                    <m:t>𝑥</m:t>
                                  </m:r>
                                </m:e>
                                <m:sub>
                                  <m:r>
                                    <a:rPr lang="ar-AE">
                                      <a:latin typeface="Cambria Math" panose="02040503050406030204" pitchFamily="18" charset="0"/>
                                    </a:rPr>
                                    <m:t>2</m:t>
                                  </m:r>
                                </m:sub>
                              </m:sSub>
                              <m:r>
                                <a:rPr lang="ar-AE">
                                  <a:latin typeface="Cambria Math" panose="02040503050406030204" pitchFamily="18" charset="0"/>
                                </a:rPr>
                                <m:t>+</m:t>
                              </m:r>
                              <m:r>
                                <a:rPr lang="ar-AE">
                                  <a:latin typeface="Cambria Math" panose="02040503050406030204" pitchFamily="18" charset="0"/>
                                </a:rPr>
                                <m:t>4</m:t>
                              </m:r>
                              <m:sSub>
                                <m:sSubPr>
                                  <m:ctrlPr>
                                    <a:rPr lang="ar-AE" i="1">
                                      <a:latin typeface="Cambria Math" panose="02040503050406030204" pitchFamily="18" charset="0"/>
                                    </a:rPr>
                                  </m:ctrlPr>
                                </m:sSubPr>
                                <m:e>
                                  <m:r>
                                    <a:rPr lang="ar-AE">
                                      <a:latin typeface="Cambria Math" panose="02040503050406030204" pitchFamily="18" charset="0"/>
                                    </a:rPr>
                                    <m:t>𝑥</m:t>
                                  </m:r>
                                </m:e>
                                <m:sub>
                                  <m:r>
                                    <a:rPr lang="ar-AE">
                                      <a:latin typeface="Cambria Math" panose="02040503050406030204" pitchFamily="18" charset="0"/>
                                    </a:rPr>
                                    <m:t>3</m:t>
                                  </m:r>
                                </m:sub>
                              </m:sSub>
                              <m:r>
                                <a:rPr lang="ar-AE">
                                  <a:latin typeface="Cambria Math" panose="02040503050406030204" pitchFamily="18" charset="0"/>
                                </a:rPr>
                                <m:t>≤</m:t>
                              </m:r>
                              <m:r>
                                <a:rPr lang="ar-AE">
                                  <a:latin typeface="Cambria Math" panose="02040503050406030204" pitchFamily="18" charset="0"/>
                                </a:rPr>
                                <m:t>3720</m:t>
                              </m:r>
                            </m:e>
                          </m:eqArr>
                        </m:e>
                      </m:d>
                    </m:oMath>
                  </m:oMathPara>
                </a14:m>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a:stretch>
              </a:blipFill>
            </p:spPr>
            <p:txBody>
              <a:bodyPr/>
              <a:lstStyle/>
              <a:p>
                <a:r>
                  <a:rPr lang="en-IN">
                    <a:noFill/>
                  </a:rPr>
                  <a:t> </a:t>
                </a:r>
              </a:p>
            </p:txBody>
          </p:sp>
        </mc:Fallback>
      </mc:AlternateContent>
    </p:spTree>
    <p:extLst>
      <p:ext uri="{BB962C8B-B14F-4D97-AF65-F5344CB8AC3E}">
        <p14:creationId xmlns:p14="http://schemas.microsoft.com/office/powerpoint/2010/main" val="25803632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sz="3200"/>
            </a:pPr>
            <a:r>
              <a:t>Example 3: An Application of the Simplex Method Involving Three Decision Variables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lang="en-IN" sz="2800" dirty="0"/>
                  <a:t>We introduce the slack variables </a:t>
                </a:r>
                <a14:m>
                  <m:oMath xmlns:m="http://schemas.openxmlformats.org/officeDocument/2006/math">
                    <m:sSub>
                      <m:sSubPr>
                        <m:ctrlPr>
                          <a:rPr lang="ar-AE" i="1">
                            <a:latin typeface="Cambria Math" panose="02040503050406030204" pitchFamily="18" charset="0"/>
                          </a:rPr>
                        </m:ctrlPr>
                      </m:sSubPr>
                      <m:e>
                        <m:r>
                          <a:rPr lang="ar-AE">
                            <a:latin typeface="Cambria Math" panose="02040503050406030204" pitchFamily="18" charset="0"/>
                          </a:rPr>
                          <m:t>𝑠</m:t>
                        </m:r>
                      </m:e>
                      <m:sub>
                        <m:r>
                          <a:rPr lang="ar-AE">
                            <a:latin typeface="Cambria Math" panose="02040503050406030204" pitchFamily="18" charset="0"/>
                          </a:rPr>
                          <m:t>1</m:t>
                        </m:r>
                      </m:sub>
                    </m:sSub>
                  </m:oMath>
                </a14:m>
                <a:r>
                  <a:rPr lang="ar-AE" sz="2800" dirty="0"/>
                  <a:t>, </a:t>
                </a:r>
                <a14:m>
                  <m:oMath xmlns:m="http://schemas.openxmlformats.org/officeDocument/2006/math">
                    <m:sSub>
                      <m:sSubPr>
                        <m:ctrlPr>
                          <a:rPr lang="ar-AE" i="1">
                            <a:latin typeface="Cambria Math" panose="02040503050406030204" pitchFamily="18" charset="0"/>
                          </a:rPr>
                        </m:ctrlPr>
                      </m:sSubPr>
                      <m:e>
                        <m:r>
                          <a:rPr lang="ar-AE">
                            <a:latin typeface="Cambria Math" panose="02040503050406030204" pitchFamily="18" charset="0"/>
                          </a:rPr>
                          <m:t>𝑠</m:t>
                        </m:r>
                      </m:e>
                      <m:sub>
                        <m:r>
                          <a:rPr lang="ar-AE">
                            <a:latin typeface="Cambria Math" panose="02040503050406030204" pitchFamily="18" charset="0"/>
                          </a:rPr>
                          <m:t>2</m:t>
                        </m:r>
                      </m:sub>
                    </m:sSub>
                  </m:oMath>
                </a14:m>
                <a:r>
                  <a:rPr lang="ar-AE" sz="2800" dirty="0"/>
                  <a:t>, </a:t>
                </a:r>
                <a:r>
                  <a:rPr lang="en-IN" sz="2800" dirty="0"/>
                  <a:t>and </a:t>
                </a:r>
                <a14:m>
                  <m:oMath xmlns:m="http://schemas.openxmlformats.org/officeDocument/2006/math">
                    <m:sSub>
                      <m:sSubPr>
                        <m:ctrlPr>
                          <a:rPr lang="ar-AE" i="1">
                            <a:latin typeface="Cambria Math" panose="02040503050406030204" pitchFamily="18" charset="0"/>
                          </a:rPr>
                        </m:ctrlPr>
                      </m:sSubPr>
                      <m:e>
                        <m:r>
                          <a:rPr lang="ar-AE">
                            <a:latin typeface="Cambria Math" panose="02040503050406030204" pitchFamily="18" charset="0"/>
                          </a:rPr>
                          <m:t>𝑠</m:t>
                        </m:r>
                      </m:e>
                      <m:sub>
                        <m:r>
                          <a:rPr lang="ar-AE">
                            <a:latin typeface="Cambria Math" panose="02040503050406030204" pitchFamily="18" charset="0"/>
                          </a:rPr>
                          <m:t>3</m:t>
                        </m:r>
                      </m:sub>
                    </m:sSub>
                  </m:oMath>
                </a14:m>
                <a:r>
                  <a:rPr lang="ar-AE" sz="2800" dirty="0"/>
                  <a:t> </a:t>
                </a:r>
                <a:r>
                  <a:rPr lang="en-IN" sz="2800" dirty="0"/>
                  <a:t>for the three constraints to obtain the following system (which includes the equation corresponding to the objective function in the bottom row).</a:t>
                </a:r>
              </a:p>
              <a:p>
                <a:pPr>
                  <a:defRPr sz="2800"/>
                </a:pPr>
                <a14:m>
                  <m:oMathPara xmlns:m="http://schemas.openxmlformats.org/officeDocument/2006/math">
                    <m:oMathParaPr>
                      <m:jc m:val="centerGroup"/>
                    </m:oMathParaPr>
                    <m:oMath xmlns:m="http://schemas.openxmlformats.org/officeDocument/2006/math">
                      <m:d>
                        <m:dPr>
                          <m:begChr m:val="{"/>
                          <m:endChr m:val=""/>
                          <m:ctrlPr>
                            <a:rPr lang="en-IN" sz="2800" i="1" smtClean="0">
                              <a:latin typeface="Cambria Math" panose="02040503050406030204" pitchFamily="18" charset="0"/>
                            </a:rPr>
                          </m:ctrlPr>
                        </m:dPr>
                        <m:e>
                          <m:eqArr>
                            <m:eqArrPr>
                              <m:ctrlPr>
                                <a:rPr lang="ar-AE" i="1">
                                  <a:latin typeface="Cambria Math" panose="02040503050406030204" pitchFamily="18" charset="0"/>
                                </a:rPr>
                              </m:ctrlPr>
                            </m:eqArrPr>
                            <m:e>
                              <m:f>
                                <m:fPr>
                                  <m:ctrlPr>
                                    <a:rPr lang="ar-AE" i="1">
                                      <a:latin typeface="Cambria Math" panose="02040503050406030204" pitchFamily="18" charset="0"/>
                                    </a:rPr>
                                  </m:ctrlPr>
                                </m:fPr>
                                <m:num>
                                  <m:r>
                                    <a:rPr lang="ar-AE">
                                      <a:latin typeface="Cambria Math" panose="02040503050406030204" pitchFamily="18" charset="0"/>
                                    </a:rPr>
                                    <m:t>3</m:t>
                                  </m:r>
                                </m:num>
                                <m:den>
                                  <m:r>
                                    <a:rPr lang="ar-AE">
                                      <a:latin typeface="Cambria Math" panose="02040503050406030204" pitchFamily="18" charset="0"/>
                                    </a:rPr>
                                    <m:t>2</m:t>
                                  </m:r>
                                </m:den>
                              </m:f>
                              <m:sSub>
                                <m:sSubPr>
                                  <m:ctrlPr>
                                    <a:rPr lang="ar-AE" i="1">
                                      <a:latin typeface="Cambria Math" panose="02040503050406030204" pitchFamily="18" charset="0"/>
                                    </a:rPr>
                                  </m:ctrlPr>
                                </m:sSubPr>
                                <m:e>
                                  <m:r>
                                    <a:rPr lang="ar-AE">
                                      <a:latin typeface="Cambria Math" panose="02040503050406030204" pitchFamily="18" charset="0"/>
                                    </a:rPr>
                                    <m:t>𝑥</m:t>
                                  </m:r>
                                </m:e>
                                <m:sub>
                                  <m:r>
                                    <a:rPr lang="ar-AE">
                                      <a:latin typeface="Cambria Math" panose="02040503050406030204" pitchFamily="18" charset="0"/>
                                    </a:rPr>
                                    <m:t>1</m:t>
                                  </m:r>
                                </m:sub>
                              </m:sSub>
                              <m:r>
                                <a:rPr lang="ar-AE">
                                  <a:latin typeface="Cambria Math" panose="02040503050406030204" pitchFamily="18" charset="0"/>
                                </a:rPr>
                                <m:t>+</m:t>
                              </m:r>
                              <m:r>
                                <a:rPr lang="ar-AE">
                                  <a:latin typeface="Cambria Math" panose="02040503050406030204" pitchFamily="18" charset="0"/>
                                </a:rPr>
                                <m:t>2</m:t>
                              </m:r>
                              <m:sSub>
                                <m:sSubPr>
                                  <m:ctrlPr>
                                    <a:rPr lang="ar-AE" i="1">
                                      <a:latin typeface="Cambria Math" panose="02040503050406030204" pitchFamily="18" charset="0"/>
                                    </a:rPr>
                                  </m:ctrlPr>
                                </m:sSubPr>
                                <m:e>
                                  <m:r>
                                    <a:rPr lang="ar-AE">
                                      <a:latin typeface="Cambria Math" panose="02040503050406030204" pitchFamily="18" charset="0"/>
                                    </a:rPr>
                                    <m:t>𝑥</m:t>
                                  </m:r>
                                </m:e>
                                <m:sub>
                                  <m:r>
                                    <a:rPr lang="ar-AE">
                                      <a:latin typeface="Cambria Math" panose="02040503050406030204" pitchFamily="18" charset="0"/>
                                    </a:rPr>
                                    <m:t>2</m:t>
                                  </m:r>
                                </m:sub>
                              </m:sSub>
                              <m:r>
                                <a:rPr lang="ar-AE">
                                  <a:latin typeface="Cambria Math" panose="02040503050406030204" pitchFamily="18" charset="0"/>
                                </a:rPr>
                                <m:t>+</m:t>
                              </m:r>
                              <m:f>
                                <m:fPr>
                                  <m:ctrlPr>
                                    <a:rPr lang="ar-AE" i="1">
                                      <a:latin typeface="Cambria Math" panose="02040503050406030204" pitchFamily="18" charset="0"/>
                                    </a:rPr>
                                  </m:ctrlPr>
                                </m:fPr>
                                <m:num>
                                  <m:r>
                                    <a:rPr lang="ar-AE">
                                      <a:latin typeface="Cambria Math" panose="02040503050406030204" pitchFamily="18" charset="0"/>
                                    </a:rPr>
                                    <m:t>7</m:t>
                                  </m:r>
                                </m:num>
                                <m:den>
                                  <m:r>
                                    <a:rPr lang="ar-AE">
                                      <a:latin typeface="Cambria Math" panose="02040503050406030204" pitchFamily="18" charset="0"/>
                                    </a:rPr>
                                    <m:t>4</m:t>
                                  </m:r>
                                </m:den>
                              </m:f>
                              <m:sSub>
                                <m:sSubPr>
                                  <m:ctrlPr>
                                    <a:rPr lang="ar-AE" i="1">
                                      <a:latin typeface="Cambria Math" panose="02040503050406030204" pitchFamily="18" charset="0"/>
                                    </a:rPr>
                                  </m:ctrlPr>
                                </m:sSubPr>
                                <m:e>
                                  <m:r>
                                    <a:rPr lang="ar-AE">
                                      <a:latin typeface="Cambria Math" panose="02040503050406030204" pitchFamily="18" charset="0"/>
                                    </a:rPr>
                                    <m:t>𝑥</m:t>
                                  </m:r>
                                </m:e>
                                <m:sub>
                                  <m:r>
                                    <a:rPr lang="ar-AE">
                                      <a:latin typeface="Cambria Math" panose="02040503050406030204" pitchFamily="18" charset="0"/>
                                    </a:rPr>
                                    <m:t>3</m:t>
                                  </m:r>
                                </m:sub>
                              </m:sSub>
                              <m:r>
                                <a:rPr lang="ar-AE">
                                  <a:latin typeface="Cambria Math" panose="02040503050406030204" pitchFamily="18" charset="0"/>
                                </a:rPr>
                                <m:t>+</m:t>
                              </m:r>
                              <m:sSub>
                                <m:sSubPr>
                                  <m:ctrlPr>
                                    <a:rPr lang="ar-AE" i="1">
                                      <a:latin typeface="Cambria Math" panose="02040503050406030204" pitchFamily="18" charset="0"/>
                                    </a:rPr>
                                  </m:ctrlPr>
                                </m:sSubPr>
                                <m:e>
                                  <m:r>
                                    <a:rPr lang="ar-AE">
                                      <a:latin typeface="Cambria Math" panose="02040503050406030204" pitchFamily="18" charset="0"/>
                                    </a:rPr>
                                    <m:t>𝑠</m:t>
                                  </m:r>
                                </m:e>
                                <m:sub>
                                  <m:r>
                                    <a:rPr lang="ar-AE">
                                      <a:latin typeface="Cambria Math" panose="02040503050406030204" pitchFamily="18" charset="0"/>
                                    </a:rPr>
                                    <m:t>1</m:t>
                                  </m:r>
                                </m:sub>
                              </m:sSub>
                              <m:r>
                                <a:rPr lang="ar-AE">
                                  <a:latin typeface="Cambria Math" panose="02040503050406030204" pitchFamily="18" charset="0"/>
                                </a:rPr>
                                <m:t>=</m:t>
                              </m:r>
                              <m:r>
                                <a:rPr lang="ar-AE">
                                  <a:latin typeface="Cambria Math" panose="02040503050406030204" pitchFamily="18" charset="0"/>
                                </a:rPr>
                                <m:t>1200</m:t>
                              </m:r>
                            </m:e>
                            <m:e>
                              <m:r>
                                <a:rPr lang="ar-AE">
                                  <a:latin typeface="Cambria Math" panose="02040503050406030204" pitchFamily="18" charset="0"/>
                                </a:rPr>
                                <m:t>3</m:t>
                              </m:r>
                              <m:sSub>
                                <m:sSubPr>
                                  <m:ctrlPr>
                                    <a:rPr lang="ar-AE" i="1">
                                      <a:latin typeface="Cambria Math" panose="02040503050406030204" pitchFamily="18" charset="0"/>
                                    </a:rPr>
                                  </m:ctrlPr>
                                </m:sSubPr>
                                <m:e>
                                  <m:r>
                                    <a:rPr lang="ar-AE">
                                      <a:latin typeface="Cambria Math" panose="02040503050406030204" pitchFamily="18" charset="0"/>
                                    </a:rPr>
                                    <m:t>𝑥</m:t>
                                  </m:r>
                                </m:e>
                                <m:sub>
                                  <m:r>
                                    <a:rPr lang="ar-AE">
                                      <a:latin typeface="Cambria Math" panose="02040503050406030204" pitchFamily="18" charset="0"/>
                                    </a:rPr>
                                    <m:t>1</m:t>
                                  </m:r>
                                </m:sub>
                              </m:sSub>
                              <m:r>
                                <a:rPr lang="ar-AE">
                                  <a:latin typeface="Cambria Math" panose="02040503050406030204" pitchFamily="18" charset="0"/>
                                </a:rPr>
                                <m:t>+</m:t>
                              </m:r>
                              <m:r>
                                <a:rPr lang="ar-AE">
                                  <a:latin typeface="Cambria Math" panose="02040503050406030204" pitchFamily="18" charset="0"/>
                                </a:rPr>
                                <m:t>3</m:t>
                              </m:r>
                              <m:sSub>
                                <m:sSubPr>
                                  <m:ctrlPr>
                                    <a:rPr lang="ar-AE" i="1">
                                      <a:latin typeface="Cambria Math" panose="02040503050406030204" pitchFamily="18" charset="0"/>
                                    </a:rPr>
                                  </m:ctrlPr>
                                </m:sSubPr>
                                <m:e>
                                  <m:r>
                                    <a:rPr lang="ar-AE">
                                      <a:latin typeface="Cambria Math" panose="02040503050406030204" pitchFamily="18" charset="0"/>
                                    </a:rPr>
                                    <m:t>𝑥</m:t>
                                  </m:r>
                                </m:e>
                                <m:sub>
                                  <m:r>
                                    <a:rPr lang="ar-AE">
                                      <a:latin typeface="Cambria Math" panose="02040503050406030204" pitchFamily="18" charset="0"/>
                                    </a:rPr>
                                    <m:t>2</m:t>
                                  </m:r>
                                </m:sub>
                              </m:sSub>
                              <m:r>
                                <a:rPr lang="ar-AE">
                                  <a:latin typeface="Cambria Math" panose="02040503050406030204" pitchFamily="18" charset="0"/>
                                </a:rPr>
                                <m:t>+</m:t>
                              </m:r>
                              <m:f>
                                <m:fPr>
                                  <m:ctrlPr>
                                    <a:rPr lang="ar-AE" i="1">
                                      <a:latin typeface="Cambria Math" panose="02040503050406030204" pitchFamily="18" charset="0"/>
                                    </a:rPr>
                                  </m:ctrlPr>
                                </m:fPr>
                                <m:num>
                                  <m:r>
                                    <a:rPr lang="ar-AE">
                                      <a:latin typeface="Cambria Math" panose="02040503050406030204" pitchFamily="18" charset="0"/>
                                    </a:rPr>
                                    <m:t>5</m:t>
                                  </m:r>
                                </m:num>
                                <m:den>
                                  <m:r>
                                    <a:rPr lang="ar-AE">
                                      <a:latin typeface="Cambria Math" panose="02040503050406030204" pitchFamily="18" charset="0"/>
                                    </a:rPr>
                                    <m:t>2</m:t>
                                  </m:r>
                                </m:den>
                              </m:f>
                              <m:sSub>
                                <m:sSubPr>
                                  <m:ctrlPr>
                                    <a:rPr lang="ar-AE" i="1">
                                      <a:latin typeface="Cambria Math" panose="02040503050406030204" pitchFamily="18" charset="0"/>
                                    </a:rPr>
                                  </m:ctrlPr>
                                </m:sSubPr>
                                <m:e>
                                  <m:r>
                                    <a:rPr lang="ar-AE">
                                      <a:latin typeface="Cambria Math" panose="02040503050406030204" pitchFamily="18" charset="0"/>
                                    </a:rPr>
                                    <m:t>𝑥</m:t>
                                  </m:r>
                                </m:e>
                                <m:sub>
                                  <m:r>
                                    <a:rPr lang="ar-AE">
                                      <a:latin typeface="Cambria Math" panose="02040503050406030204" pitchFamily="18" charset="0"/>
                                    </a:rPr>
                                    <m:t>3</m:t>
                                  </m:r>
                                </m:sub>
                              </m:sSub>
                              <m:r>
                                <a:rPr lang="ar-AE">
                                  <a:latin typeface="Cambria Math" panose="02040503050406030204" pitchFamily="18" charset="0"/>
                                </a:rPr>
                                <m:t>+</m:t>
                              </m:r>
                              <m:sSub>
                                <m:sSubPr>
                                  <m:ctrlPr>
                                    <a:rPr lang="ar-AE" i="1">
                                      <a:latin typeface="Cambria Math" panose="02040503050406030204" pitchFamily="18" charset="0"/>
                                    </a:rPr>
                                  </m:ctrlPr>
                                </m:sSubPr>
                                <m:e>
                                  <m:r>
                                    <a:rPr lang="ar-AE">
                                      <a:latin typeface="Cambria Math" panose="02040503050406030204" pitchFamily="18" charset="0"/>
                                    </a:rPr>
                                    <m:t>𝑠</m:t>
                                  </m:r>
                                </m:e>
                                <m:sub>
                                  <m:r>
                                    <a:rPr lang="ar-AE">
                                      <a:latin typeface="Cambria Math" panose="02040503050406030204" pitchFamily="18" charset="0"/>
                                    </a:rPr>
                                    <m:t>2</m:t>
                                  </m:r>
                                </m:sub>
                              </m:sSub>
                              <m:r>
                                <a:rPr lang="ar-AE">
                                  <a:latin typeface="Cambria Math" panose="02040503050406030204" pitchFamily="18" charset="0"/>
                                </a:rPr>
                                <m:t>=</m:t>
                              </m:r>
                              <m:r>
                                <a:rPr lang="ar-AE">
                                  <a:latin typeface="Cambria Math" panose="02040503050406030204" pitchFamily="18" charset="0"/>
                                </a:rPr>
                                <m:t>2100</m:t>
                              </m:r>
                            </m:e>
                            <m:e>
                              <m:r>
                                <a:rPr lang="ar-AE">
                                  <a:latin typeface="Cambria Math" panose="02040503050406030204" pitchFamily="18" charset="0"/>
                                </a:rPr>
                                <m:t>6</m:t>
                              </m:r>
                              <m:sSub>
                                <m:sSubPr>
                                  <m:ctrlPr>
                                    <a:rPr lang="ar-AE" i="1">
                                      <a:latin typeface="Cambria Math" panose="02040503050406030204" pitchFamily="18" charset="0"/>
                                    </a:rPr>
                                  </m:ctrlPr>
                                </m:sSubPr>
                                <m:e>
                                  <m:r>
                                    <a:rPr lang="ar-AE">
                                      <a:latin typeface="Cambria Math" panose="02040503050406030204" pitchFamily="18" charset="0"/>
                                    </a:rPr>
                                    <m:t>𝑥</m:t>
                                  </m:r>
                                </m:e>
                                <m:sub>
                                  <m:r>
                                    <a:rPr lang="ar-AE">
                                      <a:latin typeface="Cambria Math" panose="02040503050406030204" pitchFamily="18" charset="0"/>
                                    </a:rPr>
                                    <m:t>1</m:t>
                                  </m:r>
                                </m:sub>
                              </m:sSub>
                              <m:r>
                                <a:rPr lang="ar-AE">
                                  <a:latin typeface="Cambria Math" panose="02040503050406030204" pitchFamily="18" charset="0"/>
                                </a:rPr>
                                <m:t>+</m:t>
                              </m:r>
                              <m:r>
                                <a:rPr lang="ar-AE">
                                  <a:latin typeface="Cambria Math" panose="02040503050406030204" pitchFamily="18" charset="0"/>
                                </a:rPr>
                                <m:t>3</m:t>
                              </m:r>
                              <m:sSub>
                                <m:sSubPr>
                                  <m:ctrlPr>
                                    <a:rPr lang="ar-AE" i="1">
                                      <a:latin typeface="Cambria Math" panose="02040503050406030204" pitchFamily="18" charset="0"/>
                                    </a:rPr>
                                  </m:ctrlPr>
                                </m:sSubPr>
                                <m:e>
                                  <m:r>
                                    <a:rPr lang="ar-AE">
                                      <a:latin typeface="Cambria Math" panose="02040503050406030204" pitchFamily="18" charset="0"/>
                                    </a:rPr>
                                    <m:t>𝑥</m:t>
                                  </m:r>
                                </m:e>
                                <m:sub>
                                  <m:r>
                                    <a:rPr lang="ar-AE">
                                      <a:latin typeface="Cambria Math" panose="02040503050406030204" pitchFamily="18" charset="0"/>
                                    </a:rPr>
                                    <m:t>2</m:t>
                                  </m:r>
                                </m:sub>
                              </m:sSub>
                              <m:r>
                                <a:rPr lang="ar-AE">
                                  <a:latin typeface="Cambria Math" panose="02040503050406030204" pitchFamily="18" charset="0"/>
                                </a:rPr>
                                <m:t>+</m:t>
                              </m:r>
                              <m:r>
                                <a:rPr lang="ar-AE">
                                  <a:latin typeface="Cambria Math" panose="02040503050406030204" pitchFamily="18" charset="0"/>
                                </a:rPr>
                                <m:t>4</m:t>
                              </m:r>
                              <m:sSub>
                                <m:sSubPr>
                                  <m:ctrlPr>
                                    <a:rPr lang="ar-AE" i="1">
                                      <a:latin typeface="Cambria Math" panose="02040503050406030204" pitchFamily="18" charset="0"/>
                                    </a:rPr>
                                  </m:ctrlPr>
                                </m:sSubPr>
                                <m:e>
                                  <m:r>
                                    <a:rPr lang="ar-AE">
                                      <a:latin typeface="Cambria Math" panose="02040503050406030204" pitchFamily="18" charset="0"/>
                                    </a:rPr>
                                    <m:t>𝑥</m:t>
                                  </m:r>
                                </m:e>
                                <m:sub>
                                  <m:r>
                                    <a:rPr lang="ar-AE">
                                      <a:latin typeface="Cambria Math" panose="02040503050406030204" pitchFamily="18" charset="0"/>
                                    </a:rPr>
                                    <m:t>3</m:t>
                                  </m:r>
                                </m:sub>
                              </m:sSub>
                              <m:r>
                                <a:rPr lang="ar-AE">
                                  <a:latin typeface="Cambria Math" panose="02040503050406030204" pitchFamily="18" charset="0"/>
                                </a:rPr>
                                <m:t>+</m:t>
                              </m:r>
                              <m:sSub>
                                <m:sSubPr>
                                  <m:ctrlPr>
                                    <a:rPr lang="ar-AE" i="1">
                                      <a:latin typeface="Cambria Math" panose="02040503050406030204" pitchFamily="18" charset="0"/>
                                    </a:rPr>
                                  </m:ctrlPr>
                                </m:sSubPr>
                                <m:e>
                                  <m:r>
                                    <a:rPr lang="ar-AE">
                                      <a:latin typeface="Cambria Math" panose="02040503050406030204" pitchFamily="18" charset="0"/>
                                    </a:rPr>
                                    <m:t>𝑠</m:t>
                                  </m:r>
                                </m:e>
                                <m:sub>
                                  <m:r>
                                    <a:rPr lang="ar-AE">
                                      <a:latin typeface="Cambria Math" panose="02040503050406030204" pitchFamily="18" charset="0"/>
                                    </a:rPr>
                                    <m:t>3</m:t>
                                  </m:r>
                                </m:sub>
                              </m:sSub>
                              <m:r>
                                <a:rPr lang="ar-AE">
                                  <a:latin typeface="Cambria Math" panose="02040503050406030204" pitchFamily="18" charset="0"/>
                                </a:rPr>
                                <m:t>=</m:t>
                              </m:r>
                              <m:r>
                                <a:rPr lang="ar-AE">
                                  <a:latin typeface="Cambria Math" panose="02040503050406030204" pitchFamily="18" charset="0"/>
                                </a:rPr>
                                <m:t>3720</m:t>
                              </m:r>
                            </m:e>
                            <m:e>
                              <m:r>
                                <a:rPr lang="ar-AE">
                                  <a:latin typeface="Cambria Math" panose="02040503050406030204" pitchFamily="18" charset="0"/>
                                </a:rPr>
                                <m:t>−</m:t>
                              </m:r>
                              <m:f>
                                <m:fPr>
                                  <m:ctrlPr>
                                    <a:rPr lang="ar-AE" i="1">
                                      <a:latin typeface="Cambria Math" panose="02040503050406030204" pitchFamily="18" charset="0"/>
                                    </a:rPr>
                                  </m:ctrlPr>
                                </m:fPr>
                                <m:num>
                                  <m:r>
                                    <a:rPr lang="ar-AE">
                                      <a:latin typeface="Cambria Math" panose="02040503050406030204" pitchFamily="18" charset="0"/>
                                    </a:rPr>
                                    <m:t>3</m:t>
                                  </m:r>
                                </m:num>
                                <m:den>
                                  <m:r>
                                    <a:rPr lang="ar-AE">
                                      <a:latin typeface="Cambria Math" panose="02040503050406030204" pitchFamily="18" charset="0"/>
                                    </a:rPr>
                                    <m:t>2</m:t>
                                  </m:r>
                                </m:den>
                              </m:f>
                              <m:sSub>
                                <m:sSubPr>
                                  <m:ctrlPr>
                                    <a:rPr lang="ar-AE" i="1">
                                      <a:latin typeface="Cambria Math" panose="02040503050406030204" pitchFamily="18" charset="0"/>
                                    </a:rPr>
                                  </m:ctrlPr>
                                </m:sSubPr>
                                <m:e>
                                  <m:r>
                                    <a:rPr lang="ar-AE">
                                      <a:latin typeface="Cambria Math" panose="02040503050406030204" pitchFamily="18" charset="0"/>
                                    </a:rPr>
                                    <m:t>𝑥</m:t>
                                  </m:r>
                                </m:e>
                                <m:sub>
                                  <m:r>
                                    <a:rPr lang="ar-AE">
                                      <a:latin typeface="Cambria Math" panose="02040503050406030204" pitchFamily="18" charset="0"/>
                                    </a:rPr>
                                    <m:t>1</m:t>
                                  </m:r>
                                </m:sub>
                              </m:sSub>
                              <m:r>
                                <a:rPr lang="ar-AE">
                                  <a:latin typeface="Cambria Math" panose="02040503050406030204" pitchFamily="18" charset="0"/>
                                </a:rPr>
                                <m:t>−</m:t>
                              </m:r>
                              <m:f>
                                <m:fPr>
                                  <m:ctrlPr>
                                    <a:rPr lang="ar-AE" i="1">
                                      <a:latin typeface="Cambria Math" panose="02040503050406030204" pitchFamily="18" charset="0"/>
                                    </a:rPr>
                                  </m:ctrlPr>
                                </m:fPr>
                                <m:num>
                                  <m:r>
                                    <a:rPr lang="ar-AE">
                                      <a:latin typeface="Cambria Math" panose="02040503050406030204" pitchFamily="18" charset="0"/>
                                    </a:rPr>
                                    <m:t>6</m:t>
                                  </m:r>
                                </m:num>
                                <m:den>
                                  <m:r>
                                    <a:rPr lang="ar-AE">
                                      <a:latin typeface="Cambria Math" panose="02040503050406030204" pitchFamily="18" charset="0"/>
                                    </a:rPr>
                                    <m:t>5</m:t>
                                  </m:r>
                                </m:den>
                              </m:f>
                              <m:sSub>
                                <m:sSubPr>
                                  <m:ctrlPr>
                                    <a:rPr lang="ar-AE" i="1">
                                      <a:latin typeface="Cambria Math" panose="02040503050406030204" pitchFamily="18" charset="0"/>
                                    </a:rPr>
                                  </m:ctrlPr>
                                </m:sSubPr>
                                <m:e>
                                  <m:r>
                                    <a:rPr lang="ar-AE">
                                      <a:latin typeface="Cambria Math" panose="02040503050406030204" pitchFamily="18" charset="0"/>
                                    </a:rPr>
                                    <m:t>𝑥</m:t>
                                  </m:r>
                                </m:e>
                                <m:sub>
                                  <m:r>
                                    <a:rPr lang="ar-AE">
                                      <a:latin typeface="Cambria Math" panose="02040503050406030204" pitchFamily="18" charset="0"/>
                                    </a:rPr>
                                    <m:t>2</m:t>
                                  </m:r>
                                </m:sub>
                              </m:sSub>
                              <m:r>
                                <a:rPr lang="ar-AE">
                                  <a:latin typeface="Cambria Math" panose="02040503050406030204" pitchFamily="18" charset="0"/>
                                </a:rPr>
                                <m:t>−</m:t>
                              </m:r>
                              <m:f>
                                <m:fPr>
                                  <m:ctrlPr>
                                    <a:rPr lang="ar-AE" i="1">
                                      <a:latin typeface="Cambria Math" panose="02040503050406030204" pitchFamily="18" charset="0"/>
                                    </a:rPr>
                                  </m:ctrlPr>
                                </m:fPr>
                                <m:num>
                                  <m:r>
                                    <a:rPr lang="ar-AE">
                                      <a:latin typeface="Cambria Math" panose="02040503050406030204" pitchFamily="18" charset="0"/>
                                    </a:rPr>
                                    <m:t>8</m:t>
                                  </m:r>
                                </m:num>
                                <m:den>
                                  <m:r>
                                    <a:rPr lang="ar-AE">
                                      <a:latin typeface="Cambria Math" panose="02040503050406030204" pitchFamily="18" charset="0"/>
                                    </a:rPr>
                                    <m:t>5</m:t>
                                  </m:r>
                                </m:den>
                              </m:f>
                              <m:sSub>
                                <m:sSubPr>
                                  <m:ctrlPr>
                                    <a:rPr lang="ar-AE" i="1">
                                      <a:latin typeface="Cambria Math" panose="02040503050406030204" pitchFamily="18" charset="0"/>
                                    </a:rPr>
                                  </m:ctrlPr>
                                </m:sSubPr>
                                <m:e>
                                  <m:r>
                                    <a:rPr lang="ar-AE">
                                      <a:latin typeface="Cambria Math" panose="02040503050406030204" pitchFamily="18" charset="0"/>
                                    </a:rPr>
                                    <m:t>𝑥</m:t>
                                  </m:r>
                                </m:e>
                                <m:sub>
                                  <m:r>
                                    <a:rPr lang="ar-AE">
                                      <a:latin typeface="Cambria Math" panose="02040503050406030204" pitchFamily="18" charset="0"/>
                                    </a:rPr>
                                    <m:t>3</m:t>
                                  </m:r>
                                </m:sub>
                              </m:sSub>
                              <m:r>
                                <a:rPr lang="ar-AE">
                                  <a:latin typeface="Cambria Math" panose="02040503050406030204" pitchFamily="18" charset="0"/>
                                </a:rPr>
                                <m:t>+</m:t>
                              </m:r>
                              <m:r>
                                <a:rPr lang="ar-AE">
                                  <a:latin typeface="Cambria Math" panose="02040503050406030204" pitchFamily="18" charset="0"/>
                                </a:rPr>
                                <m:t>𝑧</m:t>
                              </m:r>
                              <m:r>
                                <a:rPr lang="ar-AE">
                                  <a:latin typeface="Cambria Math" panose="02040503050406030204" pitchFamily="18" charset="0"/>
                                </a:rPr>
                                <m:t>=</m:t>
                              </m:r>
                              <m:r>
                                <a:rPr lang="ar-AE">
                                  <a:latin typeface="Cambria Math" panose="02040503050406030204" pitchFamily="18" charset="0"/>
                                </a:rPr>
                                <m:t>0</m:t>
                              </m:r>
                            </m:e>
                          </m:eqArr>
                        </m:e>
                      </m:d>
                    </m:oMath>
                  </m:oMathPara>
                </a14:m>
                <a:endParaRPr lang="en-IN" sz="2800" dirty="0"/>
              </a:p>
              <a:p>
                <a:pPr>
                  <a:defRPr sz="2800"/>
                </a:pPr>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595" r="-1111"/>
                </a:stretch>
              </a:blipFill>
            </p:spPr>
            <p:txBody>
              <a:bodyPr/>
              <a:lstStyle/>
              <a:p>
                <a:r>
                  <a:rPr lang="en-IN">
                    <a:noFill/>
                  </a:rPr>
                  <a:t> </a:t>
                </a:r>
              </a:p>
            </p:txBody>
          </p:sp>
        </mc:Fallback>
      </mc:AlternateContent>
    </p:spTree>
    <p:extLst>
      <p:ext uri="{BB962C8B-B14F-4D97-AF65-F5344CB8AC3E}">
        <p14:creationId xmlns:p14="http://schemas.microsoft.com/office/powerpoint/2010/main" val="304449962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sz="3200"/>
            </a:pPr>
            <a:r>
              <a:t>Example 3: An Application of the Simplex Method Involving Three Decision Variables (cont.)</a:t>
            </a:r>
          </a:p>
        </p:txBody>
      </p:sp>
      <p:sp>
        <p:nvSpPr>
          <p:cNvPr id="4" name="Content Placeholder 3">
            <a:extLst>
              <a:ext uri="{FF2B5EF4-FFF2-40B4-BE49-F238E27FC236}">
                <a16:creationId xmlns:a16="http://schemas.microsoft.com/office/drawing/2014/main" id="{85FF3550-006C-4DC3-9B8D-56B0A0AB2FDF}"/>
              </a:ext>
            </a:extLst>
          </p:cNvPr>
          <p:cNvSpPr>
            <a:spLocks noGrp="1"/>
          </p:cNvSpPr>
          <p:nvPr>
            <p:ph sz="quarter" idx="11"/>
          </p:nvPr>
        </p:nvSpPr>
        <p:spPr/>
        <p:txBody>
          <a:bodyPr/>
          <a:lstStyle/>
          <a:p>
            <a:r>
              <a:rPr lang="en-US" dirty="0"/>
              <a:t>The initial simplex tableau is as follows.</a:t>
            </a:r>
          </a:p>
          <a:p>
            <a:endParaRPr lang="en-IN" dirty="0"/>
          </a:p>
        </p:txBody>
      </p:sp>
      <p:pic>
        <p:nvPicPr>
          <p:cNvPr id="6" name="Content Placeholder 4">
            <a:extLst>
              <a:ext uri="{FF2B5EF4-FFF2-40B4-BE49-F238E27FC236}">
                <a16:creationId xmlns:a16="http://schemas.microsoft.com/office/drawing/2014/main" id="{FC3DCDCA-BB6B-49A6-9CF5-C9F216FD2B89}"/>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556000" y="1905000"/>
            <a:ext cx="4032000" cy="2880000"/>
          </a:xfrm>
          <a:prstGeom prst="rect">
            <a:avLst/>
          </a:prstGeom>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sz="3200"/>
            </a:pPr>
            <a:r>
              <a:t>Example 3: An Application of the Simplex Method Involving Three Decision Variables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lnSpcReduction="10000"/>
              </a:bodyPr>
              <a:lstStyle/>
              <a:p>
                <a:pPr>
                  <a:defRPr sz="2800"/>
                </a:pPr>
                <a:r>
                  <a:rPr sz="2800" dirty="0"/>
                  <a:t>Since </a:t>
                </a:r>
                <a14:m>
                  <m:oMath xmlns:m="http://schemas.openxmlformats.org/officeDocument/2006/math">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8</m:t>
                        </m:r>
                      </m:num>
                      <m:den>
                        <m:r>
                          <a:rPr>
                            <a:latin typeface="Cambria Math" panose="02040503050406030204" pitchFamily="18" charset="0"/>
                          </a:rPr>
                          <m:t>5</m:t>
                        </m:r>
                      </m:den>
                    </m:f>
                  </m:oMath>
                </a14:m>
                <a:r>
                  <a:rPr sz="2800" dirty="0"/>
                  <a:t> is the negative entry in the bottom row with largest absolute value, the third column is our pivot column. To determine the pivot row, we look at the quotients formed by dividing each entry in column 8 by the entry in column 3. We have </a:t>
                </a:r>
                <a14:m>
                  <m:oMath xmlns:m="http://schemas.openxmlformats.org/officeDocument/2006/math">
                    <m:f>
                      <m:fPr>
                        <m:ctrlPr>
                          <a:rPr i="1">
                            <a:latin typeface="Cambria Math" panose="02040503050406030204" pitchFamily="18" charset="0"/>
                          </a:rPr>
                        </m:ctrlPr>
                      </m:fPr>
                      <m:num>
                        <m:r>
                          <a:rPr>
                            <a:latin typeface="Cambria Math" panose="02040503050406030204" pitchFamily="18" charset="0"/>
                          </a:rPr>
                          <m:t>1200</m:t>
                        </m:r>
                      </m:num>
                      <m:den>
                        <m:f>
                          <m:fPr>
                            <m:ctrlPr>
                              <a:rPr i="1">
                                <a:latin typeface="Cambria Math" panose="02040503050406030204" pitchFamily="18" charset="0"/>
                              </a:rPr>
                            </m:ctrlPr>
                          </m:fPr>
                          <m:num>
                            <m:r>
                              <a:rPr>
                                <a:latin typeface="Cambria Math" panose="02040503050406030204" pitchFamily="18" charset="0"/>
                              </a:rPr>
                              <m:t>7</m:t>
                            </m:r>
                          </m:num>
                          <m:den>
                            <m:r>
                              <a:rPr>
                                <a:latin typeface="Cambria Math" panose="02040503050406030204" pitchFamily="18" charset="0"/>
                              </a:rPr>
                              <m:t>4</m:t>
                            </m:r>
                          </m:den>
                        </m:f>
                      </m:den>
                    </m:f>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4800</m:t>
                        </m:r>
                      </m:num>
                      <m:den>
                        <m:r>
                          <a:rPr>
                            <a:latin typeface="Cambria Math" panose="02040503050406030204" pitchFamily="18" charset="0"/>
                          </a:rPr>
                          <m:t>7</m:t>
                        </m:r>
                      </m:den>
                    </m:f>
                    <m:r>
                      <a:rPr>
                        <a:latin typeface="Cambria Math" panose="02040503050406030204" pitchFamily="18" charset="0"/>
                      </a:rPr>
                      <m:t>≈</m:t>
                    </m:r>
                    <m:r>
                      <a:rPr>
                        <a:latin typeface="Cambria Math" panose="02040503050406030204" pitchFamily="18" charset="0"/>
                      </a:rPr>
                      <m:t>685</m:t>
                    </m:r>
                    <m:r>
                      <a:rPr>
                        <a:latin typeface="Cambria Math" panose="02040503050406030204" pitchFamily="18" charset="0"/>
                      </a:rPr>
                      <m:t>.</m:t>
                    </m:r>
                    <m:r>
                      <a:rPr>
                        <a:latin typeface="Cambria Math" panose="02040503050406030204" pitchFamily="18" charset="0"/>
                      </a:rPr>
                      <m:t>714</m:t>
                    </m:r>
                  </m:oMath>
                </a14:m>
                <a:r>
                  <a:rPr sz="2800" dirty="0"/>
                  <a:t>, </a:t>
                </a:r>
                <a14:m>
                  <m:oMath xmlns:m="http://schemas.openxmlformats.org/officeDocument/2006/math">
                    <m:f>
                      <m:fPr>
                        <m:ctrlPr>
                          <a:rPr i="1">
                            <a:latin typeface="Cambria Math" panose="02040503050406030204" pitchFamily="18" charset="0"/>
                          </a:rPr>
                        </m:ctrlPr>
                      </m:fPr>
                      <m:num>
                        <m:r>
                          <a:rPr>
                            <a:latin typeface="Cambria Math" panose="02040503050406030204" pitchFamily="18" charset="0"/>
                          </a:rPr>
                          <m:t>2100</m:t>
                        </m:r>
                      </m:num>
                      <m:den>
                        <m:f>
                          <m:fPr>
                            <m:ctrlPr>
                              <a:rPr i="1">
                                <a:latin typeface="Cambria Math" panose="02040503050406030204" pitchFamily="18" charset="0"/>
                              </a:rPr>
                            </m:ctrlPr>
                          </m:fPr>
                          <m:num>
                            <m:r>
                              <a:rPr>
                                <a:latin typeface="Cambria Math" panose="02040503050406030204" pitchFamily="18" charset="0"/>
                              </a:rPr>
                              <m:t>5</m:t>
                            </m:r>
                          </m:num>
                          <m:den>
                            <m:r>
                              <a:rPr>
                                <a:latin typeface="Cambria Math" panose="02040503050406030204" pitchFamily="18" charset="0"/>
                              </a:rPr>
                              <m:t>2</m:t>
                            </m:r>
                          </m:den>
                        </m:f>
                      </m:den>
                    </m:f>
                    <m:r>
                      <a:rPr>
                        <a:latin typeface="Cambria Math" panose="02040503050406030204" pitchFamily="18" charset="0"/>
                      </a:rPr>
                      <m:t>=</m:t>
                    </m:r>
                    <m:r>
                      <a:rPr>
                        <a:latin typeface="Cambria Math" panose="02040503050406030204" pitchFamily="18" charset="0"/>
                      </a:rPr>
                      <m:t>840</m:t>
                    </m:r>
                  </m:oMath>
                </a14:m>
                <a:r>
                  <a:rPr sz="2800" dirty="0"/>
                  <a:t>, and </a:t>
                </a:r>
                <a14:m>
                  <m:oMath xmlns:m="http://schemas.openxmlformats.org/officeDocument/2006/math">
                    <m:f>
                      <m:fPr>
                        <m:ctrlPr>
                          <a:rPr i="1">
                            <a:latin typeface="Cambria Math" panose="02040503050406030204" pitchFamily="18" charset="0"/>
                          </a:rPr>
                        </m:ctrlPr>
                      </m:fPr>
                      <m:num>
                        <m:r>
                          <a:rPr>
                            <a:latin typeface="Cambria Math" panose="02040503050406030204" pitchFamily="18" charset="0"/>
                          </a:rPr>
                          <m:t>3720</m:t>
                        </m:r>
                      </m:num>
                      <m:den>
                        <m:r>
                          <a:rPr>
                            <a:latin typeface="Cambria Math" panose="02040503050406030204" pitchFamily="18" charset="0"/>
                          </a:rPr>
                          <m:t>4</m:t>
                        </m:r>
                      </m:den>
                    </m:f>
                    <m:r>
                      <a:rPr>
                        <a:latin typeface="Cambria Math" panose="02040503050406030204" pitchFamily="18" charset="0"/>
                      </a:rPr>
                      <m:t>=</m:t>
                    </m:r>
                    <m:r>
                      <a:rPr>
                        <a:latin typeface="Cambria Math" panose="02040503050406030204" pitchFamily="18" charset="0"/>
                      </a:rPr>
                      <m:t>930</m:t>
                    </m:r>
                  </m:oMath>
                </a14:m>
                <a:r>
                  <a:rPr sz="2800" dirty="0"/>
                  <a:t>. Thus our pivot row is row 1, and our pivot element is </a:t>
                </a:r>
                <a14:m>
                  <m:oMath xmlns:m="http://schemas.openxmlformats.org/officeDocument/2006/math">
                    <m:f>
                      <m:fPr>
                        <m:ctrlPr>
                          <a:rPr i="1">
                            <a:latin typeface="Cambria Math" panose="02040503050406030204" pitchFamily="18" charset="0"/>
                          </a:rPr>
                        </m:ctrlPr>
                      </m:fPr>
                      <m:num>
                        <m:r>
                          <a:rPr>
                            <a:latin typeface="Cambria Math" panose="02040503050406030204" pitchFamily="18" charset="0"/>
                          </a:rPr>
                          <m:t>7</m:t>
                        </m:r>
                      </m:num>
                      <m:den>
                        <m:r>
                          <a:rPr>
                            <a:latin typeface="Cambria Math" panose="02040503050406030204" pitchFamily="18" charset="0"/>
                          </a:rPr>
                          <m:t>4</m:t>
                        </m:r>
                      </m:den>
                    </m:f>
                  </m:oMath>
                </a14:m>
                <a:r>
                  <a:rPr sz="2800" dirty="0"/>
                  <a:t>. Now we do a sequence of row operations using the pivot row so that all entries in the pivot column are </a:t>
                </a:r>
                <a:r>
                  <a:rPr sz="2800" dirty="0">
                    <a:latin typeface="Cambria Math"/>
                  </a:rPr>
                  <a:t>0</a:t>
                </a:r>
                <a:r>
                  <a:rPr sz="2800" dirty="0"/>
                  <a:t> except for the </a:t>
                </a:r>
                <a:r>
                  <a:rPr sz="2800" dirty="0">
                    <a:latin typeface="Cambria Math"/>
                  </a:rPr>
                  <a:t>1</a:t>
                </a:r>
                <a:r>
                  <a:rPr sz="2800" dirty="0"/>
                  <a:t> in the pivot position.</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cstate="print"/>
                <a:stretch>
                  <a:fillRect l="-1481" t="-368" r="-1481" b="-1472"/>
                </a:stretch>
              </a:blipFill>
            </p:spPr>
            <p:txBody>
              <a:bodyPr/>
              <a:lstStyle/>
              <a:p>
                <a:r>
                  <a:rPr lang="en-US">
                    <a:noFill/>
                  </a:rPr>
                  <a:t> </a:t>
                </a:r>
              </a:p>
            </p:txBody>
          </p:sp>
        </mc:Fallback>
      </mc:AlternateContent>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sz="3200"/>
            </a:pPr>
            <a:r>
              <a:t>Example 3: An Application of the Simplex Method Involving Three Decision Variables (cont.)</a:t>
            </a:r>
          </a:p>
        </p:txBody>
      </p:sp>
      <p:pic>
        <p:nvPicPr>
          <p:cNvPr id="6" name="Picture 5">
            <a:extLst>
              <a:ext uri="{FF2B5EF4-FFF2-40B4-BE49-F238E27FC236}">
                <a16:creationId xmlns:a16="http://schemas.microsoft.com/office/drawing/2014/main" id="{10145D00-1F60-44F0-A63A-FB1CC509A5FC}"/>
              </a:ext>
            </a:extLst>
          </p:cNvPr>
          <p:cNvPicPr>
            <a:picLocks noChangeAspect="1"/>
          </p:cNvPicPr>
          <p:nvPr/>
        </p:nvPicPr>
        <p:blipFill>
          <a:blip r:embed="rId2"/>
          <a:stretch>
            <a:fillRect/>
          </a:stretch>
        </p:blipFill>
        <p:spPr>
          <a:xfrm>
            <a:off x="2730131" y="1066800"/>
            <a:ext cx="3683739" cy="486000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 Comparing the Simplex Method to the Graphical Approach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dirty="0"/>
                  <a:t>Now we find the value of </a:t>
                </a:r>
                <a14:m>
                  <m:oMath xmlns:m="http://schemas.openxmlformats.org/officeDocument/2006/math">
                    <m:r>
                      <a:rPr>
                        <a:latin typeface="Cambria Math" panose="02040503050406030204" pitchFamily="18" charset="0"/>
                      </a:rPr>
                      <m:t>𝑓</m:t>
                    </m:r>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𝑦</m:t>
                        </m:r>
                      </m:e>
                    </m:d>
                  </m:oMath>
                </a14:m>
                <a:r>
                  <a:rPr sz="2800" dirty="0"/>
                  <a:t> at each vertex.</a:t>
                </a:r>
                <a:endParaRPr lang="en-US" sz="2800" dirty="0"/>
              </a:p>
              <a:p>
                <a:pPr>
                  <a:defRPr sz="2800"/>
                </a:pPr>
                <a:endParaRPr lang="en-IN" dirty="0"/>
              </a:p>
              <a:p>
                <a:pPr>
                  <a:defRPr sz="2800"/>
                </a:pPr>
                <a:endParaRPr lang="en-IN" sz="2800" dirty="0"/>
              </a:p>
              <a:p>
                <a:pPr>
                  <a:defRPr sz="2800"/>
                </a:pPr>
                <a:endParaRPr lang="en-IN" dirty="0"/>
              </a:p>
              <a:p>
                <a:pPr>
                  <a:defRPr sz="2800"/>
                </a:pPr>
                <a:endParaRPr lang="en-IN" sz="2800" dirty="0"/>
              </a:p>
              <a:p>
                <a:pPr>
                  <a:defRPr sz="2800"/>
                </a:pPr>
                <a:endParaRPr lang="en-IN" dirty="0"/>
              </a:p>
              <a:p>
                <a:pPr>
                  <a:defRPr sz="2800"/>
                </a:pPr>
                <a:endParaRPr lang="en-IN" sz="2800" dirty="0"/>
              </a:p>
              <a:p>
                <a:pPr>
                  <a:defRPr sz="2800"/>
                </a:pPr>
                <a:r>
                  <a:rPr lang="en-IN" dirty="0"/>
                  <a:t>Therefore, the maximum value of </a:t>
                </a:r>
                <a14:m>
                  <m:oMath xmlns:m="http://schemas.openxmlformats.org/officeDocument/2006/math">
                    <m:r>
                      <a:rPr lang="en-IN">
                        <a:latin typeface="Cambria Math" panose="02040503050406030204" pitchFamily="18" charset="0"/>
                      </a:rPr>
                      <m:t>𝑓</m:t>
                    </m:r>
                  </m:oMath>
                </a14:m>
                <a:r>
                  <a:rPr lang="en-IN" dirty="0"/>
                  <a:t> is </a:t>
                </a:r>
                <a:r>
                  <a:rPr lang="en-IN" dirty="0">
                    <a:latin typeface="Cambria Math"/>
                  </a:rPr>
                  <a:t>72</a:t>
                </a:r>
                <a:r>
                  <a:rPr lang="en-IN" dirty="0"/>
                  <a:t>, and it is attained at </a:t>
                </a:r>
                <a14:m>
                  <m:oMath xmlns:m="http://schemas.openxmlformats.org/officeDocument/2006/math">
                    <m:d>
                      <m:dPr>
                        <m:ctrlPr>
                          <a:rPr lang="ar-AE" i="1">
                            <a:latin typeface="Cambria Math" panose="02040503050406030204" pitchFamily="18" charset="0"/>
                          </a:rPr>
                        </m:ctrlPr>
                      </m:dPr>
                      <m:e>
                        <m:r>
                          <a:rPr lang="ar-AE">
                            <a:latin typeface="Cambria Math" panose="02040503050406030204" pitchFamily="18" charset="0"/>
                          </a:rPr>
                          <m:t>4</m:t>
                        </m:r>
                        <m:r>
                          <a:rPr lang="ar-AE">
                            <a:latin typeface="Cambria Math" panose="02040503050406030204" pitchFamily="18" charset="0"/>
                          </a:rPr>
                          <m:t>,</m:t>
                        </m:r>
                        <m:r>
                          <a:rPr lang="ar-AE">
                            <a:latin typeface="Cambria Math" panose="02040503050406030204" pitchFamily="18" charset="0"/>
                          </a:rPr>
                          <m:t>6</m:t>
                        </m:r>
                        <m:r>
                          <a:rPr lang="ar-AE">
                            <a:latin typeface="Cambria Math" panose="02040503050406030204" pitchFamily="18" charset="0"/>
                          </a:rPr>
                          <m:t>.</m:t>
                        </m:r>
                        <m:r>
                          <a:rPr lang="ar-AE">
                            <a:latin typeface="Cambria Math" panose="02040503050406030204" pitchFamily="18" charset="0"/>
                          </a:rPr>
                          <m:t>5</m:t>
                        </m:r>
                      </m:e>
                    </m:d>
                  </m:oMath>
                </a14:m>
                <a:r>
                  <a:rPr lang="ar-AE" dirty="0"/>
                  <a:t>.</a:t>
                </a:r>
              </a:p>
              <a:p>
                <a:pPr>
                  <a:defRPr sz="2800"/>
                </a:pPr>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graphicFrame>
            <p:nvGraphicFramePr>
              <p:cNvPr id="4" name="Table Placeholder 2">
                <a:extLst>
                  <a:ext uri="{FF2B5EF4-FFF2-40B4-BE49-F238E27FC236}">
                    <a16:creationId xmlns:a16="http://schemas.microsoft.com/office/drawing/2014/main" id="{6C34B667-B609-4796-B67A-A3033E6090F7}"/>
                  </a:ext>
                </a:extLst>
              </p:cNvPr>
              <p:cNvGraphicFramePr>
                <a:graphicFrameLocks/>
              </p:cNvGraphicFramePr>
              <p:nvPr>
                <p:extLst>
                  <p:ext uri="{D42A27DB-BD31-4B8C-83A1-F6EECF244321}">
                    <p14:modId xmlns:p14="http://schemas.microsoft.com/office/powerpoint/2010/main" val="2701815082"/>
                  </p:ext>
                </p:extLst>
              </p:nvPr>
            </p:nvGraphicFramePr>
            <p:xfrm>
              <a:off x="3175190" y="1727200"/>
              <a:ext cx="2793620" cy="2590800"/>
            </p:xfrm>
            <a:graphic>
              <a:graphicData uri="http://schemas.openxmlformats.org/drawingml/2006/table">
                <a:tbl>
                  <a:tblPr firstRow="1" bandRow="1">
                    <a:tableStyleId>{5C22544A-7EE6-4342-B048-85BDC9FD1C3A}</a:tableStyleId>
                  </a:tblPr>
                  <a:tblGrid>
                    <a:gridCol w="1492441">
                      <a:extLst>
                        <a:ext uri="{9D8B030D-6E8A-4147-A177-3AD203B41FA5}">
                          <a16:colId xmlns:a16="http://schemas.microsoft.com/office/drawing/2014/main" val="20000"/>
                        </a:ext>
                      </a:extLst>
                    </a:gridCol>
                    <a:gridCol w="1301179">
                      <a:extLst>
                        <a:ext uri="{9D8B030D-6E8A-4147-A177-3AD203B41FA5}">
                          <a16:colId xmlns:a16="http://schemas.microsoft.com/office/drawing/2014/main" val="20001"/>
                        </a:ext>
                      </a:extLst>
                    </a:gridCol>
                  </a:tblGrid>
                  <a:tr h="370840">
                    <a:tc>
                      <a:txBody>
                        <a:bodyPr/>
                        <a:lstStyle/>
                        <a:p>
                          <a:pPr algn="ctr">
                            <a:defRPr sz="1800" b="1"/>
                          </a:pPr>
                          <a:r>
                            <a:rPr sz="2800"/>
                            <a:t>Vertex</a:t>
                          </a:r>
                        </a:p>
                      </a:txBody>
                      <a:tcPr/>
                    </a:tc>
                    <a:tc>
                      <a:txBody>
                        <a:bodyPr/>
                        <a:lstStyle/>
                        <a:p>
                          <a:pPr algn="ctr">
                            <a:defRPr sz="1800" b="1"/>
                          </a:pPr>
                          <a14:m>
                            <m:oMathPara xmlns:m="http://schemas.openxmlformats.org/officeDocument/2006/math">
                              <m:oMathParaPr>
                                <m:jc m:val="centerGroup"/>
                              </m:oMathParaPr>
                              <m:oMath xmlns:m="http://schemas.openxmlformats.org/officeDocument/2006/math">
                                <m:r>
                                  <a:rPr sz="2800">
                                    <a:latin typeface="Cambria Math"/>
                                  </a:rPr>
                                  <m:t>𝑓</m:t>
                                </m:r>
                                <m:r>
                                  <a:rPr sz="2800">
                                    <a:latin typeface="Cambria Math"/>
                                  </a:rPr>
                                  <m:t>⁡</m:t>
                                </m:r>
                                <m:d>
                                  <m:dPr>
                                    <m:ctrlPr>
                                      <a:rPr sz="2800" i="1">
                                        <a:latin typeface="Cambria Math" panose="02040503050406030204" pitchFamily="18" charset="0"/>
                                      </a:rPr>
                                    </m:ctrlPr>
                                  </m:dPr>
                                  <m:e>
                                    <m:r>
                                      <a:rPr sz="2800">
                                        <a:latin typeface="Cambria Math"/>
                                      </a:rPr>
                                      <m:t>𝑥</m:t>
                                    </m:r>
                                    <m:r>
                                      <a:rPr sz="2800">
                                        <a:latin typeface="Cambria Math"/>
                                      </a:rPr>
                                      <m:t>,</m:t>
                                    </m:r>
                                    <m:r>
                                      <a:rPr sz="2800">
                                        <a:latin typeface="Cambria Math"/>
                                      </a:rPr>
                                      <m:t>𝑦</m:t>
                                    </m:r>
                                  </m:e>
                                </m:d>
                              </m:oMath>
                            </m:oMathPara>
                          </a14:m>
                          <a:endParaRPr sz="2800" dirty="0"/>
                        </a:p>
                      </a:txBody>
                      <a:tcPr/>
                    </a:tc>
                    <a:extLst>
                      <a:ext uri="{0D108BD9-81ED-4DB2-BD59-A6C34878D82A}">
                        <a16:rowId xmlns:a16="http://schemas.microsoft.com/office/drawing/2014/main" val="10000"/>
                      </a:ext>
                    </a:extLst>
                  </a:tr>
                  <a:tr h="370840">
                    <a:tc>
                      <a:txBody>
                        <a:bodyPr/>
                        <a:lstStyle/>
                        <a:p>
                          <a:pPr algn="ctr">
                            <a:defRPr sz="1800"/>
                          </a:pPr>
                          <a14:m>
                            <m:oMathPara xmlns:m="http://schemas.openxmlformats.org/officeDocument/2006/math">
                              <m:oMathParaPr>
                                <m:jc m:val="centerGroup"/>
                              </m:oMathParaPr>
                              <m:oMath xmlns:m="http://schemas.openxmlformats.org/officeDocument/2006/math">
                                <m:d>
                                  <m:dPr>
                                    <m:ctrlPr>
                                      <a:rPr sz="2800" i="1">
                                        <a:latin typeface="Cambria Math" panose="02040503050406030204" pitchFamily="18" charset="0"/>
                                      </a:rPr>
                                    </m:ctrlPr>
                                  </m:dPr>
                                  <m:e>
                                    <m:r>
                                      <a:rPr sz="2800">
                                        <a:latin typeface="Cambria Math"/>
                                      </a:rPr>
                                      <m:t>0</m:t>
                                    </m:r>
                                    <m:r>
                                      <a:rPr sz="2800">
                                        <a:latin typeface="Cambria Math"/>
                                      </a:rPr>
                                      <m:t>,</m:t>
                                    </m:r>
                                    <m:r>
                                      <a:rPr sz="2800">
                                        <a:latin typeface="Cambria Math"/>
                                      </a:rPr>
                                      <m:t>0</m:t>
                                    </m:r>
                                  </m:e>
                                </m:d>
                              </m:oMath>
                            </m:oMathPara>
                          </a14:m>
                          <a:endParaRPr sz="2800"/>
                        </a:p>
                      </a:txBody>
                      <a:tcPr/>
                    </a:tc>
                    <a:tc>
                      <a:txBody>
                        <a:bodyPr/>
                        <a:lstStyle/>
                        <a:p>
                          <a:pPr algn="ctr"/>
                          <a:r>
                            <a:rPr sz="2800">
                              <a:latin typeface="Cambria Math"/>
                            </a:rPr>
                            <a:t>0</a:t>
                          </a:r>
                        </a:p>
                      </a:txBody>
                      <a:tcPr/>
                    </a:tc>
                    <a:extLst>
                      <a:ext uri="{0D108BD9-81ED-4DB2-BD59-A6C34878D82A}">
                        <a16:rowId xmlns:a16="http://schemas.microsoft.com/office/drawing/2014/main" val="10001"/>
                      </a:ext>
                    </a:extLst>
                  </a:tr>
                  <a:tr h="370840">
                    <a:tc>
                      <a:txBody>
                        <a:bodyPr/>
                        <a:lstStyle/>
                        <a:p>
                          <a:pPr algn="ctr">
                            <a:defRPr sz="1800"/>
                          </a:pPr>
                          <a14:m>
                            <m:oMathPara xmlns:m="http://schemas.openxmlformats.org/officeDocument/2006/math">
                              <m:oMathParaPr>
                                <m:jc m:val="centerGroup"/>
                              </m:oMathParaPr>
                              <m:oMath xmlns:m="http://schemas.openxmlformats.org/officeDocument/2006/math">
                                <m:d>
                                  <m:dPr>
                                    <m:ctrlPr>
                                      <a:rPr sz="2800" i="1">
                                        <a:latin typeface="Cambria Math" panose="02040503050406030204" pitchFamily="18" charset="0"/>
                                      </a:rPr>
                                    </m:ctrlPr>
                                  </m:dPr>
                                  <m:e>
                                    <m:r>
                                      <a:rPr sz="2800">
                                        <a:latin typeface="Cambria Math"/>
                                      </a:rPr>
                                      <m:t>10</m:t>
                                    </m:r>
                                    <m:r>
                                      <a:rPr sz="2800">
                                        <a:latin typeface="Cambria Math"/>
                                      </a:rPr>
                                      <m:t>.</m:t>
                                    </m:r>
                                    <m:r>
                                      <a:rPr sz="2800">
                                        <a:latin typeface="Cambria Math"/>
                                      </a:rPr>
                                      <m:t>5</m:t>
                                    </m:r>
                                    <m:r>
                                      <a:rPr sz="2800">
                                        <a:latin typeface="Cambria Math"/>
                                      </a:rPr>
                                      <m:t>,</m:t>
                                    </m:r>
                                    <m:r>
                                      <a:rPr sz="2800">
                                        <a:latin typeface="Cambria Math"/>
                                      </a:rPr>
                                      <m:t>0</m:t>
                                    </m:r>
                                  </m:e>
                                </m:d>
                              </m:oMath>
                            </m:oMathPara>
                          </a14:m>
                          <a:endParaRPr sz="2800"/>
                        </a:p>
                      </a:txBody>
                      <a:tcPr/>
                    </a:tc>
                    <a:tc>
                      <a:txBody>
                        <a:bodyPr/>
                        <a:lstStyle/>
                        <a:p>
                          <a:pPr algn="ctr"/>
                          <a:r>
                            <a:rPr sz="2800">
                              <a:latin typeface="Cambria Math"/>
                            </a:rPr>
                            <a:t>52.5</a:t>
                          </a:r>
                        </a:p>
                      </a:txBody>
                      <a:tcPr/>
                    </a:tc>
                    <a:extLst>
                      <a:ext uri="{0D108BD9-81ED-4DB2-BD59-A6C34878D82A}">
                        <a16:rowId xmlns:a16="http://schemas.microsoft.com/office/drawing/2014/main" val="10002"/>
                      </a:ext>
                    </a:extLst>
                  </a:tr>
                  <a:tr h="370840">
                    <a:tc>
                      <a:txBody>
                        <a:bodyPr/>
                        <a:lstStyle/>
                        <a:p>
                          <a:pPr algn="ctr">
                            <a:defRPr sz="1800"/>
                          </a:pPr>
                          <a14:m>
                            <m:oMathPara xmlns:m="http://schemas.openxmlformats.org/officeDocument/2006/math">
                              <m:oMathParaPr>
                                <m:jc m:val="centerGroup"/>
                              </m:oMathParaPr>
                              <m:oMath xmlns:m="http://schemas.openxmlformats.org/officeDocument/2006/math">
                                <m:d>
                                  <m:dPr>
                                    <m:ctrlPr>
                                      <a:rPr sz="2800" i="1">
                                        <a:latin typeface="Cambria Math" panose="02040503050406030204" pitchFamily="18" charset="0"/>
                                      </a:rPr>
                                    </m:ctrlPr>
                                  </m:dPr>
                                  <m:e>
                                    <m:r>
                                      <a:rPr sz="2800">
                                        <a:latin typeface="Cambria Math"/>
                                      </a:rPr>
                                      <m:t>4</m:t>
                                    </m:r>
                                    <m:r>
                                      <a:rPr sz="2800">
                                        <a:latin typeface="Cambria Math"/>
                                      </a:rPr>
                                      <m:t>,</m:t>
                                    </m:r>
                                    <m:r>
                                      <a:rPr sz="2800">
                                        <a:latin typeface="Cambria Math"/>
                                      </a:rPr>
                                      <m:t>6</m:t>
                                    </m:r>
                                    <m:r>
                                      <a:rPr sz="2800">
                                        <a:latin typeface="Cambria Math"/>
                                      </a:rPr>
                                      <m:t>.</m:t>
                                    </m:r>
                                    <m:r>
                                      <a:rPr sz="2800">
                                        <a:latin typeface="Cambria Math"/>
                                      </a:rPr>
                                      <m:t>5</m:t>
                                    </m:r>
                                  </m:e>
                                </m:d>
                              </m:oMath>
                            </m:oMathPara>
                          </a14:m>
                          <a:endParaRPr sz="2800"/>
                        </a:p>
                      </a:txBody>
                      <a:tcPr/>
                    </a:tc>
                    <a:tc>
                      <a:txBody>
                        <a:bodyPr/>
                        <a:lstStyle/>
                        <a:p>
                          <a:pPr algn="ctr"/>
                          <a:r>
                            <a:rPr sz="2800">
                              <a:latin typeface="Cambria Math"/>
                            </a:rPr>
                            <a:t>72</a:t>
                          </a:r>
                        </a:p>
                      </a:txBody>
                      <a:tcPr/>
                    </a:tc>
                    <a:extLst>
                      <a:ext uri="{0D108BD9-81ED-4DB2-BD59-A6C34878D82A}">
                        <a16:rowId xmlns:a16="http://schemas.microsoft.com/office/drawing/2014/main" val="10003"/>
                      </a:ext>
                    </a:extLst>
                  </a:tr>
                  <a:tr h="370840">
                    <a:tc>
                      <a:txBody>
                        <a:bodyPr/>
                        <a:lstStyle/>
                        <a:p>
                          <a:pPr algn="ctr">
                            <a:defRPr sz="1800"/>
                          </a:pPr>
                          <a14:m>
                            <m:oMathPara xmlns:m="http://schemas.openxmlformats.org/officeDocument/2006/math">
                              <m:oMathParaPr>
                                <m:jc m:val="centerGroup"/>
                              </m:oMathParaPr>
                              <m:oMath xmlns:m="http://schemas.openxmlformats.org/officeDocument/2006/math">
                                <m:d>
                                  <m:dPr>
                                    <m:ctrlPr>
                                      <a:rPr sz="2800" i="1">
                                        <a:latin typeface="Cambria Math" panose="02040503050406030204" pitchFamily="18" charset="0"/>
                                      </a:rPr>
                                    </m:ctrlPr>
                                  </m:dPr>
                                  <m:e>
                                    <m:r>
                                      <a:rPr sz="2800">
                                        <a:latin typeface="Cambria Math"/>
                                      </a:rPr>
                                      <m:t>0</m:t>
                                    </m:r>
                                    <m:r>
                                      <a:rPr sz="2800">
                                        <a:latin typeface="Cambria Math"/>
                                      </a:rPr>
                                      <m:t>,</m:t>
                                    </m:r>
                                    <m:r>
                                      <a:rPr sz="2800">
                                        <a:latin typeface="Cambria Math"/>
                                      </a:rPr>
                                      <m:t>7</m:t>
                                    </m:r>
                                  </m:e>
                                </m:d>
                              </m:oMath>
                            </m:oMathPara>
                          </a14:m>
                          <a:endParaRPr sz="2800"/>
                        </a:p>
                      </a:txBody>
                      <a:tcPr/>
                    </a:tc>
                    <a:tc>
                      <a:txBody>
                        <a:bodyPr/>
                        <a:lstStyle/>
                        <a:p>
                          <a:pPr algn="ctr"/>
                          <a:r>
                            <a:rPr sz="2800" dirty="0">
                              <a:latin typeface="Cambria Math"/>
                            </a:rPr>
                            <a:t>56</a:t>
                          </a:r>
                        </a:p>
                      </a:txBody>
                      <a:tcPr/>
                    </a:tc>
                    <a:extLst>
                      <a:ext uri="{0D108BD9-81ED-4DB2-BD59-A6C34878D82A}">
                        <a16:rowId xmlns:a16="http://schemas.microsoft.com/office/drawing/2014/main" val="10004"/>
                      </a:ext>
                    </a:extLst>
                  </a:tr>
                </a:tbl>
              </a:graphicData>
            </a:graphic>
          </p:graphicFrame>
        </mc:Choice>
        <mc:Fallback xmlns="">
          <p:graphicFrame>
            <p:nvGraphicFramePr>
              <p:cNvPr id="4" name="Table Placeholder 2">
                <a:extLst>
                  <a:ext uri="{FF2B5EF4-FFF2-40B4-BE49-F238E27FC236}">
                    <a16:creationId xmlns:a16="http://schemas.microsoft.com/office/drawing/2014/main" id="{6C34B667-B609-4796-B67A-A3033E6090F7}"/>
                  </a:ext>
                </a:extLst>
              </p:cNvPr>
              <p:cNvGraphicFramePr>
                <a:graphicFrameLocks/>
              </p:cNvGraphicFramePr>
              <p:nvPr>
                <p:extLst>
                  <p:ext uri="{D42A27DB-BD31-4B8C-83A1-F6EECF244321}">
                    <p14:modId xmlns:p14="http://schemas.microsoft.com/office/powerpoint/2010/main" val="2701815082"/>
                  </p:ext>
                </p:extLst>
              </p:nvPr>
            </p:nvGraphicFramePr>
            <p:xfrm>
              <a:off x="3175190" y="1727200"/>
              <a:ext cx="2793620" cy="2590800"/>
            </p:xfrm>
            <a:graphic>
              <a:graphicData uri="http://schemas.openxmlformats.org/drawingml/2006/table">
                <a:tbl>
                  <a:tblPr firstRow="1" bandRow="1">
                    <a:tableStyleId>{5C22544A-7EE6-4342-B048-85BDC9FD1C3A}</a:tableStyleId>
                  </a:tblPr>
                  <a:tblGrid>
                    <a:gridCol w="1492441">
                      <a:extLst>
                        <a:ext uri="{9D8B030D-6E8A-4147-A177-3AD203B41FA5}">
                          <a16:colId xmlns:a16="http://schemas.microsoft.com/office/drawing/2014/main" val="20000"/>
                        </a:ext>
                      </a:extLst>
                    </a:gridCol>
                    <a:gridCol w="1301179">
                      <a:extLst>
                        <a:ext uri="{9D8B030D-6E8A-4147-A177-3AD203B41FA5}">
                          <a16:colId xmlns:a16="http://schemas.microsoft.com/office/drawing/2014/main" val="20001"/>
                        </a:ext>
                      </a:extLst>
                    </a:gridCol>
                  </a:tblGrid>
                  <a:tr h="518160">
                    <a:tc>
                      <a:txBody>
                        <a:bodyPr/>
                        <a:lstStyle/>
                        <a:p>
                          <a:pPr algn="ctr">
                            <a:defRPr sz="1800" b="1"/>
                          </a:pPr>
                          <a:r>
                            <a:rPr sz="2800"/>
                            <a:t>Vertex</a:t>
                          </a:r>
                        </a:p>
                      </a:txBody>
                      <a:tcPr/>
                    </a:tc>
                    <a:tc>
                      <a:txBody>
                        <a:bodyPr/>
                        <a:lstStyle/>
                        <a:p>
                          <a:endParaRPr lang="en-US"/>
                        </a:p>
                      </a:txBody>
                      <a:tcPr>
                        <a:blipFill>
                          <a:blip r:embed="rId3"/>
                          <a:stretch>
                            <a:fillRect l="-115421" t="-10588" r="-1869" b="-432941"/>
                          </a:stretch>
                        </a:blipFill>
                      </a:tcPr>
                    </a:tc>
                    <a:extLst>
                      <a:ext uri="{0D108BD9-81ED-4DB2-BD59-A6C34878D82A}">
                        <a16:rowId xmlns:a16="http://schemas.microsoft.com/office/drawing/2014/main" val="10000"/>
                      </a:ext>
                    </a:extLst>
                  </a:tr>
                  <a:tr h="518160">
                    <a:tc>
                      <a:txBody>
                        <a:bodyPr/>
                        <a:lstStyle/>
                        <a:p>
                          <a:endParaRPr lang="en-US"/>
                        </a:p>
                      </a:txBody>
                      <a:tcPr>
                        <a:blipFill>
                          <a:blip r:embed="rId3"/>
                          <a:stretch>
                            <a:fillRect l="-407" t="-110588" r="-88618" b="-332941"/>
                          </a:stretch>
                        </a:blipFill>
                      </a:tcPr>
                    </a:tc>
                    <a:tc>
                      <a:txBody>
                        <a:bodyPr/>
                        <a:lstStyle/>
                        <a:p>
                          <a:pPr algn="ctr"/>
                          <a:r>
                            <a:rPr sz="2800">
                              <a:latin typeface="Cambria Math"/>
                            </a:rPr>
                            <a:t>0</a:t>
                          </a:r>
                        </a:p>
                      </a:txBody>
                      <a:tcPr/>
                    </a:tc>
                    <a:extLst>
                      <a:ext uri="{0D108BD9-81ED-4DB2-BD59-A6C34878D82A}">
                        <a16:rowId xmlns:a16="http://schemas.microsoft.com/office/drawing/2014/main" val="10001"/>
                      </a:ext>
                    </a:extLst>
                  </a:tr>
                  <a:tr h="518160">
                    <a:tc>
                      <a:txBody>
                        <a:bodyPr/>
                        <a:lstStyle/>
                        <a:p>
                          <a:endParaRPr lang="en-US"/>
                        </a:p>
                      </a:txBody>
                      <a:tcPr>
                        <a:blipFill>
                          <a:blip r:embed="rId3"/>
                          <a:stretch>
                            <a:fillRect l="-407" t="-208140" r="-88618" b="-229070"/>
                          </a:stretch>
                        </a:blipFill>
                      </a:tcPr>
                    </a:tc>
                    <a:tc>
                      <a:txBody>
                        <a:bodyPr/>
                        <a:lstStyle/>
                        <a:p>
                          <a:pPr algn="ctr"/>
                          <a:r>
                            <a:rPr sz="2800">
                              <a:latin typeface="Cambria Math"/>
                            </a:rPr>
                            <a:t>52.5</a:t>
                          </a:r>
                        </a:p>
                      </a:txBody>
                      <a:tcPr/>
                    </a:tc>
                    <a:extLst>
                      <a:ext uri="{0D108BD9-81ED-4DB2-BD59-A6C34878D82A}">
                        <a16:rowId xmlns:a16="http://schemas.microsoft.com/office/drawing/2014/main" val="10002"/>
                      </a:ext>
                    </a:extLst>
                  </a:tr>
                  <a:tr h="518160">
                    <a:tc>
                      <a:txBody>
                        <a:bodyPr/>
                        <a:lstStyle/>
                        <a:p>
                          <a:endParaRPr lang="en-US"/>
                        </a:p>
                      </a:txBody>
                      <a:tcPr>
                        <a:blipFill>
                          <a:blip r:embed="rId3"/>
                          <a:stretch>
                            <a:fillRect l="-407" t="-311765" r="-88618" b="-131765"/>
                          </a:stretch>
                        </a:blipFill>
                      </a:tcPr>
                    </a:tc>
                    <a:tc>
                      <a:txBody>
                        <a:bodyPr/>
                        <a:lstStyle/>
                        <a:p>
                          <a:pPr algn="ctr"/>
                          <a:r>
                            <a:rPr sz="2800">
                              <a:latin typeface="Cambria Math"/>
                            </a:rPr>
                            <a:t>72</a:t>
                          </a:r>
                        </a:p>
                      </a:txBody>
                      <a:tcPr/>
                    </a:tc>
                    <a:extLst>
                      <a:ext uri="{0D108BD9-81ED-4DB2-BD59-A6C34878D82A}">
                        <a16:rowId xmlns:a16="http://schemas.microsoft.com/office/drawing/2014/main" val="10003"/>
                      </a:ext>
                    </a:extLst>
                  </a:tr>
                  <a:tr h="518160">
                    <a:tc>
                      <a:txBody>
                        <a:bodyPr/>
                        <a:lstStyle/>
                        <a:p>
                          <a:endParaRPr lang="en-US"/>
                        </a:p>
                      </a:txBody>
                      <a:tcPr>
                        <a:blipFill>
                          <a:blip r:embed="rId3"/>
                          <a:stretch>
                            <a:fillRect l="-407" t="-411765" r="-88618" b="-31765"/>
                          </a:stretch>
                        </a:blipFill>
                      </a:tcPr>
                    </a:tc>
                    <a:tc>
                      <a:txBody>
                        <a:bodyPr/>
                        <a:lstStyle/>
                        <a:p>
                          <a:pPr algn="ctr"/>
                          <a:r>
                            <a:rPr sz="2800" dirty="0">
                              <a:latin typeface="Cambria Math"/>
                            </a:rPr>
                            <a:t>56</a:t>
                          </a:r>
                        </a:p>
                      </a:txBody>
                      <a:tcPr/>
                    </a:tc>
                    <a:extLst>
                      <a:ext uri="{0D108BD9-81ED-4DB2-BD59-A6C34878D82A}">
                        <a16:rowId xmlns:a16="http://schemas.microsoft.com/office/drawing/2014/main" val="10004"/>
                      </a:ext>
                    </a:extLst>
                  </a:tr>
                </a:tbl>
              </a:graphicData>
            </a:graphic>
          </p:graphicFrame>
        </mc:Fallback>
      </mc:AlternateContent>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sz="3200"/>
            </a:pPr>
            <a:r>
              <a:t>Example 3: An Application of the Simplex Method Involving Three Decision Variables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dirty="0"/>
                  <a:t>The </a:t>
                </a:r>
                <a14:m>
                  <m:oMath xmlns:m="http://schemas.openxmlformats.org/officeDocument/2006/math">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9</m:t>
                        </m:r>
                      </m:num>
                      <m:den>
                        <m:r>
                          <a:rPr>
                            <a:latin typeface="Cambria Math" panose="02040503050406030204" pitchFamily="18" charset="0"/>
                          </a:rPr>
                          <m:t>70</m:t>
                        </m:r>
                      </m:den>
                    </m:f>
                  </m:oMath>
                </a14:m>
                <a:r>
                  <a:rPr sz="2800" dirty="0"/>
                  <a:t> in the bottom row indicates that our next pivot column is column 1. Also, </a:t>
                </a:r>
                <a14:m>
                  <m:oMath xmlns:m="http://schemas.openxmlformats.org/officeDocument/2006/math">
                    <m:f>
                      <m:fPr>
                        <m:ctrlPr>
                          <a:rPr i="1">
                            <a:latin typeface="Cambria Math" panose="02040503050406030204" pitchFamily="18" charset="0"/>
                          </a:rPr>
                        </m:ctrlPr>
                      </m:fPr>
                      <m:num>
                        <m:f>
                          <m:fPr>
                            <m:ctrlPr>
                              <a:rPr i="1">
                                <a:latin typeface="Cambria Math" panose="02040503050406030204" pitchFamily="18" charset="0"/>
                              </a:rPr>
                            </m:ctrlPr>
                          </m:fPr>
                          <m:num>
                            <m:r>
                              <a:rPr>
                                <a:latin typeface="Cambria Math" panose="02040503050406030204" pitchFamily="18" charset="0"/>
                              </a:rPr>
                              <m:t>4800</m:t>
                            </m:r>
                          </m:num>
                          <m:den>
                            <m:r>
                              <a:rPr>
                                <a:latin typeface="Cambria Math" panose="02040503050406030204" pitchFamily="18" charset="0"/>
                              </a:rPr>
                              <m:t>7</m:t>
                            </m:r>
                          </m:den>
                        </m:f>
                      </m:num>
                      <m:den>
                        <m:f>
                          <m:fPr>
                            <m:ctrlPr>
                              <a:rPr i="1">
                                <a:latin typeface="Cambria Math" panose="02040503050406030204" pitchFamily="18" charset="0"/>
                              </a:rPr>
                            </m:ctrlPr>
                          </m:fPr>
                          <m:num>
                            <m:r>
                              <a:rPr>
                                <a:latin typeface="Cambria Math" panose="02040503050406030204" pitchFamily="18" charset="0"/>
                              </a:rPr>
                              <m:t>6</m:t>
                            </m:r>
                          </m:num>
                          <m:den>
                            <m:r>
                              <a:rPr>
                                <a:latin typeface="Cambria Math" panose="02040503050406030204" pitchFamily="18" charset="0"/>
                              </a:rPr>
                              <m:t>7</m:t>
                            </m:r>
                          </m:den>
                        </m:f>
                      </m:den>
                    </m:f>
                    <m:r>
                      <a:rPr>
                        <a:latin typeface="Cambria Math" panose="02040503050406030204" pitchFamily="18" charset="0"/>
                      </a:rPr>
                      <m:t>=</m:t>
                    </m:r>
                    <m:r>
                      <a:rPr>
                        <a:latin typeface="Cambria Math" panose="02040503050406030204" pitchFamily="18" charset="0"/>
                      </a:rPr>
                      <m:t>800</m:t>
                    </m:r>
                  </m:oMath>
                </a14:m>
                <a:r>
                  <a:rPr sz="2800" dirty="0"/>
                  <a:t>, </a:t>
                </a:r>
                <a14:m>
                  <m:oMath xmlns:m="http://schemas.openxmlformats.org/officeDocument/2006/math">
                    <m:f>
                      <m:fPr>
                        <m:ctrlPr>
                          <a:rPr i="1">
                            <a:latin typeface="Cambria Math" panose="02040503050406030204" pitchFamily="18" charset="0"/>
                          </a:rPr>
                        </m:ctrlPr>
                      </m:fPr>
                      <m:num>
                        <m:f>
                          <m:fPr>
                            <m:ctrlPr>
                              <a:rPr i="1">
                                <a:latin typeface="Cambria Math" panose="02040503050406030204" pitchFamily="18" charset="0"/>
                              </a:rPr>
                            </m:ctrlPr>
                          </m:fPr>
                          <m:num>
                            <m:r>
                              <a:rPr>
                                <a:latin typeface="Cambria Math" panose="02040503050406030204" pitchFamily="18" charset="0"/>
                              </a:rPr>
                              <m:t>2700</m:t>
                            </m:r>
                          </m:num>
                          <m:den>
                            <m:r>
                              <a:rPr>
                                <a:latin typeface="Cambria Math" panose="02040503050406030204" pitchFamily="18" charset="0"/>
                              </a:rPr>
                              <m:t>7</m:t>
                            </m:r>
                          </m:den>
                        </m:f>
                      </m:num>
                      <m:den>
                        <m:f>
                          <m:fPr>
                            <m:ctrlPr>
                              <a:rPr i="1">
                                <a:latin typeface="Cambria Math" panose="02040503050406030204" pitchFamily="18" charset="0"/>
                              </a:rPr>
                            </m:ctrlPr>
                          </m:fPr>
                          <m:num>
                            <m:r>
                              <a:rPr>
                                <a:latin typeface="Cambria Math" panose="02040503050406030204" pitchFamily="18" charset="0"/>
                              </a:rPr>
                              <m:t>6</m:t>
                            </m:r>
                          </m:num>
                          <m:den>
                            <m:r>
                              <a:rPr>
                                <a:latin typeface="Cambria Math" panose="02040503050406030204" pitchFamily="18" charset="0"/>
                              </a:rPr>
                              <m:t>7</m:t>
                            </m:r>
                          </m:den>
                        </m:f>
                      </m:den>
                    </m:f>
                    <m:r>
                      <a:rPr>
                        <a:latin typeface="Cambria Math" panose="02040503050406030204" pitchFamily="18" charset="0"/>
                      </a:rPr>
                      <m:t>=</m:t>
                    </m:r>
                    <m:r>
                      <a:rPr>
                        <a:latin typeface="Cambria Math" panose="02040503050406030204" pitchFamily="18" charset="0"/>
                      </a:rPr>
                      <m:t>450</m:t>
                    </m:r>
                  </m:oMath>
                </a14:m>
                <a:r>
                  <a:rPr sz="2800" dirty="0"/>
                  <a:t>, and </a:t>
                </a:r>
                <a14:m>
                  <m:oMath xmlns:m="http://schemas.openxmlformats.org/officeDocument/2006/math">
                    <m:f>
                      <m:fPr>
                        <m:ctrlPr>
                          <a:rPr i="1">
                            <a:latin typeface="Cambria Math" panose="02040503050406030204" pitchFamily="18" charset="0"/>
                          </a:rPr>
                        </m:ctrlPr>
                      </m:fPr>
                      <m:num>
                        <m:f>
                          <m:fPr>
                            <m:ctrlPr>
                              <a:rPr i="1">
                                <a:latin typeface="Cambria Math" panose="02040503050406030204" pitchFamily="18" charset="0"/>
                              </a:rPr>
                            </m:ctrlPr>
                          </m:fPr>
                          <m:num>
                            <m:r>
                              <a:rPr>
                                <a:latin typeface="Cambria Math" panose="02040503050406030204" pitchFamily="18" charset="0"/>
                              </a:rPr>
                              <m:t>6840</m:t>
                            </m:r>
                          </m:num>
                          <m:den>
                            <m:r>
                              <a:rPr>
                                <a:latin typeface="Cambria Math" panose="02040503050406030204" pitchFamily="18" charset="0"/>
                              </a:rPr>
                              <m:t>7</m:t>
                            </m:r>
                          </m:den>
                        </m:f>
                      </m:num>
                      <m:den>
                        <m:f>
                          <m:fPr>
                            <m:ctrlPr>
                              <a:rPr i="1">
                                <a:latin typeface="Cambria Math" panose="02040503050406030204" pitchFamily="18" charset="0"/>
                              </a:rPr>
                            </m:ctrlPr>
                          </m:fPr>
                          <m:num>
                            <m:r>
                              <a:rPr>
                                <a:latin typeface="Cambria Math" panose="02040503050406030204" pitchFamily="18" charset="0"/>
                              </a:rPr>
                              <m:t>18</m:t>
                            </m:r>
                          </m:num>
                          <m:den>
                            <m:r>
                              <a:rPr>
                                <a:latin typeface="Cambria Math" panose="02040503050406030204" pitchFamily="18" charset="0"/>
                              </a:rPr>
                              <m:t>7</m:t>
                            </m:r>
                          </m:den>
                        </m:f>
                      </m:den>
                    </m:f>
                    <m:r>
                      <a:rPr>
                        <a:latin typeface="Cambria Math" panose="02040503050406030204" pitchFamily="18" charset="0"/>
                      </a:rPr>
                      <m:t>=</m:t>
                    </m:r>
                    <m:r>
                      <a:rPr>
                        <a:latin typeface="Cambria Math" panose="02040503050406030204" pitchFamily="18" charset="0"/>
                      </a:rPr>
                      <m:t>380</m:t>
                    </m:r>
                  </m:oMath>
                </a14:m>
                <a:r>
                  <a:rPr sz="2800" dirty="0"/>
                  <a:t>. Since </a:t>
                </a:r>
                <a:r>
                  <a:rPr sz="2800" dirty="0">
                    <a:latin typeface="Cambria Math"/>
                  </a:rPr>
                  <a:t>380</a:t>
                </a:r>
                <a:r>
                  <a:rPr sz="2800" dirty="0"/>
                  <a:t> is the smallest quotient, our pivot row is row 3 and our pivot element is </a:t>
                </a:r>
                <a14:m>
                  <m:oMath xmlns:m="http://schemas.openxmlformats.org/officeDocument/2006/math">
                    <m:f>
                      <m:fPr>
                        <m:ctrlPr>
                          <a:rPr i="1">
                            <a:latin typeface="Cambria Math" panose="02040503050406030204" pitchFamily="18" charset="0"/>
                          </a:rPr>
                        </m:ctrlPr>
                      </m:fPr>
                      <m:num>
                        <m:r>
                          <a:rPr>
                            <a:latin typeface="Cambria Math" panose="02040503050406030204" pitchFamily="18" charset="0"/>
                          </a:rPr>
                          <m:t>18</m:t>
                        </m:r>
                      </m:num>
                      <m:den>
                        <m:r>
                          <a:rPr>
                            <a:latin typeface="Cambria Math" panose="02040503050406030204" pitchFamily="18" charset="0"/>
                          </a:rPr>
                          <m:t>7</m:t>
                        </m:r>
                      </m:den>
                    </m:f>
                  </m:oMath>
                </a14:m>
                <a:r>
                  <a:rPr sz="2800" dirty="0"/>
                  <a:t>. Once again, we do a sequence of row operations using the pivot row so that all entries in the pivot column are </a:t>
                </a:r>
                <a:r>
                  <a:rPr sz="2800" dirty="0">
                    <a:latin typeface="Cambria Math"/>
                  </a:rPr>
                  <a:t>0</a:t>
                </a:r>
                <a:r>
                  <a:rPr sz="2800" dirty="0"/>
                  <a:t> except for the </a:t>
                </a:r>
                <a:r>
                  <a:rPr sz="2800" dirty="0">
                    <a:latin typeface="Cambria Math"/>
                  </a:rPr>
                  <a:t>1</a:t>
                </a:r>
                <a:r>
                  <a:rPr sz="2800" dirty="0"/>
                  <a:t> in the pivot position.</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r="-2000"/>
                </a:stretch>
              </a:blipFill>
            </p:spPr>
            <p:txBody>
              <a:bodyPr/>
              <a:lstStyle/>
              <a:p>
                <a:r>
                  <a:rPr lang="en-IN">
                    <a:noFill/>
                  </a:rPr>
                  <a:t> </a:t>
                </a:r>
              </a:p>
            </p:txBody>
          </p:sp>
        </mc:Fallback>
      </mc:AlternateContent>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sz="3200"/>
            </a:pPr>
            <a:r>
              <a:t>Example 3: An Application of the Simplex Method Involving Three Decision Variables (cont.)</a:t>
            </a:r>
          </a:p>
        </p:txBody>
      </p:sp>
      <p:pic>
        <p:nvPicPr>
          <p:cNvPr id="6" name="Picture 5">
            <a:extLst>
              <a:ext uri="{FF2B5EF4-FFF2-40B4-BE49-F238E27FC236}">
                <a16:creationId xmlns:a16="http://schemas.microsoft.com/office/drawing/2014/main" id="{FAB8E9C4-ED05-4C78-A2FB-1C448A534BE7}"/>
              </a:ext>
            </a:extLst>
          </p:cNvPr>
          <p:cNvPicPr>
            <a:picLocks noChangeAspect="1"/>
          </p:cNvPicPr>
          <p:nvPr/>
        </p:nvPicPr>
        <p:blipFill>
          <a:blip r:embed="rId2"/>
          <a:stretch>
            <a:fillRect/>
          </a:stretch>
        </p:blipFill>
        <p:spPr>
          <a:xfrm>
            <a:off x="2621021" y="1066800"/>
            <a:ext cx="3901959" cy="4860000"/>
          </a:xfrm>
          <a:prstGeom prst="rect">
            <a:avLst/>
          </a:prstGeom>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sz="3200"/>
            </a:pPr>
            <a:r>
              <a:t>Example 3: An Application of the Simplex Method Involving Three Decision Variables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sz="2800" dirty="0"/>
                  <a:t>We no longer have any negative entries in the bottom row. From the final simplex tableau, we obtain the following solution.</a:t>
                </a:r>
              </a:p>
              <a:p>
                <a:pPr algn="ctr">
                  <a:defRPr sz="2800"/>
                </a:pPr>
                <a14:m>
                  <m:oMathPara xmlns:m="http://schemas.openxmlformats.org/officeDocument/2006/math">
                    <m:oMathParaPr>
                      <m:jc m:val="centerGroup"/>
                    </m:oMathParaPr>
                    <m:oMath xmlns:m="http://schemas.openxmlformats.org/officeDocument/2006/math">
                      <m:d>
                        <m:dPr>
                          <m:ctrlPr>
                            <a:rPr i="1">
                              <a:latin typeface="Cambria Math" panose="02040503050406030204" pitchFamily="18" charset="0"/>
                            </a:rPr>
                          </m:ctrlPr>
                        </m:dPr>
                        <m:e>
                          <m:sSub>
                            <m:sSubPr>
                              <m:ctrlPr>
                                <a:rPr i="1">
                                  <a:latin typeface="Cambria Math" panose="02040503050406030204" pitchFamily="18" charset="0"/>
                                </a:rPr>
                              </m:ctrlPr>
                            </m:sSubPr>
                            <m:e>
                              <m:r>
                                <a:rPr>
                                  <a:latin typeface="Cambria Math" panose="02040503050406030204" pitchFamily="18" charset="0"/>
                                </a:rPr>
                                <m:t>𝑥</m:t>
                              </m:r>
                            </m:e>
                            <m:sub>
                              <m:r>
                                <a:rPr>
                                  <a:latin typeface="Cambria Math" panose="02040503050406030204" pitchFamily="18" charset="0"/>
                                </a:rPr>
                                <m:t>1</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𝑥</m:t>
                              </m:r>
                            </m:e>
                            <m:sub>
                              <m:r>
                                <a:rPr>
                                  <a:latin typeface="Cambria Math" panose="02040503050406030204" pitchFamily="18" charset="0"/>
                                </a:rPr>
                                <m:t>2</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𝑥</m:t>
                              </m:r>
                            </m:e>
                            <m:sub>
                              <m:r>
                                <a:rPr>
                                  <a:latin typeface="Cambria Math" panose="02040503050406030204" pitchFamily="18" charset="0"/>
                                </a:rPr>
                                <m:t>3</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𝑠</m:t>
                              </m:r>
                            </m:e>
                            <m:sub>
                              <m:r>
                                <a:rPr>
                                  <a:latin typeface="Cambria Math" panose="02040503050406030204" pitchFamily="18" charset="0"/>
                                </a:rPr>
                                <m:t>1</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𝑠</m:t>
                              </m:r>
                            </m:e>
                            <m:sub>
                              <m:r>
                                <a:rPr>
                                  <a:latin typeface="Cambria Math" panose="02040503050406030204" pitchFamily="18" charset="0"/>
                                </a:rPr>
                                <m:t>2</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𝑠</m:t>
                              </m:r>
                            </m:e>
                            <m:sub>
                              <m:r>
                                <a:rPr>
                                  <a:latin typeface="Cambria Math" panose="02040503050406030204" pitchFamily="18" charset="0"/>
                                </a:rPr>
                                <m:t>3</m:t>
                              </m:r>
                            </m:sub>
                          </m:sSub>
                          <m:r>
                            <a:rPr>
                              <a:latin typeface="Cambria Math" panose="02040503050406030204" pitchFamily="18" charset="0"/>
                            </a:rPr>
                            <m:t>,</m:t>
                          </m:r>
                          <m:r>
                            <a:rPr>
                              <a:latin typeface="Cambria Math" panose="02040503050406030204" pitchFamily="18" charset="0"/>
                            </a:rPr>
                            <m:t>𝑧</m:t>
                          </m:r>
                        </m:e>
                      </m:d>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380</m:t>
                          </m:r>
                          <m:r>
                            <a:rPr>
                              <a:latin typeface="Cambria Math" panose="02040503050406030204" pitchFamily="18" charset="0"/>
                            </a:rPr>
                            <m:t>,</m:t>
                          </m:r>
                          <m:r>
                            <a:rPr>
                              <a:latin typeface="Cambria Math" panose="02040503050406030204" pitchFamily="18" charset="0"/>
                            </a:rPr>
                            <m:t>0</m:t>
                          </m:r>
                          <m:r>
                            <a:rPr>
                              <a:latin typeface="Cambria Math" panose="02040503050406030204" pitchFamily="18" charset="0"/>
                            </a:rPr>
                            <m:t>,</m:t>
                          </m:r>
                          <m:r>
                            <a:rPr>
                              <a:latin typeface="Cambria Math" panose="02040503050406030204" pitchFamily="18" charset="0"/>
                            </a:rPr>
                            <m:t>360</m:t>
                          </m:r>
                          <m:r>
                            <a:rPr>
                              <a:latin typeface="Cambria Math" panose="02040503050406030204" pitchFamily="18" charset="0"/>
                            </a:rPr>
                            <m:t>,</m:t>
                          </m:r>
                          <m:r>
                            <a:rPr>
                              <a:latin typeface="Cambria Math" panose="02040503050406030204" pitchFamily="18" charset="0"/>
                            </a:rPr>
                            <m:t>0</m:t>
                          </m:r>
                          <m:r>
                            <a:rPr>
                              <a:latin typeface="Cambria Math" panose="02040503050406030204" pitchFamily="18" charset="0"/>
                            </a:rPr>
                            <m:t>,</m:t>
                          </m:r>
                          <m:r>
                            <a:rPr>
                              <a:latin typeface="Cambria Math" panose="02040503050406030204" pitchFamily="18" charset="0"/>
                            </a:rPr>
                            <m:t>60</m:t>
                          </m:r>
                          <m:r>
                            <a:rPr>
                              <a:latin typeface="Cambria Math" panose="02040503050406030204" pitchFamily="18" charset="0"/>
                            </a:rPr>
                            <m:t>,</m:t>
                          </m:r>
                          <m:r>
                            <a:rPr>
                              <a:latin typeface="Cambria Math" panose="02040503050406030204" pitchFamily="18" charset="0"/>
                            </a:rPr>
                            <m:t>0</m:t>
                          </m:r>
                          <m:r>
                            <a:rPr>
                              <a:latin typeface="Cambria Math" panose="02040503050406030204" pitchFamily="18" charset="0"/>
                            </a:rPr>
                            <m:t>,</m:t>
                          </m:r>
                          <m:r>
                            <a:rPr>
                              <a:latin typeface="Cambria Math" panose="02040503050406030204" pitchFamily="18" charset="0"/>
                            </a:rPr>
                            <m:t>1146</m:t>
                          </m:r>
                        </m:e>
                      </m:d>
                    </m:oMath>
                  </m:oMathPara>
                </a14:m>
                <a:endParaRPr sz="2800" dirty="0"/>
              </a:p>
              <a:p>
                <a:pPr>
                  <a:defRPr sz="2800"/>
                </a:pPr>
                <a:r>
                  <a:rPr sz="2800" dirty="0"/>
                  <a:t>Therefore, the couple should make </a:t>
                </a:r>
                <a:r>
                  <a:rPr sz="2800" dirty="0">
                    <a:latin typeface="Cambria Math"/>
                  </a:rPr>
                  <a:t>380</a:t>
                </a:r>
                <a:r>
                  <a:rPr sz="2800" dirty="0"/>
                  <a:t> apple pies, no grape pies, and </a:t>
                </a:r>
                <a:r>
                  <a:rPr sz="2800" dirty="0">
                    <a:latin typeface="Cambria Math"/>
                  </a:rPr>
                  <a:t>360</a:t>
                </a:r>
                <a:r>
                  <a:rPr sz="2800" dirty="0"/>
                  <a:t> blueberry pies to make a maximum revenue of </a:t>
                </a:r>
                <a14:m>
                  <m:oMath xmlns:m="http://schemas.openxmlformats.org/officeDocument/2006/math">
                    <m:r>
                      <a:rPr>
                        <a:latin typeface="Cambria Math" panose="02040503050406030204" pitchFamily="18" charset="0"/>
                      </a:rPr>
                      <m:t>$</m:t>
                    </m:r>
                    <m:r>
                      <a:rPr>
                        <a:latin typeface="Cambria Math" panose="02040503050406030204" pitchFamily="18" charset="0"/>
                      </a:rPr>
                      <m:t>1146</m:t>
                    </m:r>
                  </m:oMath>
                </a14:m>
                <a:r>
                  <a:rPr sz="2800" dirty="0"/>
                  <a:t>.</a:t>
                </a:r>
              </a:p>
              <a:p>
                <a:pPr>
                  <a:defRPr sz="2800"/>
                </a:pPr>
                <a:r>
                  <a:rPr sz="2800" b="1" dirty="0"/>
                  <a:t>Note:</a:t>
                </a:r>
                <a:r>
                  <a:rPr sz="2800" dirty="0"/>
                  <a:t> In our solution,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𝑠</m:t>
                        </m:r>
                      </m:e>
                      <m:sub>
                        <m:r>
                          <a:rPr>
                            <a:latin typeface="Cambria Math" panose="02040503050406030204" pitchFamily="18" charset="0"/>
                          </a:rPr>
                          <m:t>1</m:t>
                        </m:r>
                      </m:sub>
                    </m:sSub>
                    <m:r>
                      <a:rPr>
                        <a:latin typeface="Cambria Math" panose="02040503050406030204" pitchFamily="18" charset="0"/>
                      </a:rPr>
                      <m:t>=</m:t>
                    </m:r>
                    <m:r>
                      <a:rPr>
                        <a:latin typeface="Cambria Math" panose="02040503050406030204" pitchFamily="18" charset="0"/>
                      </a:rPr>
                      <m:t>0</m:t>
                    </m:r>
                  </m:oMath>
                </a14:m>
                <a:r>
                  <a:rPr sz="2800" dirty="0"/>
                  <a:t> means all of the sugar is used,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𝑠</m:t>
                        </m:r>
                      </m:e>
                      <m:sub>
                        <m:r>
                          <a:rPr>
                            <a:latin typeface="Cambria Math" panose="02040503050406030204" pitchFamily="18" charset="0"/>
                          </a:rPr>
                          <m:t>2</m:t>
                        </m:r>
                      </m:sub>
                    </m:sSub>
                    <m:r>
                      <a:rPr>
                        <a:latin typeface="Cambria Math" panose="02040503050406030204" pitchFamily="18" charset="0"/>
                      </a:rPr>
                      <m:t>=</m:t>
                    </m:r>
                    <m:r>
                      <a:rPr>
                        <a:latin typeface="Cambria Math" panose="02040503050406030204" pitchFamily="18" charset="0"/>
                      </a:rPr>
                      <m:t>60</m:t>
                    </m:r>
                  </m:oMath>
                </a14:m>
                <a:r>
                  <a:rPr sz="2800" dirty="0"/>
                  <a:t> means </a:t>
                </a:r>
                <a:r>
                  <a:rPr sz="2800" dirty="0">
                    <a:latin typeface="Cambria Math"/>
                  </a:rPr>
                  <a:t>60</a:t>
                </a:r>
                <a:r>
                  <a:rPr sz="2800" dirty="0"/>
                  <a:t> cups of flour will remain unused, and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𝑠</m:t>
                        </m:r>
                      </m:e>
                      <m:sub>
                        <m:r>
                          <a:rPr>
                            <a:latin typeface="Cambria Math" panose="02040503050406030204" pitchFamily="18" charset="0"/>
                          </a:rPr>
                          <m:t>3</m:t>
                        </m:r>
                      </m:sub>
                    </m:sSub>
                    <m:r>
                      <a:rPr>
                        <a:latin typeface="Cambria Math" panose="02040503050406030204" pitchFamily="18" charset="0"/>
                      </a:rPr>
                      <m:t>=</m:t>
                    </m:r>
                    <m:r>
                      <a:rPr>
                        <a:latin typeface="Cambria Math" panose="02040503050406030204" pitchFamily="18" charset="0"/>
                      </a:rPr>
                      <m:t>0</m:t>
                    </m:r>
                  </m:oMath>
                </a14:m>
                <a:r>
                  <a:rPr sz="2800" dirty="0"/>
                  <a:t> means the couple will need to work the full </a:t>
                </a:r>
                <a:r>
                  <a:rPr sz="2800" dirty="0">
                    <a:latin typeface="Cambria Math"/>
                  </a:rPr>
                  <a:t>62</a:t>
                </a:r>
                <a:r>
                  <a:rPr sz="2800" dirty="0"/>
                  <a:t> hours.</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cstate="print"/>
                <a:stretch>
                  <a:fillRect l="-1481" t="-1227" r="-2370" b="-3313"/>
                </a:stretch>
              </a:blipFill>
            </p:spPr>
            <p:txBody>
              <a:bodyPr/>
              <a:lstStyle/>
              <a:p>
                <a:r>
                  <a:rPr lang="en-US">
                    <a:noFill/>
                  </a:rPr>
                  <a:t> </a:t>
                </a:r>
              </a:p>
            </p:txBody>
          </p:sp>
        </mc:Fallback>
      </mc:AlternateContent>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4: A Maximization Problem with Multiple Solutions</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dirty="0"/>
                  <a:t>Use the simplex method to maximize </a:t>
                </a:r>
                <a14:m>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𝑓</m:t>
                        </m:r>
                      </m:fName>
                      <m:e>
                        <m:d>
                          <m:dPr>
                            <m:ctrlPr>
                              <a:rPr i="1">
                                <a:latin typeface="Cambria Math" panose="02040503050406030204" pitchFamily="18" charset="0"/>
                              </a:rPr>
                            </m:ctrlPr>
                          </m:dPr>
                          <m:e>
                            <m:sSub>
                              <m:sSubPr>
                                <m:ctrlPr>
                                  <a:rPr i="1">
                                    <a:latin typeface="Cambria Math" panose="02040503050406030204" pitchFamily="18" charset="0"/>
                                  </a:rPr>
                                </m:ctrlPr>
                              </m:sSubPr>
                              <m:e>
                                <m:r>
                                  <a:rPr>
                                    <a:latin typeface="Cambria Math" panose="02040503050406030204" pitchFamily="18" charset="0"/>
                                  </a:rPr>
                                  <m:t>𝑥</m:t>
                                </m:r>
                              </m:e>
                              <m:sub>
                                <m:r>
                                  <a:rPr>
                                    <a:latin typeface="Cambria Math" panose="02040503050406030204" pitchFamily="18" charset="0"/>
                                  </a:rPr>
                                  <m:t>1</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𝑥</m:t>
                                </m:r>
                              </m:e>
                              <m:sub>
                                <m:r>
                                  <a:rPr>
                                    <a:latin typeface="Cambria Math" panose="02040503050406030204" pitchFamily="18" charset="0"/>
                                  </a:rPr>
                                  <m:t>2</m:t>
                                </m:r>
                              </m:sub>
                            </m:sSub>
                          </m:e>
                        </m:d>
                      </m:e>
                    </m:func>
                    <m:r>
                      <a:rPr>
                        <a:latin typeface="Cambria Math" panose="02040503050406030204" pitchFamily="18" charset="0"/>
                      </a:rPr>
                      <m:t>=</m:t>
                    </m:r>
                    <m:r>
                      <a:rPr>
                        <a:latin typeface="Cambria Math" panose="02040503050406030204" pitchFamily="18" charset="0"/>
                      </a:rPr>
                      <m:t>6</m:t>
                    </m:r>
                    <m:sSub>
                      <m:sSubPr>
                        <m:ctrlPr>
                          <a:rPr i="1">
                            <a:latin typeface="Cambria Math" panose="02040503050406030204" pitchFamily="18" charset="0"/>
                          </a:rPr>
                        </m:ctrlPr>
                      </m:sSubPr>
                      <m:e>
                        <m:r>
                          <a:rPr>
                            <a:latin typeface="Cambria Math" panose="02040503050406030204" pitchFamily="18" charset="0"/>
                          </a:rPr>
                          <m:t>𝑥</m:t>
                        </m:r>
                      </m:e>
                      <m:sub>
                        <m:r>
                          <a:rPr>
                            <a:latin typeface="Cambria Math" panose="02040503050406030204" pitchFamily="18" charset="0"/>
                          </a:rPr>
                          <m:t>1</m:t>
                        </m:r>
                      </m:sub>
                    </m:sSub>
                    <m:r>
                      <a:rPr>
                        <a:latin typeface="Cambria Math" panose="02040503050406030204" pitchFamily="18" charset="0"/>
                      </a:rPr>
                      <m:t>+</m:t>
                    </m:r>
                    <m:r>
                      <a:rPr>
                        <a:latin typeface="Cambria Math" panose="02040503050406030204" pitchFamily="18" charset="0"/>
                      </a:rPr>
                      <m:t>8</m:t>
                    </m:r>
                    <m:sSub>
                      <m:sSubPr>
                        <m:ctrlPr>
                          <a:rPr i="1">
                            <a:latin typeface="Cambria Math" panose="02040503050406030204" pitchFamily="18" charset="0"/>
                          </a:rPr>
                        </m:ctrlPr>
                      </m:sSubPr>
                      <m:e>
                        <m:r>
                          <a:rPr>
                            <a:latin typeface="Cambria Math" panose="02040503050406030204" pitchFamily="18" charset="0"/>
                          </a:rPr>
                          <m:t>𝑥</m:t>
                        </m:r>
                      </m:e>
                      <m:sub>
                        <m:r>
                          <a:rPr>
                            <a:latin typeface="Cambria Math" panose="02040503050406030204" pitchFamily="18" charset="0"/>
                          </a:rPr>
                          <m:t>2</m:t>
                        </m:r>
                      </m:sub>
                    </m:sSub>
                  </m:oMath>
                </a14:m>
                <a:r>
                  <a:rPr sz="2800" dirty="0"/>
                  <a:t> subject to the following constraints.</a:t>
                </a:r>
                <a:endParaRPr lang="en-US" sz="2800" dirty="0"/>
              </a:p>
              <a:p>
                <a:pPr>
                  <a:defRPr sz="2800"/>
                </a:pPr>
                <a14:m>
                  <m:oMathPara xmlns:m="http://schemas.openxmlformats.org/officeDocument/2006/math">
                    <m:oMathParaPr>
                      <m:jc m:val="centerGroup"/>
                    </m:oMathParaPr>
                    <m:oMath xmlns:m="http://schemas.openxmlformats.org/officeDocument/2006/math">
                      <m:d>
                        <m:dPr>
                          <m:begChr m:val="{"/>
                          <m:endChr m:val=""/>
                          <m:ctrlPr>
                            <a:rPr lang="en-IN" sz="2800" i="1" smtClean="0">
                              <a:latin typeface="Cambria Math" panose="02040503050406030204" pitchFamily="18" charset="0"/>
                            </a:rPr>
                          </m:ctrlPr>
                        </m:dPr>
                        <m:e>
                          <m:eqArr>
                            <m:eqArrPr>
                              <m:ctrlPr>
                                <a:rPr lang="ar-AE" i="1">
                                  <a:latin typeface="Cambria Math" panose="02040503050406030204" pitchFamily="18" charset="0"/>
                                </a:rPr>
                              </m:ctrlPr>
                            </m:eqArrPr>
                            <m:e>
                              <m:r>
                                <a:rPr lang="ar-AE">
                                  <a:latin typeface="Cambria Math" panose="02040503050406030204" pitchFamily="18" charset="0"/>
                                </a:rPr>
                                <m:t>3</m:t>
                              </m:r>
                              <m:sSub>
                                <m:sSubPr>
                                  <m:ctrlPr>
                                    <a:rPr lang="ar-AE" i="1">
                                      <a:latin typeface="Cambria Math" panose="02040503050406030204" pitchFamily="18" charset="0"/>
                                    </a:rPr>
                                  </m:ctrlPr>
                                </m:sSubPr>
                                <m:e>
                                  <m:r>
                                    <a:rPr lang="ar-AE">
                                      <a:latin typeface="Cambria Math" panose="02040503050406030204" pitchFamily="18" charset="0"/>
                                    </a:rPr>
                                    <m:t>𝑥</m:t>
                                  </m:r>
                                </m:e>
                                <m:sub>
                                  <m:r>
                                    <a:rPr lang="ar-AE">
                                      <a:latin typeface="Cambria Math" panose="02040503050406030204" pitchFamily="18" charset="0"/>
                                    </a:rPr>
                                    <m:t>1</m:t>
                                  </m:r>
                                </m:sub>
                              </m:sSub>
                              <m:r>
                                <a:rPr lang="ar-AE">
                                  <a:latin typeface="Cambria Math" panose="02040503050406030204" pitchFamily="18" charset="0"/>
                                </a:rPr>
                                <m:t>+</m:t>
                              </m:r>
                              <m:r>
                                <a:rPr lang="ar-AE">
                                  <a:latin typeface="Cambria Math" panose="02040503050406030204" pitchFamily="18" charset="0"/>
                                </a:rPr>
                                <m:t>4</m:t>
                              </m:r>
                              <m:sSub>
                                <m:sSubPr>
                                  <m:ctrlPr>
                                    <a:rPr lang="ar-AE" i="1">
                                      <a:latin typeface="Cambria Math" panose="02040503050406030204" pitchFamily="18" charset="0"/>
                                    </a:rPr>
                                  </m:ctrlPr>
                                </m:sSubPr>
                                <m:e>
                                  <m:r>
                                    <a:rPr lang="ar-AE">
                                      <a:latin typeface="Cambria Math" panose="02040503050406030204" pitchFamily="18" charset="0"/>
                                    </a:rPr>
                                    <m:t>𝑥</m:t>
                                  </m:r>
                                </m:e>
                                <m:sub>
                                  <m:r>
                                    <a:rPr lang="ar-AE">
                                      <a:latin typeface="Cambria Math" panose="02040503050406030204" pitchFamily="18" charset="0"/>
                                    </a:rPr>
                                    <m:t>2</m:t>
                                  </m:r>
                                </m:sub>
                              </m:sSub>
                              <m:r>
                                <a:rPr lang="ar-AE">
                                  <a:latin typeface="Cambria Math" panose="02040503050406030204" pitchFamily="18" charset="0"/>
                                </a:rPr>
                                <m:t>≤</m:t>
                              </m:r>
                              <m:r>
                                <a:rPr lang="ar-AE">
                                  <a:latin typeface="Cambria Math" panose="02040503050406030204" pitchFamily="18" charset="0"/>
                                </a:rPr>
                                <m:t>48</m:t>
                              </m:r>
                            </m:e>
                            <m:e>
                              <m:r>
                                <a:rPr lang="ar-AE">
                                  <a:latin typeface="Cambria Math" panose="02040503050406030204" pitchFamily="18" charset="0"/>
                                </a:rPr>
                                <m:t>2</m:t>
                              </m:r>
                              <m:sSub>
                                <m:sSubPr>
                                  <m:ctrlPr>
                                    <a:rPr lang="ar-AE" i="1">
                                      <a:latin typeface="Cambria Math" panose="02040503050406030204" pitchFamily="18" charset="0"/>
                                    </a:rPr>
                                  </m:ctrlPr>
                                </m:sSubPr>
                                <m:e>
                                  <m:r>
                                    <a:rPr lang="ar-AE">
                                      <a:latin typeface="Cambria Math" panose="02040503050406030204" pitchFamily="18" charset="0"/>
                                    </a:rPr>
                                    <m:t>𝑥</m:t>
                                  </m:r>
                                </m:e>
                                <m:sub>
                                  <m:r>
                                    <a:rPr lang="ar-AE">
                                      <a:latin typeface="Cambria Math" panose="02040503050406030204" pitchFamily="18" charset="0"/>
                                    </a:rPr>
                                    <m:t>1</m:t>
                                  </m:r>
                                </m:sub>
                              </m:sSub>
                              <m:r>
                                <a:rPr lang="ar-AE">
                                  <a:latin typeface="Cambria Math" panose="02040503050406030204" pitchFamily="18" charset="0"/>
                                </a:rPr>
                                <m:t>+</m:t>
                              </m:r>
                              <m:r>
                                <a:rPr lang="ar-AE">
                                  <a:latin typeface="Cambria Math" panose="02040503050406030204" pitchFamily="18" charset="0"/>
                                </a:rPr>
                                <m:t>5</m:t>
                              </m:r>
                              <m:sSub>
                                <m:sSubPr>
                                  <m:ctrlPr>
                                    <a:rPr lang="ar-AE" i="1">
                                      <a:latin typeface="Cambria Math" panose="02040503050406030204" pitchFamily="18" charset="0"/>
                                    </a:rPr>
                                  </m:ctrlPr>
                                </m:sSubPr>
                                <m:e>
                                  <m:r>
                                    <a:rPr lang="ar-AE">
                                      <a:latin typeface="Cambria Math" panose="02040503050406030204" pitchFamily="18" charset="0"/>
                                    </a:rPr>
                                    <m:t>𝑥</m:t>
                                  </m:r>
                                </m:e>
                                <m:sub>
                                  <m:r>
                                    <a:rPr lang="ar-AE">
                                      <a:latin typeface="Cambria Math" panose="02040503050406030204" pitchFamily="18" charset="0"/>
                                    </a:rPr>
                                    <m:t>2</m:t>
                                  </m:r>
                                </m:sub>
                              </m:sSub>
                              <m:r>
                                <a:rPr lang="ar-AE">
                                  <a:latin typeface="Cambria Math" panose="02040503050406030204" pitchFamily="18" charset="0"/>
                                </a:rPr>
                                <m:t>≤</m:t>
                              </m:r>
                              <m:r>
                                <a:rPr lang="ar-AE">
                                  <a:latin typeface="Cambria Math" panose="02040503050406030204" pitchFamily="18" charset="0"/>
                                </a:rPr>
                                <m:t>80</m:t>
                              </m:r>
                            </m:e>
                          </m:eqArr>
                        </m:e>
                      </m:d>
                    </m:oMath>
                  </m:oMathPara>
                </a14:m>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IN">
                    <a:noFill/>
                  </a:rPr>
                  <a:t> </a:t>
                </a:r>
              </a:p>
            </p:txBody>
          </p:sp>
        </mc:Fallback>
      </mc:AlternateContent>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4: A Maximization Problem with Multiple Solutions (cont.)</a:t>
            </a:r>
          </a:p>
        </p:txBody>
      </p:sp>
      <p:sp>
        <p:nvSpPr>
          <p:cNvPr id="3" name="Text Placeholder 2"/>
          <p:cNvSpPr>
            <a:spLocks noGrp="1"/>
          </p:cNvSpPr>
          <p:nvPr>
            <p:ph type="body" sz="quarter" idx="10"/>
          </p:nvPr>
        </p:nvSpPr>
        <p:spPr/>
        <p:txBody>
          <a:bodyPr>
            <a:normAutofit/>
          </a:bodyPr>
          <a:lstStyle/>
          <a:p>
            <a:r>
              <a:rPr sz="2800" b="1"/>
              <a:t>Solution</a:t>
            </a:r>
          </a:p>
          <a:p>
            <a:r>
              <a:rPr sz="2800"/>
              <a:t>Since we only have two decision variables, we will first consider the graphical approach. The feasible region for this problem is in the graph below.</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4: A Maximization Problem with Multiple Solutions (cont.)</a:t>
            </a:r>
          </a:p>
        </p:txBody>
      </p:sp>
      <p:pic>
        <p:nvPicPr>
          <p:cNvPr id="5" name="Content Placeholder 4">
            <a:extLst>
              <a:ext uri="{FF2B5EF4-FFF2-40B4-BE49-F238E27FC236}">
                <a16:creationId xmlns:a16="http://schemas.microsoft.com/office/drawing/2014/main" id="{7F146C21-854E-45AB-84D0-69CBAA8E674D}"/>
              </a:ext>
            </a:extLst>
          </p:cNvPr>
          <p:cNvPicPr>
            <a:picLocks noGrp="1" noChangeAspect="1"/>
          </p:cNvPicPr>
          <p:nvPr>
            <p:ph sz="quarter" idx="11"/>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147093" y="1082675"/>
            <a:ext cx="4849813" cy="4849813"/>
          </a:xfrm>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4: A Maximization Problem with Multiple Solutions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a:t>The value of </a:t>
                </a:r>
                <a14:m>
                  <m:oMath xmlns:m="http://schemas.openxmlformats.org/officeDocument/2006/math">
                    <m:r>
                      <a:rPr>
                        <a:latin typeface="Cambria Math" panose="02040503050406030204" pitchFamily="18" charset="0"/>
                      </a:rPr>
                      <m:t>𝑓</m:t>
                    </m:r>
                    <m:r>
                      <a:rPr>
                        <a:latin typeface="Cambria Math" panose="02040503050406030204" pitchFamily="18" charset="0"/>
                      </a:rPr>
                      <m:t>⁡</m:t>
                    </m:r>
                    <m:d>
                      <m:dPr>
                        <m:ctrlPr>
                          <a:rPr i="1">
                            <a:latin typeface="Cambria Math" panose="02040503050406030204" pitchFamily="18" charset="0"/>
                          </a:rPr>
                        </m:ctrlPr>
                      </m:dPr>
                      <m:e>
                        <m:sSub>
                          <m:sSubPr>
                            <m:ctrlPr>
                              <a:rPr i="1">
                                <a:latin typeface="Cambria Math" panose="02040503050406030204" pitchFamily="18" charset="0"/>
                              </a:rPr>
                            </m:ctrlPr>
                          </m:sSubPr>
                          <m:e>
                            <m:r>
                              <a:rPr>
                                <a:latin typeface="Cambria Math" panose="02040503050406030204" pitchFamily="18" charset="0"/>
                              </a:rPr>
                              <m:t>𝑥</m:t>
                            </m:r>
                          </m:e>
                          <m:sub>
                            <m:r>
                              <a:rPr>
                                <a:latin typeface="Cambria Math" panose="02040503050406030204" pitchFamily="18" charset="0"/>
                              </a:rPr>
                              <m:t>1</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𝑥</m:t>
                            </m:r>
                          </m:e>
                          <m:sub>
                            <m:r>
                              <a:rPr>
                                <a:latin typeface="Cambria Math" panose="02040503050406030204" pitchFamily="18" charset="0"/>
                              </a:rPr>
                              <m:t>2</m:t>
                            </m:r>
                          </m:sub>
                        </m:sSub>
                      </m:e>
                    </m:d>
                  </m:oMath>
                </a14:m>
                <a:r>
                  <a:rPr sz="2800"/>
                  <a:t> at each vertex is in the following table.</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cstate="print"/>
                <a:stretch>
                  <a:fillRect l="-1481" t="-1227" r="-74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4" name="Table Placeholder 2">
                <a:extLst>
                  <a:ext uri="{FF2B5EF4-FFF2-40B4-BE49-F238E27FC236}">
                    <a16:creationId xmlns:a16="http://schemas.microsoft.com/office/drawing/2014/main" id="{FD805839-75E3-450B-BDBD-73958B09B311}"/>
                  </a:ext>
                </a:extLst>
              </p:cNvPr>
              <p:cNvGraphicFramePr>
                <a:graphicFrameLocks/>
              </p:cNvGraphicFramePr>
              <p:nvPr>
                <p:extLst>
                  <p:ext uri="{D42A27DB-BD31-4B8C-83A1-F6EECF244321}">
                    <p14:modId xmlns:p14="http://schemas.microsoft.com/office/powerpoint/2010/main" val="226014951"/>
                  </p:ext>
                </p:extLst>
              </p:nvPr>
            </p:nvGraphicFramePr>
            <p:xfrm>
              <a:off x="3165380" y="2174240"/>
              <a:ext cx="2813240" cy="2072640"/>
            </p:xfrm>
            <a:graphic>
              <a:graphicData uri="http://schemas.openxmlformats.org/drawingml/2006/table">
                <a:tbl>
                  <a:tblPr firstRow="1" bandRow="1">
                    <a:tableStyleId>{5C22544A-7EE6-4342-B048-85BDC9FD1C3A}</a:tableStyleId>
                  </a:tblPr>
                  <a:tblGrid>
                    <a:gridCol w="1222565">
                      <a:extLst>
                        <a:ext uri="{9D8B030D-6E8A-4147-A177-3AD203B41FA5}">
                          <a16:colId xmlns:a16="http://schemas.microsoft.com/office/drawing/2014/main" val="20000"/>
                        </a:ext>
                      </a:extLst>
                    </a:gridCol>
                    <a:gridCol w="1590675">
                      <a:extLst>
                        <a:ext uri="{9D8B030D-6E8A-4147-A177-3AD203B41FA5}">
                          <a16:colId xmlns:a16="http://schemas.microsoft.com/office/drawing/2014/main" val="20001"/>
                        </a:ext>
                      </a:extLst>
                    </a:gridCol>
                  </a:tblGrid>
                  <a:tr h="370840">
                    <a:tc>
                      <a:txBody>
                        <a:bodyPr/>
                        <a:lstStyle/>
                        <a:p>
                          <a:pPr algn="ctr">
                            <a:defRPr sz="1800" b="1"/>
                          </a:pPr>
                          <a:r>
                            <a:rPr sz="2800"/>
                            <a:t>Vertex</a:t>
                          </a:r>
                        </a:p>
                      </a:txBody>
                      <a:tcPr/>
                    </a:tc>
                    <a:tc>
                      <a:txBody>
                        <a:bodyPr/>
                        <a:lstStyle/>
                        <a:p>
                          <a:pPr algn="ctr">
                            <a:defRPr sz="1800" b="1"/>
                          </a:pPr>
                          <a14:m>
                            <m:oMathPara xmlns:m="http://schemas.openxmlformats.org/officeDocument/2006/math">
                              <m:oMathParaPr>
                                <m:jc m:val="centerGroup"/>
                              </m:oMathParaPr>
                              <m:oMath xmlns:m="http://schemas.openxmlformats.org/officeDocument/2006/math">
                                <m:r>
                                  <a:rPr sz="2800">
                                    <a:latin typeface="Cambria Math"/>
                                  </a:rPr>
                                  <m:t>𝑓</m:t>
                                </m:r>
                                <m:r>
                                  <a:rPr sz="2800">
                                    <a:latin typeface="Cambria Math"/>
                                  </a:rPr>
                                  <m:t>⁡</m:t>
                                </m:r>
                                <m:d>
                                  <m:dPr>
                                    <m:ctrlPr>
                                      <a:rPr sz="2800" i="1">
                                        <a:latin typeface="Cambria Math" panose="02040503050406030204" pitchFamily="18" charset="0"/>
                                      </a:rPr>
                                    </m:ctrlPr>
                                  </m:dPr>
                                  <m:e>
                                    <m:sSub>
                                      <m:sSubPr>
                                        <m:ctrlPr>
                                          <a:rPr sz="2800" i="1">
                                            <a:latin typeface="Cambria Math" panose="02040503050406030204" pitchFamily="18" charset="0"/>
                                          </a:rPr>
                                        </m:ctrlPr>
                                      </m:sSubPr>
                                      <m:e>
                                        <m:r>
                                          <a:rPr sz="2800">
                                            <a:latin typeface="Cambria Math"/>
                                          </a:rPr>
                                          <m:t>𝑥</m:t>
                                        </m:r>
                                      </m:e>
                                      <m:sub>
                                        <m:r>
                                          <a:rPr sz="2800">
                                            <a:latin typeface="Cambria Math"/>
                                          </a:rPr>
                                          <m:t>1</m:t>
                                        </m:r>
                                      </m:sub>
                                    </m:sSub>
                                    <m:r>
                                      <a:rPr sz="2800">
                                        <a:latin typeface="Cambria Math"/>
                                      </a:rPr>
                                      <m:t>,</m:t>
                                    </m:r>
                                    <m:sSub>
                                      <m:sSubPr>
                                        <m:ctrlPr>
                                          <a:rPr sz="2800" i="1">
                                            <a:latin typeface="Cambria Math" panose="02040503050406030204" pitchFamily="18" charset="0"/>
                                          </a:rPr>
                                        </m:ctrlPr>
                                      </m:sSubPr>
                                      <m:e>
                                        <m:r>
                                          <a:rPr sz="2800">
                                            <a:latin typeface="Cambria Math"/>
                                          </a:rPr>
                                          <m:t>𝑥</m:t>
                                        </m:r>
                                      </m:e>
                                      <m:sub>
                                        <m:r>
                                          <a:rPr sz="2800">
                                            <a:latin typeface="Cambria Math"/>
                                          </a:rPr>
                                          <m:t>2</m:t>
                                        </m:r>
                                      </m:sub>
                                    </m:sSub>
                                  </m:e>
                                </m:d>
                              </m:oMath>
                            </m:oMathPara>
                          </a14:m>
                          <a:endParaRPr sz="2800"/>
                        </a:p>
                      </a:txBody>
                      <a:tcPr/>
                    </a:tc>
                    <a:extLst>
                      <a:ext uri="{0D108BD9-81ED-4DB2-BD59-A6C34878D82A}">
                        <a16:rowId xmlns:a16="http://schemas.microsoft.com/office/drawing/2014/main" val="10000"/>
                      </a:ext>
                    </a:extLst>
                  </a:tr>
                  <a:tr h="370840">
                    <a:tc>
                      <a:txBody>
                        <a:bodyPr/>
                        <a:lstStyle/>
                        <a:p>
                          <a:pPr algn="ctr">
                            <a:defRPr sz="1800"/>
                          </a:pPr>
                          <a14:m>
                            <m:oMathPara xmlns:m="http://schemas.openxmlformats.org/officeDocument/2006/math">
                              <m:oMathParaPr>
                                <m:jc m:val="centerGroup"/>
                              </m:oMathParaPr>
                              <m:oMath xmlns:m="http://schemas.openxmlformats.org/officeDocument/2006/math">
                                <m:d>
                                  <m:dPr>
                                    <m:ctrlPr>
                                      <a:rPr sz="2800" i="1">
                                        <a:latin typeface="Cambria Math" panose="02040503050406030204" pitchFamily="18" charset="0"/>
                                      </a:rPr>
                                    </m:ctrlPr>
                                  </m:dPr>
                                  <m:e>
                                    <m:r>
                                      <a:rPr sz="2800">
                                        <a:latin typeface="Cambria Math"/>
                                      </a:rPr>
                                      <m:t>0</m:t>
                                    </m:r>
                                    <m:r>
                                      <a:rPr sz="2800">
                                        <a:latin typeface="Cambria Math"/>
                                      </a:rPr>
                                      <m:t>,</m:t>
                                    </m:r>
                                    <m:r>
                                      <a:rPr sz="2800">
                                        <a:latin typeface="Cambria Math"/>
                                      </a:rPr>
                                      <m:t>0</m:t>
                                    </m:r>
                                  </m:e>
                                </m:d>
                              </m:oMath>
                            </m:oMathPara>
                          </a14:m>
                          <a:endParaRPr sz="2800"/>
                        </a:p>
                      </a:txBody>
                      <a:tcPr/>
                    </a:tc>
                    <a:tc>
                      <a:txBody>
                        <a:bodyPr/>
                        <a:lstStyle/>
                        <a:p>
                          <a:pPr algn="ctr"/>
                          <a:r>
                            <a:rPr sz="2800">
                              <a:latin typeface="Cambria Math"/>
                            </a:rPr>
                            <a:t>0</a:t>
                          </a:r>
                        </a:p>
                      </a:txBody>
                      <a:tcPr/>
                    </a:tc>
                    <a:extLst>
                      <a:ext uri="{0D108BD9-81ED-4DB2-BD59-A6C34878D82A}">
                        <a16:rowId xmlns:a16="http://schemas.microsoft.com/office/drawing/2014/main" val="10001"/>
                      </a:ext>
                    </a:extLst>
                  </a:tr>
                  <a:tr h="370840">
                    <a:tc>
                      <a:txBody>
                        <a:bodyPr/>
                        <a:lstStyle/>
                        <a:p>
                          <a:pPr algn="ctr">
                            <a:defRPr sz="1800"/>
                          </a:pPr>
                          <a14:m>
                            <m:oMathPara xmlns:m="http://schemas.openxmlformats.org/officeDocument/2006/math">
                              <m:oMathParaPr>
                                <m:jc m:val="centerGroup"/>
                              </m:oMathParaPr>
                              <m:oMath xmlns:m="http://schemas.openxmlformats.org/officeDocument/2006/math">
                                <m:d>
                                  <m:dPr>
                                    <m:ctrlPr>
                                      <a:rPr sz="2800" i="1">
                                        <a:latin typeface="Cambria Math" panose="02040503050406030204" pitchFamily="18" charset="0"/>
                                      </a:rPr>
                                    </m:ctrlPr>
                                  </m:dPr>
                                  <m:e>
                                    <m:r>
                                      <a:rPr sz="2800">
                                        <a:latin typeface="Cambria Math"/>
                                      </a:rPr>
                                      <m:t>16</m:t>
                                    </m:r>
                                    <m:r>
                                      <a:rPr sz="2800">
                                        <a:latin typeface="Cambria Math"/>
                                      </a:rPr>
                                      <m:t>,</m:t>
                                    </m:r>
                                    <m:r>
                                      <a:rPr sz="2800">
                                        <a:latin typeface="Cambria Math"/>
                                      </a:rPr>
                                      <m:t>0</m:t>
                                    </m:r>
                                  </m:e>
                                </m:d>
                              </m:oMath>
                            </m:oMathPara>
                          </a14:m>
                          <a:endParaRPr sz="2800"/>
                        </a:p>
                      </a:txBody>
                      <a:tcPr/>
                    </a:tc>
                    <a:tc>
                      <a:txBody>
                        <a:bodyPr/>
                        <a:lstStyle/>
                        <a:p>
                          <a:pPr algn="ctr"/>
                          <a:r>
                            <a:rPr sz="2800">
                              <a:latin typeface="Cambria Math"/>
                            </a:rPr>
                            <a:t>96</a:t>
                          </a:r>
                        </a:p>
                      </a:txBody>
                      <a:tcPr/>
                    </a:tc>
                    <a:extLst>
                      <a:ext uri="{0D108BD9-81ED-4DB2-BD59-A6C34878D82A}">
                        <a16:rowId xmlns:a16="http://schemas.microsoft.com/office/drawing/2014/main" val="10002"/>
                      </a:ext>
                    </a:extLst>
                  </a:tr>
                  <a:tr h="370840">
                    <a:tc>
                      <a:txBody>
                        <a:bodyPr/>
                        <a:lstStyle/>
                        <a:p>
                          <a:pPr algn="ctr">
                            <a:defRPr sz="1800"/>
                          </a:pPr>
                          <a14:m>
                            <m:oMathPara xmlns:m="http://schemas.openxmlformats.org/officeDocument/2006/math">
                              <m:oMathParaPr>
                                <m:jc m:val="centerGroup"/>
                              </m:oMathParaPr>
                              <m:oMath xmlns:m="http://schemas.openxmlformats.org/officeDocument/2006/math">
                                <m:d>
                                  <m:dPr>
                                    <m:ctrlPr>
                                      <a:rPr sz="2800" i="1">
                                        <a:latin typeface="Cambria Math" panose="02040503050406030204" pitchFamily="18" charset="0"/>
                                      </a:rPr>
                                    </m:ctrlPr>
                                  </m:dPr>
                                  <m:e>
                                    <m:r>
                                      <a:rPr sz="2800">
                                        <a:latin typeface="Cambria Math"/>
                                      </a:rPr>
                                      <m:t>0</m:t>
                                    </m:r>
                                    <m:r>
                                      <a:rPr sz="2800">
                                        <a:latin typeface="Cambria Math"/>
                                      </a:rPr>
                                      <m:t>,</m:t>
                                    </m:r>
                                    <m:r>
                                      <a:rPr sz="2800">
                                        <a:latin typeface="Cambria Math"/>
                                      </a:rPr>
                                      <m:t>12</m:t>
                                    </m:r>
                                  </m:e>
                                </m:d>
                              </m:oMath>
                            </m:oMathPara>
                          </a14:m>
                          <a:endParaRPr sz="2800"/>
                        </a:p>
                      </a:txBody>
                      <a:tcPr/>
                    </a:tc>
                    <a:tc>
                      <a:txBody>
                        <a:bodyPr/>
                        <a:lstStyle/>
                        <a:p>
                          <a:pPr algn="ctr"/>
                          <a:r>
                            <a:rPr sz="2800" dirty="0">
                              <a:latin typeface="Cambria Math"/>
                            </a:rPr>
                            <a:t>96</a:t>
                          </a:r>
                        </a:p>
                      </a:txBody>
                      <a:tcPr/>
                    </a:tc>
                    <a:extLst>
                      <a:ext uri="{0D108BD9-81ED-4DB2-BD59-A6C34878D82A}">
                        <a16:rowId xmlns:a16="http://schemas.microsoft.com/office/drawing/2014/main" val="10003"/>
                      </a:ext>
                    </a:extLst>
                  </a:tr>
                </a:tbl>
              </a:graphicData>
            </a:graphic>
          </p:graphicFrame>
        </mc:Choice>
        <mc:Fallback xmlns="">
          <p:graphicFrame>
            <p:nvGraphicFramePr>
              <p:cNvPr id="4" name="Table Placeholder 2">
                <a:extLst>
                  <a:ext uri="{FF2B5EF4-FFF2-40B4-BE49-F238E27FC236}">
                    <a16:creationId xmlns:a16="http://schemas.microsoft.com/office/drawing/2014/main" id="{FD805839-75E3-450B-BDBD-73958B09B311}"/>
                  </a:ext>
                </a:extLst>
              </p:cNvPr>
              <p:cNvGraphicFramePr>
                <a:graphicFrameLocks/>
              </p:cNvGraphicFramePr>
              <p:nvPr>
                <p:extLst>
                  <p:ext uri="{D42A27DB-BD31-4B8C-83A1-F6EECF244321}">
                    <p14:modId xmlns:p14="http://schemas.microsoft.com/office/powerpoint/2010/main" val="226014951"/>
                  </p:ext>
                </p:extLst>
              </p:nvPr>
            </p:nvGraphicFramePr>
            <p:xfrm>
              <a:off x="3165380" y="2174240"/>
              <a:ext cx="2813240" cy="2072640"/>
            </p:xfrm>
            <a:graphic>
              <a:graphicData uri="http://schemas.openxmlformats.org/drawingml/2006/table">
                <a:tbl>
                  <a:tblPr firstRow="1" bandRow="1">
                    <a:tableStyleId>{5C22544A-7EE6-4342-B048-85BDC9FD1C3A}</a:tableStyleId>
                  </a:tblPr>
                  <a:tblGrid>
                    <a:gridCol w="1222565">
                      <a:extLst>
                        <a:ext uri="{9D8B030D-6E8A-4147-A177-3AD203B41FA5}">
                          <a16:colId xmlns:a16="http://schemas.microsoft.com/office/drawing/2014/main" val="20000"/>
                        </a:ext>
                      </a:extLst>
                    </a:gridCol>
                    <a:gridCol w="1590675">
                      <a:extLst>
                        <a:ext uri="{9D8B030D-6E8A-4147-A177-3AD203B41FA5}">
                          <a16:colId xmlns:a16="http://schemas.microsoft.com/office/drawing/2014/main" val="20001"/>
                        </a:ext>
                      </a:extLst>
                    </a:gridCol>
                  </a:tblGrid>
                  <a:tr h="518160">
                    <a:tc>
                      <a:txBody>
                        <a:bodyPr/>
                        <a:lstStyle/>
                        <a:p>
                          <a:pPr algn="ctr">
                            <a:defRPr sz="1800" b="1"/>
                          </a:pPr>
                          <a:r>
                            <a:rPr sz="2800"/>
                            <a:t>Vertex</a:t>
                          </a:r>
                        </a:p>
                      </a:txBody>
                      <a:tcPr/>
                    </a:tc>
                    <a:tc>
                      <a:txBody>
                        <a:bodyPr/>
                        <a:lstStyle/>
                        <a:p>
                          <a:endParaRPr lang="en-US"/>
                        </a:p>
                      </a:txBody>
                      <a:tcPr>
                        <a:blipFill>
                          <a:blip r:embed="rId3"/>
                          <a:stretch>
                            <a:fillRect l="-77395" t="-10588" r="-1533" b="-334118"/>
                          </a:stretch>
                        </a:blipFill>
                      </a:tcPr>
                    </a:tc>
                    <a:extLst>
                      <a:ext uri="{0D108BD9-81ED-4DB2-BD59-A6C34878D82A}">
                        <a16:rowId xmlns:a16="http://schemas.microsoft.com/office/drawing/2014/main" val="10000"/>
                      </a:ext>
                    </a:extLst>
                  </a:tr>
                  <a:tr h="518160">
                    <a:tc>
                      <a:txBody>
                        <a:bodyPr/>
                        <a:lstStyle/>
                        <a:p>
                          <a:endParaRPr lang="en-US"/>
                        </a:p>
                      </a:txBody>
                      <a:tcPr>
                        <a:blipFill>
                          <a:blip r:embed="rId3"/>
                          <a:stretch>
                            <a:fillRect l="-498" t="-109302" r="-131841" b="-230233"/>
                          </a:stretch>
                        </a:blipFill>
                      </a:tcPr>
                    </a:tc>
                    <a:tc>
                      <a:txBody>
                        <a:bodyPr/>
                        <a:lstStyle/>
                        <a:p>
                          <a:pPr algn="ctr"/>
                          <a:r>
                            <a:rPr sz="2800">
                              <a:latin typeface="Cambria Math"/>
                            </a:rPr>
                            <a:t>0</a:t>
                          </a:r>
                        </a:p>
                      </a:txBody>
                      <a:tcPr/>
                    </a:tc>
                    <a:extLst>
                      <a:ext uri="{0D108BD9-81ED-4DB2-BD59-A6C34878D82A}">
                        <a16:rowId xmlns:a16="http://schemas.microsoft.com/office/drawing/2014/main" val="10001"/>
                      </a:ext>
                    </a:extLst>
                  </a:tr>
                  <a:tr h="518160">
                    <a:tc>
                      <a:txBody>
                        <a:bodyPr/>
                        <a:lstStyle/>
                        <a:p>
                          <a:endParaRPr lang="en-US"/>
                        </a:p>
                      </a:txBody>
                      <a:tcPr>
                        <a:blipFill>
                          <a:blip r:embed="rId3"/>
                          <a:stretch>
                            <a:fillRect l="-498" t="-211765" r="-131841" b="-132941"/>
                          </a:stretch>
                        </a:blipFill>
                      </a:tcPr>
                    </a:tc>
                    <a:tc>
                      <a:txBody>
                        <a:bodyPr/>
                        <a:lstStyle/>
                        <a:p>
                          <a:pPr algn="ctr"/>
                          <a:r>
                            <a:rPr sz="2800">
                              <a:latin typeface="Cambria Math"/>
                            </a:rPr>
                            <a:t>96</a:t>
                          </a:r>
                        </a:p>
                      </a:txBody>
                      <a:tcPr/>
                    </a:tc>
                    <a:extLst>
                      <a:ext uri="{0D108BD9-81ED-4DB2-BD59-A6C34878D82A}">
                        <a16:rowId xmlns:a16="http://schemas.microsoft.com/office/drawing/2014/main" val="10002"/>
                      </a:ext>
                    </a:extLst>
                  </a:tr>
                  <a:tr h="518160">
                    <a:tc>
                      <a:txBody>
                        <a:bodyPr/>
                        <a:lstStyle/>
                        <a:p>
                          <a:endParaRPr lang="en-US"/>
                        </a:p>
                      </a:txBody>
                      <a:tcPr>
                        <a:blipFill>
                          <a:blip r:embed="rId3"/>
                          <a:stretch>
                            <a:fillRect l="-498" t="-311765" r="-131841" b="-32941"/>
                          </a:stretch>
                        </a:blipFill>
                      </a:tcPr>
                    </a:tc>
                    <a:tc>
                      <a:txBody>
                        <a:bodyPr/>
                        <a:lstStyle/>
                        <a:p>
                          <a:pPr algn="ctr"/>
                          <a:r>
                            <a:rPr sz="2800" dirty="0">
                              <a:latin typeface="Cambria Math"/>
                            </a:rPr>
                            <a:t>96</a:t>
                          </a:r>
                        </a:p>
                      </a:txBody>
                      <a:tcPr/>
                    </a:tc>
                    <a:extLst>
                      <a:ext uri="{0D108BD9-81ED-4DB2-BD59-A6C34878D82A}">
                        <a16:rowId xmlns:a16="http://schemas.microsoft.com/office/drawing/2014/main" val="10003"/>
                      </a:ext>
                    </a:extLst>
                  </a:tr>
                </a:tbl>
              </a:graphicData>
            </a:graphic>
          </p:graphicFrame>
        </mc:Fallback>
      </mc:AlternateContent>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4: A Maximization Problem with Multiple Solutions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a:t>Therefore, the maximum value of </a:t>
                </a:r>
                <a:r>
                  <a:rPr sz="2800">
                    <a:latin typeface="Cambria Math"/>
                  </a:rPr>
                  <a:t>96</a:t>
                </a:r>
                <a:r>
                  <a:rPr sz="2800"/>
                  <a:t> is attained at multiple points. In fact, the maximum value of </a:t>
                </a:r>
                <a:r>
                  <a:rPr sz="2800">
                    <a:latin typeface="Cambria Math"/>
                  </a:rPr>
                  <a:t>96</a:t>
                </a:r>
                <a:r>
                  <a:rPr sz="2800"/>
                  <a:t> is attained at all points on the line </a:t>
                </a:r>
                <a14:m>
                  <m:oMath xmlns:m="http://schemas.openxmlformats.org/officeDocument/2006/math">
                    <m:r>
                      <a:rPr>
                        <a:latin typeface="Cambria Math" panose="02040503050406030204" pitchFamily="18" charset="0"/>
                      </a:rPr>
                      <m:t>3</m:t>
                    </m:r>
                    <m:sSub>
                      <m:sSubPr>
                        <m:ctrlPr>
                          <a:rPr i="1">
                            <a:latin typeface="Cambria Math" panose="02040503050406030204" pitchFamily="18" charset="0"/>
                          </a:rPr>
                        </m:ctrlPr>
                      </m:sSubPr>
                      <m:e>
                        <m:r>
                          <a:rPr>
                            <a:latin typeface="Cambria Math" panose="02040503050406030204" pitchFamily="18" charset="0"/>
                          </a:rPr>
                          <m:t>𝑥</m:t>
                        </m:r>
                      </m:e>
                      <m:sub>
                        <m:r>
                          <a:rPr>
                            <a:latin typeface="Cambria Math" panose="02040503050406030204" pitchFamily="18" charset="0"/>
                          </a:rPr>
                          <m:t>1</m:t>
                        </m:r>
                      </m:sub>
                    </m:sSub>
                    <m:r>
                      <a:rPr>
                        <a:latin typeface="Cambria Math" panose="02040503050406030204" pitchFamily="18" charset="0"/>
                      </a:rPr>
                      <m:t>+4</m:t>
                    </m:r>
                    <m:sSub>
                      <m:sSubPr>
                        <m:ctrlPr>
                          <a:rPr i="1">
                            <a:latin typeface="Cambria Math" panose="02040503050406030204" pitchFamily="18" charset="0"/>
                          </a:rPr>
                        </m:ctrlPr>
                      </m:sSubPr>
                      <m:e>
                        <m:r>
                          <a:rPr>
                            <a:latin typeface="Cambria Math" panose="02040503050406030204" pitchFamily="18" charset="0"/>
                          </a:rPr>
                          <m:t>𝑥</m:t>
                        </m:r>
                      </m:e>
                      <m:sub>
                        <m:r>
                          <a:rPr>
                            <a:latin typeface="Cambria Math" panose="02040503050406030204" pitchFamily="18" charset="0"/>
                          </a:rPr>
                          <m:t>2</m:t>
                        </m:r>
                      </m:sub>
                    </m:sSub>
                    <m:r>
                      <a:rPr>
                        <a:latin typeface="Cambria Math" panose="02040503050406030204" pitchFamily="18" charset="0"/>
                      </a:rPr>
                      <m:t>=48</m:t>
                    </m:r>
                  </m:oMath>
                </a14:m>
                <a:r>
                  <a:rPr sz="2800"/>
                  <a:t> because for each of these points, </a:t>
                </a:r>
                <a14:m>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𝑓</m:t>
                        </m:r>
                      </m:fName>
                      <m:e>
                        <m:d>
                          <m:dPr>
                            <m:ctrlPr>
                              <a:rPr i="1">
                                <a:latin typeface="Cambria Math" panose="02040503050406030204" pitchFamily="18" charset="0"/>
                              </a:rPr>
                            </m:ctrlPr>
                          </m:dPr>
                          <m:e>
                            <m:sSub>
                              <m:sSubPr>
                                <m:ctrlPr>
                                  <a:rPr i="1">
                                    <a:latin typeface="Cambria Math" panose="02040503050406030204" pitchFamily="18" charset="0"/>
                                  </a:rPr>
                                </m:ctrlPr>
                              </m:sSubPr>
                              <m:e>
                                <m:r>
                                  <a:rPr>
                                    <a:latin typeface="Cambria Math" panose="02040503050406030204" pitchFamily="18" charset="0"/>
                                  </a:rPr>
                                  <m:t>𝑥</m:t>
                                </m:r>
                              </m:e>
                              <m:sub>
                                <m:r>
                                  <a:rPr>
                                    <a:latin typeface="Cambria Math" panose="02040503050406030204" pitchFamily="18" charset="0"/>
                                  </a:rPr>
                                  <m:t>1</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𝑥</m:t>
                                </m:r>
                              </m:e>
                              <m:sub>
                                <m:r>
                                  <a:rPr>
                                    <a:latin typeface="Cambria Math" panose="02040503050406030204" pitchFamily="18" charset="0"/>
                                  </a:rPr>
                                  <m:t>2</m:t>
                                </m:r>
                              </m:sub>
                            </m:sSub>
                          </m:e>
                        </m:d>
                      </m:e>
                    </m:func>
                    <m:r>
                      <a:rPr>
                        <a:latin typeface="Cambria Math" panose="02040503050406030204" pitchFamily="18" charset="0"/>
                      </a:rPr>
                      <m:t>=6</m:t>
                    </m:r>
                    <m:sSub>
                      <m:sSubPr>
                        <m:ctrlPr>
                          <a:rPr i="1">
                            <a:latin typeface="Cambria Math" panose="02040503050406030204" pitchFamily="18" charset="0"/>
                          </a:rPr>
                        </m:ctrlPr>
                      </m:sSubPr>
                      <m:e>
                        <m:r>
                          <a:rPr>
                            <a:latin typeface="Cambria Math" panose="02040503050406030204" pitchFamily="18" charset="0"/>
                          </a:rPr>
                          <m:t>𝑥</m:t>
                        </m:r>
                      </m:e>
                      <m:sub>
                        <m:r>
                          <a:rPr>
                            <a:latin typeface="Cambria Math" panose="02040503050406030204" pitchFamily="18" charset="0"/>
                          </a:rPr>
                          <m:t>1</m:t>
                        </m:r>
                      </m:sub>
                    </m:sSub>
                    <m:r>
                      <a:rPr>
                        <a:latin typeface="Cambria Math" panose="02040503050406030204" pitchFamily="18" charset="0"/>
                      </a:rPr>
                      <m:t>+4</m:t>
                    </m:r>
                    <m:sSub>
                      <m:sSubPr>
                        <m:ctrlPr>
                          <a:rPr i="1">
                            <a:latin typeface="Cambria Math" panose="02040503050406030204" pitchFamily="18" charset="0"/>
                          </a:rPr>
                        </m:ctrlPr>
                      </m:sSubPr>
                      <m:e>
                        <m:r>
                          <a:rPr>
                            <a:latin typeface="Cambria Math" panose="02040503050406030204" pitchFamily="18" charset="0"/>
                          </a:rPr>
                          <m:t>𝑥</m:t>
                        </m:r>
                      </m:e>
                      <m:sub>
                        <m:r>
                          <a:rPr>
                            <a:latin typeface="Cambria Math" panose="02040503050406030204" pitchFamily="18" charset="0"/>
                          </a:rPr>
                          <m:t>2</m:t>
                        </m:r>
                      </m:sub>
                    </m:sSub>
                    <m:r>
                      <a:rPr>
                        <a:latin typeface="Cambria Math" panose="02040503050406030204" pitchFamily="18" charset="0"/>
                      </a:rPr>
                      <m:t>=2</m:t>
                    </m:r>
                    <m:d>
                      <m:dPr>
                        <m:ctrlPr>
                          <a:rPr i="1">
                            <a:latin typeface="Cambria Math" panose="02040503050406030204" pitchFamily="18" charset="0"/>
                          </a:rPr>
                        </m:ctrlPr>
                      </m:dPr>
                      <m:e>
                        <m:r>
                          <a:rPr>
                            <a:latin typeface="Cambria Math" panose="02040503050406030204" pitchFamily="18" charset="0"/>
                          </a:rPr>
                          <m:t>3</m:t>
                        </m:r>
                        <m:sSub>
                          <m:sSubPr>
                            <m:ctrlPr>
                              <a:rPr i="1">
                                <a:latin typeface="Cambria Math" panose="02040503050406030204" pitchFamily="18" charset="0"/>
                              </a:rPr>
                            </m:ctrlPr>
                          </m:sSubPr>
                          <m:e>
                            <m:r>
                              <a:rPr>
                                <a:latin typeface="Cambria Math" panose="02040503050406030204" pitchFamily="18" charset="0"/>
                              </a:rPr>
                              <m:t>𝑥</m:t>
                            </m:r>
                          </m:e>
                          <m:sub>
                            <m:r>
                              <a:rPr>
                                <a:latin typeface="Cambria Math" panose="02040503050406030204" pitchFamily="18" charset="0"/>
                              </a:rPr>
                              <m:t>1</m:t>
                            </m:r>
                          </m:sub>
                        </m:sSub>
                        <m:r>
                          <a:rPr>
                            <a:latin typeface="Cambria Math" panose="02040503050406030204" pitchFamily="18" charset="0"/>
                          </a:rPr>
                          <m:t>+4</m:t>
                        </m:r>
                        <m:sSub>
                          <m:sSubPr>
                            <m:ctrlPr>
                              <a:rPr i="1">
                                <a:latin typeface="Cambria Math" panose="02040503050406030204" pitchFamily="18" charset="0"/>
                              </a:rPr>
                            </m:ctrlPr>
                          </m:sSubPr>
                          <m:e>
                            <m:r>
                              <a:rPr>
                                <a:latin typeface="Cambria Math" panose="02040503050406030204" pitchFamily="18" charset="0"/>
                              </a:rPr>
                              <m:t>𝑥</m:t>
                            </m:r>
                          </m:e>
                          <m:sub>
                            <m:r>
                              <a:rPr>
                                <a:latin typeface="Cambria Math" panose="02040503050406030204" pitchFamily="18" charset="0"/>
                              </a:rPr>
                              <m:t>2</m:t>
                            </m:r>
                          </m:sub>
                        </m:sSub>
                      </m:e>
                    </m:d>
                    <m:r>
                      <a:rPr>
                        <a:latin typeface="Cambria Math" panose="02040503050406030204" pitchFamily="18" charset="0"/>
                      </a:rPr>
                      <m:t>=2</m:t>
                    </m:r>
                    <m:d>
                      <m:dPr>
                        <m:ctrlPr>
                          <a:rPr i="1">
                            <a:latin typeface="Cambria Math" panose="02040503050406030204" pitchFamily="18" charset="0"/>
                          </a:rPr>
                        </m:ctrlPr>
                      </m:dPr>
                      <m:e>
                        <m:r>
                          <a:rPr>
                            <a:latin typeface="Cambria Math" panose="02040503050406030204" pitchFamily="18" charset="0"/>
                          </a:rPr>
                          <m:t>48</m:t>
                        </m:r>
                      </m:e>
                    </m:d>
                    <m:r>
                      <a:rPr>
                        <a:latin typeface="Cambria Math" panose="02040503050406030204" pitchFamily="18" charset="0"/>
                      </a:rPr>
                      <m:t>=96</m:t>
                    </m:r>
                  </m:oMath>
                </a14:m>
                <a:r>
                  <a:rPr sz="2800"/>
                  <a:t>.</a:t>
                </a:r>
              </a:p>
              <a:p>
                <a:pPr>
                  <a:defRPr sz="2800"/>
                </a:pPr>
                <a:r>
                  <a:rPr sz="2800"/>
                  <a:t>Next, we'll look at what happens when we apply the simplex method. If we set </a:t>
                </a:r>
                <a14:m>
                  <m:oMath xmlns:m="http://schemas.openxmlformats.org/officeDocument/2006/math">
                    <m:r>
                      <a:rPr>
                        <a:latin typeface="Cambria Math" panose="02040503050406030204" pitchFamily="18" charset="0"/>
                      </a:rPr>
                      <m:t>𝑧</m:t>
                    </m:r>
                    <m:r>
                      <a:rPr>
                        <a:latin typeface="Cambria Math" panose="02040503050406030204" pitchFamily="18" charset="0"/>
                      </a:rPr>
                      <m:t>=</m:t>
                    </m:r>
                    <m:func>
                      <m:funcPr>
                        <m:ctrlPr>
                          <a:rPr i="1">
                            <a:latin typeface="Cambria Math" panose="02040503050406030204" pitchFamily="18" charset="0"/>
                          </a:rPr>
                        </m:ctrlPr>
                      </m:funcPr>
                      <m:fName>
                        <m:r>
                          <a:rPr>
                            <a:latin typeface="Cambria Math" panose="02040503050406030204" pitchFamily="18" charset="0"/>
                          </a:rPr>
                          <m:t>𝑓</m:t>
                        </m:r>
                      </m:fName>
                      <m:e>
                        <m:d>
                          <m:dPr>
                            <m:ctrlPr>
                              <a:rPr i="1">
                                <a:latin typeface="Cambria Math" panose="02040503050406030204" pitchFamily="18" charset="0"/>
                              </a:rPr>
                            </m:ctrlPr>
                          </m:dPr>
                          <m:e>
                            <m:sSub>
                              <m:sSubPr>
                                <m:ctrlPr>
                                  <a:rPr i="1">
                                    <a:latin typeface="Cambria Math" panose="02040503050406030204" pitchFamily="18" charset="0"/>
                                  </a:rPr>
                                </m:ctrlPr>
                              </m:sSubPr>
                              <m:e>
                                <m:r>
                                  <a:rPr>
                                    <a:latin typeface="Cambria Math" panose="02040503050406030204" pitchFamily="18" charset="0"/>
                                  </a:rPr>
                                  <m:t>𝑥</m:t>
                                </m:r>
                              </m:e>
                              <m:sub>
                                <m:r>
                                  <a:rPr>
                                    <a:latin typeface="Cambria Math" panose="02040503050406030204" pitchFamily="18" charset="0"/>
                                  </a:rPr>
                                  <m:t>1</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𝑥</m:t>
                                </m:r>
                              </m:e>
                              <m:sub>
                                <m:r>
                                  <a:rPr>
                                    <a:latin typeface="Cambria Math" panose="02040503050406030204" pitchFamily="18" charset="0"/>
                                  </a:rPr>
                                  <m:t>2</m:t>
                                </m:r>
                              </m:sub>
                            </m:sSub>
                          </m:e>
                        </m:d>
                      </m:e>
                    </m:func>
                  </m:oMath>
                </a14:m>
                <a:r>
                  <a:rPr sz="2800"/>
                  <a:t>, we obtain the equation </a:t>
                </a:r>
                <a14:m>
                  <m:oMath xmlns:m="http://schemas.openxmlformats.org/officeDocument/2006/math">
                    <m:r>
                      <a:rPr>
                        <a:latin typeface="Cambria Math" panose="02040503050406030204" pitchFamily="18" charset="0"/>
                      </a:rPr>
                      <m:t>−6</m:t>
                    </m:r>
                    <m:sSub>
                      <m:sSubPr>
                        <m:ctrlPr>
                          <a:rPr i="1">
                            <a:latin typeface="Cambria Math" panose="02040503050406030204" pitchFamily="18" charset="0"/>
                          </a:rPr>
                        </m:ctrlPr>
                      </m:sSubPr>
                      <m:e>
                        <m:r>
                          <a:rPr>
                            <a:latin typeface="Cambria Math" panose="02040503050406030204" pitchFamily="18" charset="0"/>
                          </a:rPr>
                          <m:t>𝑥</m:t>
                        </m:r>
                      </m:e>
                      <m:sub>
                        <m:r>
                          <a:rPr>
                            <a:latin typeface="Cambria Math" panose="02040503050406030204" pitchFamily="18" charset="0"/>
                          </a:rPr>
                          <m:t>1</m:t>
                        </m:r>
                      </m:sub>
                    </m:sSub>
                    <m:r>
                      <a:rPr>
                        <a:latin typeface="Cambria Math" panose="02040503050406030204" pitchFamily="18" charset="0"/>
                      </a:rPr>
                      <m:t>−8</m:t>
                    </m:r>
                    <m:sSub>
                      <m:sSubPr>
                        <m:ctrlPr>
                          <a:rPr i="1">
                            <a:latin typeface="Cambria Math" panose="02040503050406030204" pitchFamily="18" charset="0"/>
                          </a:rPr>
                        </m:ctrlPr>
                      </m:sSubPr>
                      <m:e>
                        <m:r>
                          <a:rPr>
                            <a:latin typeface="Cambria Math" panose="02040503050406030204" pitchFamily="18" charset="0"/>
                          </a:rPr>
                          <m:t>𝑥</m:t>
                        </m:r>
                      </m:e>
                      <m:sub>
                        <m:r>
                          <a:rPr>
                            <a:latin typeface="Cambria Math" panose="02040503050406030204" pitchFamily="18" charset="0"/>
                          </a:rPr>
                          <m:t>2</m:t>
                        </m:r>
                      </m:sub>
                    </m:sSub>
                    <m:r>
                      <a:rPr>
                        <a:latin typeface="Cambria Math" panose="02040503050406030204" pitchFamily="18" charset="0"/>
                      </a:rPr>
                      <m:t>+</m:t>
                    </m:r>
                    <m:r>
                      <a:rPr>
                        <a:latin typeface="Cambria Math" panose="02040503050406030204" pitchFamily="18" charset="0"/>
                      </a:rPr>
                      <m:t>𝑧</m:t>
                    </m:r>
                    <m:r>
                      <a:rPr>
                        <a:latin typeface="Cambria Math" panose="02040503050406030204" pitchFamily="18" charset="0"/>
                      </a:rPr>
                      <m:t>=0</m:t>
                    </m:r>
                  </m:oMath>
                </a14:m>
                <a:r>
                  <a:rPr sz="2800"/>
                  <a:t> in standard form. After introducing the slack variables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𝑠</m:t>
                        </m:r>
                      </m:e>
                      <m:sub>
                        <m:r>
                          <a:rPr>
                            <a:latin typeface="Cambria Math" panose="02040503050406030204" pitchFamily="18" charset="0"/>
                          </a:rPr>
                          <m:t>1</m:t>
                        </m:r>
                      </m:sub>
                    </m:sSub>
                  </m:oMath>
                </a14:m>
                <a:r>
                  <a:rPr sz="2800"/>
                  <a:t> and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𝑠</m:t>
                        </m:r>
                      </m:e>
                      <m:sub>
                        <m:r>
                          <a:rPr>
                            <a:latin typeface="Cambria Math" panose="02040503050406030204" pitchFamily="18" charset="0"/>
                          </a:rPr>
                          <m:t>2</m:t>
                        </m:r>
                      </m:sub>
                    </m:sSub>
                  </m:oMath>
                </a14:m>
                <a:r>
                  <a:rPr sz="2800"/>
                  <a:t>, we write the system and obtain the following initial simplex tableau.</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cstate="print"/>
                <a:stretch>
                  <a:fillRect l="-1481" t="-1595" r="-963"/>
                </a:stretch>
              </a:blipFill>
            </p:spPr>
            <p:txBody>
              <a:bodyPr/>
              <a:lstStyle/>
              <a:p>
                <a:r>
                  <a:rPr lang="en-US">
                    <a:noFill/>
                  </a:rPr>
                  <a:t> </a:t>
                </a:r>
              </a:p>
            </p:txBody>
          </p:sp>
        </mc:Fallback>
      </mc:AlternateContent>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4: A Maximization Problem with Multiple Solutions (cont.)</a:t>
            </a:r>
          </a:p>
        </p:txBody>
      </p:sp>
      <mc:AlternateContent xmlns:mc="http://schemas.openxmlformats.org/markup-compatibility/2006" xmlns:a14="http://schemas.microsoft.com/office/drawing/2010/main">
        <mc:Choice Requires="a14">
          <p:sp>
            <p:nvSpPr>
              <p:cNvPr id="4" name="Content Placeholder 3">
                <a:extLst>
                  <a:ext uri="{FF2B5EF4-FFF2-40B4-BE49-F238E27FC236}">
                    <a16:creationId xmlns:a16="http://schemas.microsoft.com/office/drawing/2014/main" id="{B87929AE-C038-4F4A-A539-16F5D18E8C3C}"/>
                  </a:ext>
                </a:extLst>
              </p:cNvPr>
              <p:cNvSpPr>
                <a:spLocks noGrp="1"/>
              </p:cNvSpPr>
              <p:nvPr>
                <p:ph sz="quarter" idx="11"/>
              </p:nvPr>
            </p:nvSpPr>
            <p:spPr/>
            <p:txBody>
              <a:bodyPr anchor="b"/>
              <a:lstStyle/>
              <a:p>
                <a:r>
                  <a:rPr lang="en-IN" sz="2800" dirty="0"/>
                  <a:t>Our pivot column is column 2 since </a:t>
                </a:r>
                <a14:m>
                  <m:oMath xmlns:m="http://schemas.openxmlformats.org/officeDocument/2006/math">
                    <m:r>
                      <a:rPr lang="en-IN" sz="2800">
                        <a:latin typeface="Cambria Math" panose="02040503050406030204" pitchFamily="18" charset="0"/>
                      </a:rPr>
                      <m:t>−</m:t>
                    </m:r>
                    <m:r>
                      <a:rPr lang="en-IN" sz="2800">
                        <a:latin typeface="Cambria Math" panose="02040503050406030204" pitchFamily="18" charset="0"/>
                      </a:rPr>
                      <m:t>8</m:t>
                    </m:r>
                  </m:oMath>
                </a14:m>
                <a:r>
                  <a:rPr lang="en-IN" sz="2800" dirty="0"/>
                  <a:t> is the negative entry in the bottom row with largest absolute value. Moreover, row 1 is our pivot row since </a:t>
                </a:r>
                <a14:m>
                  <m:oMath xmlns:m="http://schemas.openxmlformats.org/officeDocument/2006/math">
                    <m:f>
                      <m:fPr>
                        <m:ctrlPr>
                          <a:rPr lang="ar-AE" sz="2800" i="1">
                            <a:latin typeface="Cambria Math" panose="02040503050406030204" pitchFamily="18" charset="0"/>
                          </a:rPr>
                        </m:ctrlPr>
                      </m:fPr>
                      <m:num>
                        <m:r>
                          <a:rPr lang="ar-AE" sz="2800">
                            <a:latin typeface="Cambria Math" panose="02040503050406030204" pitchFamily="18" charset="0"/>
                          </a:rPr>
                          <m:t>48</m:t>
                        </m:r>
                      </m:num>
                      <m:den>
                        <m:r>
                          <a:rPr lang="ar-AE" sz="2800">
                            <a:latin typeface="Cambria Math" panose="02040503050406030204" pitchFamily="18" charset="0"/>
                          </a:rPr>
                          <m:t>4</m:t>
                        </m:r>
                      </m:den>
                    </m:f>
                    <m:r>
                      <a:rPr lang="ar-AE" sz="2800">
                        <a:latin typeface="Cambria Math" panose="02040503050406030204" pitchFamily="18" charset="0"/>
                      </a:rPr>
                      <m:t>=</m:t>
                    </m:r>
                    <m:r>
                      <a:rPr lang="ar-AE" sz="2800">
                        <a:latin typeface="Cambria Math" panose="02040503050406030204" pitchFamily="18" charset="0"/>
                      </a:rPr>
                      <m:t>12</m:t>
                    </m:r>
                  </m:oMath>
                </a14:m>
                <a:r>
                  <a:rPr lang="ar-AE" sz="2800" dirty="0"/>
                  <a:t> </a:t>
                </a:r>
                <a:r>
                  <a:rPr lang="en-IN" sz="2800" dirty="0"/>
                  <a:t>is smaller than </a:t>
                </a:r>
                <a14:m>
                  <m:oMath xmlns:m="http://schemas.openxmlformats.org/officeDocument/2006/math">
                    <m:f>
                      <m:fPr>
                        <m:ctrlPr>
                          <a:rPr lang="ar-AE" sz="2800" i="1">
                            <a:latin typeface="Cambria Math" panose="02040503050406030204" pitchFamily="18" charset="0"/>
                          </a:rPr>
                        </m:ctrlPr>
                      </m:fPr>
                      <m:num>
                        <m:r>
                          <a:rPr lang="ar-AE" sz="2800">
                            <a:latin typeface="Cambria Math" panose="02040503050406030204" pitchFamily="18" charset="0"/>
                          </a:rPr>
                          <m:t>80</m:t>
                        </m:r>
                      </m:num>
                      <m:den>
                        <m:r>
                          <a:rPr lang="ar-AE" sz="2800">
                            <a:latin typeface="Cambria Math" panose="02040503050406030204" pitchFamily="18" charset="0"/>
                          </a:rPr>
                          <m:t>5</m:t>
                        </m:r>
                      </m:den>
                    </m:f>
                    <m:r>
                      <a:rPr lang="ar-AE" sz="2800">
                        <a:latin typeface="Cambria Math" panose="02040503050406030204" pitchFamily="18" charset="0"/>
                      </a:rPr>
                      <m:t>=</m:t>
                    </m:r>
                    <m:r>
                      <a:rPr lang="ar-AE" sz="2800">
                        <a:latin typeface="Cambria Math" panose="02040503050406030204" pitchFamily="18" charset="0"/>
                      </a:rPr>
                      <m:t>16</m:t>
                    </m:r>
                  </m:oMath>
                </a14:m>
                <a:r>
                  <a:rPr lang="ar-AE" sz="2800" dirty="0"/>
                  <a:t>. </a:t>
                </a:r>
                <a:r>
                  <a:rPr lang="en-IN" sz="2800" dirty="0"/>
                  <a:t>We apply the pivoting process in column 2 as follows.</a:t>
                </a:r>
              </a:p>
            </p:txBody>
          </p:sp>
        </mc:Choice>
        <mc:Fallback xmlns="">
          <p:sp>
            <p:nvSpPr>
              <p:cNvPr id="4" name="Content Placeholder 3">
                <a:extLst>
                  <a:ext uri="{FF2B5EF4-FFF2-40B4-BE49-F238E27FC236}">
                    <a16:creationId xmlns:a16="http://schemas.microsoft.com/office/drawing/2014/main" id="{B87929AE-C038-4F4A-A539-16F5D18E8C3C}"/>
                  </a:ext>
                </a:extLst>
              </p:cNvPr>
              <p:cNvSpPr>
                <a:spLocks noGrp="1" noRot="1" noChangeAspect="1" noMove="1" noResize="1" noEditPoints="1" noAdjustHandles="1" noChangeArrowheads="1" noChangeShapeType="1" noTextEdit="1"/>
              </p:cNvSpPr>
              <p:nvPr>
                <p:ph sz="quarter" idx="11"/>
              </p:nvPr>
            </p:nvSpPr>
            <p:spPr>
              <a:blipFill>
                <a:blip r:embed="rId2"/>
                <a:stretch>
                  <a:fillRect l="-1481" r="-963" b="-3643"/>
                </a:stretch>
              </a:blipFill>
            </p:spPr>
            <p:txBody>
              <a:bodyPr/>
              <a:lstStyle/>
              <a:p>
                <a:r>
                  <a:rPr lang="en-IN">
                    <a:noFill/>
                  </a:rPr>
                  <a:t> </a:t>
                </a:r>
              </a:p>
            </p:txBody>
          </p:sp>
        </mc:Fallback>
      </mc:AlternateContent>
      <p:pic>
        <p:nvPicPr>
          <p:cNvPr id="6" name="Content Placeholder 4">
            <a:extLst>
              <a:ext uri="{FF2B5EF4-FFF2-40B4-BE49-F238E27FC236}">
                <a16:creationId xmlns:a16="http://schemas.microsoft.com/office/drawing/2014/main" id="{7C58CA24-FAD8-460C-9F82-24AEBF79223D}"/>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103875" y="1428000"/>
            <a:ext cx="2936250" cy="1620000"/>
          </a:xfrm>
          <a:prstGeom prst="rect">
            <a:avLst/>
          </a:prstGeom>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4: A Maximization Problem with Multiple Solutions (cont.)</a:t>
            </a:r>
          </a:p>
        </p:txBody>
      </p:sp>
      <p:pic>
        <p:nvPicPr>
          <p:cNvPr id="6" name="Picture 5">
            <a:extLst>
              <a:ext uri="{FF2B5EF4-FFF2-40B4-BE49-F238E27FC236}">
                <a16:creationId xmlns:a16="http://schemas.microsoft.com/office/drawing/2014/main" id="{06ED622F-51F4-4B1A-96C2-0455A3936C0A}"/>
              </a:ext>
            </a:extLst>
          </p:cNvPr>
          <p:cNvPicPr>
            <a:picLocks noChangeAspect="1"/>
          </p:cNvPicPr>
          <p:nvPr/>
        </p:nvPicPr>
        <p:blipFill>
          <a:blip r:embed="rId2"/>
          <a:stretch>
            <a:fillRect/>
          </a:stretch>
        </p:blipFill>
        <p:spPr>
          <a:xfrm>
            <a:off x="1948087" y="1263600"/>
            <a:ext cx="5247827" cy="468000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1: Comparing the</a:t>
            </a:r>
            <a:r>
              <a:rPr lang="en-US" dirty="0"/>
              <a:t>	</a:t>
            </a:r>
            <a:r>
              <a:rPr dirty="0"/>
              <a:t> Simplex Method to the Graphical Approach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b="1" dirty="0"/>
                  <a:t>The Simplex Method:</a:t>
                </a:r>
                <a:r>
                  <a:rPr sz="2800" dirty="0"/>
                  <a:t> First define a new variable, say </a:t>
                </a:r>
                <a14:m>
                  <m:oMath xmlns:m="http://schemas.openxmlformats.org/officeDocument/2006/math">
                    <m:r>
                      <a:rPr>
                        <a:latin typeface="Cambria Math" panose="02040503050406030204" pitchFamily="18" charset="0"/>
                      </a:rPr>
                      <m:t>𝑧</m:t>
                    </m:r>
                  </m:oMath>
                </a14:m>
                <a:r>
                  <a:rPr sz="2800" dirty="0"/>
                  <a:t>, and set </a:t>
                </a:r>
                <a14:m>
                  <m:oMath xmlns:m="http://schemas.openxmlformats.org/officeDocument/2006/math">
                    <m:r>
                      <a:rPr>
                        <a:latin typeface="Cambria Math" panose="02040503050406030204" pitchFamily="18" charset="0"/>
                      </a:rPr>
                      <m:t>𝑧</m:t>
                    </m:r>
                    <m:r>
                      <a:rPr>
                        <a:latin typeface="Cambria Math" panose="02040503050406030204" pitchFamily="18" charset="0"/>
                      </a:rPr>
                      <m:t>=</m:t>
                    </m:r>
                    <m:func>
                      <m:funcPr>
                        <m:ctrlPr>
                          <a:rPr i="1">
                            <a:latin typeface="Cambria Math" panose="02040503050406030204" pitchFamily="18" charset="0"/>
                          </a:rPr>
                        </m:ctrlPr>
                      </m:funcPr>
                      <m:fName>
                        <m:r>
                          <a:rPr>
                            <a:latin typeface="Cambria Math" panose="02040503050406030204" pitchFamily="18" charset="0"/>
                          </a:rPr>
                          <m:t>𝑓</m:t>
                        </m:r>
                      </m:fName>
                      <m:e>
                        <m:d>
                          <m:dPr>
                            <m:ctrlPr>
                              <a:rPr i="1">
                                <a:latin typeface="Cambria Math" panose="02040503050406030204" pitchFamily="18" charset="0"/>
                              </a:rPr>
                            </m:ctrlPr>
                          </m:dPr>
                          <m:e>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𝑦</m:t>
                            </m:r>
                          </m:e>
                        </m:d>
                      </m:e>
                    </m:func>
                  </m:oMath>
                </a14:m>
                <a:r>
                  <a:rPr sz="2800" dirty="0"/>
                  <a:t>. Then we rewrite the objective function as follows.</a:t>
                </a:r>
              </a:p>
              <a:p>
                <a:pPr algn="ctr">
                  <a:defRPr sz="2800"/>
                </a:pPr>
                <a14:m>
                  <m:oMathPara xmlns:m="http://schemas.openxmlformats.org/officeDocument/2006/math">
                    <m:oMathParaPr>
                      <m:jc m:val="centerGroup"/>
                    </m:oMathParaPr>
                    <m:oMath xmlns:m="http://schemas.openxmlformats.org/officeDocument/2006/math">
                      <m:r>
                        <a:rPr>
                          <a:latin typeface="Cambria Math" panose="02040503050406030204" pitchFamily="18" charset="0"/>
                        </a:rPr>
                        <m:t>𝑧</m:t>
                      </m:r>
                      <m:r>
                        <a:rPr>
                          <a:latin typeface="Cambria Math" panose="02040503050406030204" pitchFamily="18" charset="0"/>
                        </a:rPr>
                        <m:t>=5</m:t>
                      </m:r>
                      <m:r>
                        <a:rPr>
                          <a:latin typeface="Cambria Math" panose="02040503050406030204" pitchFamily="18" charset="0"/>
                        </a:rPr>
                        <m:t>𝑥</m:t>
                      </m:r>
                      <m:r>
                        <a:rPr>
                          <a:latin typeface="Cambria Math" panose="02040503050406030204" pitchFamily="18" charset="0"/>
                        </a:rPr>
                        <m:t>+8</m:t>
                      </m:r>
                      <m:r>
                        <a:rPr>
                          <a:latin typeface="Cambria Math" panose="02040503050406030204" pitchFamily="18" charset="0"/>
                        </a:rPr>
                        <m:t>𝑦</m:t>
                      </m:r>
                      <m:r>
                        <a:rPr>
                          <a:latin typeface="Cambria Math" panose="02040503050406030204" pitchFamily="18" charset="0"/>
                        </a:rPr>
                        <m:t>⇒−5</m:t>
                      </m:r>
                      <m:r>
                        <a:rPr>
                          <a:latin typeface="Cambria Math" panose="02040503050406030204" pitchFamily="18" charset="0"/>
                        </a:rPr>
                        <m:t>𝑥</m:t>
                      </m:r>
                      <m:r>
                        <a:rPr>
                          <a:latin typeface="Cambria Math" panose="02040503050406030204" pitchFamily="18" charset="0"/>
                        </a:rPr>
                        <m:t>−8</m:t>
                      </m:r>
                      <m:r>
                        <a:rPr>
                          <a:latin typeface="Cambria Math" panose="02040503050406030204" pitchFamily="18" charset="0"/>
                        </a:rPr>
                        <m:t>𝑦</m:t>
                      </m:r>
                      <m:r>
                        <a:rPr>
                          <a:latin typeface="Cambria Math" panose="02040503050406030204" pitchFamily="18" charset="0"/>
                        </a:rPr>
                        <m:t>+</m:t>
                      </m:r>
                      <m:r>
                        <a:rPr>
                          <a:latin typeface="Cambria Math" panose="02040503050406030204" pitchFamily="18" charset="0"/>
                        </a:rPr>
                        <m:t>𝑧</m:t>
                      </m:r>
                      <m:r>
                        <a:rPr>
                          <a:latin typeface="Cambria Math" panose="02040503050406030204" pitchFamily="18" charset="0"/>
                        </a:rPr>
                        <m:t>=0</m:t>
                      </m:r>
                    </m:oMath>
                  </m:oMathPara>
                </a14:m>
                <a:endParaRPr sz="2800" dirty="0"/>
              </a:p>
              <a:p>
                <a:r>
                  <a:rPr sz="2800" dirty="0"/>
                  <a:t>In particular, notice that the objective function is written in standard form because all of the terms involving variables appear on the left-hand side of the equation.</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1852"/>
                </a:stretch>
              </a:blipFill>
            </p:spPr>
            <p:txBody>
              <a:bodyPr/>
              <a:lstStyle/>
              <a:p>
                <a:r>
                  <a:rPr lang="en-IN">
                    <a:noFill/>
                  </a:rPr>
                  <a:t> </a:t>
                </a:r>
              </a:p>
            </p:txBody>
          </p:sp>
        </mc:Fallback>
      </mc:AlternateContent>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4: A Maximization Problem with Multiple Solutions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fontScale="92500" lnSpcReduction="10000"/>
              </a:bodyPr>
              <a:lstStyle/>
              <a:p>
                <a:pPr>
                  <a:defRPr sz="2800"/>
                </a:pPr>
                <a:r>
                  <a:rPr sz="2800" dirty="0"/>
                  <a:t>Notice that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𝑥</m:t>
                        </m:r>
                      </m:e>
                      <m:sub>
                        <m:r>
                          <a:rPr>
                            <a:latin typeface="Cambria Math" panose="02040503050406030204" pitchFamily="18" charset="0"/>
                          </a:rPr>
                          <m:t>2</m:t>
                        </m:r>
                      </m:sub>
                    </m:sSub>
                  </m:oMath>
                </a14:m>
                <a:r>
                  <a:rPr sz="2800" dirty="0"/>
                  <a:t> and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𝑠</m:t>
                        </m:r>
                      </m:e>
                      <m:sub>
                        <m:r>
                          <a:rPr>
                            <a:latin typeface="Cambria Math" panose="02040503050406030204" pitchFamily="18" charset="0"/>
                          </a:rPr>
                          <m:t>2</m:t>
                        </m:r>
                      </m:sub>
                    </m:sSub>
                  </m:oMath>
                </a14:m>
                <a:r>
                  <a:rPr sz="2800" dirty="0"/>
                  <a:t> are basic variables in this tableau since each of their corresponding columns has a single entry of </a:t>
                </a:r>
                <a:r>
                  <a:rPr sz="2800" dirty="0">
                    <a:latin typeface="Cambria Math"/>
                  </a:rPr>
                  <a:t>1</a:t>
                </a:r>
                <a:r>
                  <a:rPr sz="2800" dirty="0"/>
                  <a:t> and all other entries are </a:t>
                </a:r>
                <a:r>
                  <a:rPr sz="2800" dirty="0">
                    <a:latin typeface="Cambria Math"/>
                  </a:rPr>
                  <a:t>0</a:t>
                </a:r>
                <a:r>
                  <a:rPr sz="2800" dirty="0"/>
                  <a:t>. In addition,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𝑥</m:t>
                        </m:r>
                      </m:e>
                      <m:sub>
                        <m:r>
                          <a:rPr>
                            <a:latin typeface="Cambria Math" panose="02040503050406030204" pitchFamily="18" charset="0"/>
                          </a:rPr>
                          <m:t>1</m:t>
                        </m:r>
                      </m:sub>
                    </m:sSub>
                  </m:oMath>
                </a14:m>
                <a:r>
                  <a:rPr sz="2800" dirty="0"/>
                  <a:t> and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𝑠</m:t>
                        </m:r>
                      </m:e>
                      <m:sub>
                        <m:r>
                          <a:rPr>
                            <a:latin typeface="Cambria Math" panose="02040503050406030204" pitchFamily="18" charset="0"/>
                          </a:rPr>
                          <m:t>1</m:t>
                        </m:r>
                      </m:sub>
                    </m:sSub>
                  </m:oMath>
                </a14:m>
                <a:r>
                  <a:rPr sz="2800" dirty="0"/>
                  <a:t> are </a:t>
                </a:r>
                <a:r>
                  <a:rPr sz="2800" dirty="0" err="1"/>
                  <a:t>nonbasic</a:t>
                </a:r>
                <a:r>
                  <a:rPr sz="2800" dirty="0"/>
                  <a:t>. In the previous examples, columns corresponding to </a:t>
                </a:r>
                <a:r>
                  <a:rPr sz="2800" dirty="0" err="1"/>
                  <a:t>nonbasic</a:t>
                </a:r>
                <a:r>
                  <a:rPr sz="2800" dirty="0"/>
                  <a:t> variables have nonzero entries in the bottom row. This example is different because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𝑥</m:t>
                        </m:r>
                      </m:e>
                      <m:sub>
                        <m:r>
                          <a:rPr>
                            <a:latin typeface="Cambria Math" panose="02040503050406030204" pitchFamily="18" charset="0"/>
                          </a:rPr>
                          <m:t>1</m:t>
                        </m:r>
                      </m:sub>
                    </m:sSub>
                  </m:oMath>
                </a14:m>
                <a:r>
                  <a:rPr sz="2800" dirty="0"/>
                  <a:t> is a </a:t>
                </a:r>
                <a:r>
                  <a:rPr sz="2800" dirty="0" err="1"/>
                  <a:t>nonbasic</a:t>
                </a:r>
                <a:r>
                  <a:rPr sz="2800" dirty="0"/>
                  <a:t> variable but its entry in the bottom row is </a:t>
                </a:r>
                <a:r>
                  <a:rPr sz="2800" dirty="0">
                    <a:latin typeface="Cambria Math"/>
                  </a:rPr>
                  <a:t>0</a:t>
                </a:r>
                <a:r>
                  <a:rPr sz="2800" dirty="0"/>
                  <a:t>. The bottom row corresponds to the equation </a:t>
                </a:r>
                <a14:m>
                  <m:oMath xmlns:m="http://schemas.openxmlformats.org/officeDocument/2006/math">
                    <m:r>
                      <a:rPr>
                        <a:latin typeface="Cambria Math" panose="02040503050406030204" pitchFamily="18" charset="0"/>
                      </a:rPr>
                      <m:t>2</m:t>
                    </m:r>
                    <m:sSub>
                      <m:sSubPr>
                        <m:ctrlPr>
                          <a:rPr i="1">
                            <a:latin typeface="Cambria Math" panose="02040503050406030204" pitchFamily="18" charset="0"/>
                          </a:rPr>
                        </m:ctrlPr>
                      </m:sSubPr>
                      <m:e>
                        <m:r>
                          <a:rPr>
                            <a:latin typeface="Cambria Math" panose="02040503050406030204" pitchFamily="18" charset="0"/>
                          </a:rPr>
                          <m:t>𝑠</m:t>
                        </m:r>
                      </m:e>
                      <m:sub>
                        <m:r>
                          <a:rPr>
                            <a:latin typeface="Cambria Math" panose="02040503050406030204" pitchFamily="18" charset="0"/>
                          </a:rPr>
                          <m:t>1</m:t>
                        </m:r>
                      </m:sub>
                    </m:sSub>
                    <m:r>
                      <a:rPr>
                        <a:latin typeface="Cambria Math" panose="02040503050406030204" pitchFamily="18" charset="0"/>
                      </a:rPr>
                      <m:t>+</m:t>
                    </m:r>
                    <m:r>
                      <a:rPr>
                        <a:latin typeface="Cambria Math" panose="02040503050406030204" pitchFamily="18" charset="0"/>
                      </a:rPr>
                      <m:t>𝑧</m:t>
                    </m:r>
                    <m:r>
                      <a:rPr>
                        <a:latin typeface="Cambria Math" panose="02040503050406030204" pitchFamily="18" charset="0"/>
                      </a:rPr>
                      <m:t>=</m:t>
                    </m:r>
                    <m:r>
                      <a:rPr>
                        <a:latin typeface="Cambria Math" panose="02040503050406030204" pitchFamily="18" charset="0"/>
                      </a:rPr>
                      <m:t>96</m:t>
                    </m:r>
                  </m:oMath>
                </a14:m>
                <a:r>
                  <a:rPr sz="2800" dirty="0"/>
                  <a:t>, or equivalently </a:t>
                </a:r>
                <a14:m>
                  <m:oMath xmlns:m="http://schemas.openxmlformats.org/officeDocument/2006/math">
                    <m:r>
                      <a:rPr>
                        <a:latin typeface="Cambria Math" panose="02040503050406030204" pitchFamily="18" charset="0"/>
                      </a:rPr>
                      <m:t>𝑧</m:t>
                    </m:r>
                    <m:r>
                      <a:rPr>
                        <a:latin typeface="Cambria Math" panose="02040503050406030204" pitchFamily="18" charset="0"/>
                      </a:rPr>
                      <m:t>=</m:t>
                    </m:r>
                    <m:r>
                      <a:rPr>
                        <a:latin typeface="Cambria Math" panose="02040503050406030204" pitchFamily="18" charset="0"/>
                      </a:rPr>
                      <m:t>96</m:t>
                    </m:r>
                    <m:r>
                      <a:rPr>
                        <a:latin typeface="Cambria Math" panose="02040503050406030204" pitchFamily="18" charset="0"/>
                      </a:rPr>
                      <m:t>−</m:t>
                    </m:r>
                    <m:r>
                      <a:rPr>
                        <a:latin typeface="Cambria Math" panose="02040503050406030204" pitchFamily="18" charset="0"/>
                      </a:rPr>
                      <m:t>2</m:t>
                    </m:r>
                    <m:sSub>
                      <m:sSubPr>
                        <m:ctrlPr>
                          <a:rPr i="1">
                            <a:latin typeface="Cambria Math" panose="02040503050406030204" pitchFamily="18" charset="0"/>
                          </a:rPr>
                        </m:ctrlPr>
                      </m:sSubPr>
                      <m:e>
                        <m:r>
                          <a:rPr>
                            <a:latin typeface="Cambria Math" panose="02040503050406030204" pitchFamily="18" charset="0"/>
                          </a:rPr>
                          <m:t>𝑠</m:t>
                        </m:r>
                      </m:e>
                      <m:sub>
                        <m:r>
                          <a:rPr>
                            <a:latin typeface="Cambria Math" panose="02040503050406030204" pitchFamily="18" charset="0"/>
                          </a:rPr>
                          <m:t>1</m:t>
                        </m:r>
                      </m:sub>
                    </m:sSub>
                  </m:oMath>
                </a14:m>
                <a:r>
                  <a:rPr sz="2800" dirty="0"/>
                  <a:t>. Therefore, increasing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𝑠</m:t>
                        </m:r>
                      </m:e>
                      <m:sub>
                        <m:r>
                          <a:rPr>
                            <a:latin typeface="Cambria Math" panose="02040503050406030204" pitchFamily="18" charset="0"/>
                          </a:rPr>
                          <m:t>1</m:t>
                        </m:r>
                      </m:sub>
                    </m:sSub>
                  </m:oMath>
                </a14:m>
                <a:r>
                  <a:rPr sz="2800" dirty="0"/>
                  <a:t> by any amount will decrease </a:t>
                </a:r>
                <a14:m>
                  <m:oMath xmlns:m="http://schemas.openxmlformats.org/officeDocument/2006/math">
                    <m:r>
                      <a:rPr>
                        <a:latin typeface="Cambria Math" panose="02040503050406030204" pitchFamily="18" charset="0"/>
                      </a:rPr>
                      <m:t>𝑧</m:t>
                    </m:r>
                  </m:oMath>
                </a14:m>
                <a:r>
                  <a:rPr sz="2800" dirty="0"/>
                  <a:t>. Thus, the feasible solution of </a:t>
                </a:r>
                <a14:m>
                  <m:oMath xmlns:m="http://schemas.openxmlformats.org/officeDocument/2006/math">
                    <m:d>
                      <m:dPr>
                        <m:ctrlPr>
                          <a:rPr i="1">
                            <a:latin typeface="Cambria Math" panose="02040503050406030204" pitchFamily="18" charset="0"/>
                          </a:rPr>
                        </m:ctrlPr>
                      </m:dPr>
                      <m:e>
                        <m:sSub>
                          <m:sSubPr>
                            <m:ctrlPr>
                              <a:rPr i="1">
                                <a:latin typeface="Cambria Math" panose="02040503050406030204" pitchFamily="18" charset="0"/>
                              </a:rPr>
                            </m:ctrlPr>
                          </m:sSubPr>
                          <m:e>
                            <m:r>
                              <a:rPr>
                                <a:latin typeface="Cambria Math" panose="02040503050406030204" pitchFamily="18" charset="0"/>
                              </a:rPr>
                              <m:t>𝑥</m:t>
                            </m:r>
                          </m:e>
                          <m:sub>
                            <m:r>
                              <a:rPr>
                                <a:latin typeface="Cambria Math" panose="02040503050406030204" pitchFamily="18" charset="0"/>
                              </a:rPr>
                              <m:t>1</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𝑥</m:t>
                            </m:r>
                          </m:e>
                          <m:sub>
                            <m:r>
                              <a:rPr>
                                <a:latin typeface="Cambria Math" panose="02040503050406030204" pitchFamily="18" charset="0"/>
                              </a:rPr>
                              <m:t>2</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𝑠</m:t>
                            </m:r>
                          </m:e>
                          <m:sub>
                            <m:r>
                              <a:rPr>
                                <a:latin typeface="Cambria Math" panose="02040503050406030204" pitchFamily="18" charset="0"/>
                              </a:rPr>
                              <m:t>1</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𝑠</m:t>
                            </m:r>
                          </m:e>
                          <m:sub>
                            <m:r>
                              <a:rPr>
                                <a:latin typeface="Cambria Math" panose="02040503050406030204" pitchFamily="18" charset="0"/>
                              </a:rPr>
                              <m:t>2</m:t>
                            </m:r>
                          </m:sub>
                        </m:sSub>
                        <m:r>
                          <a:rPr>
                            <a:latin typeface="Cambria Math" panose="02040503050406030204" pitchFamily="18" charset="0"/>
                          </a:rPr>
                          <m:t>,</m:t>
                        </m:r>
                        <m:r>
                          <a:rPr>
                            <a:latin typeface="Cambria Math" panose="02040503050406030204" pitchFamily="18" charset="0"/>
                          </a:rPr>
                          <m:t>𝑧</m:t>
                        </m:r>
                      </m:e>
                    </m:d>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0</m:t>
                        </m:r>
                        <m:r>
                          <a:rPr>
                            <a:latin typeface="Cambria Math" panose="02040503050406030204" pitchFamily="18" charset="0"/>
                          </a:rPr>
                          <m:t>,</m:t>
                        </m:r>
                        <m:r>
                          <a:rPr>
                            <a:latin typeface="Cambria Math" panose="02040503050406030204" pitchFamily="18" charset="0"/>
                          </a:rPr>
                          <m:t>12</m:t>
                        </m:r>
                        <m:r>
                          <a:rPr>
                            <a:latin typeface="Cambria Math" panose="02040503050406030204" pitchFamily="18" charset="0"/>
                          </a:rPr>
                          <m:t>,</m:t>
                        </m:r>
                        <m:r>
                          <a:rPr>
                            <a:latin typeface="Cambria Math" panose="02040503050406030204" pitchFamily="18" charset="0"/>
                          </a:rPr>
                          <m:t>0</m:t>
                        </m:r>
                        <m:r>
                          <a:rPr>
                            <a:latin typeface="Cambria Math" panose="02040503050406030204" pitchFamily="18" charset="0"/>
                          </a:rPr>
                          <m:t>,</m:t>
                        </m:r>
                        <m:r>
                          <a:rPr>
                            <a:latin typeface="Cambria Math" panose="02040503050406030204" pitchFamily="18" charset="0"/>
                          </a:rPr>
                          <m:t>20</m:t>
                        </m:r>
                        <m:r>
                          <a:rPr>
                            <a:latin typeface="Cambria Math" panose="02040503050406030204" pitchFamily="18" charset="0"/>
                          </a:rPr>
                          <m:t>,</m:t>
                        </m:r>
                        <m:r>
                          <a:rPr>
                            <a:latin typeface="Cambria Math" panose="02040503050406030204" pitchFamily="18" charset="0"/>
                          </a:rPr>
                          <m:t>96</m:t>
                        </m:r>
                      </m:e>
                    </m:d>
                  </m:oMath>
                </a14:m>
                <a:r>
                  <a:rPr sz="2800" dirty="0"/>
                  <a:t> tells us that </a:t>
                </a:r>
                <a14:m>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𝑓</m:t>
                        </m:r>
                      </m:fName>
                      <m:e>
                        <m:d>
                          <m:dPr>
                            <m:ctrlPr>
                              <a:rPr i="1">
                                <a:latin typeface="Cambria Math" panose="02040503050406030204" pitchFamily="18" charset="0"/>
                              </a:rPr>
                            </m:ctrlPr>
                          </m:dPr>
                          <m:e>
                            <m:sSub>
                              <m:sSubPr>
                                <m:ctrlPr>
                                  <a:rPr i="1">
                                    <a:latin typeface="Cambria Math" panose="02040503050406030204" pitchFamily="18" charset="0"/>
                                  </a:rPr>
                                </m:ctrlPr>
                              </m:sSubPr>
                              <m:e>
                                <m:r>
                                  <a:rPr>
                                    <a:latin typeface="Cambria Math" panose="02040503050406030204" pitchFamily="18" charset="0"/>
                                  </a:rPr>
                                  <m:t>𝑥</m:t>
                                </m:r>
                              </m:e>
                              <m:sub>
                                <m:r>
                                  <a:rPr>
                                    <a:latin typeface="Cambria Math" panose="02040503050406030204" pitchFamily="18" charset="0"/>
                                  </a:rPr>
                                  <m:t>1</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𝑥</m:t>
                                </m:r>
                              </m:e>
                              <m:sub>
                                <m:r>
                                  <a:rPr>
                                    <a:latin typeface="Cambria Math" panose="02040503050406030204" pitchFamily="18" charset="0"/>
                                  </a:rPr>
                                  <m:t>2</m:t>
                                </m:r>
                              </m:sub>
                            </m:sSub>
                          </m:e>
                        </m:d>
                      </m:e>
                    </m:func>
                    <m:r>
                      <a:rPr>
                        <a:latin typeface="Cambria Math" panose="02040503050406030204" pitchFamily="18" charset="0"/>
                      </a:rPr>
                      <m:t>=</m:t>
                    </m:r>
                    <m:r>
                      <a:rPr>
                        <a:latin typeface="Cambria Math" panose="02040503050406030204" pitchFamily="18" charset="0"/>
                      </a:rPr>
                      <m:t>6</m:t>
                    </m:r>
                    <m:sSub>
                      <m:sSubPr>
                        <m:ctrlPr>
                          <a:rPr i="1">
                            <a:latin typeface="Cambria Math" panose="02040503050406030204" pitchFamily="18" charset="0"/>
                          </a:rPr>
                        </m:ctrlPr>
                      </m:sSubPr>
                      <m:e>
                        <m:r>
                          <a:rPr>
                            <a:latin typeface="Cambria Math" panose="02040503050406030204" pitchFamily="18" charset="0"/>
                          </a:rPr>
                          <m:t>𝑥</m:t>
                        </m:r>
                      </m:e>
                      <m:sub>
                        <m:r>
                          <a:rPr>
                            <a:latin typeface="Cambria Math" panose="02040503050406030204" pitchFamily="18" charset="0"/>
                          </a:rPr>
                          <m:t>1</m:t>
                        </m:r>
                      </m:sub>
                    </m:sSub>
                    <m:r>
                      <a:rPr>
                        <a:latin typeface="Cambria Math" panose="02040503050406030204" pitchFamily="18" charset="0"/>
                      </a:rPr>
                      <m:t>+</m:t>
                    </m:r>
                    <m:r>
                      <a:rPr>
                        <a:latin typeface="Cambria Math" panose="02040503050406030204" pitchFamily="18" charset="0"/>
                      </a:rPr>
                      <m:t>4</m:t>
                    </m:r>
                    <m:sSub>
                      <m:sSubPr>
                        <m:ctrlPr>
                          <a:rPr i="1">
                            <a:latin typeface="Cambria Math" panose="02040503050406030204" pitchFamily="18" charset="0"/>
                          </a:rPr>
                        </m:ctrlPr>
                      </m:sSubPr>
                      <m:e>
                        <m:r>
                          <a:rPr>
                            <a:latin typeface="Cambria Math" panose="02040503050406030204" pitchFamily="18" charset="0"/>
                          </a:rPr>
                          <m:t>𝑥</m:t>
                        </m:r>
                      </m:e>
                      <m:sub>
                        <m:r>
                          <a:rPr>
                            <a:latin typeface="Cambria Math" panose="02040503050406030204" pitchFamily="18" charset="0"/>
                          </a:rPr>
                          <m:t>2</m:t>
                        </m:r>
                      </m:sub>
                    </m:sSub>
                  </m:oMath>
                </a14:m>
                <a:r>
                  <a:rPr sz="2800" dirty="0"/>
                  <a:t> attains a maximum value of </a:t>
                </a:r>
                <a:r>
                  <a:rPr sz="2800" dirty="0">
                    <a:latin typeface="Cambria Math"/>
                  </a:rPr>
                  <a:t>96</a:t>
                </a:r>
                <a:r>
                  <a:rPr sz="2800" dirty="0"/>
                  <a:t> at the point </a:t>
                </a:r>
                <a14:m>
                  <m:oMath xmlns:m="http://schemas.openxmlformats.org/officeDocument/2006/math">
                    <m:d>
                      <m:dPr>
                        <m:ctrlPr>
                          <a:rPr i="1">
                            <a:latin typeface="Cambria Math" panose="02040503050406030204" pitchFamily="18" charset="0"/>
                          </a:rPr>
                        </m:ctrlPr>
                      </m:dPr>
                      <m:e>
                        <m:sSub>
                          <m:sSubPr>
                            <m:ctrlPr>
                              <a:rPr i="1">
                                <a:latin typeface="Cambria Math" panose="02040503050406030204" pitchFamily="18" charset="0"/>
                              </a:rPr>
                            </m:ctrlPr>
                          </m:sSubPr>
                          <m:e>
                            <m:r>
                              <a:rPr>
                                <a:latin typeface="Cambria Math" panose="02040503050406030204" pitchFamily="18" charset="0"/>
                              </a:rPr>
                              <m:t>𝑥</m:t>
                            </m:r>
                          </m:e>
                          <m:sub>
                            <m:r>
                              <a:rPr>
                                <a:latin typeface="Cambria Math" panose="02040503050406030204" pitchFamily="18" charset="0"/>
                              </a:rPr>
                              <m:t>1</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𝑥</m:t>
                            </m:r>
                          </m:e>
                          <m:sub>
                            <m:r>
                              <a:rPr>
                                <a:latin typeface="Cambria Math" panose="02040503050406030204" pitchFamily="18" charset="0"/>
                              </a:rPr>
                              <m:t>2</m:t>
                            </m:r>
                          </m:sub>
                        </m:sSub>
                      </m:e>
                    </m:d>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0</m:t>
                        </m:r>
                        <m:r>
                          <a:rPr>
                            <a:latin typeface="Cambria Math" panose="02040503050406030204" pitchFamily="18" charset="0"/>
                          </a:rPr>
                          <m:t>,</m:t>
                        </m:r>
                        <m:r>
                          <a:rPr>
                            <a:latin typeface="Cambria Math" panose="02040503050406030204" pitchFamily="18" charset="0"/>
                          </a:rPr>
                          <m:t>12</m:t>
                        </m:r>
                      </m:e>
                    </m:d>
                  </m:oMath>
                </a14:m>
                <a:r>
                  <a:rPr sz="2800" dirty="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333" t="-1840" r="-2074"/>
                </a:stretch>
              </a:blipFill>
            </p:spPr>
            <p:txBody>
              <a:bodyPr/>
              <a:lstStyle/>
              <a:p>
                <a:r>
                  <a:rPr lang="en-IN">
                    <a:noFill/>
                  </a:rPr>
                  <a:t> </a:t>
                </a:r>
              </a:p>
            </p:txBody>
          </p:sp>
        </mc:Fallback>
      </mc:AlternateContent>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4: A Maximization Problem with Multiple Solutions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dirty="0"/>
                  <a:t>If we continue the pivoting process in column 1, it won't matter which row (either 1 or 2) we choose to determine our pivot position. This is because the bottom entry of the first column is already </a:t>
                </a:r>
                <a:r>
                  <a:rPr sz="2800" dirty="0">
                    <a:latin typeface="Cambria Math"/>
                  </a:rPr>
                  <a:t>0</a:t>
                </a:r>
                <a:r>
                  <a:rPr sz="2800" dirty="0"/>
                  <a:t>, and thus we don't need to apply any further row operations to change the bottom row. Moreover the bottom row will still correspond to the equation </a:t>
                </a:r>
                <a14:m>
                  <m:oMath xmlns:m="http://schemas.openxmlformats.org/officeDocument/2006/math">
                    <m:r>
                      <a:rPr>
                        <a:latin typeface="Cambria Math" panose="02040503050406030204" pitchFamily="18" charset="0"/>
                      </a:rPr>
                      <m:t>𝑧</m:t>
                    </m:r>
                    <m:r>
                      <a:rPr>
                        <a:latin typeface="Cambria Math" panose="02040503050406030204" pitchFamily="18" charset="0"/>
                      </a:rPr>
                      <m:t>=</m:t>
                    </m:r>
                    <m:r>
                      <a:rPr>
                        <a:latin typeface="Cambria Math" panose="02040503050406030204" pitchFamily="18" charset="0"/>
                      </a:rPr>
                      <m:t>96</m:t>
                    </m:r>
                    <m:r>
                      <a:rPr>
                        <a:latin typeface="Cambria Math" panose="02040503050406030204" pitchFamily="18" charset="0"/>
                      </a:rPr>
                      <m:t>−</m:t>
                    </m:r>
                    <m:r>
                      <a:rPr>
                        <a:latin typeface="Cambria Math" panose="02040503050406030204" pitchFamily="18" charset="0"/>
                      </a:rPr>
                      <m:t>2</m:t>
                    </m:r>
                    <m:sSub>
                      <m:sSubPr>
                        <m:ctrlPr>
                          <a:rPr i="1">
                            <a:latin typeface="Cambria Math" panose="02040503050406030204" pitchFamily="18" charset="0"/>
                          </a:rPr>
                        </m:ctrlPr>
                      </m:sSubPr>
                      <m:e>
                        <m:r>
                          <a:rPr>
                            <a:latin typeface="Cambria Math" panose="02040503050406030204" pitchFamily="18" charset="0"/>
                          </a:rPr>
                          <m:t>𝑠</m:t>
                        </m:r>
                      </m:e>
                      <m:sub>
                        <m:r>
                          <a:rPr>
                            <a:latin typeface="Cambria Math" panose="02040503050406030204" pitchFamily="18" charset="0"/>
                          </a:rPr>
                          <m:t>1</m:t>
                        </m:r>
                      </m:sub>
                    </m:sSub>
                  </m:oMath>
                </a14:m>
                <a:r>
                  <a:rPr sz="2800" dirty="0"/>
                  <a:t>. To see if there are other feasible solutions, we use the row 1, column 1 entry (namely </a:t>
                </a:r>
                <a14:m>
                  <m:oMath xmlns:m="http://schemas.openxmlformats.org/officeDocument/2006/math">
                    <m:f>
                      <m:fPr>
                        <m:ctrlPr>
                          <a:rPr i="1">
                            <a:latin typeface="Cambria Math" panose="02040503050406030204" pitchFamily="18" charset="0"/>
                          </a:rPr>
                        </m:ctrlPr>
                      </m:fPr>
                      <m:num>
                        <m:r>
                          <a:rPr>
                            <a:latin typeface="Cambria Math" panose="02040503050406030204" pitchFamily="18" charset="0"/>
                          </a:rPr>
                          <m:t>3</m:t>
                        </m:r>
                      </m:num>
                      <m:den>
                        <m:r>
                          <a:rPr>
                            <a:latin typeface="Cambria Math" panose="02040503050406030204" pitchFamily="18" charset="0"/>
                          </a:rPr>
                          <m:t>4</m:t>
                        </m:r>
                      </m:den>
                    </m:f>
                  </m:oMath>
                </a14:m>
                <a:r>
                  <a:rPr sz="2800" dirty="0"/>
                  <a:t>) as the pivot element and obtain following simplex tableau.</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1111"/>
                </a:stretch>
              </a:blipFill>
            </p:spPr>
            <p:txBody>
              <a:bodyPr/>
              <a:lstStyle/>
              <a:p>
                <a:r>
                  <a:rPr lang="en-IN">
                    <a:noFill/>
                  </a:rPr>
                  <a:t> </a:t>
                </a:r>
              </a:p>
            </p:txBody>
          </p:sp>
        </mc:Fallback>
      </mc:AlternateContent>
    </p:spTree>
    <p:extLst>
      <p:ext uri="{BB962C8B-B14F-4D97-AF65-F5344CB8AC3E}">
        <p14:creationId xmlns:p14="http://schemas.microsoft.com/office/powerpoint/2010/main" val="271674716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4: A Maximization Problem with Multiple Solutions (cont.)</a:t>
            </a:r>
          </a:p>
        </p:txBody>
      </p:sp>
      <p:pic>
        <p:nvPicPr>
          <p:cNvPr id="6" name="Picture 5">
            <a:extLst>
              <a:ext uri="{FF2B5EF4-FFF2-40B4-BE49-F238E27FC236}">
                <a16:creationId xmlns:a16="http://schemas.microsoft.com/office/drawing/2014/main" id="{85A67F98-4B05-482D-A7C9-E77068AACCEE}"/>
              </a:ext>
            </a:extLst>
          </p:cNvPr>
          <p:cNvPicPr>
            <a:picLocks noChangeAspect="1"/>
          </p:cNvPicPr>
          <p:nvPr/>
        </p:nvPicPr>
        <p:blipFill>
          <a:blip r:embed="rId2"/>
          <a:stretch>
            <a:fillRect/>
          </a:stretch>
        </p:blipFill>
        <p:spPr>
          <a:xfrm>
            <a:off x="1322500" y="2286000"/>
            <a:ext cx="6499000" cy="2412000"/>
          </a:xfrm>
          <a:prstGeom prst="rect">
            <a:avLst/>
          </a:prstGeom>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4: A Maximization Problem with Multiple Solutions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dirty="0"/>
                  <a:t>In this simplex tableau, we once again have a </a:t>
                </a:r>
                <a:r>
                  <a:rPr sz="2800" dirty="0" err="1"/>
                  <a:t>nonbasic</a:t>
                </a:r>
                <a:r>
                  <a:rPr sz="2800" dirty="0"/>
                  <a:t> variable (this time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𝑥</m:t>
                        </m:r>
                      </m:e>
                      <m:sub>
                        <m:r>
                          <a:rPr>
                            <a:latin typeface="Cambria Math" panose="02040503050406030204" pitchFamily="18" charset="0"/>
                          </a:rPr>
                          <m:t>2</m:t>
                        </m:r>
                      </m:sub>
                    </m:sSub>
                  </m:oMath>
                </a14:m>
                <a:r>
                  <a:rPr sz="2800" dirty="0"/>
                  <a:t>) whose entry in the bottom row is </a:t>
                </a:r>
                <a:r>
                  <a:rPr sz="2800" dirty="0">
                    <a:latin typeface="Cambria Math"/>
                  </a:rPr>
                  <a:t>0</a:t>
                </a:r>
                <a:r>
                  <a:rPr sz="2800" dirty="0"/>
                  <a:t>. The feasible solution </a:t>
                </a:r>
                <a14:m>
                  <m:oMath xmlns:m="http://schemas.openxmlformats.org/officeDocument/2006/math">
                    <m:d>
                      <m:dPr>
                        <m:ctrlPr>
                          <a:rPr i="1">
                            <a:latin typeface="Cambria Math" panose="02040503050406030204" pitchFamily="18" charset="0"/>
                          </a:rPr>
                        </m:ctrlPr>
                      </m:dPr>
                      <m:e>
                        <m:sSub>
                          <m:sSubPr>
                            <m:ctrlPr>
                              <a:rPr i="1">
                                <a:latin typeface="Cambria Math" panose="02040503050406030204" pitchFamily="18" charset="0"/>
                              </a:rPr>
                            </m:ctrlPr>
                          </m:sSubPr>
                          <m:e>
                            <m:r>
                              <a:rPr>
                                <a:latin typeface="Cambria Math" panose="02040503050406030204" pitchFamily="18" charset="0"/>
                              </a:rPr>
                              <m:t>𝑥</m:t>
                            </m:r>
                          </m:e>
                          <m:sub>
                            <m:r>
                              <a:rPr>
                                <a:latin typeface="Cambria Math" panose="02040503050406030204" pitchFamily="18" charset="0"/>
                              </a:rPr>
                              <m:t>1</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𝑥</m:t>
                            </m:r>
                          </m:e>
                          <m:sub>
                            <m:r>
                              <a:rPr>
                                <a:latin typeface="Cambria Math" panose="02040503050406030204" pitchFamily="18" charset="0"/>
                              </a:rPr>
                              <m:t>2</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𝑠</m:t>
                            </m:r>
                          </m:e>
                          <m:sub>
                            <m:r>
                              <a:rPr>
                                <a:latin typeface="Cambria Math" panose="02040503050406030204" pitchFamily="18" charset="0"/>
                              </a:rPr>
                              <m:t>1</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𝑠</m:t>
                            </m:r>
                          </m:e>
                          <m:sub>
                            <m:r>
                              <a:rPr>
                                <a:latin typeface="Cambria Math" panose="02040503050406030204" pitchFamily="18" charset="0"/>
                              </a:rPr>
                              <m:t>2</m:t>
                            </m:r>
                          </m:sub>
                        </m:sSub>
                        <m:r>
                          <a:rPr>
                            <a:latin typeface="Cambria Math" panose="02040503050406030204" pitchFamily="18" charset="0"/>
                          </a:rPr>
                          <m:t>,</m:t>
                        </m:r>
                        <m:r>
                          <a:rPr>
                            <a:latin typeface="Cambria Math" panose="02040503050406030204" pitchFamily="18" charset="0"/>
                          </a:rPr>
                          <m:t>𝑧</m:t>
                        </m:r>
                      </m:e>
                    </m:d>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16</m:t>
                        </m:r>
                        <m:r>
                          <a:rPr>
                            <a:latin typeface="Cambria Math" panose="02040503050406030204" pitchFamily="18" charset="0"/>
                          </a:rPr>
                          <m:t>,</m:t>
                        </m:r>
                        <m:r>
                          <a:rPr>
                            <a:latin typeface="Cambria Math" panose="02040503050406030204" pitchFamily="18" charset="0"/>
                          </a:rPr>
                          <m:t>0</m:t>
                        </m:r>
                        <m:r>
                          <a:rPr>
                            <a:latin typeface="Cambria Math" panose="02040503050406030204" pitchFamily="18" charset="0"/>
                          </a:rPr>
                          <m:t>,</m:t>
                        </m:r>
                        <m:r>
                          <a:rPr>
                            <a:latin typeface="Cambria Math" panose="02040503050406030204" pitchFamily="18" charset="0"/>
                          </a:rPr>
                          <m:t>0</m:t>
                        </m:r>
                        <m:r>
                          <a:rPr>
                            <a:latin typeface="Cambria Math" panose="02040503050406030204" pitchFamily="18" charset="0"/>
                          </a:rPr>
                          <m:t>,</m:t>
                        </m:r>
                        <m:r>
                          <a:rPr>
                            <a:latin typeface="Cambria Math" panose="02040503050406030204" pitchFamily="18" charset="0"/>
                          </a:rPr>
                          <m:t>48</m:t>
                        </m:r>
                        <m:r>
                          <a:rPr>
                            <a:latin typeface="Cambria Math" panose="02040503050406030204" pitchFamily="18" charset="0"/>
                          </a:rPr>
                          <m:t>,</m:t>
                        </m:r>
                        <m:r>
                          <a:rPr>
                            <a:latin typeface="Cambria Math" panose="02040503050406030204" pitchFamily="18" charset="0"/>
                          </a:rPr>
                          <m:t>96</m:t>
                        </m:r>
                      </m:e>
                    </m:d>
                  </m:oMath>
                </a14:m>
                <a:r>
                  <a:rPr sz="2800" dirty="0"/>
                  <a:t> tells us that </a:t>
                </a:r>
                <a14:m>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𝑓</m:t>
                        </m:r>
                      </m:fName>
                      <m:e>
                        <m:d>
                          <m:dPr>
                            <m:ctrlPr>
                              <a:rPr i="1">
                                <a:latin typeface="Cambria Math" panose="02040503050406030204" pitchFamily="18" charset="0"/>
                              </a:rPr>
                            </m:ctrlPr>
                          </m:dPr>
                          <m:e>
                            <m:sSub>
                              <m:sSubPr>
                                <m:ctrlPr>
                                  <a:rPr i="1">
                                    <a:latin typeface="Cambria Math" panose="02040503050406030204" pitchFamily="18" charset="0"/>
                                  </a:rPr>
                                </m:ctrlPr>
                              </m:sSubPr>
                              <m:e>
                                <m:r>
                                  <a:rPr>
                                    <a:latin typeface="Cambria Math" panose="02040503050406030204" pitchFamily="18" charset="0"/>
                                  </a:rPr>
                                  <m:t>𝑥</m:t>
                                </m:r>
                              </m:e>
                              <m:sub>
                                <m:r>
                                  <a:rPr>
                                    <a:latin typeface="Cambria Math" panose="02040503050406030204" pitchFamily="18" charset="0"/>
                                  </a:rPr>
                                  <m:t>1</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𝑥</m:t>
                                </m:r>
                              </m:e>
                              <m:sub>
                                <m:r>
                                  <a:rPr>
                                    <a:latin typeface="Cambria Math" panose="02040503050406030204" pitchFamily="18" charset="0"/>
                                  </a:rPr>
                                  <m:t>2</m:t>
                                </m:r>
                              </m:sub>
                            </m:sSub>
                          </m:e>
                        </m:d>
                      </m:e>
                    </m:func>
                    <m:r>
                      <a:rPr>
                        <a:latin typeface="Cambria Math" panose="02040503050406030204" pitchFamily="18" charset="0"/>
                      </a:rPr>
                      <m:t>=</m:t>
                    </m:r>
                    <m:r>
                      <a:rPr>
                        <a:latin typeface="Cambria Math" panose="02040503050406030204" pitchFamily="18" charset="0"/>
                      </a:rPr>
                      <m:t>6</m:t>
                    </m:r>
                    <m:sSub>
                      <m:sSubPr>
                        <m:ctrlPr>
                          <a:rPr i="1">
                            <a:latin typeface="Cambria Math" panose="02040503050406030204" pitchFamily="18" charset="0"/>
                          </a:rPr>
                        </m:ctrlPr>
                      </m:sSubPr>
                      <m:e>
                        <m:r>
                          <a:rPr>
                            <a:latin typeface="Cambria Math" panose="02040503050406030204" pitchFamily="18" charset="0"/>
                          </a:rPr>
                          <m:t>𝑥</m:t>
                        </m:r>
                      </m:e>
                      <m:sub>
                        <m:r>
                          <a:rPr>
                            <a:latin typeface="Cambria Math" panose="02040503050406030204" pitchFamily="18" charset="0"/>
                          </a:rPr>
                          <m:t>1</m:t>
                        </m:r>
                      </m:sub>
                    </m:sSub>
                    <m:r>
                      <a:rPr>
                        <a:latin typeface="Cambria Math" panose="02040503050406030204" pitchFamily="18" charset="0"/>
                      </a:rPr>
                      <m:t>+</m:t>
                    </m:r>
                    <m:r>
                      <a:rPr>
                        <a:latin typeface="Cambria Math" panose="02040503050406030204" pitchFamily="18" charset="0"/>
                      </a:rPr>
                      <m:t>4</m:t>
                    </m:r>
                    <m:sSub>
                      <m:sSubPr>
                        <m:ctrlPr>
                          <a:rPr i="1">
                            <a:latin typeface="Cambria Math" panose="02040503050406030204" pitchFamily="18" charset="0"/>
                          </a:rPr>
                        </m:ctrlPr>
                      </m:sSubPr>
                      <m:e>
                        <m:r>
                          <a:rPr>
                            <a:latin typeface="Cambria Math" panose="02040503050406030204" pitchFamily="18" charset="0"/>
                          </a:rPr>
                          <m:t>𝑥</m:t>
                        </m:r>
                      </m:e>
                      <m:sub>
                        <m:r>
                          <a:rPr>
                            <a:latin typeface="Cambria Math" panose="02040503050406030204" pitchFamily="18" charset="0"/>
                          </a:rPr>
                          <m:t>2</m:t>
                        </m:r>
                      </m:sub>
                    </m:sSub>
                  </m:oMath>
                </a14:m>
                <a:r>
                  <a:rPr sz="2800" dirty="0"/>
                  <a:t> attains a maximum value of </a:t>
                </a:r>
                <a:r>
                  <a:rPr sz="2800" dirty="0">
                    <a:latin typeface="Cambria Math"/>
                  </a:rPr>
                  <a:t>96</a:t>
                </a:r>
                <a:r>
                  <a:rPr sz="2800" dirty="0"/>
                  <a:t> at the point </a:t>
                </a:r>
                <a14:m>
                  <m:oMath xmlns:m="http://schemas.openxmlformats.org/officeDocument/2006/math">
                    <m:d>
                      <m:dPr>
                        <m:ctrlPr>
                          <a:rPr i="1">
                            <a:latin typeface="Cambria Math" panose="02040503050406030204" pitchFamily="18" charset="0"/>
                          </a:rPr>
                        </m:ctrlPr>
                      </m:dPr>
                      <m:e>
                        <m:sSub>
                          <m:sSubPr>
                            <m:ctrlPr>
                              <a:rPr i="1">
                                <a:latin typeface="Cambria Math" panose="02040503050406030204" pitchFamily="18" charset="0"/>
                              </a:rPr>
                            </m:ctrlPr>
                          </m:sSubPr>
                          <m:e>
                            <m:r>
                              <a:rPr>
                                <a:latin typeface="Cambria Math" panose="02040503050406030204" pitchFamily="18" charset="0"/>
                              </a:rPr>
                              <m:t>𝑥</m:t>
                            </m:r>
                          </m:e>
                          <m:sub>
                            <m:r>
                              <a:rPr>
                                <a:latin typeface="Cambria Math" panose="02040503050406030204" pitchFamily="18" charset="0"/>
                              </a:rPr>
                              <m:t>1</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𝑥</m:t>
                            </m:r>
                          </m:e>
                          <m:sub>
                            <m:r>
                              <a:rPr>
                                <a:latin typeface="Cambria Math" panose="02040503050406030204" pitchFamily="18" charset="0"/>
                              </a:rPr>
                              <m:t>2</m:t>
                            </m:r>
                          </m:sub>
                        </m:sSub>
                      </m:e>
                    </m:d>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160</m:t>
                        </m:r>
                      </m:e>
                    </m:d>
                  </m:oMath>
                </a14:m>
                <a:r>
                  <a:rPr sz="2800" dirty="0"/>
                  <a:t>. If we were to continue the pivoting process, we may find other points at which the objective function attains a maximum value of </a:t>
                </a:r>
                <a:r>
                  <a:rPr sz="2800" dirty="0">
                    <a:latin typeface="Cambria Math"/>
                  </a:rPr>
                  <a:t>96</a:t>
                </a:r>
                <a:r>
                  <a:rPr sz="2800" dirty="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2222"/>
                </a:stretch>
              </a:blipFill>
            </p:spPr>
            <p:txBody>
              <a:bodyPr/>
              <a:lstStyle/>
              <a:p>
                <a:r>
                  <a:rPr lang="en-IN">
                    <a:noFill/>
                  </a:rPr>
                  <a:t> </a:t>
                </a:r>
              </a:p>
            </p:txBody>
          </p:sp>
        </mc:Fallback>
      </mc:AlternateContent>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4: A Maximization Problem with Multiple Solutions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dirty="0"/>
                  <a:t>Thus we conclude that </a:t>
                </a:r>
                <a14:m>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𝑓</m:t>
                        </m:r>
                      </m:fName>
                      <m:e>
                        <m:d>
                          <m:dPr>
                            <m:ctrlPr>
                              <a:rPr i="1">
                                <a:latin typeface="Cambria Math" panose="02040503050406030204" pitchFamily="18" charset="0"/>
                              </a:rPr>
                            </m:ctrlPr>
                          </m:dPr>
                          <m:e>
                            <m:sSub>
                              <m:sSubPr>
                                <m:ctrlPr>
                                  <a:rPr i="1">
                                    <a:latin typeface="Cambria Math" panose="02040503050406030204" pitchFamily="18" charset="0"/>
                                  </a:rPr>
                                </m:ctrlPr>
                              </m:sSubPr>
                              <m:e>
                                <m:r>
                                  <a:rPr>
                                    <a:latin typeface="Cambria Math" panose="02040503050406030204" pitchFamily="18" charset="0"/>
                                  </a:rPr>
                                  <m:t>𝑥</m:t>
                                </m:r>
                              </m:e>
                              <m:sub>
                                <m:r>
                                  <a:rPr>
                                    <a:latin typeface="Cambria Math" panose="02040503050406030204" pitchFamily="18" charset="0"/>
                                  </a:rPr>
                                  <m:t>1</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𝑥</m:t>
                                </m:r>
                              </m:e>
                              <m:sub>
                                <m:r>
                                  <a:rPr>
                                    <a:latin typeface="Cambria Math" panose="02040503050406030204" pitchFamily="18" charset="0"/>
                                  </a:rPr>
                                  <m:t>2</m:t>
                                </m:r>
                              </m:sub>
                            </m:sSub>
                          </m:e>
                        </m:d>
                      </m:e>
                    </m:func>
                    <m:r>
                      <a:rPr>
                        <a:latin typeface="Cambria Math" panose="02040503050406030204" pitchFamily="18" charset="0"/>
                      </a:rPr>
                      <m:t>=</m:t>
                    </m:r>
                    <m:r>
                      <a:rPr>
                        <a:latin typeface="Cambria Math" panose="02040503050406030204" pitchFamily="18" charset="0"/>
                      </a:rPr>
                      <m:t>6</m:t>
                    </m:r>
                    <m:sSub>
                      <m:sSubPr>
                        <m:ctrlPr>
                          <a:rPr i="1">
                            <a:latin typeface="Cambria Math" panose="02040503050406030204" pitchFamily="18" charset="0"/>
                          </a:rPr>
                        </m:ctrlPr>
                      </m:sSubPr>
                      <m:e>
                        <m:r>
                          <a:rPr>
                            <a:latin typeface="Cambria Math" panose="02040503050406030204" pitchFamily="18" charset="0"/>
                          </a:rPr>
                          <m:t>𝑥</m:t>
                        </m:r>
                      </m:e>
                      <m:sub>
                        <m:r>
                          <a:rPr>
                            <a:latin typeface="Cambria Math" panose="02040503050406030204" pitchFamily="18" charset="0"/>
                          </a:rPr>
                          <m:t>1</m:t>
                        </m:r>
                      </m:sub>
                    </m:sSub>
                    <m:r>
                      <a:rPr>
                        <a:latin typeface="Cambria Math" panose="02040503050406030204" pitchFamily="18" charset="0"/>
                      </a:rPr>
                      <m:t>+</m:t>
                    </m:r>
                    <m:r>
                      <a:rPr>
                        <a:latin typeface="Cambria Math" panose="02040503050406030204" pitchFamily="18" charset="0"/>
                      </a:rPr>
                      <m:t>4</m:t>
                    </m:r>
                    <m:sSub>
                      <m:sSubPr>
                        <m:ctrlPr>
                          <a:rPr i="1">
                            <a:latin typeface="Cambria Math" panose="02040503050406030204" pitchFamily="18" charset="0"/>
                          </a:rPr>
                        </m:ctrlPr>
                      </m:sSubPr>
                      <m:e>
                        <m:r>
                          <a:rPr>
                            <a:latin typeface="Cambria Math" panose="02040503050406030204" pitchFamily="18" charset="0"/>
                          </a:rPr>
                          <m:t>𝑥</m:t>
                        </m:r>
                      </m:e>
                      <m:sub>
                        <m:r>
                          <a:rPr>
                            <a:latin typeface="Cambria Math" panose="02040503050406030204" pitchFamily="18" charset="0"/>
                          </a:rPr>
                          <m:t>2</m:t>
                        </m:r>
                      </m:sub>
                    </m:sSub>
                  </m:oMath>
                </a14:m>
                <a:r>
                  <a:rPr sz="2800" dirty="0"/>
                  <a:t> attains a maximum value of </a:t>
                </a:r>
                <a:r>
                  <a:rPr sz="2800" dirty="0">
                    <a:latin typeface="Cambria Math"/>
                  </a:rPr>
                  <a:t>96</a:t>
                </a:r>
                <a:r>
                  <a:rPr sz="2800" dirty="0"/>
                  <a:t> at multiple points. In addition, we observe that when using the simplex method to solve maximization problems with multiple solutions, there is some point in the process where a column corresponding to a </a:t>
                </a:r>
                <a:r>
                  <a:rPr sz="2800" dirty="0" err="1"/>
                  <a:t>nonbasic</a:t>
                </a:r>
                <a:r>
                  <a:rPr sz="2800" dirty="0"/>
                  <a:t> variable in a simplex tableau has an entry in the bottom row of </a:t>
                </a:r>
                <a:r>
                  <a:rPr sz="2800" dirty="0">
                    <a:latin typeface="Cambria Math"/>
                  </a:rPr>
                  <a:t>0</a:t>
                </a:r>
                <a:r>
                  <a:rPr sz="2800" dirty="0"/>
                  <a:t>. Furthermore, we can use this column as a pivot column to discover an additional solution.</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1778"/>
                </a:stretch>
              </a:blipFill>
            </p:spPr>
            <p:txBody>
              <a:bodyPr/>
              <a:lstStyle/>
              <a:p>
                <a:r>
                  <a:rPr lang="en-IN">
                    <a:noFill/>
                  </a:rPr>
                  <a:t> </a:t>
                </a:r>
              </a:p>
            </p:txBody>
          </p:sp>
        </mc:Fallback>
      </mc:AlternateContent>
    </p:spTree>
    <p:extLst>
      <p:ext uri="{BB962C8B-B14F-4D97-AF65-F5344CB8AC3E}">
        <p14:creationId xmlns:p14="http://schemas.microsoft.com/office/powerpoint/2010/main" val="21884642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5: A Maximization Problem with No Solution</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dirty="0"/>
                  <a:t>Use the simplex method to maximize </a:t>
                </a:r>
                <a14:m>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𝑓</m:t>
                        </m:r>
                      </m:fName>
                      <m:e>
                        <m:d>
                          <m:dPr>
                            <m:ctrlPr>
                              <a:rPr i="1">
                                <a:latin typeface="Cambria Math" panose="02040503050406030204" pitchFamily="18" charset="0"/>
                              </a:rPr>
                            </m:ctrlPr>
                          </m:dPr>
                          <m:e>
                            <m:sSub>
                              <m:sSubPr>
                                <m:ctrlPr>
                                  <a:rPr i="1">
                                    <a:latin typeface="Cambria Math" panose="02040503050406030204" pitchFamily="18" charset="0"/>
                                  </a:rPr>
                                </m:ctrlPr>
                              </m:sSubPr>
                              <m:e>
                                <m:r>
                                  <a:rPr>
                                    <a:latin typeface="Cambria Math" panose="02040503050406030204" pitchFamily="18" charset="0"/>
                                  </a:rPr>
                                  <m:t>𝑥</m:t>
                                </m:r>
                              </m:e>
                              <m:sub>
                                <m:r>
                                  <a:rPr>
                                    <a:latin typeface="Cambria Math" panose="02040503050406030204" pitchFamily="18" charset="0"/>
                                  </a:rPr>
                                  <m:t>1</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𝑥</m:t>
                                </m:r>
                              </m:e>
                              <m:sub>
                                <m:r>
                                  <a:rPr>
                                    <a:latin typeface="Cambria Math" panose="02040503050406030204" pitchFamily="18" charset="0"/>
                                  </a:rPr>
                                  <m:t>2</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𝑥</m:t>
                                </m:r>
                              </m:e>
                              <m:sub>
                                <m:r>
                                  <a:rPr>
                                    <a:latin typeface="Cambria Math" panose="02040503050406030204" pitchFamily="18" charset="0"/>
                                  </a:rPr>
                                  <m:t>3</m:t>
                                </m:r>
                              </m:sub>
                            </m:sSub>
                          </m:e>
                        </m:d>
                      </m:e>
                    </m:func>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𝑥</m:t>
                        </m:r>
                      </m:e>
                      <m:sub>
                        <m:r>
                          <a:rPr>
                            <a:latin typeface="Cambria Math" panose="02040503050406030204" pitchFamily="18" charset="0"/>
                          </a:rPr>
                          <m:t>1</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𝑥</m:t>
                        </m:r>
                      </m:e>
                      <m:sub>
                        <m:r>
                          <a:rPr>
                            <a:latin typeface="Cambria Math" panose="02040503050406030204" pitchFamily="18" charset="0"/>
                          </a:rPr>
                          <m:t>2</m:t>
                        </m:r>
                      </m:sub>
                    </m:sSub>
                    <m:r>
                      <a:rPr>
                        <a:latin typeface="Cambria Math" panose="02040503050406030204" pitchFamily="18" charset="0"/>
                      </a:rPr>
                      <m:t>+2</m:t>
                    </m:r>
                    <m:sSub>
                      <m:sSubPr>
                        <m:ctrlPr>
                          <a:rPr i="1">
                            <a:latin typeface="Cambria Math" panose="02040503050406030204" pitchFamily="18" charset="0"/>
                          </a:rPr>
                        </m:ctrlPr>
                      </m:sSubPr>
                      <m:e>
                        <m:r>
                          <a:rPr>
                            <a:latin typeface="Cambria Math" panose="02040503050406030204" pitchFamily="18" charset="0"/>
                          </a:rPr>
                          <m:t>𝑥</m:t>
                        </m:r>
                      </m:e>
                      <m:sub>
                        <m:r>
                          <a:rPr>
                            <a:latin typeface="Cambria Math" panose="02040503050406030204" pitchFamily="18" charset="0"/>
                          </a:rPr>
                          <m:t>3</m:t>
                        </m:r>
                      </m:sub>
                    </m:sSub>
                  </m:oMath>
                </a14:m>
                <a:r>
                  <a:rPr sz="2800" dirty="0"/>
                  <a:t> subject to the following constraints.</a:t>
                </a:r>
                <a:endParaRPr lang="en-US" sz="2800" dirty="0"/>
              </a:p>
              <a:p>
                <a:pPr>
                  <a:defRPr sz="2800"/>
                </a:pPr>
                <a14:m>
                  <m:oMathPara xmlns:m="http://schemas.openxmlformats.org/officeDocument/2006/math">
                    <m:oMathParaPr>
                      <m:jc m:val="centerGroup"/>
                    </m:oMathParaPr>
                    <m:oMath xmlns:m="http://schemas.openxmlformats.org/officeDocument/2006/math">
                      <m:d>
                        <m:dPr>
                          <m:begChr m:val="{"/>
                          <m:endChr m:val=""/>
                          <m:ctrlPr>
                            <a:rPr lang="en-IN" sz="2800" i="1" smtClean="0">
                              <a:latin typeface="Cambria Math" panose="02040503050406030204" pitchFamily="18" charset="0"/>
                            </a:rPr>
                          </m:ctrlPr>
                        </m:dPr>
                        <m:e>
                          <m:eqArr>
                            <m:eqArrPr>
                              <m:ctrlPr>
                                <a:rPr lang="ar-AE" i="1">
                                  <a:latin typeface="Cambria Math" panose="02040503050406030204" pitchFamily="18" charset="0"/>
                                </a:rPr>
                              </m:ctrlPr>
                            </m:eqArrPr>
                            <m:e>
                              <m:sSub>
                                <m:sSubPr>
                                  <m:ctrlPr>
                                    <a:rPr lang="ar-AE" i="1">
                                      <a:latin typeface="Cambria Math" panose="02040503050406030204" pitchFamily="18" charset="0"/>
                                    </a:rPr>
                                  </m:ctrlPr>
                                </m:sSubPr>
                                <m:e>
                                  <m:r>
                                    <a:rPr lang="ar-AE">
                                      <a:latin typeface="Cambria Math" panose="02040503050406030204" pitchFamily="18" charset="0"/>
                                    </a:rPr>
                                    <m:t>𝑥</m:t>
                                  </m:r>
                                </m:e>
                                <m:sub>
                                  <m:r>
                                    <a:rPr lang="ar-AE">
                                      <a:latin typeface="Cambria Math" panose="02040503050406030204" pitchFamily="18" charset="0"/>
                                    </a:rPr>
                                    <m:t>1</m:t>
                                  </m:r>
                                </m:sub>
                              </m:sSub>
                              <m:r>
                                <a:rPr lang="ar-AE">
                                  <a:latin typeface="Cambria Math" panose="02040503050406030204" pitchFamily="18" charset="0"/>
                                </a:rPr>
                                <m:t>−</m:t>
                              </m:r>
                              <m:r>
                                <a:rPr lang="ar-AE">
                                  <a:latin typeface="Cambria Math" panose="02040503050406030204" pitchFamily="18" charset="0"/>
                                </a:rPr>
                                <m:t>2</m:t>
                              </m:r>
                              <m:sSub>
                                <m:sSubPr>
                                  <m:ctrlPr>
                                    <a:rPr lang="ar-AE" i="1">
                                      <a:latin typeface="Cambria Math" panose="02040503050406030204" pitchFamily="18" charset="0"/>
                                    </a:rPr>
                                  </m:ctrlPr>
                                </m:sSubPr>
                                <m:e>
                                  <m:r>
                                    <a:rPr lang="ar-AE">
                                      <a:latin typeface="Cambria Math" panose="02040503050406030204" pitchFamily="18" charset="0"/>
                                    </a:rPr>
                                    <m:t>𝑥</m:t>
                                  </m:r>
                                </m:e>
                                <m:sub>
                                  <m:r>
                                    <a:rPr lang="ar-AE">
                                      <a:latin typeface="Cambria Math" panose="02040503050406030204" pitchFamily="18" charset="0"/>
                                    </a:rPr>
                                    <m:t>2</m:t>
                                  </m:r>
                                </m:sub>
                              </m:sSub>
                              <m:r>
                                <a:rPr lang="ar-AE">
                                  <a:latin typeface="Cambria Math" panose="02040503050406030204" pitchFamily="18" charset="0"/>
                                </a:rPr>
                                <m:t>+</m:t>
                              </m:r>
                              <m:sSub>
                                <m:sSubPr>
                                  <m:ctrlPr>
                                    <a:rPr lang="ar-AE" i="1">
                                      <a:latin typeface="Cambria Math" panose="02040503050406030204" pitchFamily="18" charset="0"/>
                                    </a:rPr>
                                  </m:ctrlPr>
                                </m:sSubPr>
                                <m:e>
                                  <m:r>
                                    <a:rPr lang="ar-AE">
                                      <a:latin typeface="Cambria Math" panose="02040503050406030204" pitchFamily="18" charset="0"/>
                                    </a:rPr>
                                    <m:t>𝑥</m:t>
                                  </m:r>
                                </m:e>
                                <m:sub>
                                  <m:r>
                                    <a:rPr lang="ar-AE">
                                      <a:latin typeface="Cambria Math" panose="02040503050406030204" pitchFamily="18" charset="0"/>
                                    </a:rPr>
                                    <m:t>3</m:t>
                                  </m:r>
                                </m:sub>
                              </m:sSub>
                              <m:r>
                                <a:rPr lang="ar-AE">
                                  <a:latin typeface="Cambria Math" panose="02040503050406030204" pitchFamily="18" charset="0"/>
                                </a:rPr>
                                <m:t>≤</m:t>
                              </m:r>
                              <m:r>
                                <a:rPr lang="ar-AE">
                                  <a:latin typeface="Cambria Math" panose="02040503050406030204" pitchFamily="18" charset="0"/>
                                </a:rPr>
                                <m:t>2</m:t>
                              </m:r>
                            </m:e>
                            <m:e>
                              <m:sSub>
                                <m:sSubPr>
                                  <m:ctrlPr>
                                    <a:rPr lang="ar-AE" i="1">
                                      <a:latin typeface="Cambria Math" panose="02040503050406030204" pitchFamily="18" charset="0"/>
                                    </a:rPr>
                                  </m:ctrlPr>
                                </m:sSubPr>
                                <m:e>
                                  <m:r>
                                    <a:rPr lang="ar-AE">
                                      <a:latin typeface="Cambria Math" panose="02040503050406030204" pitchFamily="18" charset="0"/>
                                    </a:rPr>
                                    <m:t>𝑥</m:t>
                                  </m:r>
                                </m:e>
                                <m:sub>
                                  <m:r>
                                    <a:rPr lang="ar-AE">
                                      <a:latin typeface="Cambria Math" panose="02040503050406030204" pitchFamily="18" charset="0"/>
                                    </a:rPr>
                                    <m:t>1</m:t>
                                  </m:r>
                                </m:sub>
                              </m:sSub>
                              <m:r>
                                <a:rPr lang="ar-AE">
                                  <a:latin typeface="Cambria Math" panose="02040503050406030204" pitchFamily="18" charset="0"/>
                                </a:rPr>
                                <m:t>−</m:t>
                              </m:r>
                              <m:r>
                                <a:rPr lang="ar-AE">
                                  <a:latin typeface="Cambria Math" panose="02040503050406030204" pitchFamily="18" charset="0"/>
                                </a:rPr>
                                <m:t>4</m:t>
                              </m:r>
                              <m:sSub>
                                <m:sSubPr>
                                  <m:ctrlPr>
                                    <a:rPr lang="ar-AE" i="1">
                                      <a:latin typeface="Cambria Math" panose="02040503050406030204" pitchFamily="18" charset="0"/>
                                    </a:rPr>
                                  </m:ctrlPr>
                                </m:sSubPr>
                                <m:e>
                                  <m:r>
                                    <a:rPr lang="ar-AE">
                                      <a:latin typeface="Cambria Math" panose="02040503050406030204" pitchFamily="18" charset="0"/>
                                    </a:rPr>
                                    <m:t>𝑥</m:t>
                                  </m:r>
                                </m:e>
                                <m:sub>
                                  <m:r>
                                    <a:rPr lang="ar-AE">
                                      <a:latin typeface="Cambria Math" panose="02040503050406030204" pitchFamily="18" charset="0"/>
                                    </a:rPr>
                                    <m:t>2</m:t>
                                  </m:r>
                                </m:sub>
                              </m:sSub>
                              <m:r>
                                <a:rPr lang="ar-AE">
                                  <a:latin typeface="Cambria Math" panose="02040503050406030204" pitchFamily="18" charset="0"/>
                                </a:rPr>
                                <m:t>+</m:t>
                              </m:r>
                              <m:r>
                                <a:rPr lang="ar-AE">
                                  <a:latin typeface="Cambria Math" panose="02040503050406030204" pitchFamily="18" charset="0"/>
                                </a:rPr>
                                <m:t>2</m:t>
                              </m:r>
                              <m:sSub>
                                <m:sSubPr>
                                  <m:ctrlPr>
                                    <a:rPr lang="ar-AE" i="1">
                                      <a:latin typeface="Cambria Math" panose="02040503050406030204" pitchFamily="18" charset="0"/>
                                    </a:rPr>
                                  </m:ctrlPr>
                                </m:sSubPr>
                                <m:e>
                                  <m:r>
                                    <a:rPr lang="ar-AE">
                                      <a:latin typeface="Cambria Math" panose="02040503050406030204" pitchFamily="18" charset="0"/>
                                    </a:rPr>
                                    <m:t>𝑥</m:t>
                                  </m:r>
                                </m:e>
                                <m:sub>
                                  <m:r>
                                    <a:rPr lang="ar-AE">
                                      <a:latin typeface="Cambria Math" panose="02040503050406030204" pitchFamily="18" charset="0"/>
                                    </a:rPr>
                                    <m:t>3</m:t>
                                  </m:r>
                                </m:sub>
                              </m:sSub>
                              <m:r>
                                <a:rPr lang="ar-AE">
                                  <a:latin typeface="Cambria Math" panose="02040503050406030204" pitchFamily="18" charset="0"/>
                                </a:rPr>
                                <m:t>≤</m:t>
                              </m:r>
                              <m:r>
                                <a:rPr lang="ar-AE">
                                  <a:latin typeface="Cambria Math" panose="02040503050406030204" pitchFamily="18" charset="0"/>
                                </a:rPr>
                                <m:t>4</m:t>
                              </m:r>
                            </m:e>
                          </m:eqArr>
                        </m:e>
                      </m:d>
                    </m:oMath>
                  </m:oMathPara>
                </a14:m>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IN">
                    <a:noFill/>
                  </a:rPr>
                  <a:t> </a:t>
                </a:r>
              </a:p>
            </p:txBody>
          </p:sp>
        </mc:Fallback>
      </mc:AlternateContent>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5: A Maximization Problem with No Solution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sz="2800" b="1"/>
                  <a:t>Solution</a:t>
                </a:r>
              </a:p>
              <a:p>
                <a:pPr>
                  <a:defRPr sz="2800"/>
                </a:pPr>
                <a:r>
                  <a:rPr sz="2800"/>
                  <a:t>If we set </a:t>
                </a:r>
                <a14:m>
                  <m:oMath xmlns:m="http://schemas.openxmlformats.org/officeDocument/2006/math">
                    <m:r>
                      <a:rPr>
                        <a:latin typeface="Cambria Math" panose="02040503050406030204" pitchFamily="18" charset="0"/>
                      </a:rPr>
                      <m:t>𝑧</m:t>
                    </m:r>
                    <m:r>
                      <a:rPr>
                        <a:latin typeface="Cambria Math" panose="02040503050406030204" pitchFamily="18" charset="0"/>
                      </a:rPr>
                      <m:t>=</m:t>
                    </m:r>
                    <m:func>
                      <m:funcPr>
                        <m:ctrlPr>
                          <a:rPr i="1">
                            <a:latin typeface="Cambria Math" panose="02040503050406030204" pitchFamily="18" charset="0"/>
                          </a:rPr>
                        </m:ctrlPr>
                      </m:funcPr>
                      <m:fName>
                        <m:r>
                          <a:rPr>
                            <a:latin typeface="Cambria Math" panose="02040503050406030204" pitchFamily="18" charset="0"/>
                          </a:rPr>
                          <m:t>𝑓</m:t>
                        </m:r>
                      </m:fName>
                      <m:e>
                        <m:d>
                          <m:dPr>
                            <m:ctrlPr>
                              <a:rPr i="1">
                                <a:latin typeface="Cambria Math" panose="02040503050406030204" pitchFamily="18" charset="0"/>
                              </a:rPr>
                            </m:ctrlPr>
                          </m:dPr>
                          <m:e>
                            <m:sSub>
                              <m:sSubPr>
                                <m:ctrlPr>
                                  <a:rPr i="1">
                                    <a:latin typeface="Cambria Math" panose="02040503050406030204" pitchFamily="18" charset="0"/>
                                  </a:rPr>
                                </m:ctrlPr>
                              </m:sSubPr>
                              <m:e>
                                <m:r>
                                  <a:rPr>
                                    <a:latin typeface="Cambria Math" panose="02040503050406030204" pitchFamily="18" charset="0"/>
                                  </a:rPr>
                                  <m:t>𝑥</m:t>
                                </m:r>
                              </m:e>
                              <m:sub>
                                <m:r>
                                  <a:rPr>
                                    <a:latin typeface="Cambria Math" panose="02040503050406030204" pitchFamily="18" charset="0"/>
                                  </a:rPr>
                                  <m:t>1</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𝑥</m:t>
                                </m:r>
                              </m:e>
                              <m:sub>
                                <m:r>
                                  <a:rPr>
                                    <a:latin typeface="Cambria Math" panose="02040503050406030204" pitchFamily="18" charset="0"/>
                                  </a:rPr>
                                  <m:t>2</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𝑥</m:t>
                                </m:r>
                              </m:e>
                              <m:sub>
                                <m:r>
                                  <a:rPr>
                                    <a:latin typeface="Cambria Math" panose="02040503050406030204" pitchFamily="18" charset="0"/>
                                  </a:rPr>
                                  <m:t>3</m:t>
                                </m:r>
                              </m:sub>
                            </m:sSub>
                          </m:e>
                        </m:d>
                      </m:e>
                    </m:func>
                  </m:oMath>
                </a14:m>
                <a:r>
                  <a:rPr sz="2800"/>
                  <a:t>, we obtain the equation </a:t>
                </a:r>
                <a14:m>
                  <m:oMath xmlns:m="http://schemas.openxmlformats.org/officeDocument/2006/math">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𝑥</m:t>
                        </m:r>
                      </m:e>
                      <m:sub>
                        <m:r>
                          <a:rPr>
                            <a:latin typeface="Cambria Math" panose="02040503050406030204" pitchFamily="18" charset="0"/>
                          </a:rPr>
                          <m:t>1</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𝑥</m:t>
                        </m:r>
                      </m:e>
                      <m:sub>
                        <m:r>
                          <a:rPr>
                            <a:latin typeface="Cambria Math" panose="02040503050406030204" pitchFamily="18" charset="0"/>
                          </a:rPr>
                          <m:t>2</m:t>
                        </m:r>
                      </m:sub>
                    </m:sSub>
                    <m:r>
                      <a:rPr>
                        <a:latin typeface="Cambria Math" panose="02040503050406030204" pitchFamily="18" charset="0"/>
                      </a:rPr>
                      <m:t>−</m:t>
                    </m:r>
                    <m:r>
                      <a:rPr>
                        <a:latin typeface="Cambria Math" panose="02040503050406030204" pitchFamily="18" charset="0"/>
                      </a:rPr>
                      <m:t>2</m:t>
                    </m:r>
                    <m:sSub>
                      <m:sSubPr>
                        <m:ctrlPr>
                          <a:rPr i="1">
                            <a:latin typeface="Cambria Math" panose="02040503050406030204" pitchFamily="18" charset="0"/>
                          </a:rPr>
                        </m:ctrlPr>
                      </m:sSubPr>
                      <m:e>
                        <m:r>
                          <a:rPr>
                            <a:latin typeface="Cambria Math" panose="02040503050406030204" pitchFamily="18" charset="0"/>
                          </a:rPr>
                          <m:t>𝑥</m:t>
                        </m:r>
                      </m:e>
                      <m:sub>
                        <m:r>
                          <a:rPr>
                            <a:latin typeface="Cambria Math" panose="02040503050406030204" pitchFamily="18" charset="0"/>
                          </a:rPr>
                          <m:t>3</m:t>
                        </m:r>
                      </m:sub>
                    </m:sSub>
                    <m:r>
                      <a:rPr>
                        <a:latin typeface="Cambria Math" panose="02040503050406030204" pitchFamily="18" charset="0"/>
                      </a:rPr>
                      <m:t>+</m:t>
                    </m:r>
                    <m:r>
                      <a:rPr>
                        <a:latin typeface="Cambria Math" panose="02040503050406030204" pitchFamily="18" charset="0"/>
                      </a:rPr>
                      <m:t>𝑧</m:t>
                    </m:r>
                    <m:r>
                      <a:rPr>
                        <a:latin typeface="Cambria Math" panose="02040503050406030204" pitchFamily="18" charset="0"/>
                      </a:rPr>
                      <m:t>=</m:t>
                    </m:r>
                    <m:r>
                      <a:rPr>
                        <a:latin typeface="Cambria Math" panose="02040503050406030204" pitchFamily="18" charset="0"/>
                      </a:rPr>
                      <m:t>0</m:t>
                    </m:r>
                  </m:oMath>
                </a14:m>
                <a:r>
                  <a:rPr sz="2800"/>
                  <a:t> in standard form. After introducing the slack variables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𝑠</m:t>
                        </m:r>
                      </m:e>
                      <m:sub>
                        <m:r>
                          <a:rPr>
                            <a:latin typeface="Cambria Math" panose="02040503050406030204" pitchFamily="18" charset="0"/>
                          </a:rPr>
                          <m:t>1</m:t>
                        </m:r>
                      </m:sub>
                    </m:sSub>
                  </m:oMath>
                </a14:m>
                <a:r>
                  <a:rPr sz="2800"/>
                  <a:t> and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𝑠</m:t>
                        </m:r>
                      </m:e>
                      <m:sub>
                        <m:r>
                          <a:rPr>
                            <a:latin typeface="Cambria Math" panose="02040503050406030204" pitchFamily="18" charset="0"/>
                          </a:rPr>
                          <m:t>2</m:t>
                        </m:r>
                      </m:sub>
                    </m:sSub>
                  </m:oMath>
                </a14:m>
                <a:r>
                  <a:rPr sz="2800"/>
                  <a:t>, we write the system and obtain the following initial simplex tableau.</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cstate="print"/>
                <a:stretch>
                  <a:fillRect l="-1481" t="-1227"/>
                </a:stretch>
              </a:blipFill>
            </p:spPr>
            <p:txBody>
              <a:bodyPr/>
              <a:lstStyle/>
              <a:p>
                <a:r>
                  <a:rPr lang="en-US">
                    <a:noFill/>
                  </a:rPr>
                  <a:t> </a:t>
                </a:r>
              </a:p>
            </p:txBody>
          </p:sp>
        </mc:Fallback>
      </mc:AlternateContent>
      <p:pic>
        <p:nvPicPr>
          <p:cNvPr id="4" name="Content Placeholder 4">
            <a:extLst>
              <a:ext uri="{FF2B5EF4-FFF2-40B4-BE49-F238E27FC236}">
                <a16:creationId xmlns:a16="http://schemas.microsoft.com/office/drawing/2014/main" id="{A38EE128-F80C-46C8-9391-9962151B6B1B}"/>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041100" y="3429000"/>
            <a:ext cx="3061800" cy="1512000"/>
          </a:xfrm>
          <a:prstGeom prst="rect">
            <a:avLst/>
          </a:prstGeom>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5: A Maximization Problem with No Solution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a:t>Our pivot column is column </a:t>
                </a:r>
                <a:r>
                  <a:rPr sz="2800">
                    <a:latin typeface="Cambria Math"/>
                  </a:rPr>
                  <a:t>3</a:t>
                </a:r>
                <a:r>
                  <a:rPr sz="2800"/>
                  <a:t> since </a:t>
                </a:r>
                <a14:m>
                  <m:oMath xmlns:m="http://schemas.openxmlformats.org/officeDocument/2006/math">
                    <m:r>
                      <a:rPr>
                        <a:latin typeface="Cambria Math" panose="02040503050406030204" pitchFamily="18" charset="0"/>
                      </a:rPr>
                      <m:t>−</m:t>
                    </m:r>
                    <m:r>
                      <a:rPr>
                        <a:latin typeface="Cambria Math" panose="02040503050406030204" pitchFamily="18" charset="0"/>
                      </a:rPr>
                      <m:t>2</m:t>
                    </m:r>
                  </m:oMath>
                </a14:m>
                <a:r>
                  <a:rPr sz="2800"/>
                  <a:t> is the negative entry in the bottom row with largest absolute value. Since </a:t>
                </a:r>
                <a14:m>
                  <m:oMath xmlns:m="http://schemas.openxmlformats.org/officeDocument/2006/math">
                    <m:f>
                      <m:fPr>
                        <m:ctrlPr>
                          <a:rPr i="1">
                            <a:latin typeface="Cambria Math" panose="02040503050406030204" pitchFamily="18" charset="0"/>
                          </a:rPr>
                        </m:ctrlPr>
                      </m:fPr>
                      <m:num>
                        <m:r>
                          <a:rPr>
                            <a:latin typeface="Cambria Math" panose="02040503050406030204" pitchFamily="18" charset="0"/>
                          </a:rPr>
                          <m:t>2</m:t>
                        </m:r>
                      </m:num>
                      <m:den>
                        <m:r>
                          <a:rPr>
                            <a:latin typeface="Cambria Math" panose="02040503050406030204" pitchFamily="18" charset="0"/>
                          </a:rPr>
                          <m:t>1</m:t>
                        </m:r>
                      </m:den>
                    </m:f>
                    <m:r>
                      <a:rPr>
                        <a:latin typeface="Cambria Math" panose="02040503050406030204" pitchFamily="18" charset="0"/>
                      </a:rPr>
                      <m:t>=</m:t>
                    </m:r>
                    <m:r>
                      <a:rPr>
                        <a:latin typeface="Cambria Math" panose="02040503050406030204" pitchFamily="18" charset="0"/>
                      </a:rPr>
                      <m:t>2</m:t>
                    </m:r>
                  </m:oMath>
                </a14:m>
                <a:r>
                  <a:rPr sz="2800"/>
                  <a:t> and </a:t>
                </a:r>
                <a14:m>
                  <m:oMath xmlns:m="http://schemas.openxmlformats.org/officeDocument/2006/math">
                    <m:f>
                      <m:fPr>
                        <m:ctrlPr>
                          <a:rPr i="1">
                            <a:latin typeface="Cambria Math" panose="02040503050406030204" pitchFamily="18" charset="0"/>
                          </a:rPr>
                        </m:ctrlPr>
                      </m:fPr>
                      <m:num>
                        <m:r>
                          <a:rPr>
                            <a:latin typeface="Cambria Math" panose="02040503050406030204" pitchFamily="18" charset="0"/>
                          </a:rPr>
                          <m:t>4</m:t>
                        </m:r>
                      </m:num>
                      <m:den>
                        <m:r>
                          <a:rPr>
                            <a:latin typeface="Cambria Math" panose="02040503050406030204" pitchFamily="18" charset="0"/>
                          </a:rPr>
                          <m:t>2</m:t>
                        </m:r>
                      </m:den>
                    </m:f>
                    <m:r>
                      <a:rPr>
                        <a:latin typeface="Cambria Math" panose="02040503050406030204" pitchFamily="18" charset="0"/>
                      </a:rPr>
                      <m:t>=</m:t>
                    </m:r>
                    <m:r>
                      <a:rPr>
                        <a:latin typeface="Cambria Math" panose="02040503050406030204" pitchFamily="18" charset="0"/>
                      </a:rPr>
                      <m:t>2</m:t>
                    </m:r>
                  </m:oMath>
                </a14:m>
                <a:r>
                  <a:rPr sz="2800"/>
                  <a:t>, we could choose either row 1 or row 2 to be our pivot row. Since there's a </a:t>
                </a:r>
                <a:r>
                  <a:rPr sz="2800">
                    <a:latin typeface="Cambria Math"/>
                  </a:rPr>
                  <a:t>1</a:t>
                </a:r>
                <a:r>
                  <a:rPr sz="2800"/>
                  <a:t> in the row 1, column 3 entry, we'll use that as our pivot element. We then obtain the following simplex tableau.</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cstate="print"/>
                <a:stretch>
                  <a:fillRect l="-1481" t="-1595" r="-1704"/>
                </a:stretch>
              </a:blipFill>
            </p:spPr>
            <p:txBody>
              <a:bodyPr/>
              <a:lstStyle/>
              <a:p>
                <a:r>
                  <a:rPr lang="en-US">
                    <a:noFill/>
                  </a:rPr>
                  <a:t> </a:t>
                </a:r>
              </a:p>
            </p:txBody>
          </p:sp>
        </mc:Fallback>
      </mc:AlternateContent>
      <p:pic>
        <p:nvPicPr>
          <p:cNvPr id="4" name="Content Placeholder 4">
            <a:extLst>
              <a:ext uri="{FF2B5EF4-FFF2-40B4-BE49-F238E27FC236}">
                <a16:creationId xmlns:a16="http://schemas.microsoft.com/office/drawing/2014/main" id="{F41F3DDD-CD50-40F7-93D6-D1BA6CB84FCB}"/>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350225" y="4191000"/>
            <a:ext cx="6443550" cy="1332000"/>
          </a:xfrm>
          <a:prstGeom prst="rect">
            <a:avLst/>
          </a:prstGeom>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5: A Maximization Problem with No Solution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lnSpcReduction="10000"/>
              </a:bodyPr>
              <a:lstStyle/>
              <a:p>
                <a:pPr>
                  <a:defRPr sz="2800"/>
                </a:pPr>
                <a:r>
                  <a:rPr sz="2800" dirty="0"/>
                  <a:t>This time, column 2 has a negative entry in the bottom row. Thus, we choose column 2 to be the pivot column. However, this example is different than previous ones because now there are no positive entries in the second column. Thus, the method we used in earlier examples to identify a pivot row won't work here. What does this mean? First of all, note that the bottom row corresponds to the equation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𝑥</m:t>
                        </m:r>
                      </m:e>
                      <m:sub>
                        <m:r>
                          <a:rPr>
                            <a:latin typeface="Cambria Math" panose="02040503050406030204" pitchFamily="18" charset="0"/>
                          </a:rPr>
                          <m:t>1</m:t>
                        </m:r>
                      </m:sub>
                    </m:sSub>
                    <m:r>
                      <a:rPr>
                        <a:latin typeface="Cambria Math" panose="02040503050406030204" pitchFamily="18" charset="0"/>
                      </a:rPr>
                      <m:t>−</m:t>
                    </m:r>
                    <m:r>
                      <a:rPr>
                        <a:latin typeface="Cambria Math" panose="02040503050406030204" pitchFamily="18" charset="0"/>
                      </a:rPr>
                      <m:t>5</m:t>
                    </m:r>
                    <m:sSub>
                      <m:sSubPr>
                        <m:ctrlPr>
                          <a:rPr i="1">
                            <a:latin typeface="Cambria Math" panose="02040503050406030204" pitchFamily="18" charset="0"/>
                          </a:rPr>
                        </m:ctrlPr>
                      </m:sSubPr>
                      <m:e>
                        <m:r>
                          <a:rPr>
                            <a:latin typeface="Cambria Math" panose="02040503050406030204" pitchFamily="18" charset="0"/>
                          </a:rPr>
                          <m:t>𝑥</m:t>
                        </m:r>
                      </m:e>
                      <m:sub>
                        <m:r>
                          <a:rPr>
                            <a:latin typeface="Cambria Math" panose="02040503050406030204" pitchFamily="18" charset="0"/>
                          </a:rPr>
                          <m:t>2</m:t>
                        </m:r>
                      </m:sub>
                    </m:sSub>
                    <m:r>
                      <a:rPr>
                        <a:latin typeface="Cambria Math" panose="02040503050406030204" pitchFamily="18" charset="0"/>
                      </a:rPr>
                      <m:t>+</m:t>
                    </m:r>
                    <m:r>
                      <a:rPr>
                        <a:latin typeface="Cambria Math" panose="02040503050406030204" pitchFamily="18" charset="0"/>
                      </a:rPr>
                      <m:t>2</m:t>
                    </m:r>
                    <m:sSub>
                      <m:sSubPr>
                        <m:ctrlPr>
                          <a:rPr i="1">
                            <a:latin typeface="Cambria Math" panose="02040503050406030204" pitchFamily="18" charset="0"/>
                          </a:rPr>
                        </m:ctrlPr>
                      </m:sSubPr>
                      <m:e>
                        <m:r>
                          <a:rPr>
                            <a:latin typeface="Cambria Math" panose="02040503050406030204" pitchFamily="18" charset="0"/>
                          </a:rPr>
                          <m:t>𝑠</m:t>
                        </m:r>
                      </m:e>
                      <m:sub>
                        <m:r>
                          <a:rPr>
                            <a:latin typeface="Cambria Math" panose="02040503050406030204" pitchFamily="18" charset="0"/>
                          </a:rPr>
                          <m:t>1</m:t>
                        </m:r>
                      </m:sub>
                    </m:sSub>
                    <m:r>
                      <a:rPr>
                        <a:latin typeface="Cambria Math" panose="02040503050406030204" pitchFamily="18" charset="0"/>
                      </a:rPr>
                      <m:t>+</m:t>
                    </m:r>
                    <m:r>
                      <a:rPr>
                        <a:latin typeface="Cambria Math" panose="02040503050406030204" pitchFamily="18" charset="0"/>
                      </a:rPr>
                      <m:t>𝑧</m:t>
                    </m:r>
                    <m:r>
                      <a:rPr>
                        <a:latin typeface="Cambria Math" panose="02040503050406030204" pitchFamily="18" charset="0"/>
                      </a:rPr>
                      <m:t>=</m:t>
                    </m:r>
                    <m:r>
                      <a:rPr>
                        <a:latin typeface="Cambria Math" panose="02040503050406030204" pitchFamily="18" charset="0"/>
                      </a:rPr>
                      <m:t>4</m:t>
                    </m:r>
                  </m:oMath>
                </a14:m>
                <a:r>
                  <a:rPr sz="2800" dirty="0"/>
                  <a:t>, or equivalently </a:t>
                </a:r>
                <a14:m>
                  <m:oMath xmlns:m="http://schemas.openxmlformats.org/officeDocument/2006/math">
                    <m:r>
                      <a:rPr>
                        <a:latin typeface="Cambria Math" panose="02040503050406030204" pitchFamily="18" charset="0"/>
                      </a:rPr>
                      <m:t>𝑧</m:t>
                    </m:r>
                    <m:r>
                      <a:rPr>
                        <a:latin typeface="Cambria Math" panose="02040503050406030204" pitchFamily="18" charset="0"/>
                      </a:rPr>
                      <m:t>=</m:t>
                    </m:r>
                    <m:r>
                      <a:rPr>
                        <a:latin typeface="Cambria Math" panose="02040503050406030204" pitchFamily="18" charset="0"/>
                      </a:rPr>
                      <m:t>4</m:t>
                    </m:r>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𝑥</m:t>
                        </m:r>
                      </m:e>
                      <m:sub>
                        <m:r>
                          <a:rPr>
                            <a:latin typeface="Cambria Math" panose="02040503050406030204" pitchFamily="18" charset="0"/>
                          </a:rPr>
                          <m:t>1</m:t>
                        </m:r>
                      </m:sub>
                    </m:sSub>
                    <m:r>
                      <a:rPr>
                        <a:latin typeface="Cambria Math" panose="02040503050406030204" pitchFamily="18" charset="0"/>
                      </a:rPr>
                      <m:t>+</m:t>
                    </m:r>
                    <m:r>
                      <a:rPr>
                        <a:latin typeface="Cambria Math" panose="02040503050406030204" pitchFamily="18" charset="0"/>
                      </a:rPr>
                      <m:t>5</m:t>
                    </m:r>
                    <m:sSub>
                      <m:sSubPr>
                        <m:ctrlPr>
                          <a:rPr i="1">
                            <a:latin typeface="Cambria Math" panose="02040503050406030204" pitchFamily="18" charset="0"/>
                          </a:rPr>
                        </m:ctrlPr>
                      </m:sSubPr>
                      <m:e>
                        <m:r>
                          <a:rPr>
                            <a:latin typeface="Cambria Math" panose="02040503050406030204" pitchFamily="18" charset="0"/>
                          </a:rPr>
                          <m:t>𝑥</m:t>
                        </m:r>
                      </m:e>
                      <m:sub>
                        <m:r>
                          <a:rPr>
                            <a:latin typeface="Cambria Math" panose="02040503050406030204" pitchFamily="18" charset="0"/>
                          </a:rPr>
                          <m:t>2</m:t>
                        </m:r>
                      </m:sub>
                    </m:sSub>
                    <m:r>
                      <a:rPr>
                        <a:latin typeface="Cambria Math" panose="02040503050406030204" pitchFamily="18" charset="0"/>
                      </a:rPr>
                      <m:t>−</m:t>
                    </m:r>
                    <m:r>
                      <a:rPr>
                        <a:latin typeface="Cambria Math" panose="02040503050406030204" pitchFamily="18" charset="0"/>
                      </a:rPr>
                      <m:t>2</m:t>
                    </m:r>
                    <m:sSub>
                      <m:sSubPr>
                        <m:ctrlPr>
                          <a:rPr i="1">
                            <a:latin typeface="Cambria Math" panose="02040503050406030204" pitchFamily="18" charset="0"/>
                          </a:rPr>
                        </m:ctrlPr>
                      </m:sSubPr>
                      <m:e>
                        <m:r>
                          <a:rPr>
                            <a:latin typeface="Cambria Math" panose="02040503050406030204" pitchFamily="18" charset="0"/>
                          </a:rPr>
                          <m:t>𝑠</m:t>
                        </m:r>
                      </m:e>
                      <m:sub>
                        <m:r>
                          <a:rPr>
                            <a:latin typeface="Cambria Math" panose="02040503050406030204" pitchFamily="18" charset="0"/>
                          </a:rPr>
                          <m:t>1</m:t>
                        </m:r>
                      </m:sub>
                    </m:sSub>
                  </m:oMath>
                </a14:m>
                <a:r>
                  <a:rPr sz="2800" dirty="0"/>
                  <a:t>. Since increasing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𝑥</m:t>
                        </m:r>
                      </m:e>
                      <m:sub>
                        <m:r>
                          <a:rPr>
                            <a:latin typeface="Cambria Math" panose="02040503050406030204" pitchFamily="18" charset="0"/>
                          </a:rPr>
                          <m:t>1</m:t>
                        </m:r>
                      </m:sub>
                    </m:sSub>
                  </m:oMath>
                </a14:m>
                <a:r>
                  <a:rPr sz="2800" dirty="0"/>
                  <a:t> and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𝑠</m:t>
                        </m:r>
                      </m:e>
                      <m:sub>
                        <m:r>
                          <a:rPr>
                            <a:latin typeface="Cambria Math" panose="02040503050406030204" pitchFamily="18" charset="0"/>
                          </a:rPr>
                          <m:t>1</m:t>
                        </m:r>
                      </m:sub>
                    </m:sSub>
                  </m:oMath>
                </a14:m>
                <a:r>
                  <a:rPr sz="2800" dirty="0"/>
                  <a:t> will decrease </a:t>
                </a:r>
                <a14:m>
                  <m:oMath xmlns:m="http://schemas.openxmlformats.org/officeDocument/2006/math">
                    <m:r>
                      <a:rPr>
                        <a:latin typeface="Cambria Math" panose="02040503050406030204" pitchFamily="18" charset="0"/>
                      </a:rPr>
                      <m:t>𝑧</m:t>
                    </m:r>
                  </m:oMath>
                </a14:m>
                <a:r>
                  <a:rPr sz="2800" dirty="0"/>
                  <a:t> (and because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𝑥</m:t>
                        </m:r>
                      </m:e>
                      <m:sub>
                        <m:r>
                          <a:rPr>
                            <a:latin typeface="Cambria Math" panose="02040503050406030204" pitchFamily="18" charset="0"/>
                          </a:rPr>
                          <m:t>1</m:t>
                        </m:r>
                      </m:sub>
                    </m:sSub>
                  </m:oMath>
                </a14:m>
                <a:r>
                  <a:rPr sz="2800" dirty="0"/>
                  <a:t> and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𝑠</m:t>
                        </m:r>
                      </m:e>
                      <m:sub>
                        <m:r>
                          <a:rPr>
                            <a:latin typeface="Cambria Math" panose="02040503050406030204" pitchFamily="18" charset="0"/>
                          </a:rPr>
                          <m:t>1</m:t>
                        </m:r>
                      </m:sub>
                    </m:sSub>
                  </m:oMath>
                </a14:m>
                <a:r>
                  <a:rPr sz="2800" dirty="0"/>
                  <a:t> are </a:t>
                </a:r>
                <a:r>
                  <a:rPr sz="2800" dirty="0" err="1"/>
                  <a:t>nonbasic</a:t>
                </a:r>
                <a:r>
                  <a:rPr sz="2800" dirty="0"/>
                  <a:t> variables), </a:t>
                </a:r>
                <a14:m>
                  <m:oMath xmlns:m="http://schemas.openxmlformats.org/officeDocument/2006/math">
                    <m:r>
                      <a:rPr>
                        <a:latin typeface="Cambria Math" panose="02040503050406030204" pitchFamily="18" charset="0"/>
                      </a:rPr>
                      <m:t>𝑧</m:t>
                    </m:r>
                  </m:oMath>
                </a14:m>
                <a:r>
                  <a:rPr sz="2800" dirty="0"/>
                  <a:t> will be optimized if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𝑥</m:t>
                        </m:r>
                      </m:e>
                      <m:sub>
                        <m:r>
                          <a:rPr>
                            <a:latin typeface="Cambria Math" panose="02040503050406030204" pitchFamily="18" charset="0"/>
                          </a:rPr>
                          <m:t>1</m:t>
                        </m:r>
                      </m:sub>
                    </m:sSub>
                    <m:r>
                      <a:rPr>
                        <a:latin typeface="Cambria Math" panose="02040503050406030204" pitchFamily="18" charset="0"/>
                      </a:rPr>
                      <m:t>=</m:t>
                    </m:r>
                    <m:r>
                      <a:rPr>
                        <a:latin typeface="Cambria Math" panose="02040503050406030204" pitchFamily="18" charset="0"/>
                      </a:rPr>
                      <m:t>0</m:t>
                    </m:r>
                  </m:oMath>
                </a14:m>
                <a:r>
                  <a:rPr sz="2800" dirty="0"/>
                  <a:t> and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𝑠</m:t>
                        </m:r>
                      </m:e>
                      <m:sub>
                        <m:r>
                          <a:rPr>
                            <a:latin typeface="Cambria Math" panose="02040503050406030204" pitchFamily="18" charset="0"/>
                          </a:rPr>
                          <m:t>1</m:t>
                        </m:r>
                      </m:sub>
                    </m:sSub>
                    <m:r>
                      <a:rPr>
                        <a:latin typeface="Cambria Math" panose="02040503050406030204" pitchFamily="18" charset="0"/>
                      </a:rPr>
                      <m:t>=</m:t>
                    </m:r>
                    <m:r>
                      <a:rPr>
                        <a:latin typeface="Cambria Math" panose="02040503050406030204" pitchFamily="18" charset="0"/>
                      </a:rPr>
                      <m:t>0</m:t>
                    </m:r>
                  </m:oMath>
                </a14:m>
                <a:r>
                  <a:rPr sz="2800" dirty="0"/>
                  <a:t>. </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2086" r="-2296"/>
                </a:stretch>
              </a:blipFill>
            </p:spPr>
            <p:txBody>
              <a:bodyPr/>
              <a:lstStyle/>
              <a:p>
                <a:r>
                  <a:rPr lang="en-IN">
                    <a:noFill/>
                  </a:rPr>
                  <a:t> </a:t>
                </a:r>
              </a:p>
            </p:txBody>
          </p:sp>
        </mc:Fallback>
      </mc:AlternateContent>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5: A Maximization Problem with No Solution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dirty="0"/>
                  <a:t>The second row corresponds to the equation </a:t>
                </a:r>
                <a14:m>
                  <m:oMath xmlns:m="http://schemas.openxmlformats.org/officeDocument/2006/math">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𝑥</m:t>
                        </m:r>
                      </m:e>
                      <m:sub>
                        <m:r>
                          <a:rPr>
                            <a:latin typeface="Cambria Math" panose="02040503050406030204" pitchFamily="18" charset="0"/>
                          </a:rPr>
                          <m:t>1</m:t>
                        </m:r>
                      </m:sub>
                    </m:sSub>
                    <m:r>
                      <a:rPr>
                        <a:latin typeface="Cambria Math" panose="02040503050406030204" pitchFamily="18" charset="0"/>
                      </a:rPr>
                      <m:t>−</m:t>
                    </m:r>
                    <m:r>
                      <a:rPr>
                        <a:latin typeface="Cambria Math" panose="02040503050406030204" pitchFamily="18" charset="0"/>
                      </a:rPr>
                      <m:t>2</m:t>
                    </m:r>
                    <m:sSub>
                      <m:sSubPr>
                        <m:ctrlPr>
                          <a:rPr i="1">
                            <a:latin typeface="Cambria Math" panose="02040503050406030204" pitchFamily="18" charset="0"/>
                          </a:rPr>
                        </m:ctrlPr>
                      </m:sSubPr>
                      <m:e>
                        <m:r>
                          <a:rPr>
                            <a:latin typeface="Cambria Math" panose="02040503050406030204" pitchFamily="18" charset="0"/>
                          </a:rPr>
                          <m:t>𝑠</m:t>
                        </m:r>
                      </m:e>
                      <m:sub>
                        <m:r>
                          <a:rPr>
                            <a:latin typeface="Cambria Math" panose="02040503050406030204" pitchFamily="18" charset="0"/>
                          </a:rPr>
                          <m:t>1</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𝑠</m:t>
                        </m:r>
                      </m:e>
                      <m:sub>
                        <m:r>
                          <a:rPr>
                            <a:latin typeface="Cambria Math" panose="02040503050406030204" pitchFamily="18" charset="0"/>
                          </a:rPr>
                          <m:t>2</m:t>
                        </m:r>
                      </m:sub>
                    </m:sSub>
                    <m:r>
                      <a:rPr>
                        <a:latin typeface="Cambria Math" panose="02040503050406030204" pitchFamily="18" charset="0"/>
                      </a:rPr>
                      <m:t>=</m:t>
                    </m:r>
                    <m:r>
                      <a:rPr>
                        <a:latin typeface="Cambria Math" panose="02040503050406030204" pitchFamily="18" charset="0"/>
                      </a:rPr>
                      <m:t>0</m:t>
                    </m:r>
                  </m:oMath>
                </a14:m>
                <a:r>
                  <a:rPr sz="2800" dirty="0"/>
                  <a:t>, and if we substitute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𝑥</m:t>
                        </m:r>
                      </m:e>
                      <m:sub>
                        <m:r>
                          <a:rPr>
                            <a:latin typeface="Cambria Math" panose="02040503050406030204" pitchFamily="18" charset="0"/>
                          </a:rPr>
                          <m:t>1</m:t>
                        </m:r>
                      </m:sub>
                    </m:sSub>
                    <m:r>
                      <a:rPr>
                        <a:latin typeface="Cambria Math" panose="02040503050406030204" pitchFamily="18" charset="0"/>
                      </a:rPr>
                      <m:t>=</m:t>
                    </m:r>
                    <m:r>
                      <a:rPr>
                        <a:latin typeface="Cambria Math" panose="02040503050406030204" pitchFamily="18" charset="0"/>
                      </a:rPr>
                      <m:t>0</m:t>
                    </m:r>
                  </m:oMath>
                </a14:m>
                <a:r>
                  <a:rPr sz="2800" dirty="0"/>
                  <a:t> and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𝑠</m:t>
                        </m:r>
                      </m:e>
                      <m:sub>
                        <m:r>
                          <a:rPr>
                            <a:latin typeface="Cambria Math" panose="02040503050406030204" pitchFamily="18" charset="0"/>
                          </a:rPr>
                          <m:t>1</m:t>
                        </m:r>
                      </m:sub>
                    </m:sSub>
                    <m:r>
                      <a:rPr>
                        <a:latin typeface="Cambria Math" panose="02040503050406030204" pitchFamily="18" charset="0"/>
                      </a:rPr>
                      <m:t>=</m:t>
                    </m:r>
                    <m:r>
                      <a:rPr>
                        <a:latin typeface="Cambria Math" panose="02040503050406030204" pitchFamily="18" charset="0"/>
                      </a:rPr>
                      <m:t>0</m:t>
                    </m:r>
                  </m:oMath>
                </a14:m>
                <a:r>
                  <a:rPr sz="2800" dirty="0"/>
                  <a:t> into this equation, we obtain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𝑠</m:t>
                        </m:r>
                      </m:e>
                      <m:sub>
                        <m:r>
                          <a:rPr>
                            <a:latin typeface="Cambria Math" panose="02040503050406030204" pitchFamily="18" charset="0"/>
                          </a:rPr>
                          <m:t>2</m:t>
                        </m:r>
                      </m:sub>
                    </m:sSub>
                    <m:r>
                      <a:rPr>
                        <a:latin typeface="Cambria Math" panose="02040503050406030204" pitchFamily="18" charset="0"/>
                      </a:rPr>
                      <m:t>=</m:t>
                    </m:r>
                    <m:r>
                      <a:rPr>
                        <a:latin typeface="Cambria Math" panose="02040503050406030204" pitchFamily="18" charset="0"/>
                      </a:rPr>
                      <m:t>0</m:t>
                    </m:r>
                  </m:oMath>
                </a14:m>
                <a:r>
                  <a:rPr sz="2800" dirty="0"/>
                  <a:t>. The first row corresponds to the equation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𝑥</m:t>
                        </m:r>
                      </m:e>
                      <m:sub>
                        <m:r>
                          <a:rPr>
                            <a:latin typeface="Cambria Math" panose="02040503050406030204" pitchFamily="18" charset="0"/>
                          </a:rPr>
                          <m:t>1</m:t>
                        </m:r>
                      </m:sub>
                    </m:sSub>
                    <m:r>
                      <a:rPr>
                        <a:latin typeface="Cambria Math" panose="02040503050406030204" pitchFamily="18" charset="0"/>
                      </a:rPr>
                      <m:t>−</m:t>
                    </m:r>
                    <m:r>
                      <a:rPr>
                        <a:latin typeface="Cambria Math" panose="02040503050406030204" pitchFamily="18" charset="0"/>
                      </a:rPr>
                      <m:t>2</m:t>
                    </m:r>
                    <m:sSub>
                      <m:sSubPr>
                        <m:ctrlPr>
                          <a:rPr i="1">
                            <a:latin typeface="Cambria Math" panose="02040503050406030204" pitchFamily="18" charset="0"/>
                          </a:rPr>
                        </m:ctrlPr>
                      </m:sSubPr>
                      <m:e>
                        <m:r>
                          <a:rPr>
                            <a:latin typeface="Cambria Math" panose="02040503050406030204" pitchFamily="18" charset="0"/>
                          </a:rPr>
                          <m:t>𝑥</m:t>
                        </m:r>
                      </m:e>
                      <m:sub>
                        <m:r>
                          <a:rPr>
                            <a:latin typeface="Cambria Math" panose="02040503050406030204" pitchFamily="18" charset="0"/>
                          </a:rPr>
                          <m:t>2</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𝑥</m:t>
                        </m:r>
                      </m:e>
                      <m:sub>
                        <m:r>
                          <a:rPr>
                            <a:latin typeface="Cambria Math" panose="02040503050406030204" pitchFamily="18" charset="0"/>
                          </a:rPr>
                          <m:t>3</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𝑠</m:t>
                        </m:r>
                      </m:e>
                      <m:sub>
                        <m:r>
                          <a:rPr>
                            <a:latin typeface="Cambria Math" panose="02040503050406030204" pitchFamily="18" charset="0"/>
                          </a:rPr>
                          <m:t>1</m:t>
                        </m:r>
                      </m:sub>
                    </m:sSub>
                    <m:r>
                      <a:rPr>
                        <a:latin typeface="Cambria Math" panose="02040503050406030204" pitchFamily="18" charset="0"/>
                      </a:rPr>
                      <m:t>=</m:t>
                    </m:r>
                    <m:r>
                      <a:rPr>
                        <a:latin typeface="Cambria Math" panose="02040503050406030204" pitchFamily="18" charset="0"/>
                      </a:rPr>
                      <m:t>2</m:t>
                    </m:r>
                  </m:oMath>
                </a14:m>
                <a:r>
                  <a:rPr sz="2800" dirty="0"/>
                  <a:t>, and if we substitute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𝑥</m:t>
                        </m:r>
                      </m:e>
                      <m:sub>
                        <m:r>
                          <a:rPr>
                            <a:latin typeface="Cambria Math" panose="02040503050406030204" pitchFamily="18" charset="0"/>
                          </a:rPr>
                          <m:t>1</m:t>
                        </m:r>
                      </m:sub>
                    </m:sSub>
                    <m:r>
                      <a:rPr>
                        <a:latin typeface="Cambria Math" panose="02040503050406030204" pitchFamily="18" charset="0"/>
                      </a:rPr>
                      <m:t>=</m:t>
                    </m:r>
                    <m:r>
                      <a:rPr>
                        <a:latin typeface="Cambria Math" panose="02040503050406030204" pitchFamily="18" charset="0"/>
                      </a:rPr>
                      <m:t>0</m:t>
                    </m:r>
                  </m:oMath>
                </a14:m>
                <a:r>
                  <a:rPr sz="2800" dirty="0"/>
                  <a:t> and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𝑠</m:t>
                        </m:r>
                      </m:e>
                      <m:sub>
                        <m:r>
                          <a:rPr>
                            <a:latin typeface="Cambria Math" panose="02040503050406030204" pitchFamily="18" charset="0"/>
                          </a:rPr>
                          <m:t>1</m:t>
                        </m:r>
                      </m:sub>
                    </m:sSub>
                    <m:r>
                      <a:rPr>
                        <a:latin typeface="Cambria Math" panose="02040503050406030204" pitchFamily="18" charset="0"/>
                      </a:rPr>
                      <m:t>=</m:t>
                    </m:r>
                    <m:r>
                      <a:rPr>
                        <a:latin typeface="Cambria Math" panose="02040503050406030204" pitchFamily="18" charset="0"/>
                      </a:rPr>
                      <m:t>0</m:t>
                    </m:r>
                  </m:oMath>
                </a14:m>
                <a:r>
                  <a:rPr sz="2800" dirty="0"/>
                  <a:t> into this equation, we obtain </a:t>
                </a:r>
                <a14:m>
                  <m:oMath xmlns:m="http://schemas.openxmlformats.org/officeDocument/2006/math">
                    <m:r>
                      <a:rPr>
                        <a:latin typeface="Cambria Math" panose="02040503050406030204" pitchFamily="18" charset="0"/>
                      </a:rPr>
                      <m:t>−</m:t>
                    </m:r>
                    <m:r>
                      <a:rPr>
                        <a:latin typeface="Cambria Math" panose="02040503050406030204" pitchFamily="18" charset="0"/>
                      </a:rPr>
                      <m:t>2</m:t>
                    </m:r>
                    <m:sSub>
                      <m:sSubPr>
                        <m:ctrlPr>
                          <a:rPr i="1">
                            <a:latin typeface="Cambria Math" panose="02040503050406030204" pitchFamily="18" charset="0"/>
                          </a:rPr>
                        </m:ctrlPr>
                      </m:sSubPr>
                      <m:e>
                        <m:r>
                          <a:rPr>
                            <a:latin typeface="Cambria Math" panose="02040503050406030204" pitchFamily="18" charset="0"/>
                          </a:rPr>
                          <m:t>𝑥</m:t>
                        </m:r>
                      </m:e>
                      <m:sub>
                        <m:r>
                          <a:rPr>
                            <a:latin typeface="Cambria Math" panose="02040503050406030204" pitchFamily="18" charset="0"/>
                          </a:rPr>
                          <m:t>2</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𝑥</m:t>
                        </m:r>
                      </m:e>
                      <m:sub>
                        <m:r>
                          <a:rPr>
                            <a:latin typeface="Cambria Math" panose="02040503050406030204" pitchFamily="18" charset="0"/>
                          </a:rPr>
                          <m:t>3</m:t>
                        </m:r>
                      </m:sub>
                    </m:sSub>
                    <m:r>
                      <a:rPr>
                        <a:latin typeface="Cambria Math" panose="02040503050406030204" pitchFamily="18" charset="0"/>
                      </a:rPr>
                      <m:t>=</m:t>
                    </m:r>
                    <m:r>
                      <a:rPr>
                        <a:latin typeface="Cambria Math" panose="02040503050406030204" pitchFamily="18" charset="0"/>
                      </a:rPr>
                      <m:t>2</m:t>
                    </m:r>
                  </m:oMath>
                </a14:m>
                <a:r>
                  <a:rPr sz="2800" dirty="0"/>
                  <a:t>; or equivalently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𝑥</m:t>
                        </m:r>
                      </m:e>
                      <m:sub>
                        <m:r>
                          <a:rPr>
                            <a:latin typeface="Cambria Math" panose="02040503050406030204" pitchFamily="18" charset="0"/>
                          </a:rPr>
                          <m:t>3</m:t>
                        </m:r>
                      </m:sub>
                    </m:sSub>
                    <m:r>
                      <a:rPr>
                        <a:latin typeface="Cambria Math" panose="02040503050406030204" pitchFamily="18" charset="0"/>
                      </a:rPr>
                      <m:t>=</m:t>
                    </m:r>
                    <m:r>
                      <a:rPr>
                        <a:latin typeface="Cambria Math" panose="02040503050406030204" pitchFamily="18" charset="0"/>
                      </a:rPr>
                      <m:t>2</m:t>
                    </m:r>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𝑥</m:t>
                        </m:r>
                      </m:e>
                      <m:sub>
                        <m:r>
                          <a:rPr>
                            <a:latin typeface="Cambria Math" panose="02040503050406030204" pitchFamily="18" charset="0"/>
                          </a:rPr>
                          <m:t>2</m:t>
                        </m:r>
                      </m:sub>
                    </m:sSub>
                  </m:oMath>
                </a14:m>
                <a:r>
                  <a:rPr sz="2800" dirty="0"/>
                  <a:t>. Going back to </a:t>
                </a:r>
                <a14:m>
                  <m:oMath xmlns:m="http://schemas.openxmlformats.org/officeDocument/2006/math">
                    <m:r>
                      <a:rPr>
                        <a:latin typeface="Cambria Math" panose="02040503050406030204" pitchFamily="18" charset="0"/>
                      </a:rPr>
                      <m:t>𝑧</m:t>
                    </m:r>
                    <m:r>
                      <a:rPr>
                        <a:latin typeface="Cambria Math" panose="02040503050406030204" pitchFamily="18" charset="0"/>
                      </a:rPr>
                      <m:t>=</m:t>
                    </m:r>
                    <m:r>
                      <a:rPr>
                        <a:latin typeface="Cambria Math" panose="02040503050406030204" pitchFamily="18" charset="0"/>
                      </a:rPr>
                      <m:t>4</m:t>
                    </m:r>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𝑥</m:t>
                        </m:r>
                      </m:e>
                      <m:sub>
                        <m:r>
                          <a:rPr>
                            <a:latin typeface="Cambria Math" panose="02040503050406030204" pitchFamily="18" charset="0"/>
                          </a:rPr>
                          <m:t>1</m:t>
                        </m:r>
                      </m:sub>
                    </m:sSub>
                    <m:r>
                      <a:rPr>
                        <a:latin typeface="Cambria Math" panose="02040503050406030204" pitchFamily="18" charset="0"/>
                      </a:rPr>
                      <m:t>+</m:t>
                    </m:r>
                    <m:r>
                      <a:rPr>
                        <a:latin typeface="Cambria Math" panose="02040503050406030204" pitchFamily="18" charset="0"/>
                      </a:rPr>
                      <m:t>5</m:t>
                    </m:r>
                    <m:sSub>
                      <m:sSubPr>
                        <m:ctrlPr>
                          <a:rPr i="1">
                            <a:latin typeface="Cambria Math" panose="02040503050406030204" pitchFamily="18" charset="0"/>
                          </a:rPr>
                        </m:ctrlPr>
                      </m:sSubPr>
                      <m:e>
                        <m:r>
                          <a:rPr>
                            <a:latin typeface="Cambria Math" panose="02040503050406030204" pitchFamily="18" charset="0"/>
                          </a:rPr>
                          <m:t>𝑥</m:t>
                        </m:r>
                      </m:e>
                      <m:sub>
                        <m:r>
                          <a:rPr>
                            <a:latin typeface="Cambria Math" panose="02040503050406030204" pitchFamily="18" charset="0"/>
                          </a:rPr>
                          <m:t>2</m:t>
                        </m:r>
                      </m:sub>
                    </m:sSub>
                    <m:r>
                      <a:rPr>
                        <a:latin typeface="Cambria Math" panose="02040503050406030204" pitchFamily="18" charset="0"/>
                      </a:rPr>
                      <m:t>−</m:t>
                    </m:r>
                    <m:r>
                      <a:rPr>
                        <a:latin typeface="Cambria Math" panose="02040503050406030204" pitchFamily="18" charset="0"/>
                      </a:rPr>
                      <m:t>2</m:t>
                    </m:r>
                    <m:sSub>
                      <m:sSubPr>
                        <m:ctrlPr>
                          <a:rPr i="1">
                            <a:latin typeface="Cambria Math" panose="02040503050406030204" pitchFamily="18" charset="0"/>
                          </a:rPr>
                        </m:ctrlPr>
                      </m:sSubPr>
                      <m:e>
                        <m:r>
                          <a:rPr>
                            <a:latin typeface="Cambria Math" panose="02040503050406030204" pitchFamily="18" charset="0"/>
                          </a:rPr>
                          <m:t>𝑠</m:t>
                        </m:r>
                      </m:e>
                      <m:sub>
                        <m:r>
                          <a:rPr>
                            <a:latin typeface="Cambria Math" panose="02040503050406030204" pitchFamily="18" charset="0"/>
                          </a:rPr>
                          <m:t>1</m:t>
                        </m:r>
                      </m:sub>
                    </m:sSub>
                  </m:oMath>
                </a14:m>
                <a:r>
                  <a:rPr sz="2800" dirty="0"/>
                  <a:t>, we see that increasing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𝑥</m:t>
                        </m:r>
                      </m:e>
                      <m:sub>
                        <m:r>
                          <a:rPr>
                            <a:latin typeface="Cambria Math" panose="02040503050406030204" pitchFamily="18" charset="0"/>
                          </a:rPr>
                          <m:t>2</m:t>
                        </m:r>
                      </m:sub>
                    </m:sSub>
                  </m:oMath>
                </a14:m>
                <a:r>
                  <a:rPr sz="2800" dirty="0"/>
                  <a:t> will increase the value of </a:t>
                </a:r>
                <a14:m>
                  <m:oMath xmlns:m="http://schemas.openxmlformats.org/officeDocument/2006/math">
                    <m:r>
                      <a:rPr>
                        <a:latin typeface="Cambria Math" panose="02040503050406030204" pitchFamily="18" charset="0"/>
                      </a:rPr>
                      <m:t>𝑧</m:t>
                    </m:r>
                  </m:oMath>
                </a14:m>
                <a:r>
                  <a:rPr sz="2800" dirty="0"/>
                  <a:t>. However, looking at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𝑥</m:t>
                        </m:r>
                      </m:e>
                      <m:sub>
                        <m:r>
                          <a:rPr>
                            <a:latin typeface="Cambria Math" panose="02040503050406030204" pitchFamily="18" charset="0"/>
                          </a:rPr>
                          <m:t>3</m:t>
                        </m:r>
                      </m:sub>
                    </m:sSub>
                    <m:r>
                      <a:rPr>
                        <a:latin typeface="Cambria Math" panose="02040503050406030204" pitchFamily="18" charset="0"/>
                      </a:rPr>
                      <m:t>=</m:t>
                    </m:r>
                    <m:r>
                      <a:rPr>
                        <a:latin typeface="Cambria Math" panose="02040503050406030204" pitchFamily="18" charset="0"/>
                      </a:rPr>
                      <m:t>2</m:t>
                    </m:r>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𝑥</m:t>
                        </m:r>
                      </m:e>
                      <m:sub>
                        <m:r>
                          <a:rPr>
                            <a:latin typeface="Cambria Math" panose="02040503050406030204" pitchFamily="18" charset="0"/>
                          </a:rPr>
                          <m:t>2</m:t>
                        </m:r>
                      </m:sub>
                    </m:sSub>
                  </m:oMath>
                </a14:m>
                <a:r>
                  <a:rPr sz="2800" dirty="0"/>
                  <a:t>, we see that increasing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𝑥</m:t>
                        </m:r>
                      </m:e>
                      <m:sub>
                        <m:r>
                          <a:rPr>
                            <a:latin typeface="Cambria Math" panose="02040503050406030204" pitchFamily="18" charset="0"/>
                          </a:rPr>
                          <m:t>2</m:t>
                        </m:r>
                      </m:sub>
                    </m:sSub>
                  </m:oMath>
                </a14:m>
                <a:r>
                  <a:rPr sz="2800" dirty="0"/>
                  <a:t> will increase the value of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𝑥</m:t>
                        </m:r>
                      </m:e>
                      <m:sub>
                        <m:r>
                          <a:rPr>
                            <a:latin typeface="Cambria Math" panose="02040503050406030204" pitchFamily="18" charset="0"/>
                          </a:rPr>
                          <m:t>3</m:t>
                        </m:r>
                      </m:sub>
                    </m:sSub>
                  </m:oMath>
                </a14:m>
                <a:r>
                  <a:rPr sz="2800" dirty="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IN">
                    <a:noFill/>
                  </a:rPr>
                  <a:t> </a:t>
                </a:r>
              </a:p>
            </p:txBody>
          </p:sp>
        </mc:Fallback>
      </mc:AlternateContent>
    </p:spTree>
    <p:extLst>
      <p:ext uri="{BB962C8B-B14F-4D97-AF65-F5344CB8AC3E}">
        <p14:creationId xmlns:p14="http://schemas.microsoft.com/office/powerpoint/2010/main" val="35936192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1: Comparing the</a:t>
            </a:r>
            <a:r>
              <a:rPr lang="en-US" dirty="0"/>
              <a:t>	</a:t>
            </a:r>
            <a:r>
              <a:rPr dirty="0"/>
              <a:t> Simplex Method to the Graphical Approach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dirty="0"/>
                  <a:t>Next, we rewrite the constraints as equations. We can do this by introducing nonnegative quantities, say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𝑠</m:t>
                        </m:r>
                      </m:e>
                      <m:sub>
                        <m:r>
                          <a:rPr>
                            <a:latin typeface="Cambria Math" panose="02040503050406030204" pitchFamily="18" charset="0"/>
                          </a:rPr>
                          <m:t>1</m:t>
                        </m:r>
                      </m:sub>
                    </m:sSub>
                  </m:oMath>
                </a14:m>
                <a:r>
                  <a:rPr sz="2800" dirty="0"/>
                  <a:t> and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𝑠</m:t>
                        </m:r>
                      </m:e>
                      <m:sub>
                        <m:r>
                          <a:rPr>
                            <a:latin typeface="Cambria Math" panose="02040503050406030204" pitchFamily="18" charset="0"/>
                          </a:rPr>
                          <m:t>2</m:t>
                        </m:r>
                      </m:sub>
                    </m:sSub>
                  </m:oMath>
                </a14:m>
                <a:r>
                  <a:rPr sz="2800" dirty="0"/>
                  <a:t>, called </a:t>
                </a:r>
                <a:r>
                  <a:rPr sz="2800" b="1" dirty="0"/>
                  <a:t>slack variables</a:t>
                </a:r>
                <a:r>
                  <a:rPr sz="2800" dirty="0"/>
                  <a:t>. The idea is that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𝑠</m:t>
                        </m:r>
                      </m:e>
                      <m:sub>
                        <m:r>
                          <a:rPr>
                            <a:latin typeface="Cambria Math" panose="02040503050406030204" pitchFamily="18" charset="0"/>
                          </a:rPr>
                          <m:t>1</m:t>
                        </m:r>
                      </m:sub>
                    </m:sSub>
                  </m:oMath>
                </a14:m>
                <a:r>
                  <a:rPr sz="2800" dirty="0"/>
                  <a:t> takes up the slack in the first inequality and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𝑠</m:t>
                        </m:r>
                      </m:e>
                      <m:sub>
                        <m:r>
                          <a:rPr>
                            <a:latin typeface="Cambria Math" panose="02040503050406030204" pitchFamily="18" charset="0"/>
                          </a:rPr>
                          <m:t>2</m:t>
                        </m:r>
                      </m:sub>
                    </m:sSub>
                  </m:oMath>
                </a14:m>
                <a:r>
                  <a:rPr sz="2800" dirty="0"/>
                  <a:t> takes up the slack in the second. This leads to the following.</a:t>
                </a:r>
              </a:p>
              <a:p>
                <a:pPr/>
                <a14:m>
                  <m:oMathPara xmlns:m="http://schemas.openxmlformats.org/officeDocument/2006/math">
                    <m:oMathParaPr>
                      <m:jc m:val="centerGroup"/>
                    </m:oMathParaPr>
                    <m:oMath xmlns:m="http://schemas.openxmlformats.org/officeDocument/2006/math">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8</m:t>
                      </m:r>
                      <m:r>
                        <a:rPr>
                          <a:latin typeface="Cambria Math" panose="02040503050406030204" pitchFamily="18" charset="0"/>
                        </a:rPr>
                        <m:t>𝑦</m:t>
                      </m:r>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𝑠</m:t>
                          </m:r>
                        </m:e>
                        <m:sub>
                          <m:r>
                            <a:rPr>
                              <a:latin typeface="Cambria Math" panose="02040503050406030204" pitchFamily="18" charset="0"/>
                            </a:rPr>
                            <m:t>1</m:t>
                          </m:r>
                        </m:sub>
                      </m:sSub>
                      <m:r>
                        <a:rPr>
                          <a:latin typeface="Cambria Math" panose="02040503050406030204" pitchFamily="18" charset="0"/>
                        </a:rPr>
                        <m:t>=</m:t>
                      </m:r>
                      <m:r>
                        <a:rPr>
                          <a:latin typeface="Cambria Math" panose="02040503050406030204" pitchFamily="18" charset="0"/>
                        </a:rPr>
                        <m:t>56</m:t>
                      </m:r>
                    </m:oMath>
                    <m:oMath xmlns:m="http://schemas.openxmlformats.org/officeDocument/2006/math">
                      <m:r>
                        <a:rPr>
                          <a:latin typeface="Cambria Math" panose="02040503050406030204" pitchFamily="18" charset="0"/>
                        </a:rPr>
                        <m:t>2</m:t>
                      </m:r>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2</m:t>
                      </m:r>
                      <m:r>
                        <a:rPr>
                          <a:latin typeface="Cambria Math" panose="02040503050406030204" pitchFamily="18" charset="0"/>
                        </a:rPr>
                        <m:t>𝑦</m:t>
                      </m:r>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𝑠</m:t>
                          </m:r>
                        </m:e>
                        <m:sub>
                          <m:r>
                            <a:rPr>
                              <a:latin typeface="Cambria Math" panose="02040503050406030204" pitchFamily="18" charset="0"/>
                            </a:rPr>
                            <m:t>2</m:t>
                          </m:r>
                        </m:sub>
                      </m:sSub>
                      <m:r>
                        <a:rPr>
                          <a:latin typeface="Cambria Math" panose="02040503050406030204" pitchFamily="18" charset="0"/>
                        </a:rPr>
                        <m:t>=</m:t>
                      </m:r>
                      <m:r>
                        <a:rPr>
                          <a:latin typeface="Cambria Math" panose="02040503050406030204" pitchFamily="18" charset="0"/>
                        </a:rPr>
                        <m:t>21</m:t>
                      </m:r>
                    </m:oMath>
                  </m:oMathPara>
                </a14:m>
                <a:endParaRPr sz="2800" dirty="0"/>
              </a:p>
              <a:p>
                <a:pPr>
                  <a:defRPr sz="2800"/>
                </a:pPr>
                <a:r>
                  <a:rPr sz="2800" b="1" dirty="0"/>
                  <a:t>Note:</a:t>
                </a:r>
                <a:r>
                  <a:rPr sz="2800" dirty="0"/>
                  <a:t> Use a different slack variable for each constraint. Reason: We don't want to assume that the quantity </a:t>
                </a:r>
                <a14:m>
                  <m:oMath xmlns:m="http://schemas.openxmlformats.org/officeDocument/2006/math">
                    <m:r>
                      <a:rPr>
                        <a:latin typeface="Cambria Math" panose="02040503050406030204" pitchFamily="18" charset="0"/>
                      </a:rPr>
                      <m:t>2</m:t>
                    </m:r>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2</m:t>
                    </m:r>
                    <m:r>
                      <a:rPr>
                        <a:latin typeface="Cambria Math" panose="02040503050406030204" pitchFamily="18" charset="0"/>
                      </a:rPr>
                      <m:t>𝑦</m:t>
                    </m:r>
                  </m:oMath>
                </a14:m>
                <a:r>
                  <a:rPr sz="2800" dirty="0"/>
                  <a:t> is short of </a:t>
                </a:r>
                <a:r>
                  <a:rPr sz="2800" dirty="0">
                    <a:latin typeface="Cambria Math"/>
                  </a:rPr>
                  <a:t>21</a:t>
                </a:r>
                <a:r>
                  <a:rPr sz="2800" dirty="0"/>
                  <a:t> by the same amount that </a:t>
                </a:r>
                <a14:m>
                  <m:oMath xmlns:m="http://schemas.openxmlformats.org/officeDocument/2006/math">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8</m:t>
                    </m:r>
                    <m:r>
                      <a:rPr>
                        <a:latin typeface="Cambria Math" panose="02040503050406030204" pitchFamily="18" charset="0"/>
                      </a:rPr>
                      <m:t>𝑦</m:t>
                    </m:r>
                  </m:oMath>
                </a14:m>
                <a:r>
                  <a:rPr sz="2800" dirty="0"/>
                  <a:t> is short of </a:t>
                </a:r>
                <a:r>
                  <a:rPr sz="2800" dirty="0">
                    <a:latin typeface="Cambria Math"/>
                  </a:rPr>
                  <a:t>56</a:t>
                </a:r>
                <a:r>
                  <a:rPr sz="2800" dirty="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815" b="-1595"/>
                </a:stretch>
              </a:blipFill>
            </p:spPr>
            <p:txBody>
              <a:bodyPr/>
              <a:lstStyle/>
              <a:p>
                <a:r>
                  <a:rPr lang="en-IN">
                    <a:noFill/>
                  </a:rPr>
                  <a:t> </a:t>
                </a:r>
              </a:p>
            </p:txBody>
          </p:sp>
        </mc:Fallback>
      </mc:AlternateContent>
    </p:spTree>
    <p:extLst>
      <p:ext uri="{BB962C8B-B14F-4D97-AF65-F5344CB8AC3E}">
        <p14:creationId xmlns:p14="http://schemas.microsoft.com/office/powerpoint/2010/main" val="125070107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5: A Maximization Problem with No Solution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dirty="0"/>
                  <a:t>Therefore, if we increase the size of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𝑥</m:t>
                        </m:r>
                      </m:e>
                      <m:sub>
                        <m:r>
                          <a:rPr>
                            <a:latin typeface="Cambria Math" panose="02040503050406030204" pitchFamily="18" charset="0"/>
                          </a:rPr>
                          <m:t>2</m:t>
                        </m:r>
                      </m:sub>
                    </m:sSub>
                  </m:oMath>
                </a14:m>
                <a:r>
                  <a:rPr sz="2800" dirty="0"/>
                  <a:t> without bound, we will obtain a value of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𝑥</m:t>
                        </m:r>
                      </m:e>
                      <m:sub>
                        <m:r>
                          <a:rPr>
                            <a:latin typeface="Cambria Math" panose="02040503050406030204" pitchFamily="18" charset="0"/>
                          </a:rPr>
                          <m:t>3</m:t>
                        </m:r>
                      </m:sub>
                    </m:sSub>
                  </m:oMath>
                </a14:m>
                <a:r>
                  <a:rPr sz="2800" dirty="0"/>
                  <a:t> that gets infinitely large, and thus </a:t>
                </a:r>
                <a14:m>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𝑓</m:t>
                        </m:r>
                      </m:fName>
                      <m:e>
                        <m:d>
                          <m:dPr>
                            <m:ctrlPr>
                              <a:rPr i="1">
                                <a:latin typeface="Cambria Math" panose="02040503050406030204" pitchFamily="18" charset="0"/>
                              </a:rPr>
                            </m:ctrlPr>
                          </m:dPr>
                          <m:e>
                            <m:sSub>
                              <m:sSubPr>
                                <m:ctrlPr>
                                  <a:rPr i="1">
                                    <a:latin typeface="Cambria Math" panose="02040503050406030204" pitchFamily="18" charset="0"/>
                                  </a:rPr>
                                </m:ctrlPr>
                              </m:sSubPr>
                              <m:e>
                                <m:r>
                                  <a:rPr>
                                    <a:latin typeface="Cambria Math" panose="02040503050406030204" pitchFamily="18" charset="0"/>
                                  </a:rPr>
                                  <m:t>𝑥</m:t>
                                </m:r>
                              </m:e>
                              <m:sub>
                                <m:r>
                                  <a:rPr>
                                    <a:latin typeface="Cambria Math" panose="02040503050406030204" pitchFamily="18" charset="0"/>
                                  </a:rPr>
                                  <m:t>1</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𝑥</m:t>
                                </m:r>
                              </m:e>
                              <m:sub>
                                <m:r>
                                  <a:rPr>
                                    <a:latin typeface="Cambria Math" panose="02040503050406030204" pitchFamily="18" charset="0"/>
                                  </a:rPr>
                                  <m:t>2</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𝑥</m:t>
                                </m:r>
                              </m:e>
                              <m:sub>
                                <m:r>
                                  <a:rPr>
                                    <a:latin typeface="Cambria Math" panose="02040503050406030204" pitchFamily="18" charset="0"/>
                                  </a:rPr>
                                  <m:t>3</m:t>
                                </m:r>
                              </m:sub>
                            </m:sSub>
                          </m:e>
                        </m:d>
                      </m:e>
                    </m:func>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𝑥</m:t>
                        </m:r>
                      </m:e>
                      <m:sub>
                        <m:r>
                          <a:rPr>
                            <a:latin typeface="Cambria Math" panose="02040503050406030204" pitchFamily="18" charset="0"/>
                          </a:rPr>
                          <m:t>1</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𝑥</m:t>
                        </m:r>
                      </m:e>
                      <m:sub>
                        <m:r>
                          <a:rPr>
                            <a:latin typeface="Cambria Math" panose="02040503050406030204" pitchFamily="18" charset="0"/>
                          </a:rPr>
                          <m:t>2</m:t>
                        </m:r>
                      </m:sub>
                    </m:sSub>
                    <m:r>
                      <a:rPr>
                        <a:latin typeface="Cambria Math" panose="02040503050406030204" pitchFamily="18" charset="0"/>
                      </a:rPr>
                      <m:t>+</m:t>
                    </m:r>
                    <m:r>
                      <a:rPr>
                        <a:latin typeface="Cambria Math" panose="02040503050406030204" pitchFamily="18" charset="0"/>
                      </a:rPr>
                      <m:t>2</m:t>
                    </m:r>
                    <m:sSub>
                      <m:sSubPr>
                        <m:ctrlPr>
                          <a:rPr i="1">
                            <a:latin typeface="Cambria Math" panose="02040503050406030204" pitchFamily="18" charset="0"/>
                          </a:rPr>
                        </m:ctrlPr>
                      </m:sSubPr>
                      <m:e>
                        <m:r>
                          <a:rPr>
                            <a:latin typeface="Cambria Math" panose="02040503050406030204" pitchFamily="18" charset="0"/>
                          </a:rPr>
                          <m:t>𝑥</m:t>
                        </m:r>
                      </m:e>
                      <m:sub>
                        <m:r>
                          <a:rPr>
                            <a:latin typeface="Cambria Math" panose="02040503050406030204" pitchFamily="18" charset="0"/>
                          </a:rPr>
                          <m:t>3</m:t>
                        </m:r>
                      </m:sub>
                    </m:sSub>
                  </m:oMath>
                </a14:m>
                <a:r>
                  <a:rPr sz="2800" dirty="0"/>
                  <a:t> gets infinitely large.</a:t>
                </a:r>
              </a:p>
              <a:p>
                <a:pPr>
                  <a:defRPr sz="2800"/>
                </a:pPr>
                <a:r>
                  <a:rPr sz="2800" dirty="0"/>
                  <a:t>Therefore, we conclude that </a:t>
                </a:r>
                <a14:m>
                  <m:oMath xmlns:m="http://schemas.openxmlformats.org/officeDocument/2006/math">
                    <m:r>
                      <a:rPr>
                        <a:latin typeface="Cambria Math" panose="02040503050406030204" pitchFamily="18" charset="0"/>
                      </a:rPr>
                      <m:t>𝑓</m:t>
                    </m:r>
                    <m:r>
                      <a:rPr>
                        <a:latin typeface="Cambria Math" panose="02040503050406030204" pitchFamily="18" charset="0"/>
                      </a:rPr>
                      <m:t>⁡</m:t>
                    </m:r>
                    <m:d>
                      <m:dPr>
                        <m:ctrlPr>
                          <a:rPr i="1">
                            <a:latin typeface="Cambria Math" panose="02040503050406030204" pitchFamily="18" charset="0"/>
                          </a:rPr>
                        </m:ctrlPr>
                      </m:dPr>
                      <m:e>
                        <m:sSub>
                          <m:sSubPr>
                            <m:ctrlPr>
                              <a:rPr i="1">
                                <a:latin typeface="Cambria Math" panose="02040503050406030204" pitchFamily="18" charset="0"/>
                              </a:rPr>
                            </m:ctrlPr>
                          </m:sSubPr>
                          <m:e>
                            <m:r>
                              <a:rPr>
                                <a:latin typeface="Cambria Math" panose="02040503050406030204" pitchFamily="18" charset="0"/>
                              </a:rPr>
                              <m:t>𝑥</m:t>
                            </m:r>
                          </m:e>
                          <m:sub>
                            <m:r>
                              <a:rPr>
                                <a:latin typeface="Cambria Math" panose="02040503050406030204" pitchFamily="18" charset="0"/>
                              </a:rPr>
                              <m:t>1</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𝑥</m:t>
                            </m:r>
                          </m:e>
                          <m:sub>
                            <m:r>
                              <a:rPr>
                                <a:latin typeface="Cambria Math" panose="02040503050406030204" pitchFamily="18" charset="0"/>
                              </a:rPr>
                              <m:t>2</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𝑥</m:t>
                            </m:r>
                          </m:e>
                          <m:sub>
                            <m:r>
                              <a:rPr>
                                <a:latin typeface="Cambria Math" panose="02040503050406030204" pitchFamily="18" charset="0"/>
                              </a:rPr>
                              <m:t>3</m:t>
                            </m:r>
                          </m:sub>
                        </m:sSub>
                      </m:e>
                    </m:d>
                  </m:oMath>
                </a14:m>
                <a:r>
                  <a:rPr sz="2800" dirty="0"/>
                  <a:t> has no maximum value because it is unbounded. In addition, we observe that when using the simplex method to solve maximization problems with no solution, there is some point in the process in which a pivot column in a simplex tableau will have no positive entries.</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296"/>
                </a:stretch>
              </a:blipFill>
            </p:spPr>
            <p:txBody>
              <a:bodyPr/>
              <a:lstStyle/>
              <a:p>
                <a:r>
                  <a:rPr lang="en-IN">
                    <a:noFill/>
                  </a:rPr>
                  <a:t> </a:t>
                </a:r>
              </a:p>
            </p:txBody>
          </p:sp>
        </mc:Fallback>
      </mc:AlternateContent>
    </p:spTree>
    <p:extLst>
      <p:ext uri="{BB962C8B-B14F-4D97-AF65-F5344CB8AC3E}">
        <p14:creationId xmlns:p14="http://schemas.microsoft.com/office/powerpoint/2010/main" val="30902633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1: Comparing the</a:t>
            </a:r>
            <a:r>
              <a:rPr lang="en-US" dirty="0"/>
              <a:t>	</a:t>
            </a:r>
            <a:r>
              <a:rPr dirty="0"/>
              <a:t> Simplex Method to the Graphical Approach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lang="en-IN" sz="2800" dirty="0"/>
                  <a:t>We now write the system with the constraint equations in the first two rows and the objective function in the bottom row as follows.</a:t>
                </a:r>
              </a:p>
              <a:p>
                <a:pPr/>
                <a14:m>
                  <m:oMathPara xmlns:m="http://schemas.openxmlformats.org/officeDocument/2006/math">
                    <m:oMathParaPr>
                      <m:jc m:val="centerGroup"/>
                    </m:oMathParaPr>
                    <m:oMath xmlns:m="http://schemas.openxmlformats.org/officeDocument/2006/math">
                      <m:d>
                        <m:dPr>
                          <m:begChr m:val="{"/>
                          <m:endChr m:val=""/>
                          <m:ctrlPr>
                            <a:rPr lang="ar-AE" sz="2800" i="1" smtClean="0">
                              <a:latin typeface="Cambria Math" panose="02040503050406030204" pitchFamily="18" charset="0"/>
                            </a:rPr>
                          </m:ctrlPr>
                        </m:dPr>
                        <m:e>
                          <m:eqArr>
                            <m:eqArrPr>
                              <m:ctrlPr>
                                <a:rPr lang="ar-AE" i="1">
                                  <a:latin typeface="Cambria Math" panose="02040503050406030204" pitchFamily="18" charset="0"/>
                                </a:rPr>
                              </m:ctrlPr>
                            </m:eqArrPr>
                            <m:e>
                              <m:r>
                                <a:rPr lang="ar-AE">
                                  <a:latin typeface="Cambria Math" panose="02040503050406030204" pitchFamily="18" charset="0"/>
                                </a:rPr>
                                <m:t>𝑥</m:t>
                              </m:r>
                              <m:r>
                                <a:rPr lang="ar-AE">
                                  <a:latin typeface="Cambria Math" panose="02040503050406030204" pitchFamily="18" charset="0"/>
                                </a:rPr>
                                <m:t>+</m:t>
                              </m:r>
                              <m:r>
                                <a:rPr lang="ar-AE">
                                  <a:latin typeface="Cambria Math" panose="02040503050406030204" pitchFamily="18" charset="0"/>
                                </a:rPr>
                                <m:t>8</m:t>
                              </m:r>
                              <m:r>
                                <a:rPr lang="ar-AE">
                                  <a:latin typeface="Cambria Math" panose="02040503050406030204" pitchFamily="18" charset="0"/>
                                </a:rPr>
                                <m:t>𝑦</m:t>
                              </m:r>
                              <m:r>
                                <a:rPr lang="ar-AE">
                                  <a:latin typeface="Cambria Math" panose="02040503050406030204" pitchFamily="18" charset="0"/>
                                </a:rPr>
                                <m:t>+</m:t>
                              </m:r>
                              <m:sSub>
                                <m:sSubPr>
                                  <m:ctrlPr>
                                    <a:rPr lang="ar-AE" i="1">
                                      <a:latin typeface="Cambria Math" panose="02040503050406030204" pitchFamily="18" charset="0"/>
                                    </a:rPr>
                                  </m:ctrlPr>
                                </m:sSubPr>
                                <m:e>
                                  <m:r>
                                    <a:rPr lang="ar-AE">
                                      <a:latin typeface="Cambria Math" panose="02040503050406030204" pitchFamily="18" charset="0"/>
                                    </a:rPr>
                                    <m:t>𝑠</m:t>
                                  </m:r>
                                </m:e>
                                <m:sub>
                                  <m:r>
                                    <a:rPr lang="ar-AE">
                                      <a:latin typeface="Cambria Math" panose="02040503050406030204" pitchFamily="18" charset="0"/>
                                    </a:rPr>
                                    <m:t>1</m:t>
                                  </m:r>
                                </m:sub>
                              </m:sSub>
                              <m:r>
                                <a:rPr lang="ar-AE">
                                  <a:latin typeface="Cambria Math" panose="02040503050406030204" pitchFamily="18" charset="0"/>
                                </a:rPr>
                                <m:t>=</m:t>
                              </m:r>
                              <m:r>
                                <a:rPr lang="ar-AE">
                                  <a:latin typeface="Cambria Math" panose="02040503050406030204" pitchFamily="18" charset="0"/>
                                </a:rPr>
                                <m:t>56</m:t>
                              </m:r>
                            </m:e>
                            <m:e>
                              <m:r>
                                <a:rPr lang="ar-AE">
                                  <a:latin typeface="Cambria Math" panose="02040503050406030204" pitchFamily="18" charset="0"/>
                                </a:rPr>
                                <m:t>2</m:t>
                              </m:r>
                              <m:r>
                                <a:rPr lang="ar-AE">
                                  <a:latin typeface="Cambria Math" panose="02040503050406030204" pitchFamily="18" charset="0"/>
                                </a:rPr>
                                <m:t>𝑥</m:t>
                              </m:r>
                              <m:r>
                                <a:rPr lang="ar-AE">
                                  <a:latin typeface="Cambria Math" panose="02040503050406030204" pitchFamily="18" charset="0"/>
                                </a:rPr>
                                <m:t>+</m:t>
                              </m:r>
                              <m:r>
                                <a:rPr lang="ar-AE">
                                  <a:latin typeface="Cambria Math" panose="02040503050406030204" pitchFamily="18" charset="0"/>
                                </a:rPr>
                                <m:t>2</m:t>
                              </m:r>
                              <m:r>
                                <a:rPr lang="ar-AE">
                                  <a:latin typeface="Cambria Math" panose="02040503050406030204" pitchFamily="18" charset="0"/>
                                </a:rPr>
                                <m:t>𝑦</m:t>
                              </m:r>
                              <m:r>
                                <a:rPr lang="ar-AE">
                                  <a:latin typeface="Cambria Math" panose="02040503050406030204" pitchFamily="18" charset="0"/>
                                </a:rPr>
                                <m:t>+</m:t>
                              </m:r>
                              <m:sSub>
                                <m:sSubPr>
                                  <m:ctrlPr>
                                    <a:rPr lang="ar-AE" i="1">
                                      <a:latin typeface="Cambria Math" panose="02040503050406030204" pitchFamily="18" charset="0"/>
                                    </a:rPr>
                                  </m:ctrlPr>
                                </m:sSubPr>
                                <m:e>
                                  <m:r>
                                    <a:rPr lang="ar-AE">
                                      <a:latin typeface="Cambria Math" panose="02040503050406030204" pitchFamily="18" charset="0"/>
                                    </a:rPr>
                                    <m:t>𝑠</m:t>
                                  </m:r>
                                </m:e>
                                <m:sub>
                                  <m:r>
                                    <a:rPr lang="ar-AE">
                                      <a:latin typeface="Cambria Math" panose="02040503050406030204" pitchFamily="18" charset="0"/>
                                    </a:rPr>
                                    <m:t>2</m:t>
                                  </m:r>
                                </m:sub>
                              </m:sSub>
                              <m:r>
                                <a:rPr lang="ar-AE">
                                  <a:latin typeface="Cambria Math" panose="02040503050406030204" pitchFamily="18" charset="0"/>
                                </a:rPr>
                                <m:t>=</m:t>
                              </m:r>
                              <m:r>
                                <a:rPr lang="ar-AE">
                                  <a:latin typeface="Cambria Math" panose="02040503050406030204" pitchFamily="18" charset="0"/>
                                </a:rPr>
                                <m:t>21</m:t>
                              </m:r>
                            </m:e>
                            <m:e>
                              <m:r>
                                <a:rPr lang="ar-AE">
                                  <a:latin typeface="Cambria Math" panose="02040503050406030204" pitchFamily="18" charset="0"/>
                                </a:rPr>
                                <m:t>−</m:t>
                              </m:r>
                              <m:r>
                                <a:rPr lang="ar-AE">
                                  <a:latin typeface="Cambria Math" panose="02040503050406030204" pitchFamily="18" charset="0"/>
                                </a:rPr>
                                <m:t>5</m:t>
                              </m:r>
                              <m:r>
                                <a:rPr lang="ar-AE">
                                  <a:latin typeface="Cambria Math" panose="02040503050406030204" pitchFamily="18" charset="0"/>
                                </a:rPr>
                                <m:t>𝑥</m:t>
                              </m:r>
                              <m:r>
                                <a:rPr lang="ar-AE">
                                  <a:latin typeface="Cambria Math" panose="02040503050406030204" pitchFamily="18" charset="0"/>
                                </a:rPr>
                                <m:t>−</m:t>
                              </m:r>
                              <m:r>
                                <a:rPr lang="ar-AE">
                                  <a:latin typeface="Cambria Math" panose="02040503050406030204" pitchFamily="18" charset="0"/>
                                </a:rPr>
                                <m:t>8</m:t>
                              </m:r>
                              <m:r>
                                <a:rPr lang="ar-AE">
                                  <a:latin typeface="Cambria Math" panose="02040503050406030204" pitchFamily="18" charset="0"/>
                                </a:rPr>
                                <m:t>𝑦</m:t>
                              </m:r>
                              <m:r>
                                <a:rPr lang="ar-AE">
                                  <a:latin typeface="Cambria Math" panose="02040503050406030204" pitchFamily="18" charset="0"/>
                                </a:rPr>
                                <m:t>+</m:t>
                              </m:r>
                              <m:r>
                                <a:rPr lang="ar-AE">
                                  <a:latin typeface="Cambria Math" panose="02040503050406030204" pitchFamily="18" charset="0"/>
                                </a:rPr>
                                <m:t>𝑧</m:t>
                              </m:r>
                              <m:r>
                                <a:rPr lang="ar-AE">
                                  <a:latin typeface="Cambria Math" panose="02040503050406030204" pitchFamily="18" charset="0"/>
                                </a:rPr>
                                <m:t>=</m:t>
                              </m:r>
                              <m:r>
                                <a:rPr lang="ar-AE">
                                  <a:latin typeface="Cambria Math" panose="02040503050406030204" pitchFamily="18" charset="0"/>
                                </a:rPr>
                                <m:t>0</m:t>
                              </m:r>
                              <m:phant>
                                <m:phantPr>
                                  <m:show m:val="off"/>
                                  <m:ctrlPr>
                                    <a:rPr lang="ar-AE" i="1">
                                      <a:latin typeface="Cambria Math" panose="02040503050406030204" pitchFamily="18" charset="0"/>
                                    </a:rPr>
                                  </m:ctrlPr>
                                </m:phantPr>
                                <m:e>
                                  <m:r>
                                    <a:rPr lang="ar-AE">
                                      <a:latin typeface="Cambria Math" panose="02040503050406030204" pitchFamily="18" charset="0"/>
                                    </a:rPr>
                                    <m:t>0</m:t>
                                  </m:r>
                                </m:e>
                              </m:phant>
                            </m:e>
                          </m:eqArr>
                        </m:e>
                      </m:d>
                    </m:oMath>
                  </m:oMathPara>
                </a14:m>
                <a:endParaRPr lang="ar-AE" sz="2800" dirty="0"/>
              </a:p>
              <a:p>
                <a:r>
                  <a:rPr lang="en-IN" sz="2800" dirty="0"/>
                  <a:t>Notice that each equation in this system is written in standard form; all terms involving any variables are on the left-hand side and the constant term is on the right-hand side.</a:t>
                </a:r>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1778"/>
                </a:stretch>
              </a:blipFill>
            </p:spPr>
            <p:txBody>
              <a:bodyPr/>
              <a:lstStyle/>
              <a:p>
                <a:r>
                  <a:rPr lang="en-IN">
                    <a:noFill/>
                  </a:rPr>
                  <a:t> </a:t>
                </a:r>
              </a:p>
            </p:txBody>
          </p:sp>
        </mc:Fallback>
      </mc:AlternateContent>
    </p:spTree>
    <p:extLst>
      <p:ext uri="{BB962C8B-B14F-4D97-AF65-F5344CB8AC3E}">
        <p14:creationId xmlns:p14="http://schemas.microsoft.com/office/powerpoint/2010/main" val="2619448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1: Comparing the</a:t>
            </a:r>
            <a:r>
              <a:rPr lang="en-US" dirty="0"/>
              <a:t>	</a:t>
            </a:r>
            <a:r>
              <a:rPr dirty="0"/>
              <a:t> Simplex Method to the Graphical Approach (cont.)</a:t>
            </a:r>
          </a:p>
        </p:txBody>
      </p:sp>
      <p:sp>
        <p:nvSpPr>
          <p:cNvPr id="3" name="Text Placeholder 2"/>
          <p:cNvSpPr>
            <a:spLocks noGrp="1"/>
          </p:cNvSpPr>
          <p:nvPr>
            <p:ph type="body" sz="quarter" idx="10"/>
          </p:nvPr>
        </p:nvSpPr>
        <p:spPr/>
        <p:txBody>
          <a:bodyPr>
            <a:normAutofit/>
          </a:bodyPr>
          <a:lstStyle/>
          <a:p>
            <a:r>
              <a:rPr sz="2800" dirty="0"/>
              <a:t>We then form the augmented matrix corresponding to this system. This is called the </a:t>
            </a:r>
            <a:r>
              <a:rPr sz="2800" b="1" dirty="0"/>
              <a:t>initial simplex tableau</a:t>
            </a:r>
            <a:r>
              <a:rPr sz="2800" dirty="0"/>
              <a:t>. In this example, the initial simplex tableau is as follows.</a:t>
            </a:r>
          </a:p>
        </p:txBody>
      </p:sp>
      <p:pic>
        <p:nvPicPr>
          <p:cNvPr id="4" name="Content Placeholder 4">
            <a:extLst>
              <a:ext uri="{FF2B5EF4-FFF2-40B4-BE49-F238E27FC236}">
                <a16:creationId xmlns:a16="http://schemas.microsoft.com/office/drawing/2014/main" id="{8586A54A-2411-4275-92A3-86B4793EA471}"/>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330000" y="3126581"/>
            <a:ext cx="2484000" cy="1370481"/>
          </a:xfrm>
          <a:prstGeom prst="rect">
            <a:avLst/>
          </a:prstGeom>
        </p:spPr>
      </p:pic>
    </p:spTree>
    <p:extLst>
      <p:ext uri="{BB962C8B-B14F-4D97-AF65-F5344CB8AC3E}">
        <p14:creationId xmlns:p14="http://schemas.microsoft.com/office/powerpoint/2010/main" val="48077830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Office Theme">
  <a:themeElements>
    <a:clrScheme name="Custom 1">
      <a:dk1>
        <a:srgbClr val="366092"/>
      </a:dk1>
      <a:lt1>
        <a:srgbClr val="FFFFFF"/>
      </a:lt1>
      <a:dk2>
        <a:srgbClr val="4F81BD"/>
      </a:dk2>
      <a:lt2>
        <a:srgbClr val="FFFFFF"/>
      </a:lt2>
      <a:accent1>
        <a:srgbClr val="1F497D"/>
      </a:accent1>
      <a:accent2>
        <a:srgbClr val="366092"/>
      </a:accent2>
      <a:accent3>
        <a:srgbClr val="FFFFCC"/>
      </a:accent3>
      <a:accent4>
        <a:srgbClr val="B8CCE4"/>
      </a:accent4>
      <a:accent5>
        <a:srgbClr val="DBE5F1"/>
      </a:accent5>
      <a:accent6>
        <a:srgbClr val="C6D9F0"/>
      </a:accent6>
      <a:hlink>
        <a:srgbClr val="92CDDC"/>
      </a:hlink>
      <a:folHlink>
        <a:srgbClr val="8DB3E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548</TotalTime>
  <Words>5403</Words>
  <Application>Microsoft Office PowerPoint</Application>
  <PresentationFormat>On-screen Show (4:3)</PresentationFormat>
  <Paragraphs>189</Paragraphs>
  <Slides>70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70</vt:i4>
      </vt:variant>
    </vt:vector>
  </HeadingPairs>
  <TitlesOfParts>
    <vt:vector size="75" baseType="lpstr">
      <vt:lpstr>Courier New</vt:lpstr>
      <vt:lpstr>Cambria Math</vt:lpstr>
      <vt:lpstr>Arial</vt:lpstr>
      <vt:lpstr>Calibri</vt:lpstr>
      <vt:lpstr>Office Theme</vt:lpstr>
      <vt:lpstr>Section 7.3</vt:lpstr>
      <vt:lpstr>Example 1: Comparing the Simplex Method to the Graphical Approach</vt:lpstr>
      <vt:lpstr>Example 1: Comparing the Simplex Method to the Graphical Approach (cont.)</vt:lpstr>
      <vt:lpstr>Example 1: Comparing the Simplex Method to the Graphical Approach (cont.)</vt:lpstr>
      <vt:lpstr>Example 1: Comparing the Simplex Method to the Graphical Approach (cont.)</vt:lpstr>
      <vt:lpstr>Example 1: Comparing the  Simplex Method to the Graphical Approach (cont.)</vt:lpstr>
      <vt:lpstr>Example 1: Comparing the  Simplex Method to the Graphical Approach (cont.)</vt:lpstr>
      <vt:lpstr>Example 1: Comparing the  Simplex Method to the Graphical Approach (cont.)</vt:lpstr>
      <vt:lpstr>Example 1: Comparing the  Simplex Method to the Graphical Approach (cont.)</vt:lpstr>
      <vt:lpstr>Example 1: Comparing the Simplex Method to the Graphical Approach (cont.)</vt:lpstr>
      <vt:lpstr>Example 1: Comparing the Simplex Method to the Graphical Approach (cont.)</vt:lpstr>
      <vt:lpstr>Example 1: Comparing the Simplex Method to the Graphical Approach (cont.)</vt:lpstr>
      <vt:lpstr>Example 1: Comparing the Simplex Method to the Graphical Approach (cont.)</vt:lpstr>
      <vt:lpstr>Example 1: Comparing the Simplex Method to the Graphical Approach (cont.)</vt:lpstr>
      <vt:lpstr>Example 1: Comparing the Simplex Method to the Graphical Approach (cont.)</vt:lpstr>
      <vt:lpstr>Example 1: Comparing the Simplex Method to the Graphical Approach (cont.)</vt:lpstr>
      <vt:lpstr>Example 1: Comparing the Simplex Method to the Graphical Approach (cont.)</vt:lpstr>
      <vt:lpstr>Example 1: Comparing the Simplex Method to the Graphical Approach (cont.)</vt:lpstr>
      <vt:lpstr>Example 1: Comparing the Simplex Method to the Graphical Approach (cont.)</vt:lpstr>
      <vt:lpstr>Example 1: Comparing the Simplex Method to the Graphical Approach (cont.)</vt:lpstr>
      <vt:lpstr>Example 1: Comparing the Simplex Method to the Graphical Approach (cont.)</vt:lpstr>
      <vt:lpstr>Example 1: Comparing the Simplex Method to the Graphical Approach (cont.)</vt:lpstr>
      <vt:lpstr>Example 1: Comparing the Simplex Method to the Graphical Approach (cont.)</vt:lpstr>
      <vt:lpstr>Example 1: Comparing the Simplex Method to the Graphical Approach (cont.)</vt:lpstr>
      <vt:lpstr>Example 1: Comparing the Simplex Method to the Graphical Approach (cont.)</vt:lpstr>
      <vt:lpstr>The Simplex Method</vt:lpstr>
      <vt:lpstr>The Simplex Method (cont.)</vt:lpstr>
      <vt:lpstr>The Simplex Method (cont.)</vt:lpstr>
      <vt:lpstr>Example 2: An Application of the Simplex Method</vt:lpstr>
      <vt:lpstr>Example 2: An Application of the Simplex Method (cont.)</vt:lpstr>
      <vt:lpstr>Example 2: An Application of the Simplex Method (cont.)</vt:lpstr>
      <vt:lpstr>Example 2: An Application of the Simplex Method (cont.)</vt:lpstr>
      <vt:lpstr>Example 2: An Application of the Simplex Method (cont.)</vt:lpstr>
      <vt:lpstr>Example 2: An Application of the Simplex Method (cont.)</vt:lpstr>
      <vt:lpstr>Example 2: An Application of the Simplex Method (cont.)</vt:lpstr>
      <vt:lpstr>Example 2: An Application of the Simplex Method (cont.)</vt:lpstr>
      <vt:lpstr>Example 2: An Application of the Simplex Method (cont.)</vt:lpstr>
      <vt:lpstr>Example 2: An Application of the Simplex Method (cont.)</vt:lpstr>
      <vt:lpstr>Example 2: An Application of the Simplex Method (cont.)</vt:lpstr>
      <vt:lpstr>Example 3: An Application of the Simplex Method Involving Three Decision Variables</vt:lpstr>
      <vt:lpstr>Example 3: An Application of the Simplex Method Involving Three Decision Variables (cont.)</vt:lpstr>
      <vt:lpstr>Example 3: An Application of the Simplex Method Involving Three Decision Variables (cont.)</vt:lpstr>
      <vt:lpstr>Example 3: An Application of the Simplex Method Involving Three Decision Variables (cont.)</vt:lpstr>
      <vt:lpstr>Example 3: An Application of the Simplex Method Involving Three Decision Variables (cont.)</vt:lpstr>
      <vt:lpstr>Example 3: An Application of the Simplex Method Involving Three Decision Variables (cont.)</vt:lpstr>
      <vt:lpstr>Example 3: An Application of the Simplex Method Involving Three Decision Variables (cont.)</vt:lpstr>
      <vt:lpstr>Example 3: An Application of the Simplex Method Involving Three Decision Variables (cont.)</vt:lpstr>
      <vt:lpstr>Example 3: An Application of the Simplex Method Involving Three Decision Variables (cont.)</vt:lpstr>
      <vt:lpstr>Example 3: An Application of the Simplex Method Involving Three Decision Variables (cont.)</vt:lpstr>
      <vt:lpstr>Example 3: An Application of the Simplex Method Involving Three Decision Variables (cont.)</vt:lpstr>
      <vt:lpstr>Example 3: An Application of the Simplex Method Involving Three Decision Variables (cont.)</vt:lpstr>
      <vt:lpstr>Example 3: An Application of the Simplex Method Involving Three Decision Variables (cont.)</vt:lpstr>
      <vt:lpstr>Example 4: A Maximization Problem with Multiple Solutions</vt:lpstr>
      <vt:lpstr>Example 4: A Maximization Problem with Multiple Solutions (cont.)</vt:lpstr>
      <vt:lpstr>Example 4: A Maximization Problem with Multiple Solutions (cont.)</vt:lpstr>
      <vt:lpstr>Example 4: A Maximization Problem with Multiple Solutions (cont.)</vt:lpstr>
      <vt:lpstr>Example 4: A Maximization Problem with Multiple Solutions (cont.)</vt:lpstr>
      <vt:lpstr>Example 4: A Maximization Problem with Multiple Solutions (cont.)</vt:lpstr>
      <vt:lpstr>Example 4: A Maximization Problem with Multiple Solutions (cont.)</vt:lpstr>
      <vt:lpstr>Example 4: A Maximization Problem with Multiple Solutions (cont.)</vt:lpstr>
      <vt:lpstr>Example 4: A Maximization Problem with Multiple Solutions (cont.)</vt:lpstr>
      <vt:lpstr>Example 4: A Maximization Problem with Multiple Solutions (cont.)</vt:lpstr>
      <vt:lpstr>Example 4: A Maximization Problem with Multiple Solutions (cont.)</vt:lpstr>
      <vt:lpstr>Example 4: A Maximization Problem with Multiple Solutions (cont.)</vt:lpstr>
      <vt:lpstr>Example 5: A Maximization Problem with No Solution</vt:lpstr>
      <vt:lpstr>Example 5: A Maximization Problem with No Solution (cont.)</vt:lpstr>
      <vt:lpstr>Example 5: A Maximization Problem with No Solution (cont.)</vt:lpstr>
      <vt:lpstr>Example 5: A Maximization Problem with No Solution (cont.)</vt:lpstr>
      <vt:lpstr>Example 5: A Maximization Problem with No Solution (cont.)</vt:lpstr>
      <vt:lpstr>Example 5: A Maximization Problem with No Solution (cont.)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Math for Business and Social Sciences</dc:title>
  <dc:creator>Hawkes Learning</dc:creator>
  <cp:lastModifiedBy>Claudia Vance</cp:lastModifiedBy>
  <cp:revision>143</cp:revision>
  <dcterms:created xsi:type="dcterms:W3CDTF">2013-04-26T14:43:13Z</dcterms:created>
  <dcterms:modified xsi:type="dcterms:W3CDTF">2025-02-12T14:01:29Z</dcterms:modified>
</cp:coreProperties>
</file>