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92" r:id="rId5"/>
    <p:sldId id="293" r:id="rId6"/>
    <p:sldId id="294" r:id="rId7"/>
    <p:sldId id="259" r:id="rId8"/>
    <p:sldId id="261" r:id="rId9"/>
    <p:sldId id="262" r:id="rId10"/>
    <p:sldId id="264" r:id="rId11"/>
    <p:sldId id="295" r:id="rId12"/>
    <p:sldId id="265" r:id="rId13"/>
    <p:sldId id="266" r:id="rId14"/>
    <p:sldId id="269" r:id="rId15"/>
    <p:sldId id="270" r:id="rId16"/>
    <p:sldId id="271" r:id="rId17"/>
    <p:sldId id="272" r:id="rId18"/>
    <p:sldId id="273" r:id="rId19"/>
    <p:sldId id="296" r:id="rId20"/>
    <p:sldId id="297" r:id="rId21"/>
    <p:sldId id="274" r:id="rId22"/>
    <p:sldId id="276" r:id="rId23"/>
    <p:sldId id="277" r:id="rId24"/>
    <p:sldId id="279" r:id="rId25"/>
    <p:sldId id="280" r:id="rId26"/>
    <p:sldId id="282" r:id="rId27"/>
    <p:sldId id="283" r:id="rId28"/>
    <p:sldId id="298" r:id="rId29"/>
    <p:sldId id="299" r:id="rId30"/>
    <p:sldId id="284" r:id="rId31"/>
    <p:sldId id="286" r:id="rId32"/>
    <p:sldId id="287" r:id="rId33"/>
    <p:sldId id="288" r:id="rId34"/>
    <p:sldId id="289" r:id="rId35"/>
    <p:sldId id="290" r:id="rId36"/>
    <p:sldId id="291"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9" d="100"/>
          <a:sy n="119" d="100"/>
        </p:scale>
        <p:origin x="153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5/8/2020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image" Target="../media/image32.sv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Simplex Method: Duality and Minimization</a:t>
            </a:r>
          </a:p>
        </p:txBody>
      </p:sp>
      <p:sp>
        <p:nvSpPr>
          <p:cNvPr id="3" name="Title 2"/>
          <p:cNvSpPr>
            <a:spLocks noGrp="1"/>
          </p:cNvSpPr>
          <p:nvPr>
            <p:ph type="title"/>
          </p:nvPr>
        </p:nvSpPr>
        <p:spPr/>
        <p:txBody>
          <a:bodyPr/>
          <a:lstStyle/>
          <a:p>
            <a:r>
              <a:t>Section 7.4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Minimizing Cost and Duality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Therefore, the maximum value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e>
                        </m:d>
                      </m:e>
                    </m:func>
                    <m:r>
                      <a:rPr>
                        <a:latin typeface="Cambria Math" panose="02040503050406030204" pitchFamily="18" charset="0"/>
                      </a:rPr>
                      <m:t>=15</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oMath>
                </a14:m>
                <a:r>
                  <a:rPr sz="2800" dirty="0"/>
                  <a:t> is </a:t>
                </a:r>
                <a:r>
                  <a:rPr sz="2800" dirty="0">
                    <a:latin typeface="Cambria Math"/>
                  </a:rPr>
                  <a:t>15</a:t>
                </a:r>
                <a:r>
                  <a:rPr sz="2800" dirty="0"/>
                  <a:t>, and it is attained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3</m:t>
                            </m:r>
                          </m:den>
                        </m:f>
                      </m:e>
                    </m:d>
                  </m:oMath>
                </a14:m>
                <a:r>
                  <a:rPr sz="2800" dirty="0"/>
                  <a:t>.</a:t>
                </a:r>
              </a:p>
              <a:p>
                <a:pPr>
                  <a:defRPr sz="2800"/>
                </a:pPr>
                <a:r>
                  <a:rPr sz="2800" dirty="0"/>
                  <a:t>To find the minimum value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we use duality to conclude that it is the same value as the maximum value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e>
                        </m:d>
                      </m:e>
                    </m:func>
                    <m:r>
                      <a:rPr>
                        <a:latin typeface="Cambria Math" panose="02040503050406030204" pitchFamily="18" charset="0"/>
                      </a:rPr>
                      <m:t>=15</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oMath>
                </a14:m>
                <a:r>
                  <a:rPr sz="2800" dirty="0"/>
                  <a:t>. Thus, the minimum value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is </a:t>
                </a:r>
                <a:r>
                  <a:rPr sz="2800" dirty="0">
                    <a:latin typeface="Cambria Math"/>
                  </a:rPr>
                  <a:t>15</a:t>
                </a:r>
                <a:r>
                  <a:rPr sz="2800" dirty="0"/>
                  <a:t>. The values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at which the minimum is attained are found in the bottom entries of the columns corresponding to the slack variables. Therefore, the minimum is attained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444"/>
                </a:stretch>
              </a:blipFill>
            </p:spPr>
            <p:txBody>
              <a:bodyPr/>
              <a:lstStyle/>
              <a:p>
                <a:r>
                  <a:rPr lang="en-IN">
                    <a:noFill/>
                  </a:rPr>
                  <a:t> </a:t>
                </a:r>
              </a:p>
            </p:txBody>
          </p:sp>
        </mc:Fallback>
      </mc:AlternateContent>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Minimizing Cost and Duality (cont.)</a:t>
            </a:r>
          </a:p>
        </p:txBody>
      </p:sp>
      <p:sp>
        <p:nvSpPr>
          <p:cNvPr id="3" name="Text Placeholder 2"/>
          <p:cNvSpPr>
            <a:spLocks noGrp="1"/>
          </p:cNvSpPr>
          <p:nvPr>
            <p:ph type="body" sz="quarter" idx="10"/>
          </p:nvPr>
        </p:nvSpPr>
        <p:spPr/>
        <p:txBody>
          <a:bodyPr>
            <a:normAutofit/>
          </a:bodyPr>
          <a:lstStyle/>
          <a:p>
            <a:r>
              <a:rPr sz="2800" dirty="0"/>
              <a:t>Since this example has only 2 decision variables, we can check our result with a graphical approach. The following is a graph of the planar region determined by the constraints.</a:t>
            </a:r>
          </a:p>
        </p:txBody>
      </p:sp>
    </p:spTree>
    <p:custDataLst>
      <p:tags r:id="rId1"/>
    </p:custDataLst>
    <p:extLst>
      <p:ext uri="{BB962C8B-B14F-4D97-AF65-F5344CB8AC3E}">
        <p14:creationId xmlns:p14="http://schemas.microsoft.com/office/powerpoint/2010/main" val="287221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Minimizing Cost and Duality (cont.)</a:t>
            </a:r>
          </a:p>
        </p:txBody>
      </p:sp>
      <p:pic>
        <p:nvPicPr>
          <p:cNvPr id="5" name="Content Placeholder 4">
            <a:extLst>
              <a:ext uri="{FF2B5EF4-FFF2-40B4-BE49-F238E27FC236}">
                <a16:creationId xmlns:a16="http://schemas.microsoft.com/office/drawing/2014/main" id="{243903B5-F174-4FAF-88FD-9DF3E70549C6}"/>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1748" y="1082675"/>
            <a:ext cx="4840504" cy="4849813"/>
          </a:xfr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Minimizing Cost and Duality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Now we find the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oMath>
                </a14:m>
                <a:r>
                  <a:rPr sz="2800" dirty="0"/>
                  <a:t> at each vertex.</a:t>
                </a:r>
                <a:endParaRPr lang="en-US" sz="2800" dirty="0"/>
              </a:p>
              <a:p>
                <a:pPr>
                  <a:defRPr sz="2800"/>
                </a:pPr>
                <a:endParaRPr lang="en-IN" dirty="0"/>
              </a:p>
              <a:p>
                <a:pPr>
                  <a:defRPr sz="2800"/>
                </a:pPr>
                <a:endParaRPr lang="en-IN" sz="2800" dirty="0"/>
              </a:p>
              <a:p>
                <a:pPr>
                  <a:defRPr sz="2800"/>
                </a:pPr>
                <a:endParaRPr lang="en-IN" dirty="0"/>
              </a:p>
              <a:p>
                <a:pPr>
                  <a:defRPr sz="2800"/>
                </a:pPr>
                <a:endParaRPr lang="en-IN" sz="2800" dirty="0"/>
              </a:p>
              <a:p>
                <a:pPr>
                  <a:defRPr sz="2800"/>
                </a:pPr>
                <a:endParaRPr lang="en-IN" dirty="0"/>
              </a:p>
              <a:p>
                <a:pPr>
                  <a:defRPr sz="2800"/>
                </a:pPr>
                <a:r>
                  <a:rPr lang="en-IN" dirty="0"/>
                  <a:t>This confirms that the minimum value of </a:t>
                </a:r>
                <a14:m>
                  <m:oMath xmlns:m="http://schemas.openxmlformats.org/officeDocument/2006/math">
                    <m:r>
                      <a:rPr lang="en-IN">
                        <a:latin typeface="Cambria Math" panose="02040503050406030204" pitchFamily="18" charset="0"/>
                      </a:rPr>
                      <m:t>𝑓</m:t>
                    </m:r>
                  </m:oMath>
                </a14:m>
                <a:r>
                  <a:rPr lang="en-IN" dirty="0"/>
                  <a:t> is </a:t>
                </a:r>
                <a:r>
                  <a:rPr lang="en-IN" dirty="0">
                    <a:latin typeface="Cambria Math"/>
                  </a:rPr>
                  <a:t>15</a:t>
                </a:r>
                <a:r>
                  <a:rPr lang="en-IN" dirty="0"/>
                  <a:t>, and it is attained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num>
                          <m:den>
                            <m:r>
                              <a:rPr lang="ar-AE">
                                <a:latin typeface="Cambria Math" panose="02040503050406030204" pitchFamily="18" charset="0"/>
                              </a:rPr>
                              <m:t>2</m:t>
                            </m:r>
                          </m:den>
                        </m:f>
                      </m:e>
                    </m:d>
                  </m:oMath>
                </a14:m>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81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29C8B50-54C7-4A4D-A873-5113B7AC8C6E}"/>
                  </a:ext>
                </a:extLst>
              </p:cNvPr>
              <p:cNvGraphicFramePr>
                <a:graphicFrameLocks/>
              </p:cNvGraphicFramePr>
              <p:nvPr>
                <p:extLst>
                  <p:ext uri="{D42A27DB-BD31-4B8C-83A1-F6EECF244321}">
                    <p14:modId xmlns:p14="http://schemas.microsoft.com/office/powerpoint/2010/main" val="116759130"/>
                  </p:ext>
                </p:extLst>
              </p:nvPr>
            </p:nvGraphicFramePr>
            <p:xfrm>
              <a:off x="3128867" y="1793240"/>
              <a:ext cx="2886266" cy="2072640"/>
            </p:xfrm>
            <a:graphic>
              <a:graphicData uri="http://schemas.openxmlformats.org/drawingml/2006/table">
                <a:tbl>
                  <a:tblPr firstRow="1" bandRow="1">
                    <a:tableStyleId>{5C22544A-7EE6-4342-B048-85BDC9FD1C3A}</a:tableStyleId>
                  </a:tblPr>
                  <a:tblGrid>
                    <a:gridCol w="1295591">
                      <a:extLst>
                        <a:ext uri="{9D8B030D-6E8A-4147-A177-3AD203B41FA5}">
                          <a16:colId xmlns:a16="http://schemas.microsoft.com/office/drawing/2014/main" val="20000"/>
                        </a:ext>
                      </a:extLst>
                    </a:gridCol>
                    <a:gridCol w="1590675">
                      <a:extLst>
                        <a:ext uri="{9D8B030D-6E8A-4147-A177-3AD203B41FA5}">
                          <a16:colId xmlns:a16="http://schemas.microsoft.com/office/drawing/2014/main" val="20001"/>
                        </a:ext>
                      </a:extLst>
                    </a:gridCol>
                  </a:tblGrid>
                  <a:tr h="370840">
                    <a:tc>
                      <a:txBody>
                        <a:bodyPr/>
                        <a:lstStyle/>
                        <a:p>
                          <a:pPr algn="ctr">
                            <a:defRPr sz="1800" b="1"/>
                          </a:pPr>
                          <a:r>
                            <a:rPr sz="2800"/>
                            <a:t>Vertex</a:t>
                          </a: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sSub>
                                      <m:sSubPr>
                                        <m:ctrlPr>
                                          <a:rPr sz="2800" i="1">
                                            <a:latin typeface="Cambria Math" panose="02040503050406030204" pitchFamily="18" charset="0"/>
                                          </a:rPr>
                                        </m:ctrlPr>
                                      </m:sSubPr>
                                      <m:e>
                                        <m:r>
                                          <a:rPr sz="2800">
                                            <a:latin typeface="Cambria Math"/>
                                          </a:rPr>
                                          <m:t>𝑥</m:t>
                                        </m:r>
                                      </m:e>
                                      <m:sub>
                                        <m:r>
                                          <a:rPr sz="2800">
                                            <a:latin typeface="Cambria Math"/>
                                          </a:rPr>
                                          <m:t>1</m:t>
                                        </m:r>
                                      </m:sub>
                                    </m:sSub>
                                    <m:r>
                                      <a:rPr sz="2800">
                                        <a:latin typeface="Cambria Math"/>
                                      </a:rPr>
                                      <m:t>,</m:t>
                                    </m:r>
                                    <m:sSub>
                                      <m:sSubPr>
                                        <m:ctrlPr>
                                          <a:rPr sz="2800" i="1">
                                            <a:latin typeface="Cambria Math" panose="02040503050406030204" pitchFamily="18" charset="0"/>
                                          </a:rPr>
                                        </m:ctrlPr>
                                      </m:sSubPr>
                                      <m:e>
                                        <m:r>
                                          <a:rPr sz="2800">
                                            <a:latin typeface="Cambria Math"/>
                                          </a:rPr>
                                          <m:t>𝑥</m:t>
                                        </m:r>
                                      </m:e>
                                      <m:sub>
                                        <m:r>
                                          <a:rPr sz="2800">
                                            <a:latin typeface="Cambria Math"/>
                                          </a:rPr>
                                          <m:t>2</m:t>
                                        </m:r>
                                      </m:sub>
                                    </m:sSub>
                                  </m:e>
                                </m:d>
                              </m:oMath>
                            </m:oMathPara>
                          </a14:m>
                          <a:endParaRPr sz="2800"/>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7</m:t>
                                    </m:r>
                                    <m:r>
                                      <a:rPr sz="2800">
                                        <a:latin typeface="Cambria Math"/>
                                      </a:rPr>
                                      <m:t>.</m:t>
                                    </m:r>
                                    <m:r>
                                      <a:rPr sz="2800">
                                        <a:latin typeface="Cambria Math"/>
                                      </a:rPr>
                                      <m:t>5</m:t>
                                    </m:r>
                                  </m:e>
                                </m:d>
                              </m:oMath>
                            </m:oMathPara>
                          </a14:m>
                          <a:endParaRPr sz="2800"/>
                        </a:p>
                      </a:txBody>
                      <a:tcPr/>
                    </a:tc>
                    <a:tc>
                      <a:txBody>
                        <a:bodyPr/>
                        <a:lstStyle/>
                        <a:p>
                          <a:pPr algn="ctr"/>
                          <a:r>
                            <a:rPr sz="2800">
                              <a:latin typeface="Cambria Math"/>
                            </a:rPr>
                            <a:t>30</a:t>
                          </a: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2800" i="1">
                                        <a:latin typeface="Cambria Math" panose="02040503050406030204" pitchFamily="18" charset="0"/>
                                      </a:rPr>
                                    </m:ctrlPr>
                                  </m:dPr>
                                  <m:e>
                                    <m:r>
                                      <a:rPr sz="2800">
                                        <a:latin typeface="Cambria Math"/>
                                      </a:rPr>
                                      <m:t>1</m:t>
                                    </m:r>
                                    <m:r>
                                      <a:rPr sz="2800">
                                        <a:latin typeface="Cambria Math"/>
                                      </a:rPr>
                                      <m:t>,</m:t>
                                    </m:r>
                                    <m:r>
                                      <a:rPr sz="2800">
                                        <a:latin typeface="Cambria Math"/>
                                      </a:rPr>
                                      <m:t>2</m:t>
                                    </m:r>
                                    <m:r>
                                      <a:rPr sz="2800">
                                        <a:latin typeface="Cambria Math"/>
                                      </a:rPr>
                                      <m:t>.</m:t>
                                    </m:r>
                                    <m:r>
                                      <a:rPr sz="2800">
                                        <a:latin typeface="Cambria Math"/>
                                      </a:rPr>
                                      <m:t>5</m:t>
                                    </m:r>
                                  </m:e>
                                </m:d>
                              </m:oMath>
                            </m:oMathPara>
                          </a14:m>
                          <a:endParaRPr sz="2800"/>
                        </a:p>
                      </a:txBody>
                      <a:tcPr/>
                    </a:tc>
                    <a:tc>
                      <a:txBody>
                        <a:bodyPr/>
                        <a:lstStyle/>
                        <a:p>
                          <a:pPr algn="ctr"/>
                          <a:r>
                            <a:rPr sz="2800">
                              <a:latin typeface="Cambria Math"/>
                            </a:rPr>
                            <a:t>15</a:t>
                          </a: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2800" i="1">
                                        <a:latin typeface="Cambria Math" panose="02040503050406030204" pitchFamily="18" charset="0"/>
                                      </a:rPr>
                                    </m:ctrlPr>
                                  </m:dPr>
                                  <m:e>
                                    <m:r>
                                      <a:rPr sz="2800">
                                        <a:latin typeface="Cambria Math"/>
                                      </a:rPr>
                                      <m:t>6</m:t>
                                    </m:r>
                                    <m:r>
                                      <a:rPr sz="2800">
                                        <a:latin typeface="Cambria Math"/>
                                      </a:rPr>
                                      <m:t>,</m:t>
                                    </m:r>
                                    <m:r>
                                      <a:rPr sz="2800">
                                        <a:latin typeface="Cambria Math"/>
                                      </a:rPr>
                                      <m:t>0</m:t>
                                    </m:r>
                                  </m:e>
                                </m:d>
                              </m:oMath>
                            </m:oMathPara>
                          </a14:m>
                          <a:endParaRPr sz="2800"/>
                        </a:p>
                      </a:txBody>
                      <a:tcPr/>
                    </a:tc>
                    <a:tc>
                      <a:txBody>
                        <a:bodyPr/>
                        <a:lstStyle/>
                        <a:p>
                          <a:pPr algn="ctr"/>
                          <a:r>
                            <a:rPr sz="2800" dirty="0">
                              <a:latin typeface="Cambria Math"/>
                            </a:rPr>
                            <a:t>30</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A29C8B50-54C7-4A4D-A873-5113B7AC8C6E}"/>
                  </a:ext>
                </a:extLst>
              </p:cNvPr>
              <p:cNvGraphicFramePr>
                <a:graphicFrameLocks/>
              </p:cNvGraphicFramePr>
              <p:nvPr>
                <p:extLst>
                  <p:ext uri="{D42A27DB-BD31-4B8C-83A1-F6EECF244321}">
                    <p14:modId xmlns:p14="http://schemas.microsoft.com/office/powerpoint/2010/main" val="116759130"/>
                  </p:ext>
                </p:extLst>
              </p:nvPr>
            </p:nvGraphicFramePr>
            <p:xfrm>
              <a:off x="3128867" y="1793240"/>
              <a:ext cx="2886266" cy="2072640"/>
            </p:xfrm>
            <a:graphic>
              <a:graphicData uri="http://schemas.openxmlformats.org/drawingml/2006/table">
                <a:tbl>
                  <a:tblPr firstRow="1" bandRow="1">
                    <a:tableStyleId>{5C22544A-7EE6-4342-B048-85BDC9FD1C3A}</a:tableStyleId>
                  </a:tblPr>
                  <a:tblGrid>
                    <a:gridCol w="1295591">
                      <a:extLst>
                        <a:ext uri="{9D8B030D-6E8A-4147-A177-3AD203B41FA5}">
                          <a16:colId xmlns:a16="http://schemas.microsoft.com/office/drawing/2014/main" val="20000"/>
                        </a:ext>
                      </a:extLst>
                    </a:gridCol>
                    <a:gridCol w="1590675">
                      <a:extLst>
                        <a:ext uri="{9D8B030D-6E8A-4147-A177-3AD203B41FA5}">
                          <a16:colId xmlns:a16="http://schemas.microsoft.com/office/drawing/2014/main" val="20001"/>
                        </a:ext>
                      </a:extLst>
                    </a:gridCol>
                  </a:tblGrid>
                  <a:tr h="518160">
                    <a:tc>
                      <a:txBody>
                        <a:bodyPr/>
                        <a:lstStyle/>
                        <a:p>
                          <a:pPr algn="ctr">
                            <a:defRPr sz="1800" b="1"/>
                          </a:pPr>
                          <a:r>
                            <a:rPr sz="2800"/>
                            <a:t>Vertex</a:t>
                          </a:r>
                        </a:p>
                      </a:txBody>
                      <a:tcPr/>
                    </a:tc>
                    <a:tc>
                      <a:txBody>
                        <a:bodyPr/>
                        <a:lstStyle/>
                        <a:p>
                          <a:endParaRPr lang="en-US"/>
                        </a:p>
                      </a:txBody>
                      <a:tcPr>
                        <a:blipFill>
                          <a:blip r:embed="rId4"/>
                          <a:stretch>
                            <a:fillRect l="-81992" t="-10588" r="-1533" b="-332941"/>
                          </a:stretch>
                        </a:blipFill>
                      </a:tcPr>
                    </a:tc>
                    <a:extLst>
                      <a:ext uri="{0D108BD9-81ED-4DB2-BD59-A6C34878D82A}">
                        <a16:rowId xmlns:a16="http://schemas.microsoft.com/office/drawing/2014/main" val="10000"/>
                      </a:ext>
                    </a:extLst>
                  </a:tr>
                  <a:tr h="518160">
                    <a:tc>
                      <a:txBody>
                        <a:bodyPr/>
                        <a:lstStyle/>
                        <a:p>
                          <a:endParaRPr lang="en-US"/>
                        </a:p>
                      </a:txBody>
                      <a:tcPr>
                        <a:blipFill>
                          <a:blip r:embed="rId4"/>
                          <a:stretch>
                            <a:fillRect l="-469" t="-109302" r="-124413" b="-229070"/>
                          </a:stretch>
                        </a:blipFill>
                      </a:tcPr>
                    </a:tc>
                    <a:tc>
                      <a:txBody>
                        <a:bodyPr/>
                        <a:lstStyle/>
                        <a:p>
                          <a:pPr algn="ctr"/>
                          <a:r>
                            <a:rPr sz="2800">
                              <a:latin typeface="Cambria Math"/>
                            </a:rPr>
                            <a:t>30</a:t>
                          </a:r>
                        </a:p>
                      </a:txBody>
                      <a:tcPr/>
                    </a:tc>
                    <a:extLst>
                      <a:ext uri="{0D108BD9-81ED-4DB2-BD59-A6C34878D82A}">
                        <a16:rowId xmlns:a16="http://schemas.microsoft.com/office/drawing/2014/main" val="10001"/>
                      </a:ext>
                    </a:extLst>
                  </a:tr>
                  <a:tr h="518160">
                    <a:tc>
                      <a:txBody>
                        <a:bodyPr/>
                        <a:lstStyle/>
                        <a:p>
                          <a:endParaRPr lang="en-US"/>
                        </a:p>
                      </a:txBody>
                      <a:tcPr>
                        <a:blipFill>
                          <a:blip r:embed="rId4"/>
                          <a:stretch>
                            <a:fillRect l="-469" t="-211765" r="-124413" b="-131765"/>
                          </a:stretch>
                        </a:blipFill>
                      </a:tcPr>
                    </a:tc>
                    <a:tc>
                      <a:txBody>
                        <a:bodyPr/>
                        <a:lstStyle/>
                        <a:p>
                          <a:pPr algn="ctr"/>
                          <a:r>
                            <a:rPr sz="2800">
                              <a:latin typeface="Cambria Math"/>
                            </a:rPr>
                            <a:t>15</a:t>
                          </a:r>
                        </a:p>
                      </a:txBody>
                      <a:tcPr/>
                    </a:tc>
                    <a:extLst>
                      <a:ext uri="{0D108BD9-81ED-4DB2-BD59-A6C34878D82A}">
                        <a16:rowId xmlns:a16="http://schemas.microsoft.com/office/drawing/2014/main" val="10002"/>
                      </a:ext>
                    </a:extLst>
                  </a:tr>
                  <a:tr h="518160">
                    <a:tc>
                      <a:txBody>
                        <a:bodyPr/>
                        <a:lstStyle/>
                        <a:p>
                          <a:endParaRPr lang="en-US"/>
                        </a:p>
                      </a:txBody>
                      <a:tcPr>
                        <a:blipFill>
                          <a:blip r:embed="rId4"/>
                          <a:stretch>
                            <a:fillRect l="-469" t="-311765" r="-124413" b="-31765"/>
                          </a:stretch>
                        </a:blipFill>
                      </a:tcPr>
                    </a:tc>
                    <a:tc>
                      <a:txBody>
                        <a:bodyPr/>
                        <a:lstStyle/>
                        <a:p>
                          <a:pPr algn="ctr"/>
                          <a:r>
                            <a:rPr sz="2800" dirty="0">
                              <a:latin typeface="Cambria Math"/>
                            </a:rPr>
                            <a:t>30</a:t>
                          </a:r>
                        </a:p>
                      </a:txBody>
                      <a:tcPr/>
                    </a:tc>
                    <a:extLst>
                      <a:ext uri="{0D108BD9-81ED-4DB2-BD59-A6C34878D82A}">
                        <a16:rowId xmlns:a16="http://schemas.microsoft.com/office/drawing/2014/main" val="10003"/>
                      </a:ext>
                    </a:extLst>
                  </a:tr>
                </a:tbl>
              </a:graphicData>
            </a:graphic>
          </p:graphicFrame>
        </mc:Fallback>
      </mc:AlternateContent>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Theorem of Duality</a:t>
            </a:r>
          </a:p>
        </p:txBody>
      </p:sp>
      <p:sp>
        <p:nvSpPr>
          <p:cNvPr id="3" name="Text Placeholder 2"/>
          <p:cNvSpPr>
            <a:spLocks noGrp="1"/>
          </p:cNvSpPr>
          <p:nvPr>
            <p:ph type="body" sz="quarter" idx="10"/>
          </p:nvPr>
        </p:nvSpPr>
        <p:spPr>
          <a:xfrm>
            <a:off x="457200" y="1082078"/>
            <a:ext cx="8229600" cy="4487382"/>
          </a:xfrm>
        </p:spPr>
        <p:txBody>
          <a:bodyPr>
            <a:spAutoFit/>
          </a:bodyPr>
          <a:lstStyle/>
          <a:p>
            <a:pPr algn="ctr">
              <a:defRPr sz="2800" b="1"/>
            </a:pPr>
            <a:r>
              <a:rPr dirty="0"/>
              <a:t>Definition</a:t>
            </a:r>
          </a:p>
          <a:p>
            <a:r>
              <a:rPr sz="2800" dirty="0"/>
              <a:t>If a minimization problem and its dual maximization problem have a solution, the minimum value of the primal problem is the same as the maximum value of the dual problem. Moreover, when the simplex method is used to solve the dual maximization problem, the coordinates at which the minimum value is attained is given by the bottom entry of the columns corresponding to the slack variables of the maximization problem.</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Minimization Problems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lnSpcReduction="10000"/>
              </a:bodyPr>
              <a:lstStyle/>
              <a:p>
                <a:pPr algn="ctr">
                  <a:defRPr sz="2800" b="1"/>
                </a:pPr>
                <a:r>
                  <a:rPr dirty="0"/>
                  <a:t>Definition</a:t>
                </a:r>
              </a:p>
              <a:p>
                <a:pPr marL="514350" indent="-514350">
                  <a:buFont typeface="+mj-lt"/>
                  <a:buAutoNum type="arabicPeriod"/>
                  <a:defRPr sz="2800"/>
                </a:pPr>
                <a:r>
                  <a:rPr dirty="0"/>
                  <a:t>​</a:t>
                </a:r>
                <a:r>
                  <a:rPr sz="2800" dirty="0"/>
                  <a:t>Form the matrix for minimization with constraints, </a:t>
                </a:r>
                <a14:m>
                  <m:oMath xmlns:m="http://schemas.openxmlformats.org/officeDocument/2006/math">
                    <m:r>
                      <a:rPr>
                        <a:latin typeface="Cambria Math" panose="02040503050406030204" pitchFamily="18" charset="0"/>
                      </a:rPr>
                      <m:t>𝐴</m:t>
                    </m:r>
                  </m:oMath>
                </a14:m>
                <a:r>
                  <a:rPr sz="2800" dirty="0"/>
                  <a:t>, for the primal problem.</a:t>
                </a:r>
              </a:p>
              <a:p>
                <a:pPr marL="514350" indent="-514350">
                  <a:buFont typeface="+mj-lt"/>
                  <a:buAutoNum type="arabicPeriod" startAt="2"/>
                  <a:defRPr sz="2800"/>
                </a:pPr>
                <a:r>
                  <a:rPr dirty="0"/>
                  <a:t>​</a:t>
                </a:r>
                <a:r>
                  <a:rPr sz="2800" dirty="0"/>
                  <a:t>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oMath>
                </a14:m>
                <a:r>
                  <a:rPr sz="2800" dirty="0"/>
                  <a:t>, and relabel the objective function in the lower-right.</a:t>
                </a:r>
              </a:p>
              <a:p>
                <a:pPr marL="514350" indent="-514350">
                  <a:buFont typeface="+mj-lt"/>
                  <a:buAutoNum type="arabicPeriod" startAt="3"/>
                  <a:defRPr sz="2800"/>
                </a:pPr>
                <a:r>
                  <a:rPr dirty="0"/>
                  <a:t>​</a:t>
                </a:r>
                <a:r>
                  <a:rPr sz="2800" dirty="0"/>
                  <a:t>Write down the dual maximization problem. Use variable names different from those in the primal problem.</a:t>
                </a:r>
              </a:p>
              <a:p>
                <a:pPr marL="514350" indent="-514350">
                  <a:buFont typeface="+mj-lt"/>
                  <a:buAutoNum type="arabicPeriod" startAt="4"/>
                  <a:defRPr sz="2800"/>
                </a:pPr>
                <a:r>
                  <a:rPr dirty="0"/>
                  <a:t>​</a:t>
                </a:r>
                <a:r>
                  <a:rPr sz="2800" dirty="0"/>
                  <a:t>Create the initial simplex tableau by forming the augmented matrix for the system of equations with the objective function in the bottom row.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3"/>
                <a:stretch>
                  <a:fillRect l="-1402" t="-1870" r="-664"/>
                </a:stretch>
              </a:blipFill>
            </p:spPr>
            <p:txBody>
              <a:bodyPr/>
              <a:lstStyle/>
              <a:p>
                <a:r>
                  <a:rPr lang="en-IN">
                    <a:noFill/>
                  </a:rPr>
                  <a:t> </a:t>
                </a:r>
              </a:p>
            </p:txBody>
          </p:sp>
        </mc:Fallback>
      </mc:AlternateContent>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Minimization Problems (cont.)</a:t>
            </a:r>
          </a:p>
        </p:txBody>
      </p:sp>
      <p:sp>
        <p:nvSpPr>
          <p:cNvPr id="3" name="Text Placeholder 2"/>
          <p:cNvSpPr>
            <a:spLocks noGrp="1"/>
          </p:cNvSpPr>
          <p:nvPr>
            <p:ph type="body" sz="quarter" idx="10"/>
          </p:nvPr>
        </p:nvSpPr>
        <p:spPr>
          <a:xfrm>
            <a:off x="457200" y="1082078"/>
            <a:ext cx="8229600" cy="3194721"/>
          </a:xfrm>
        </p:spPr>
        <p:txBody>
          <a:bodyPr>
            <a:spAutoFit/>
          </a:bodyPr>
          <a:lstStyle/>
          <a:p>
            <a:pPr marL="514350" indent="-514350">
              <a:buFont typeface="+mj-lt"/>
              <a:buAutoNum type="arabicPeriod" startAt="5"/>
              <a:defRPr sz="2800"/>
            </a:pPr>
            <a:r>
              <a:rPr dirty="0"/>
              <a:t>​</a:t>
            </a:r>
            <a:r>
              <a:rPr lang="en-US" dirty="0"/>
              <a:t>​Solve the dual maximization problem using the simplex method.</a:t>
            </a:r>
          </a:p>
          <a:p>
            <a:pPr marL="514350" indent="-514350">
              <a:buFont typeface="+mj-lt"/>
              <a:buAutoNum type="arabicPeriod" startAt="5"/>
              <a:defRPr sz="2800"/>
            </a:pPr>
            <a:r>
              <a:rPr sz="2800" dirty="0"/>
              <a:t>The minimum value of the objective function is in the lower-right corner of the final simplex tableau, and the bottom entry in the columns corresponding to the slack variables give the coordinates at which the minimum is attained.</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Minimizing Cost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tool manufacturing company produces drills and saws at two different factories. At factory A, </a:t>
                </a:r>
                <a:r>
                  <a:rPr sz="2800">
                    <a:latin typeface="Cambria Math"/>
                  </a:rPr>
                  <a:t>100</a:t>
                </a:r>
                <a:r>
                  <a:rPr sz="2800"/>
                  <a:t> drills and </a:t>
                </a:r>
                <a:r>
                  <a:rPr sz="2800">
                    <a:latin typeface="Cambria Math"/>
                  </a:rPr>
                  <a:t>150</a:t>
                </a:r>
                <a:r>
                  <a:rPr sz="2800"/>
                  <a:t> saws can be manufactured in one hour, and the hourly cost is </a:t>
                </a:r>
                <a14:m>
                  <m:oMath xmlns:m="http://schemas.openxmlformats.org/officeDocument/2006/math">
                    <m:r>
                      <a:rPr>
                        <a:latin typeface="Cambria Math" panose="02040503050406030204" pitchFamily="18" charset="0"/>
                      </a:rPr>
                      <m:t>$800</m:t>
                    </m:r>
                  </m:oMath>
                </a14:m>
                <a:r>
                  <a:rPr sz="2800"/>
                  <a:t>. At factory B, </a:t>
                </a:r>
                <a:r>
                  <a:rPr sz="2800">
                    <a:latin typeface="Cambria Math"/>
                  </a:rPr>
                  <a:t>200</a:t>
                </a:r>
                <a:r>
                  <a:rPr sz="2800"/>
                  <a:t> drills and </a:t>
                </a:r>
                <a:r>
                  <a:rPr sz="2800">
                    <a:latin typeface="Cambria Math"/>
                  </a:rPr>
                  <a:t>150</a:t>
                </a:r>
                <a:r>
                  <a:rPr sz="2800"/>
                  <a:t> saws are manufactured in one hour, and the hourly cost is </a:t>
                </a:r>
                <a14:m>
                  <m:oMath xmlns:m="http://schemas.openxmlformats.org/officeDocument/2006/math">
                    <m:r>
                      <a:rPr>
                        <a:latin typeface="Cambria Math" panose="02040503050406030204" pitchFamily="18" charset="0"/>
                      </a:rPr>
                      <m:t>$1000</m:t>
                    </m:r>
                  </m:oMath>
                </a14:m>
                <a:r>
                  <a:rPr sz="2800"/>
                  <a:t>. The company is expecting orders each week for at least </a:t>
                </a:r>
                <a:r>
                  <a:rPr sz="2800">
                    <a:latin typeface="Cambria Math"/>
                  </a:rPr>
                  <a:t>8000</a:t>
                </a:r>
                <a:r>
                  <a:rPr sz="2800"/>
                  <a:t> drills and </a:t>
                </a:r>
                <a:r>
                  <a:rPr sz="2800">
                    <a:latin typeface="Cambria Math"/>
                  </a:rPr>
                  <a:t>10,000</a:t>
                </a:r>
                <a:r>
                  <a:rPr sz="2800"/>
                  <a:t> saws. How many hours per week should each factory be operated in order to provide the inventory for these orders at the minimum cost?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2370"/>
                </a:stretch>
              </a:blipFill>
            </p:spPr>
            <p:txBody>
              <a:bodyPr/>
              <a:lstStyle/>
              <a:p>
                <a:r>
                  <a:rPr lang="en-US">
                    <a:noFill/>
                  </a:rPr>
                  <a:t> </a:t>
                </a:r>
              </a:p>
            </p:txBody>
          </p:sp>
        </mc:Fallback>
      </mc:AlternateContent>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Minimizing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First, we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denote the number of operating hours per week for factories A and B, respectively. The objective function to be minimized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800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1000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We obtain the first constraint by considering the number of drills that can be produced. We obtain </a:t>
                </a:r>
                <a14:m>
                  <m:oMath xmlns:m="http://schemas.openxmlformats.org/officeDocument/2006/math">
                    <m:r>
                      <a:rPr>
                        <a:latin typeface="Cambria Math" panose="02040503050406030204" pitchFamily="18" charset="0"/>
                      </a:rPr>
                      <m:t>100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8000</m:t>
                    </m:r>
                  </m:oMath>
                </a14:m>
                <a:r>
                  <a:rPr sz="2800" dirty="0"/>
                  <a:t>. Similarly we obtain </a:t>
                </a:r>
                <a14:m>
                  <m:oMath xmlns:m="http://schemas.openxmlformats.org/officeDocument/2006/math">
                    <m:r>
                      <a:rPr>
                        <a:latin typeface="Cambria Math" panose="02040503050406030204" pitchFamily="18" charset="0"/>
                      </a:rPr>
                      <m:t>150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150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oMath>
                </a14:m>
                <a:r>
                  <a:rPr sz="2800" dirty="0"/>
                  <a:t> by looking at the number of saws that can be produced.</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222"/>
                </a:stretch>
              </a:blipFill>
            </p:spPr>
            <p:txBody>
              <a:bodyPr/>
              <a:lstStyle/>
              <a:p>
                <a:r>
                  <a:rPr lang="en-IN">
                    <a:noFill/>
                  </a:rPr>
                  <a:t> </a:t>
                </a:r>
              </a:p>
            </p:txBody>
          </p:sp>
        </mc:Fallback>
      </mc:AlternateContent>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Minimizing Cost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sz="2800" dirty="0"/>
                  <a:t>Next, we form the matrix for minimization with constraints </a:t>
                </a:r>
                <a14:m>
                  <m:oMath xmlns:m="http://schemas.openxmlformats.org/officeDocument/2006/math">
                    <m:r>
                      <a:rPr>
                        <a:latin typeface="Cambria Math" panose="02040503050406030204" pitchFamily="18" charset="0"/>
                      </a:rPr>
                      <m:t>𝐴</m:t>
                    </m:r>
                  </m:oMath>
                </a14:m>
                <a:r>
                  <a:rPr sz="2800" dirty="0"/>
                  <a:t>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100</m:t>
                                </m:r>
                              </m:e>
                              <m:e>
                                <m:r>
                                  <a:rPr>
                                    <a:latin typeface="Cambria Math" panose="02040503050406030204" pitchFamily="18" charset="0"/>
                                  </a:rPr>
                                  <m:t>200</m:t>
                                </m:r>
                              </m:e>
                              <m:e>
                                <m:r>
                                  <a:rPr>
                                    <a:latin typeface="Cambria Math" panose="02040503050406030204" pitchFamily="18" charset="0"/>
                                  </a:rPr>
                                  <m:t>8000</m:t>
                                </m:r>
                              </m:e>
                            </m:mr>
                            <m:mr>
                              <m:e>
                                <m:r>
                                  <a:rPr>
                                    <a:latin typeface="Cambria Math" panose="02040503050406030204" pitchFamily="18" charset="0"/>
                                  </a:rPr>
                                  <m:t>150</m:t>
                                </m:r>
                              </m:e>
                              <m:e>
                                <m:r>
                                  <a:rPr>
                                    <a:latin typeface="Cambria Math" panose="02040503050406030204" pitchFamily="18" charset="0"/>
                                  </a:rPr>
                                  <m:t>150</m:t>
                                </m:r>
                              </m:e>
                              <m:e>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e>
                            </m:mr>
                            <m:mr>
                              <m:e>
                                <m:r>
                                  <a:rPr>
                                    <a:latin typeface="Cambria Math" panose="02040503050406030204" pitchFamily="18" charset="0"/>
                                  </a:rPr>
                                  <m:t>800</m:t>
                                </m:r>
                              </m:e>
                              <m:e>
                                <m:r>
                                  <a:rPr>
                                    <a:latin typeface="Cambria Math" panose="02040503050406030204" pitchFamily="18" charset="0"/>
                                  </a:rPr>
                                  <m:t>1000</m:t>
                                </m:r>
                              </m:e>
                              <m:e>
                                <m:r>
                                  <a:rPr>
                                    <a:latin typeface="Cambria Math" panose="02040503050406030204" pitchFamily="18" charset="0"/>
                                  </a:rPr>
                                  <m:t>𝑓</m:t>
                                </m:r>
                              </m:e>
                            </m:mr>
                          </m:m>
                        </m:e>
                      </m:d>
                    </m:oMath>
                  </m:oMathPara>
                </a14:m>
                <a:endParaRPr dirty="0"/>
              </a:p>
              <a:p>
                <a:pPr>
                  <a:defRPr sz="2800"/>
                </a:pPr>
                <a:r>
                  <a:rPr sz="2800" dirty="0"/>
                  <a:t>This matrix corresponds to the primal problem. To find the matrix corresponding to the dual maximization problem, we take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oMath>
                </a14:m>
                <a:r>
                  <a:rPr sz="2800" dirty="0"/>
                  <a:t> and relabel </a:t>
                </a:r>
                <a14:m>
                  <m:oMath xmlns:m="http://schemas.openxmlformats.org/officeDocument/2006/math">
                    <m:r>
                      <a:rPr>
                        <a:latin typeface="Cambria Math" panose="02040503050406030204" pitchFamily="18" charset="0"/>
                      </a:rPr>
                      <m:t>𝑓</m:t>
                    </m:r>
                  </m:oMath>
                </a14:m>
                <a:r>
                  <a:rPr sz="2800" dirty="0"/>
                  <a:t> as </a:t>
                </a:r>
                <a14:m>
                  <m:oMath xmlns:m="http://schemas.openxmlformats.org/officeDocument/2006/math">
                    <m:r>
                      <a:rPr>
                        <a:latin typeface="Cambria Math" panose="02040503050406030204" pitchFamily="18" charset="0"/>
                      </a:rPr>
                      <m:t>𝑔</m:t>
                    </m:r>
                  </m:oMath>
                </a14:m>
                <a:r>
                  <a:rPr sz="2800" dirty="0"/>
                  <a:t> to obtain the following:</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100</m:t>
                                </m:r>
                              </m:e>
                              <m:e>
                                <m:r>
                                  <a:rPr>
                                    <a:latin typeface="Cambria Math" panose="02040503050406030204" pitchFamily="18" charset="0"/>
                                  </a:rPr>
                                  <m:t>150</m:t>
                                </m:r>
                              </m:e>
                              <m:e>
                                <m:r>
                                  <a:rPr>
                                    <a:latin typeface="Cambria Math" panose="02040503050406030204" pitchFamily="18" charset="0"/>
                                  </a:rPr>
                                  <m:t>800</m:t>
                                </m:r>
                              </m:e>
                            </m:mr>
                            <m:mr>
                              <m:e>
                                <m:r>
                                  <a:rPr>
                                    <a:latin typeface="Cambria Math" panose="02040503050406030204" pitchFamily="18" charset="0"/>
                                  </a:rPr>
                                  <m:t>200</m:t>
                                </m:r>
                              </m:e>
                              <m:e>
                                <m:r>
                                  <a:rPr>
                                    <a:latin typeface="Cambria Math" panose="02040503050406030204" pitchFamily="18" charset="0"/>
                                  </a:rPr>
                                  <m:t>150</m:t>
                                </m:r>
                              </m:e>
                              <m:e>
                                <m:r>
                                  <a:rPr>
                                    <a:latin typeface="Cambria Math" panose="02040503050406030204" pitchFamily="18" charset="0"/>
                                  </a:rPr>
                                  <m:t>1000</m:t>
                                </m:r>
                              </m:e>
                            </m:mr>
                            <m:mr>
                              <m:e>
                                <m:r>
                                  <a:rPr>
                                    <a:latin typeface="Cambria Math" panose="02040503050406030204" pitchFamily="18" charset="0"/>
                                  </a:rPr>
                                  <m:t>8000</m:t>
                                </m:r>
                              </m:e>
                              <m:e>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e>
                              <m:e>
                                <m:r>
                                  <a:rPr>
                                    <a:latin typeface="Cambria Math" panose="02040503050406030204" pitchFamily="18" charset="0"/>
                                  </a:rPr>
                                  <m:t>𝑔</m:t>
                                </m:r>
                              </m:e>
                            </m:mr>
                          </m:m>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r="-148"/>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B7C42CD8-F772-47B2-9BC4-54B6AEFF6316}"/>
              </a:ext>
            </a:extLst>
          </p:cNvPr>
          <p:cNvCxnSpPr/>
          <p:nvPr/>
        </p:nvCxnSpPr>
        <p:spPr>
          <a:xfrm>
            <a:off x="5181600" y="19050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9F8994-2493-4E99-AB34-18F84984FFC0}"/>
              </a:ext>
            </a:extLst>
          </p:cNvPr>
          <p:cNvCxnSpPr/>
          <p:nvPr/>
        </p:nvCxnSpPr>
        <p:spPr>
          <a:xfrm>
            <a:off x="3429000" y="2667000"/>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4FFE00-660F-4C3D-A8D6-4100CFE9FFCA}"/>
              </a:ext>
            </a:extLst>
          </p:cNvPr>
          <p:cNvCxnSpPr>
            <a:cxnSpLocks/>
          </p:cNvCxnSpPr>
          <p:nvPr/>
        </p:nvCxnSpPr>
        <p:spPr>
          <a:xfrm>
            <a:off x="3352800" y="5486400"/>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9859B9-0655-4530-9887-91E265FAFB38}"/>
              </a:ext>
            </a:extLst>
          </p:cNvPr>
          <p:cNvCxnSpPr/>
          <p:nvPr/>
        </p:nvCxnSpPr>
        <p:spPr>
          <a:xfrm>
            <a:off x="5562600" y="4724400"/>
            <a:ext cx="0" cy="114300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01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Minimizing Cost and Duality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Find the minimum value of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e>
                        </m:d>
                      </m:e>
                    </m:func>
                    <m:r>
                      <a:rPr lang="ar-AE">
                        <a:latin typeface="Cambria Math" panose="02040503050406030204" pitchFamily="18" charset="0"/>
                      </a:rPr>
                      <m:t>=</m:t>
                    </m:r>
                    <m:r>
                      <a:rPr lang="ar-AE">
                        <a:latin typeface="Cambria Math" panose="02040503050406030204" pitchFamily="18" charset="0"/>
                      </a:rPr>
                      <m:t>5</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4</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oMath>
                </a14:m>
                <a:r>
                  <a:rPr lang="ar-AE" sz="2800" dirty="0"/>
                  <a:t> </a:t>
                </a:r>
                <a:r>
                  <a:rPr lang="en-IN" sz="2800" dirty="0"/>
                  <a:t>subject to the following constraints.</a:t>
                </a:r>
              </a:p>
              <a:p>
                <a:pPr>
                  <a:defRPr sz="2800"/>
                </a:pPr>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10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15</m:t>
                              </m:r>
                            </m:e>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6</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595"/>
                </a:stretch>
              </a:blipFill>
            </p:spPr>
            <p:txBody>
              <a:bodyPr/>
              <a:lstStyle/>
              <a:p>
                <a:r>
                  <a:rPr lang="en-IN">
                    <a:noFill/>
                  </a:rPr>
                  <a:t> </a:t>
                </a:r>
              </a:p>
            </p:txBody>
          </p:sp>
        </mc:Fallback>
      </mc:AlternateContent>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Minimizing Cost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sz="2800" dirty="0"/>
                  <a:t>From this, we can state the following dual maximization problem.</a:t>
                </a:r>
              </a:p>
              <a:p>
                <a:pPr>
                  <a:defRPr sz="2800"/>
                </a:pPr>
                <a:r>
                  <a:rPr sz="2800" dirty="0"/>
                  <a:t>Find the maximum value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e>
                        </m:d>
                      </m:e>
                    </m:func>
                    <m:r>
                      <a:rPr>
                        <a:latin typeface="Cambria Math" panose="02040503050406030204" pitchFamily="18" charset="0"/>
                      </a:rPr>
                      <m:t>=</m:t>
                    </m:r>
                    <m:r>
                      <a:rPr>
                        <a:latin typeface="Cambria Math" panose="02040503050406030204" pitchFamily="18" charset="0"/>
                      </a:rPr>
                      <m:t>8000</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oMath>
                </a14:m>
                <a:r>
                  <a:rPr sz="2800" dirty="0"/>
                  <a:t> subject to the following constraints.</a:t>
                </a:r>
                <a:endParaRPr lang="en-US"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100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150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800</m:t>
                              </m:r>
                            </m:e>
                            <m:e>
                              <m:r>
                                <a:rPr lang="ar-AE">
                                  <a:latin typeface="Cambria Math" panose="02040503050406030204" pitchFamily="18" charset="0"/>
                                </a:rPr>
                                <m:t>200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150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1000</m:t>
                              </m:r>
                            </m:e>
                          </m:eqArr>
                        </m:e>
                      </m:d>
                    </m:oMath>
                  </m:oMathPara>
                </a14:m>
                <a:endParaRPr sz="2800" dirty="0"/>
              </a:p>
              <a:p>
                <a:pPr>
                  <a:defRPr sz="2800"/>
                </a:pPr>
                <a:r>
                  <a:rPr sz="2800" dirty="0"/>
                  <a:t>We proceed by applying the simplex method. Letting </a:t>
                </a:r>
                <a14:m>
                  <m:oMath xmlns:m="http://schemas.openxmlformats.org/officeDocument/2006/math">
                    <m:r>
                      <a:rPr>
                        <a:latin typeface="Cambria Math" panose="02040503050406030204" pitchFamily="18" charset="0"/>
                      </a:rPr>
                      <m:t>𝑧</m:t>
                    </m:r>
                  </m:oMath>
                </a14:m>
                <a:r>
                  <a:rPr sz="2800" dirty="0"/>
                  <a:t> denote the function </a:t>
                </a:r>
                <a14:m>
                  <m:oMath xmlns:m="http://schemas.openxmlformats.org/officeDocument/2006/math">
                    <m:r>
                      <a:rPr>
                        <a:latin typeface="Cambria Math" panose="02040503050406030204" pitchFamily="18" charset="0"/>
                      </a:rPr>
                      <m:t>𝑔</m:t>
                    </m:r>
                  </m:oMath>
                </a14:m>
                <a:r>
                  <a:rPr sz="2800" dirty="0"/>
                  <a:t>, the objective function is written as </a:t>
                </a:r>
                <a14:m>
                  <m:oMath xmlns:m="http://schemas.openxmlformats.org/officeDocument/2006/math">
                    <m:r>
                      <a:rPr>
                        <a:latin typeface="Cambria Math" panose="02040503050406030204" pitchFamily="18" charset="0"/>
                      </a:rPr>
                      <m:t>−</m:t>
                    </m:r>
                    <m:r>
                      <a:rPr>
                        <a:latin typeface="Cambria Math" panose="02040503050406030204" pitchFamily="18" charset="0"/>
                      </a:rPr>
                      <m:t>8000</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000</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dirty="0"/>
                  <a:t>. If we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denote the slack variables, our initial simplex tableau is as follows.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r="-207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956690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Minimizing Cost (cont.)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26121B2-7F8F-42B3-946B-8647CAC0361F}"/>
                  </a:ext>
                </a:extLst>
              </p:cNvPr>
              <p:cNvSpPr>
                <a:spLocks noGrp="1"/>
              </p:cNvSpPr>
              <p:nvPr>
                <p:ph sz="quarter" idx="11"/>
              </p:nvPr>
            </p:nvSpPr>
            <p:spPr/>
            <p:txBody>
              <a:bodyPr anchor="b"/>
              <a:lstStyle/>
              <a:p>
                <a:r>
                  <a:rPr lang="en-IN" dirty="0"/>
                  <a:t>Column 2 is our pivot column, and row 1 is our pivot row since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800</m:t>
                        </m:r>
                      </m:num>
                      <m:den>
                        <m:r>
                          <a:rPr lang="ar-AE">
                            <a:latin typeface="Cambria Math" panose="02040503050406030204" pitchFamily="18" charset="0"/>
                          </a:rPr>
                          <m:t>150</m:t>
                        </m:r>
                      </m:den>
                    </m:f>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33</m:t>
                    </m:r>
                  </m:oMath>
                </a14:m>
                <a:r>
                  <a:rPr lang="ar-AE" dirty="0"/>
                  <a:t> </a:t>
                </a:r>
                <a:r>
                  <a:rPr lang="en-IN" dirty="0"/>
                  <a:t>is less than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1000</m:t>
                        </m:r>
                      </m:num>
                      <m:den>
                        <m:r>
                          <a:rPr lang="ar-AE">
                            <a:latin typeface="Cambria Math" panose="02040503050406030204" pitchFamily="18" charset="0"/>
                          </a:rPr>
                          <m:t>150</m:t>
                        </m:r>
                      </m:den>
                    </m:f>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67</m:t>
                    </m:r>
                  </m:oMath>
                </a14:m>
                <a:r>
                  <a:rPr lang="ar-AE" dirty="0"/>
                  <a:t>. </a:t>
                </a:r>
                <a:r>
                  <a:rPr lang="en-IN" dirty="0"/>
                  <a:t>The row operations indicated below (with the pivot element boxed) lead to the following simplex tableau.</a:t>
                </a:r>
              </a:p>
            </p:txBody>
          </p:sp>
        </mc:Choice>
        <mc:Fallback xmlns="">
          <p:sp>
            <p:nvSpPr>
              <p:cNvPr id="4" name="Content Placeholder 3">
                <a:extLst>
                  <a:ext uri="{FF2B5EF4-FFF2-40B4-BE49-F238E27FC236}">
                    <a16:creationId xmlns:a16="http://schemas.microsoft.com/office/drawing/2014/main" id="{B26121B2-7F8F-42B3-946B-8647CAC0361F}"/>
                  </a:ext>
                </a:extLst>
              </p:cNvPr>
              <p:cNvSpPr>
                <a:spLocks noGrp="1" noRot="1" noChangeAspect="1" noMove="1" noResize="1" noEditPoints="1" noAdjustHandles="1" noChangeArrowheads="1" noChangeShapeType="1" noTextEdit="1"/>
              </p:cNvSpPr>
              <p:nvPr>
                <p:ph sz="quarter" idx="11"/>
              </p:nvPr>
            </p:nvSpPr>
            <p:spPr>
              <a:blipFill>
                <a:blip r:embed="rId3"/>
                <a:stretch>
                  <a:fillRect l="-1852" b="-4271"/>
                </a:stretch>
              </a:blipFill>
            </p:spPr>
            <p:txBody>
              <a:bodyPr/>
              <a:lstStyle/>
              <a:p>
                <a:r>
                  <a:rPr lang="en-IN">
                    <a:noFill/>
                  </a:rPr>
                  <a:t> </a:t>
                </a:r>
              </a:p>
            </p:txBody>
          </p:sp>
        </mc:Fallback>
      </mc:AlternateContent>
      <p:pic>
        <p:nvPicPr>
          <p:cNvPr id="6" name="Content Placeholder 4">
            <a:extLst>
              <a:ext uri="{FF2B5EF4-FFF2-40B4-BE49-F238E27FC236}">
                <a16:creationId xmlns:a16="http://schemas.microsoft.com/office/drawing/2014/main" id="{82FA5807-FDAB-4DEF-9168-FF4FB004F7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9750" y="1219200"/>
            <a:ext cx="4864500" cy="1692000"/>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Minimizing Cost (cont.)</a:t>
            </a:r>
          </a:p>
        </p:txBody>
      </p:sp>
      <p:pic>
        <p:nvPicPr>
          <p:cNvPr id="6" name="Picture 5">
            <a:extLst>
              <a:ext uri="{FF2B5EF4-FFF2-40B4-BE49-F238E27FC236}">
                <a16:creationId xmlns:a16="http://schemas.microsoft.com/office/drawing/2014/main" id="{ED6E2BA1-B6F2-4790-9890-C8747B026FA4}"/>
              </a:ext>
            </a:extLst>
          </p:cNvPr>
          <p:cNvPicPr>
            <a:picLocks noChangeAspect="1"/>
          </p:cNvPicPr>
          <p:nvPr/>
        </p:nvPicPr>
        <p:blipFill>
          <a:blip r:embed="rId3"/>
          <a:stretch>
            <a:fillRect/>
          </a:stretch>
        </p:blipFill>
        <p:spPr>
          <a:xfrm>
            <a:off x="252000" y="2264311"/>
            <a:ext cx="8640000" cy="2200997"/>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Minimizing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Column 1 is the next pivot column, and row 2 is the next pivot row since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200</m:t>
                        </m:r>
                      </m:num>
                      <m:den>
                        <m:r>
                          <a:rPr>
                            <a:latin typeface="Cambria Math" panose="02040503050406030204" pitchFamily="18" charset="0"/>
                          </a:rPr>
                          <m:t>100</m:t>
                        </m:r>
                      </m:den>
                    </m:f>
                    <m:r>
                      <a:rPr>
                        <a:latin typeface="Cambria Math" panose="02040503050406030204" pitchFamily="18" charset="0"/>
                      </a:rPr>
                      <m:t>=</m:t>
                    </m:r>
                    <m:r>
                      <a:rPr>
                        <a:latin typeface="Cambria Math" panose="02040503050406030204" pitchFamily="18" charset="0"/>
                      </a:rPr>
                      <m:t>2</m:t>
                    </m:r>
                  </m:oMath>
                </a14:m>
                <a:r>
                  <a:rPr sz="2800"/>
                  <a:t> is less than </a:t>
                </a:r>
                <a14:m>
                  <m:oMath xmlns:m="http://schemas.openxmlformats.org/officeDocument/2006/math">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16</m:t>
                            </m:r>
                          </m:num>
                          <m:den>
                            <m:r>
                              <a:rPr>
                                <a:latin typeface="Cambria Math" panose="02040503050406030204" pitchFamily="18" charset="0"/>
                              </a:rPr>
                              <m:t>3</m:t>
                            </m:r>
                          </m:den>
                        </m:f>
                      </m:num>
                      <m:den>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den>
                    </m:f>
                    <m:r>
                      <a:rPr>
                        <a:latin typeface="Cambria Math" panose="02040503050406030204" pitchFamily="18" charset="0"/>
                      </a:rPr>
                      <m:t>=</m:t>
                    </m:r>
                    <m:r>
                      <a:rPr>
                        <a:latin typeface="Cambria Math" panose="02040503050406030204" pitchFamily="18" charset="0"/>
                      </a:rPr>
                      <m:t>8</m:t>
                    </m:r>
                  </m:oMath>
                </a14:m>
                <a:r>
                  <a:rPr sz="2800"/>
                  <a:t>. A few more row operations lead to the following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4C44EB2-35C2-4EB9-847C-A8B6CC48CF2B}"/>
              </a:ext>
            </a:extLst>
          </p:cNvPr>
          <p:cNvPicPr>
            <a:picLocks noChangeAspect="1"/>
          </p:cNvPicPr>
          <p:nvPr/>
        </p:nvPicPr>
        <p:blipFill>
          <a:blip r:embed="rId4"/>
          <a:stretch>
            <a:fillRect/>
          </a:stretch>
        </p:blipFill>
        <p:spPr>
          <a:xfrm>
            <a:off x="458902" y="3352800"/>
            <a:ext cx="8226196" cy="2304000"/>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Minimizing Cost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According the Theorem of Duality, the minimum value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r>
                      <a:rPr>
                        <a:latin typeface="Cambria Math" panose="02040503050406030204" pitchFamily="18" charset="0"/>
                      </a:rPr>
                      <m:t>=800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+1000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is </a:t>
                </a:r>
                <a:r>
                  <a:rPr sz="2800" dirty="0">
                    <a:latin typeface="Cambria Math"/>
                  </a:rPr>
                  <a:t>56,000</a:t>
                </a:r>
                <a:r>
                  <a:rPr sz="2800" dirty="0"/>
                  <a:t>. Moreover, this minimum value is attained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160</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40</m:t>
                            </m:r>
                          </m:num>
                          <m:den>
                            <m:r>
                              <a:rPr>
                                <a:latin typeface="Cambria Math" panose="02040503050406030204" pitchFamily="18" charset="0"/>
                              </a:rPr>
                              <m:t>3</m:t>
                            </m:r>
                          </m:den>
                        </m:f>
                      </m:e>
                    </m:d>
                  </m:oMath>
                </a14:m>
                <a:r>
                  <a:rPr sz="2800" dirty="0"/>
                  <a:t>. In the context of this problem, we reach the following conclusion: The company minimizes cost when factory A operates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160</m:t>
                        </m:r>
                      </m:num>
                      <m:den>
                        <m:r>
                          <a:rPr>
                            <a:latin typeface="Cambria Math" panose="02040503050406030204" pitchFamily="18" charset="0"/>
                          </a:rPr>
                          <m:t>3</m:t>
                        </m:r>
                      </m:den>
                    </m:f>
                  </m:oMath>
                </a14:m>
                <a:r>
                  <a:rPr sz="2800" dirty="0"/>
                  <a:t> hours (</a:t>
                </a:r>
                <a:r>
                  <a:rPr sz="2800" dirty="0">
                    <a:latin typeface="Cambria Math"/>
                  </a:rPr>
                  <a:t>53</a:t>
                </a:r>
                <a:r>
                  <a:rPr sz="2800" dirty="0"/>
                  <a:t> hours and </a:t>
                </a:r>
                <a:r>
                  <a:rPr sz="2800" dirty="0">
                    <a:latin typeface="Cambria Math"/>
                  </a:rPr>
                  <a:t>20</a:t>
                </a:r>
                <a:r>
                  <a:rPr sz="2800" dirty="0"/>
                  <a:t> minutes) per week and factory B operates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40</m:t>
                        </m:r>
                      </m:num>
                      <m:den>
                        <m:r>
                          <a:rPr>
                            <a:latin typeface="Cambria Math" panose="02040503050406030204" pitchFamily="18" charset="0"/>
                          </a:rPr>
                          <m:t>3</m:t>
                        </m:r>
                      </m:den>
                    </m:f>
                  </m:oMath>
                </a14:m>
                <a:r>
                  <a:rPr sz="2800" dirty="0"/>
                  <a:t> hours (</a:t>
                </a:r>
                <a:r>
                  <a:rPr sz="2800" dirty="0">
                    <a:latin typeface="Cambria Math"/>
                  </a:rPr>
                  <a:t>13</a:t>
                </a:r>
                <a:r>
                  <a:rPr sz="2800" dirty="0"/>
                  <a:t> hours and </a:t>
                </a:r>
                <a:r>
                  <a:rPr sz="2800" dirty="0">
                    <a:latin typeface="Cambria Math"/>
                  </a:rPr>
                  <a:t>20</a:t>
                </a:r>
                <a:r>
                  <a:rPr sz="2800" dirty="0"/>
                  <a:t> minutes) per week, and the minimum cost to the </a:t>
                </a:r>
                <a:r>
                  <a:rPr sz="2800" dirty="0" err="1"/>
                  <a:t>manufactoring</a:t>
                </a:r>
                <a:r>
                  <a:rPr sz="2800" dirty="0"/>
                  <a:t> company each week is </a:t>
                </a:r>
                <a14:m>
                  <m:oMath xmlns:m="http://schemas.openxmlformats.org/officeDocument/2006/math">
                    <m:r>
                      <a:rPr>
                        <a:latin typeface="Cambria Math" panose="02040503050406030204" pitchFamily="18" charset="0"/>
                      </a:rPr>
                      <m:t>$56,000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22"/>
                </a:stretch>
              </a:blipFill>
            </p:spPr>
            <p:txBody>
              <a:bodyPr/>
              <a:lstStyle/>
              <a:p>
                <a:r>
                  <a:rPr lang="en-IN">
                    <a:noFill/>
                  </a:rPr>
                  <a:t> </a:t>
                </a:r>
              </a:p>
            </p:txBody>
          </p:sp>
        </mc:Fallback>
      </mc:AlternateContent>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Low-Carb Diet</a:t>
            </a:r>
          </a:p>
        </p:txBody>
      </p:sp>
      <p:sp>
        <p:nvSpPr>
          <p:cNvPr id="3" name="Text Placeholder 2"/>
          <p:cNvSpPr>
            <a:spLocks noGrp="1"/>
          </p:cNvSpPr>
          <p:nvPr>
            <p:ph type="body" sz="quarter" idx="10"/>
          </p:nvPr>
        </p:nvSpPr>
        <p:spPr/>
        <p:txBody>
          <a:bodyPr>
            <a:normAutofit/>
          </a:bodyPr>
          <a:lstStyle/>
          <a:p>
            <a:r>
              <a:rPr sz="2800"/>
              <a:t>Suppose a salad bar has three different options of salads. The table below gives the protein content (in grams), vitamin C content (in milligrams), calorie count, and carbohydrate content (in grams) in a </a:t>
            </a:r>
            <a:r>
              <a:rPr sz="2800">
                <a:latin typeface="Cambria Math"/>
              </a:rPr>
              <a:t>2.5</a:t>
            </a:r>
            <a:r>
              <a:rPr sz="2800"/>
              <a:t>-ounce serving of each salad.</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11877BE-18F5-4791-8F18-B997FC80E735}"/>
                  </a:ext>
                </a:extLst>
              </p:cNvPr>
              <p:cNvGraphicFramePr>
                <a:graphicFrameLocks/>
              </p:cNvGraphicFramePr>
              <p:nvPr>
                <p:extLst>
                  <p:ext uri="{D42A27DB-BD31-4B8C-83A1-F6EECF244321}">
                    <p14:modId xmlns:p14="http://schemas.microsoft.com/office/powerpoint/2010/main" val="591109941"/>
                  </p:ext>
                </p:extLst>
              </p:nvPr>
            </p:nvGraphicFramePr>
            <p:xfrm>
              <a:off x="848360" y="3581400"/>
              <a:ext cx="7447281" cy="2072640"/>
            </p:xfrm>
            <a:graphic>
              <a:graphicData uri="http://schemas.openxmlformats.org/drawingml/2006/table">
                <a:tbl>
                  <a:tblPr firstRow="1" bandRow="1">
                    <a:tableStyleId>{5C22544A-7EE6-4342-B048-85BDC9FD1C3A}</a:tableStyleId>
                  </a:tblPr>
                  <a:tblGrid>
                    <a:gridCol w="1062355">
                      <a:extLst>
                        <a:ext uri="{9D8B030D-6E8A-4147-A177-3AD203B41FA5}">
                          <a16:colId xmlns:a16="http://schemas.microsoft.com/office/drawing/2014/main" val="20000"/>
                        </a:ext>
                      </a:extLst>
                    </a:gridCol>
                    <a:gridCol w="1342644">
                      <a:extLst>
                        <a:ext uri="{9D8B030D-6E8A-4147-A177-3AD203B41FA5}">
                          <a16:colId xmlns:a16="http://schemas.microsoft.com/office/drawing/2014/main" val="20001"/>
                        </a:ext>
                      </a:extLst>
                    </a:gridCol>
                    <a:gridCol w="1693863">
                      <a:extLst>
                        <a:ext uri="{9D8B030D-6E8A-4147-A177-3AD203B41FA5}">
                          <a16:colId xmlns:a16="http://schemas.microsoft.com/office/drawing/2014/main" val="20002"/>
                        </a:ext>
                      </a:extLst>
                    </a:gridCol>
                    <a:gridCol w="2262378">
                      <a:extLst>
                        <a:ext uri="{9D8B030D-6E8A-4147-A177-3AD203B41FA5}">
                          <a16:colId xmlns:a16="http://schemas.microsoft.com/office/drawing/2014/main" val="20003"/>
                        </a:ext>
                      </a:extLst>
                    </a:gridCol>
                    <a:gridCol w="1086041">
                      <a:extLst>
                        <a:ext uri="{9D8B030D-6E8A-4147-A177-3AD203B41FA5}">
                          <a16:colId xmlns:a16="http://schemas.microsoft.com/office/drawing/2014/main" val="20004"/>
                        </a:ext>
                      </a:extLst>
                    </a:gridCol>
                  </a:tblGrid>
                  <a:tr h="370840">
                    <a:tc>
                      <a:txBody>
                        <a:bodyPr/>
                        <a:lstStyle/>
                        <a:p>
                          <a:pPr algn="ctr">
                            <a:defRPr sz="1600" b="1"/>
                          </a:pPr>
                          <a:r>
                            <a:rPr sz="2800"/>
                            <a:t>Salad</a:t>
                          </a:r>
                        </a:p>
                      </a:txBody>
                      <a:tcPr/>
                    </a:tc>
                    <a:tc>
                      <a:txBody>
                        <a:bodyPr/>
                        <a:lstStyle/>
                        <a:p>
                          <a:pPr algn="ctr">
                            <a:defRPr sz="1600" b="1"/>
                          </a:pPr>
                          <a:r>
                            <a:rPr sz="2800"/>
                            <a:t>Protein</a:t>
                          </a:r>
                        </a:p>
                      </a:txBody>
                      <a:tcPr/>
                    </a:tc>
                    <a:tc>
                      <a:txBody>
                        <a:bodyPr/>
                        <a:lstStyle/>
                        <a:p>
                          <a:pPr algn="ctr">
                            <a:defRPr sz="1600" b="1"/>
                          </a:pPr>
                          <a:r>
                            <a:rPr sz="2800"/>
                            <a:t>Vitamin C</a:t>
                          </a:r>
                        </a:p>
                      </a:txBody>
                      <a:tcPr/>
                    </a:tc>
                    <a:tc>
                      <a:txBody>
                        <a:bodyPr/>
                        <a:lstStyle/>
                        <a:p>
                          <a:pPr algn="ctr">
                            <a:defRPr sz="1600" b="1"/>
                          </a:pPr>
                          <a:r>
                            <a:rPr sz="2800"/>
                            <a:t>Calorie Count</a:t>
                          </a:r>
                        </a:p>
                      </a:txBody>
                      <a:tcPr/>
                    </a:tc>
                    <a:tc>
                      <a:txBody>
                        <a:bodyPr/>
                        <a:lstStyle/>
                        <a:p>
                          <a:pPr algn="ctr">
                            <a:defRPr sz="1600" b="1"/>
                          </a:pPr>
                          <a:r>
                            <a:rPr sz="2800"/>
                            <a:t>Carbs</a:t>
                          </a:r>
                        </a:p>
                      </a:txBody>
                      <a:tcPr/>
                    </a:tc>
                    <a:extLst>
                      <a:ext uri="{0D108BD9-81ED-4DB2-BD59-A6C34878D82A}">
                        <a16:rowId xmlns:a16="http://schemas.microsoft.com/office/drawing/2014/main" val="10000"/>
                      </a:ext>
                    </a:extLst>
                  </a:tr>
                  <a:tr h="370840">
                    <a:tc>
                      <a:txBody>
                        <a:bodyPr/>
                        <a:lstStyle/>
                        <a:p>
                          <a:pPr algn="ctr">
                            <a:defRPr sz="1600"/>
                          </a:pPr>
                          <a:r>
                            <a:rPr sz="2800"/>
                            <a:t>A</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2800">
                                    <a:latin typeface="Cambria Math"/>
                                  </a:rPr>
                                  <m:t>6</m:t>
                                </m:r>
                                <m:r>
                                  <m:rPr>
                                    <m:nor/>
                                  </m:rPr>
                                  <a:rPr sz="2800">
                                    <a:latin typeface="Cambria Math"/>
                                  </a:rPr>
                                  <m:t> </m:t>
                                </m:r>
                                <m:r>
                                  <m:rPr>
                                    <m:sty m:val="p"/>
                                  </m:rPr>
                                  <a:rPr sz="2800">
                                    <a:latin typeface="Cambria Math"/>
                                  </a:rPr>
                                  <m:t>g</m:t>
                                </m:r>
                              </m:oMath>
                            </m:oMathPara>
                          </a14:m>
                          <a:endParaRPr sz="2800"/>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2800">
                                    <a:latin typeface="Cambria Math"/>
                                  </a:rPr>
                                  <m:t>40</m:t>
                                </m:r>
                                <m:r>
                                  <m:rPr>
                                    <m:nor/>
                                  </m:rPr>
                                  <a:rPr sz="2800">
                                    <a:latin typeface="Cambria Math"/>
                                  </a:rPr>
                                  <m:t> </m:t>
                                </m:r>
                                <m:r>
                                  <m:rPr>
                                    <m:sty m:val="p"/>
                                  </m:rPr>
                                  <a:rPr sz="2800">
                                    <a:latin typeface="Cambria Math"/>
                                  </a:rPr>
                                  <m:t>mg</m:t>
                                </m:r>
                              </m:oMath>
                            </m:oMathPara>
                          </a14:m>
                          <a:endParaRPr sz="2800"/>
                        </a:p>
                      </a:txBody>
                      <a:tcPr/>
                    </a:tc>
                    <a:tc>
                      <a:txBody>
                        <a:bodyPr/>
                        <a:lstStyle/>
                        <a:p>
                          <a:pPr algn="ctr"/>
                          <a:r>
                            <a:rPr sz="2800">
                              <a:latin typeface="Cambria Math"/>
                            </a:rPr>
                            <a:t>60</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2800">
                                    <a:latin typeface="Cambria Math"/>
                                  </a:rPr>
                                  <m:t>16</m:t>
                                </m:r>
                                <m:r>
                                  <m:rPr>
                                    <m:nor/>
                                  </m:rPr>
                                  <a:rPr sz="2800">
                                    <a:latin typeface="Cambria Math"/>
                                  </a:rPr>
                                  <m:t> </m:t>
                                </m:r>
                                <m:r>
                                  <m:rPr>
                                    <m:sty m:val="p"/>
                                  </m:rPr>
                                  <a:rPr sz="2800">
                                    <a:latin typeface="Cambria Math"/>
                                  </a:rPr>
                                  <m:t>g</m:t>
                                </m:r>
                              </m:oMath>
                            </m:oMathPara>
                          </a14:m>
                          <a:endParaRPr sz="2800"/>
                        </a:p>
                      </a:txBody>
                      <a:tcPr/>
                    </a:tc>
                    <a:extLst>
                      <a:ext uri="{0D108BD9-81ED-4DB2-BD59-A6C34878D82A}">
                        <a16:rowId xmlns:a16="http://schemas.microsoft.com/office/drawing/2014/main" val="10001"/>
                      </a:ext>
                    </a:extLst>
                  </a:tr>
                  <a:tr h="370840">
                    <a:tc>
                      <a:txBody>
                        <a:bodyPr/>
                        <a:lstStyle/>
                        <a:p>
                          <a:pPr algn="ctr">
                            <a:defRPr sz="1600"/>
                          </a:pPr>
                          <a:r>
                            <a:rPr sz="2800"/>
                            <a:t>B</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2800">
                                    <a:latin typeface="Cambria Math"/>
                                  </a:rPr>
                                  <m:t>4</m:t>
                                </m:r>
                                <m:r>
                                  <m:rPr>
                                    <m:nor/>
                                  </m:rPr>
                                  <a:rPr sz="2800">
                                    <a:latin typeface="Cambria Math"/>
                                  </a:rPr>
                                  <m:t> </m:t>
                                </m:r>
                                <m:r>
                                  <m:rPr>
                                    <m:sty m:val="p"/>
                                  </m:rPr>
                                  <a:rPr sz="2800">
                                    <a:latin typeface="Cambria Math"/>
                                  </a:rPr>
                                  <m:t>g</m:t>
                                </m:r>
                              </m:oMath>
                            </m:oMathPara>
                          </a14:m>
                          <a:endParaRPr sz="2800"/>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2800">
                                    <a:latin typeface="Cambria Math"/>
                                  </a:rPr>
                                  <m:t>10</m:t>
                                </m:r>
                                <m:r>
                                  <m:rPr>
                                    <m:nor/>
                                  </m:rPr>
                                  <a:rPr sz="2800">
                                    <a:latin typeface="Cambria Math"/>
                                  </a:rPr>
                                  <m:t> </m:t>
                                </m:r>
                                <m:r>
                                  <m:rPr>
                                    <m:sty m:val="p"/>
                                  </m:rPr>
                                  <a:rPr sz="2800">
                                    <a:latin typeface="Cambria Math"/>
                                  </a:rPr>
                                  <m:t>mg</m:t>
                                </m:r>
                              </m:oMath>
                            </m:oMathPara>
                          </a14:m>
                          <a:endParaRPr sz="2800"/>
                        </a:p>
                      </a:txBody>
                      <a:tcPr/>
                    </a:tc>
                    <a:tc>
                      <a:txBody>
                        <a:bodyPr/>
                        <a:lstStyle/>
                        <a:p>
                          <a:pPr algn="ctr"/>
                          <a:r>
                            <a:rPr sz="2800">
                              <a:latin typeface="Cambria Math"/>
                            </a:rPr>
                            <a:t>30</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2800">
                                    <a:latin typeface="Cambria Math"/>
                                  </a:rPr>
                                  <m:t>8</m:t>
                                </m:r>
                                <m:r>
                                  <m:rPr>
                                    <m:nor/>
                                  </m:rPr>
                                  <a:rPr sz="2800">
                                    <a:latin typeface="Cambria Math"/>
                                  </a:rPr>
                                  <m:t> </m:t>
                                </m:r>
                                <m:r>
                                  <m:rPr>
                                    <m:sty m:val="p"/>
                                  </m:rPr>
                                  <a:rPr sz="2800">
                                    <a:latin typeface="Cambria Math"/>
                                  </a:rPr>
                                  <m:t>g</m:t>
                                </m:r>
                              </m:oMath>
                            </m:oMathPara>
                          </a14:m>
                          <a:endParaRPr sz="2800"/>
                        </a:p>
                      </a:txBody>
                      <a:tcPr/>
                    </a:tc>
                    <a:extLst>
                      <a:ext uri="{0D108BD9-81ED-4DB2-BD59-A6C34878D82A}">
                        <a16:rowId xmlns:a16="http://schemas.microsoft.com/office/drawing/2014/main" val="10002"/>
                      </a:ext>
                    </a:extLst>
                  </a:tr>
                  <a:tr h="370840">
                    <a:tc>
                      <a:txBody>
                        <a:bodyPr/>
                        <a:lstStyle/>
                        <a:p>
                          <a:pPr algn="ctr">
                            <a:defRPr sz="1600"/>
                          </a:pPr>
                          <a:r>
                            <a:rPr sz="2800"/>
                            <a:t>C</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2800">
                                    <a:latin typeface="Cambria Math"/>
                                  </a:rPr>
                                  <m:t>2</m:t>
                                </m:r>
                                <m:r>
                                  <m:rPr>
                                    <m:nor/>
                                  </m:rPr>
                                  <a:rPr sz="2800">
                                    <a:latin typeface="Cambria Math"/>
                                  </a:rPr>
                                  <m:t> </m:t>
                                </m:r>
                                <m:r>
                                  <m:rPr>
                                    <m:sty m:val="p"/>
                                  </m:rPr>
                                  <a:rPr sz="2800">
                                    <a:latin typeface="Cambria Math"/>
                                  </a:rPr>
                                  <m:t>g</m:t>
                                </m:r>
                              </m:oMath>
                            </m:oMathPara>
                          </a14:m>
                          <a:endParaRPr sz="2800"/>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2800">
                                    <a:latin typeface="Cambria Math"/>
                                  </a:rPr>
                                  <m:t>30</m:t>
                                </m:r>
                                <m:r>
                                  <m:rPr>
                                    <m:nor/>
                                  </m:rPr>
                                  <a:rPr sz="2800">
                                    <a:latin typeface="Cambria Math"/>
                                  </a:rPr>
                                  <m:t> </m:t>
                                </m:r>
                                <m:r>
                                  <m:rPr>
                                    <m:sty m:val="p"/>
                                  </m:rPr>
                                  <a:rPr sz="2800">
                                    <a:latin typeface="Cambria Math"/>
                                  </a:rPr>
                                  <m:t>mg</m:t>
                                </m:r>
                              </m:oMath>
                            </m:oMathPara>
                          </a14:m>
                          <a:endParaRPr sz="2800"/>
                        </a:p>
                      </a:txBody>
                      <a:tcPr/>
                    </a:tc>
                    <a:tc>
                      <a:txBody>
                        <a:bodyPr/>
                        <a:lstStyle/>
                        <a:p>
                          <a:pPr algn="ctr"/>
                          <a:r>
                            <a:rPr sz="2800">
                              <a:latin typeface="Cambria Math"/>
                            </a:rPr>
                            <a:t>120</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2800">
                                    <a:latin typeface="Cambria Math"/>
                                  </a:rPr>
                                  <m:t>12</m:t>
                                </m:r>
                                <m:r>
                                  <m:rPr>
                                    <m:nor/>
                                  </m:rPr>
                                  <a:rPr sz="2800">
                                    <a:latin typeface="Cambria Math"/>
                                  </a:rPr>
                                  <m:t> </m:t>
                                </m:r>
                                <m:r>
                                  <m:rPr>
                                    <m:sty m:val="p"/>
                                  </m:rPr>
                                  <a:rPr sz="2800">
                                    <a:latin typeface="Cambria Math"/>
                                  </a:rPr>
                                  <m:t>g</m:t>
                                </m:r>
                              </m:oMath>
                            </m:oMathPara>
                          </a14:m>
                          <a:endParaRPr sz="28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F11877BE-18F5-4791-8F18-B997FC80E735}"/>
                  </a:ext>
                </a:extLst>
              </p:cNvPr>
              <p:cNvGraphicFramePr>
                <a:graphicFrameLocks/>
              </p:cNvGraphicFramePr>
              <p:nvPr>
                <p:extLst>
                  <p:ext uri="{D42A27DB-BD31-4B8C-83A1-F6EECF244321}">
                    <p14:modId xmlns:p14="http://schemas.microsoft.com/office/powerpoint/2010/main" val="591109941"/>
                  </p:ext>
                </p:extLst>
              </p:nvPr>
            </p:nvGraphicFramePr>
            <p:xfrm>
              <a:off x="848360" y="3581400"/>
              <a:ext cx="7447281" cy="2072640"/>
            </p:xfrm>
            <a:graphic>
              <a:graphicData uri="http://schemas.openxmlformats.org/drawingml/2006/table">
                <a:tbl>
                  <a:tblPr firstRow="1" bandRow="1">
                    <a:tableStyleId>{5C22544A-7EE6-4342-B048-85BDC9FD1C3A}</a:tableStyleId>
                  </a:tblPr>
                  <a:tblGrid>
                    <a:gridCol w="1062355">
                      <a:extLst>
                        <a:ext uri="{9D8B030D-6E8A-4147-A177-3AD203B41FA5}">
                          <a16:colId xmlns:a16="http://schemas.microsoft.com/office/drawing/2014/main" val="20000"/>
                        </a:ext>
                      </a:extLst>
                    </a:gridCol>
                    <a:gridCol w="1342644">
                      <a:extLst>
                        <a:ext uri="{9D8B030D-6E8A-4147-A177-3AD203B41FA5}">
                          <a16:colId xmlns:a16="http://schemas.microsoft.com/office/drawing/2014/main" val="20001"/>
                        </a:ext>
                      </a:extLst>
                    </a:gridCol>
                    <a:gridCol w="1693863">
                      <a:extLst>
                        <a:ext uri="{9D8B030D-6E8A-4147-A177-3AD203B41FA5}">
                          <a16:colId xmlns:a16="http://schemas.microsoft.com/office/drawing/2014/main" val="20002"/>
                        </a:ext>
                      </a:extLst>
                    </a:gridCol>
                    <a:gridCol w="2262378">
                      <a:extLst>
                        <a:ext uri="{9D8B030D-6E8A-4147-A177-3AD203B41FA5}">
                          <a16:colId xmlns:a16="http://schemas.microsoft.com/office/drawing/2014/main" val="20003"/>
                        </a:ext>
                      </a:extLst>
                    </a:gridCol>
                    <a:gridCol w="1086041">
                      <a:extLst>
                        <a:ext uri="{9D8B030D-6E8A-4147-A177-3AD203B41FA5}">
                          <a16:colId xmlns:a16="http://schemas.microsoft.com/office/drawing/2014/main" val="20004"/>
                        </a:ext>
                      </a:extLst>
                    </a:gridCol>
                  </a:tblGrid>
                  <a:tr h="518160">
                    <a:tc>
                      <a:txBody>
                        <a:bodyPr/>
                        <a:lstStyle/>
                        <a:p>
                          <a:pPr algn="ctr">
                            <a:defRPr sz="1600" b="1"/>
                          </a:pPr>
                          <a:r>
                            <a:rPr sz="2800"/>
                            <a:t>Salad</a:t>
                          </a:r>
                        </a:p>
                      </a:txBody>
                      <a:tcPr/>
                    </a:tc>
                    <a:tc>
                      <a:txBody>
                        <a:bodyPr/>
                        <a:lstStyle/>
                        <a:p>
                          <a:pPr algn="ctr">
                            <a:defRPr sz="1600" b="1"/>
                          </a:pPr>
                          <a:r>
                            <a:rPr sz="2800"/>
                            <a:t>Protein</a:t>
                          </a:r>
                        </a:p>
                      </a:txBody>
                      <a:tcPr/>
                    </a:tc>
                    <a:tc>
                      <a:txBody>
                        <a:bodyPr/>
                        <a:lstStyle/>
                        <a:p>
                          <a:pPr algn="ctr">
                            <a:defRPr sz="1600" b="1"/>
                          </a:pPr>
                          <a:r>
                            <a:rPr sz="2800"/>
                            <a:t>Vitamin C</a:t>
                          </a:r>
                        </a:p>
                      </a:txBody>
                      <a:tcPr/>
                    </a:tc>
                    <a:tc>
                      <a:txBody>
                        <a:bodyPr/>
                        <a:lstStyle/>
                        <a:p>
                          <a:pPr algn="ctr">
                            <a:defRPr sz="1600" b="1"/>
                          </a:pPr>
                          <a:r>
                            <a:rPr sz="2800"/>
                            <a:t>Calorie Count</a:t>
                          </a:r>
                        </a:p>
                      </a:txBody>
                      <a:tcPr/>
                    </a:tc>
                    <a:tc>
                      <a:txBody>
                        <a:bodyPr/>
                        <a:lstStyle/>
                        <a:p>
                          <a:pPr algn="ctr">
                            <a:defRPr sz="1600" b="1"/>
                          </a:pPr>
                          <a:r>
                            <a:rPr sz="2800"/>
                            <a:t>Carbs</a:t>
                          </a:r>
                        </a:p>
                      </a:txBody>
                      <a:tcPr/>
                    </a:tc>
                    <a:extLst>
                      <a:ext uri="{0D108BD9-81ED-4DB2-BD59-A6C34878D82A}">
                        <a16:rowId xmlns:a16="http://schemas.microsoft.com/office/drawing/2014/main" val="10000"/>
                      </a:ext>
                    </a:extLst>
                  </a:tr>
                  <a:tr h="518160">
                    <a:tc>
                      <a:txBody>
                        <a:bodyPr/>
                        <a:lstStyle/>
                        <a:p>
                          <a:pPr algn="ctr">
                            <a:defRPr sz="1600"/>
                          </a:pPr>
                          <a:r>
                            <a:rPr sz="2800"/>
                            <a:t>A</a:t>
                          </a:r>
                        </a:p>
                      </a:txBody>
                      <a:tcPr/>
                    </a:tc>
                    <a:tc>
                      <a:txBody>
                        <a:bodyPr/>
                        <a:lstStyle/>
                        <a:p>
                          <a:endParaRPr lang="en-US"/>
                        </a:p>
                      </a:txBody>
                      <a:tcPr>
                        <a:blipFill>
                          <a:blip r:embed="rId3"/>
                          <a:stretch>
                            <a:fillRect l="-79186" t="-109302" r="-376018" b="-230233"/>
                          </a:stretch>
                        </a:blipFill>
                      </a:tcPr>
                    </a:tc>
                    <a:tc>
                      <a:txBody>
                        <a:bodyPr/>
                        <a:lstStyle/>
                        <a:p>
                          <a:endParaRPr lang="en-US"/>
                        </a:p>
                      </a:txBody>
                      <a:tcPr>
                        <a:blipFill>
                          <a:blip r:embed="rId3"/>
                          <a:stretch>
                            <a:fillRect l="-142446" t="-109302" r="-198921" b="-230233"/>
                          </a:stretch>
                        </a:blipFill>
                      </a:tcPr>
                    </a:tc>
                    <a:tc>
                      <a:txBody>
                        <a:bodyPr/>
                        <a:lstStyle/>
                        <a:p>
                          <a:pPr algn="ctr"/>
                          <a:r>
                            <a:rPr sz="2800">
                              <a:latin typeface="Cambria Math"/>
                            </a:rPr>
                            <a:t>60</a:t>
                          </a:r>
                        </a:p>
                      </a:txBody>
                      <a:tcPr/>
                    </a:tc>
                    <a:tc>
                      <a:txBody>
                        <a:bodyPr/>
                        <a:lstStyle/>
                        <a:p>
                          <a:endParaRPr lang="en-US"/>
                        </a:p>
                      </a:txBody>
                      <a:tcPr>
                        <a:blipFill>
                          <a:blip r:embed="rId3"/>
                          <a:stretch>
                            <a:fillRect l="-587079" t="-109302" r="-2247" b="-230233"/>
                          </a:stretch>
                        </a:blipFill>
                      </a:tcPr>
                    </a:tc>
                    <a:extLst>
                      <a:ext uri="{0D108BD9-81ED-4DB2-BD59-A6C34878D82A}">
                        <a16:rowId xmlns:a16="http://schemas.microsoft.com/office/drawing/2014/main" val="10001"/>
                      </a:ext>
                    </a:extLst>
                  </a:tr>
                  <a:tr h="518160">
                    <a:tc>
                      <a:txBody>
                        <a:bodyPr/>
                        <a:lstStyle/>
                        <a:p>
                          <a:pPr algn="ctr">
                            <a:defRPr sz="1600"/>
                          </a:pPr>
                          <a:r>
                            <a:rPr sz="2800"/>
                            <a:t>B</a:t>
                          </a:r>
                        </a:p>
                      </a:txBody>
                      <a:tcPr/>
                    </a:tc>
                    <a:tc>
                      <a:txBody>
                        <a:bodyPr/>
                        <a:lstStyle/>
                        <a:p>
                          <a:endParaRPr lang="en-US"/>
                        </a:p>
                      </a:txBody>
                      <a:tcPr>
                        <a:blipFill>
                          <a:blip r:embed="rId3"/>
                          <a:stretch>
                            <a:fillRect l="-79186" t="-211765" r="-376018" b="-132941"/>
                          </a:stretch>
                        </a:blipFill>
                      </a:tcPr>
                    </a:tc>
                    <a:tc>
                      <a:txBody>
                        <a:bodyPr/>
                        <a:lstStyle/>
                        <a:p>
                          <a:endParaRPr lang="en-US"/>
                        </a:p>
                      </a:txBody>
                      <a:tcPr>
                        <a:blipFill>
                          <a:blip r:embed="rId3"/>
                          <a:stretch>
                            <a:fillRect l="-142446" t="-211765" r="-198921" b="-132941"/>
                          </a:stretch>
                        </a:blipFill>
                      </a:tcPr>
                    </a:tc>
                    <a:tc>
                      <a:txBody>
                        <a:bodyPr/>
                        <a:lstStyle/>
                        <a:p>
                          <a:pPr algn="ctr"/>
                          <a:r>
                            <a:rPr sz="2800">
                              <a:latin typeface="Cambria Math"/>
                            </a:rPr>
                            <a:t>30</a:t>
                          </a:r>
                        </a:p>
                      </a:txBody>
                      <a:tcPr/>
                    </a:tc>
                    <a:tc>
                      <a:txBody>
                        <a:bodyPr/>
                        <a:lstStyle/>
                        <a:p>
                          <a:endParaRPr lang="en-US"/>
                        </a:p>
                      </a:txBody>
                      <a:tcPr>
                        <a:blipFill>
                          <a:blip r:embed="rId3"/>
                          <a:stretch>
                            <a:fillRect l="-587079" t="-211765" r="-2247" b="-132941"/>
                          </a:stretch>
                        </a:blipFill>
                      </a:tcPr>
                    </a:tc>
                    <a:extLst>
                      <a:ext uri="{0D108BD9-81ED-4DB2-BD59-A6C34878D82A}">
                        <a16:rowId xmlns:a16="http://schemas.microsoft.com/office/drawing/2014/main" val="10002"/>
                      </a:ext>
                    </a:extLst>
                  </a:tr>
                  <a:tr h="518160">
                    <a:tc>
                      <a:txBody>
                        <a:bodyPr/>
                        <a:lstStyle/>
                        <a:p>
                          <a:pPr algn="ctr">
                            <a:defRPr sz="1600"/>
                          </a:pPr>
                          <a:r>
                            <a:rPr sz="2800"/>
                            <a:t>C</a:t>
                          </a:r>
                        </a:p>
                      </a:txBody>
                      <a:tcPr/>
                    </a:tc>
                    <a:tc>
                      <a:txBody>
                        <a:bodyPr/>
                        <a:lstStyle/>
                        <a:p>
                          <a:endParaRPr lang="en-US"/>
                        </a:p>
                      </a:txBody>
                      <a:tcPr>
                        <a:blipFill>
                          <a:blip r:embed="rId3"/>
                          <a:stretch>
                            <a:fillRect l="-79186" t="-311765" r="-376018" b="-32941"/>
                          </a:stretch>
                        </a:blipFill>
                      </a:tcPr>
                    </a:tc>
                    <a:tc>
                      <a:txBody>
                        <a:bodyPr/>
                        <a:lstStyle/>
                        <a:p>
                          <a:endParaRPr lang="en-US"/>
                        </a:p>
                      </a:txBody>
                      <a:tcPr>
                        <a:blipFill>
                          <a:blip r:embed="rId3"/>
                          <a:stretch>
                            <a:fillRect l="-142446" t="-311765" r="-198921" b="-32941"/>
                          </a:stretch>
                        </a:blipFill>
                      </a:tcPr>
                    </a:tc>
                    <a:tc>
                      <a:txBody>
                        <a:bodyPr/>
                        <a:lstStyle/>
                        <a:p>
                          <a:pPr algn="ctr"/>
                          <a:r>
                            <a:rPr sz="2800">
                              <a:latin typeface="Cambria Math"/>
                            </a:rPr>
                            <a:t>120</a:t>
                          </a:r>
                        </a:p>
                      </a:txBody>
                      <a:tcPr/>
                    </a:tc>
                    <a:tc>
                      <a:txBody>
                        <a:bodyPr/>
                        <a:lstStyle/>
                        <a:p>
                          <a:endParaRPr lang="en-US"/>
                        </a:p>
                      </a:txBody>
                      <a:tcPr>
                        <a:blipFill>
                          <a:blip r:embed="rId3"/>
                          <a:stretch>
                            <a:fillRect l="-587079" t="-311765" r="-2247" b="-32941"/>
                          </a:stretch>
                        </a:blipFill>
                      </a:tcPr>
                    </a:tc>
                    <a:extLst>
                      <a:ext uri="{0D108BD9-81ED-4DB2-BD59-A6C34878D82A}">
                        <a16:rowId xmlns:a16="http://schemas.microsoft.com/office/drawing/2014/main" val="10003"/>
                      </a:ext>
                    </a:extLst>
                  </a:tr>
                </a:tbl>
              </a:graphicData>
            </a:graphic>
          </p:graphicFrame>
        </mc:Fallback>
      </mc:AlternateContent>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p:sp>
        <p:nvSpPr>
          <p:cNvPr id="3" name="Text Placeholder 2"/>
          <p:cNvSpPr>
            <a:spLocks noGrp="1"/>
          </p:cNvSpPr>
          <p:nvPr>
            <p:ph type="body" sz="quarter" idx="10"/>
          </p:nvPr>
        </p:nvSpPr>
        <p:spPr/>
        <p:txBody>
          <a:bodyPr>
            <a:normAutofit/>
          </a:bodyPr>
          <a:lstStyle/>
          <a:p>
            <a:r>
              <a:rPr sz="2800"/>
              <a:t>Suppose that you are on a low-carb diet in which you need a minimum of </a:t>
            </a:r>
            <a:r>
              <a:rPr sz="2800">
                <a:latin typeface="Cambria Math"/>
              </a:rPr>
              <a:t>12</a:t>
            </a:r>
            <a:r>
              <a:rPr sz="2800"/>
              <a:t> grams of protein, </a:t>
            </a:r>
            <a:r>
              <a:rPr sz="2800">
                <a:latin typeface="Cambria Math"/>
              </a:rPr>
              <a:t>70</a:t>
            </a:r>
            <a:r>
              <a:rPr sz="2800"/>
              <a:t> milligrams of vitamin C, and </a:t>
            </a:r>
            <a:r>
              <a:rPr sz="2800">
                <a:latin typeface="Cambria Math"/>
              </a:rPr>
              <a:t>240</a:t>
            </a:r>
            <a:r>
              <a:rPr sz="2800"/>
              <a:t> calories. How many </a:t>
            </a:r>
            <a:r>
              <a:rPr sz="2800">
                <a:latin typeface="Cambria Math"/>
              </a:rPr>
              <a:t>2.5</a:t>
            </a:r>
            <a:r>
              <a:rPr sz="2800"/>
              <a:t>-ounce servings of each salad should you eat at this salad bar to minimize the carbohydrate content?</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First, we set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to be the number of servings of salad 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to be the number of servings of salad B,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to be the number of servings of salad C. Our objective is to minimize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e>
                    </m:func>
                    <m:r>
                      <a:rPr>
                        <a:latin typeface="Cambria Math" panose="02040503050406030204" pitchFamily="18" charset="0"/>
                      </a:rPr>
                      <m:t>=</m:t>
                    </m:r>
                    <m:r>
                      <a:rPr>
                        <a:latin typeface="Cambria Math" panose="02040503050406030204" pitchFamily="18" charset="0"/>
                      </a:rPr>
                      <m:t>16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8</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The constraints are as follows:</a:t>
                </a:r>
              </a:p>
              <a:p>
                <a14:m>
                  <m:oMathPara xmlns:m="http://schemas.openxmlformats.org/officeDocument/2006/math">
                    <m:oMathParaPr>
                      <m:jc m:val="centerGroup"/>
                    </m:oMathParaPr>
                    <m:oMath xmlns:m="http://schemas.openxmlformats.org/officeDocument/2006/math">
                      <m:d>
                        <m:dPr>
                          <m:begChr m:val="{"/>
                          <m:endChr m:val=""/>
                          <m:ctrlPr>
                            <a:rPr lang="en-IN"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6</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4</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12</m:t>
                                </m:r>
                              </m:e>
                              <m:e>
                                <m:r>
                                  <m:rPr>
                                    <m:nor/>
                                  </m:rPr>
                                  <a:rPr lang="ar-AE"/>
                                  <m:t>(</m:t>
                                </m:r>
                                <m:r>
                                  <m:rPr>
                                    <m:nor/>
                                  </m:rPr>
                                  <a:rPr lang="en-US"/>
                                  <m:t>Protein</m:t>
                                </m:r>
                                <m:r>
                                  <m:rPr>
                                    <m:nor/>
                                  </m:rPr>
                                  <a:rPr lang="en-US"/>
                                  <m:t>)</m:t>
                                </m:r>
                              </m:e>
                            </m:mr>
                            <m:mr>
                              <m:e>
                                <m:r>
                                  <a:rPr lang="ar-AE">
                                    <a:latin typeface="Cambria Math" panose="02040503050406030204" pitchFamily="18" charset="0"/>
                                  </a:rPr>
                                  <m:t>40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30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70</m:t>
                                </m:r>
                              </m:e>
                              <m:e>
                                <m:r>
                                  <m:rPr>
                                    <m:nor/>
                                  </m:rPr>
                                  <a:rPr lang="ar-AE"/>
                                  <m:t>(</m:t>
                                </m:r>
                                <m:r>
                                  <m:rPr>
                                    <m:nor/>
                                  </m:rPr>
                                  <a:rPr lang="en-US"/>
                                  <m:t>Vitamin</m:t>
                                </m:r>
                                <m:r>
                                  <m:rPr>
                                    <m:nor/>
                                  </m:rPr>
                                  <a:rPr lang="en-US"/>
                                  <m:t> </m:t>
                                </m:r>
                                <m:r>
                                  <m:rPr>
                                    <m:nor/>
                                  </m:rPr>
                                  <a:rPr lang="en-US"/>
                                  <m:t>C</m:t>
                                </m:r>
                                <m:r>
                                  <m:rPr>
                                    <m:nor/>
                                  </m:rPr>
                                  <a:rPr lang="en-US"/>
                                  <m:t>)</m:t>
                                </m:r>
                              </m:e>
                            </m:mr>
                            <m:mr>
                              <m:e>
                                <m:r>
                                  <a:rPr lang="ar-AE">
                                    <a:latin typeface="Cambria Math" panose="02040503050406030204" pitchFamily="18" charset="0"/>
                                  </a:rPr>
                                  <m:t>60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30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120</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240</m:t>
                                </m:r>
                              </m:e>
                              <m:e>
                                <m:r>
                                  <m:rPr>
                                    <m:nor/>
                                  </m:rPr>
                                  <a:rPr lang="ar-AE"/>
                                  <m:t>(</m:t>
                                </m:r>
                                <m:r>
                                  <m:rPr>
                                    <m:nor/>
                                  </m:rPr>
                                  <a:rPr lang="en-US"/>
                                  <m:t>Calories</m:t>
                                </m:r>
                                <m:r>
                                  <m:rPr>
                                    <m:nor/>
                                  </m:rPr>
                                  <a:rPr lang="en-US"/>
                                  <m:t>)</m:t>
                                </m:r>
                              </m:e>
                            </m:mr>
                          </m:m>
                        </m:e>
                      </m:d>
                    </m:oMath>
                  </m:oMathPara>
                </a14:m>
                <a:endParaRPr sz="2800" dirty="0"/>
              </a:p>
              <a:p>
                <a:pP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778"/>
                </a:stretch>
              </a:blipFill>
            </p:spPr>
            <p:txBody>
              <a:bodyPr/>
              <a:lstStyle/>
              <a:p>
                <a:r>
                  <a:rPr lang="en-US">
                    <a:noFill/>
                  </a:rPr>
                  <a:t> </a:t>
                </a:r>
              </a:p>
            </p:txBody>
          </p:sp>
        </mc:Fallback>
      </mc:AlternateContent>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dirty="0"/>
                  <a:t>The matrix for minimization with constraints for the primal problem is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4"/>
                                    <m:mcJc m:val="center"/>
                                  </m:mcPr>
                                </m:mc>
                              </m:mcs>
                              <m:ctrlPr>
                                <a:rPr i="1">
                                  <a:latin typeface="Cambria Math" panose="02040503050406030204" pitchFamily="18" charset="0"/>
                                </a:rPr>
                              </m:ctrlPr>
                            </m:mPr>
                            <m:mr>
                              <m:e>
                                <m:r>
                                  <a:rPr>
                                    <a:latin typeface="Cambria Math" panose="02040503050406030204" pitchFamily="18" charset="0"/>
                                  </a:rPr>
                                  <m:t>6</m:t>
                                </m:r>
                              </m:e>
                              <m:e>
                                <m:r>
                                  <a:rPr>
                                    <a:latin typeface="Cambria Math" panose="02040503050406030204" pitchFamily="18" charset="0"/>
                                  </a:rPr>
                                  <m:t>4</m:t>
                                </m:r>
                              </m:e>
                              <m:e>
                                <m:r>
                                  <a:rPr>
                                    <a:latin typeface="Cambria Math" panose="02040503050406030204" pitchFamily="18" charset="0"/>
                                  </a:rPr>
                                  <m:t>2</m:t>
                                </m:r>
                              </m:e>
                              <m:e>
                                <m:r>
                                  <a:rPr>
                                    <a:latin typeface="Cambria Math" panose="02040503050406030204" pitchFamily="18" charset="0"/>
                                  </a:rPr>
                                  <m:t>12</m:t>
                                </m:r>
                              </m:e>
                            </m:mr>
                            <m:mr>
                              <m:e>
                                <m:r>
                                  <a:rPr>
                                    <a:latin typeface="Cambria Math" panose="02040503050406030204" pitchFamily="18" charset="0"/>
                                  </a:rPr>
                                  <m:t>40</m:t>
                                </m:r>
                              </m:e>
                              <m:e>
                                <m:r>
                                  <a:rPr>
                                    <a:latin typeface="Cambria Math" panose="02040503050406030204" pitchFamily="18" charset="0"/>
                                  </a:rPr>
                                  <m:t>10</m:t>
                                </m:r>
                              </m:e>
                              <m:e>
                                <m:r>
                                  <a:rPr>
                                    <a:latin typeface="Cambria Math" panose="02040503050406030204" pitchFamily="18" charset="0"/>
                                  </a:rPr>
                                  <m:t>30</m:t>
                                </m:r>
                              </m:e>
                              <m:e>
                                <m:r>
                                  <a:rPr>
                                    <a:latin typeface="Cambria Math" panose="02040503050406030204" pitchFamily="18" charset="0"/>
                                  </a:rPr>
                                  <m:t>70</m:t>
                                </m:r>
                              </m:e>
                            </m:mr>
                            <m:mr>
                              <m:e>
                                <m:r>
                                  <a:rPr>
                                    <a:latin typeface="Cambria Math" panose="02040503050406030204" pitchFamily="18" charset="0"/>
                                  </a:rPr>
                                  <m:t>60</m:t>
                                </m:r>
                              </m:e>
                              <m:e>
                                <m:r>
                                  <a:rPr>
                                    <a:latin typeface="Cambria Math" panose="02040503050406030204" pitchFamily="18" charset="0"/>
                                  </a:rPr>
                                  <m:t>30</m:t>
                                </m:r>
                              </m:e>
                              <m:e>
                                <m:r>
                                  <a:rPr>
                                    <a:latin typeface="Cambria Math" panose="02040503050406030204" pitchFamily="18" charset="0"/>
                                  </a:rPr>
                                  <m:t>120</m:t>
                                </m:r>
                              </m:e>
                              <m:e>
                                <m:r>
                                  <a:rPr>
                                    <a:latin typeface="Cambria Math" panose="02040503050406030204" pitchFamily="18" charset="0"/>
                                  </a:rPr>
                                  <m:t>240</m:t>
                                </m:r>
                              </m:e>
                            </m:mr>
                            <m:mr>
                              <m:e>
                                <m:r>
                                  <a:rPr>
                                    <a:latin typeface="Cambria Math" panose="02040503050406030204" pitchFamily="18" charset="0"/>
                                  </a:rPr>
                                  <m:t>16</m:t>
                                </m:r>
                              </m:e>
                              <m:e>
                                <m:r>
                                  <a:rPr>
                                    <a:latin typeface="Cambria Math" panose="02040503050406030204" pitchFamily="18" charset="0"/>
                                  </a:rPr>
                                  <m:t>8</m:t>
                                </m:r>
                              </m:e>
                              <m:e>
                                <m:r>
                                  <a:rPr>
                                    <a:latin typeface="Cambria Math" panose="02040503050406030204" pitchFamily="18" charset="0"/>
                                  </a:rPr>
                                  <m:t>12</m:t>
                                </m:r>
                              </m:e>
                              <m:e>
                                <m:r>
                                  <a:rPr>
                                    <a:latin typeface="Cambria Math" panose="02040503050406030204" pitchFamily="18" charset="0"/>
                                  </a:rPr>
                                  <m:t>𝑓</m:t>
                                </m:r>
                              </m:e>
                            </m:mr>
                          </m:m>
                        </m:e>
                      </m:d>
                    </m:oMath>
                  </m:oMathPara>
                </a14:m>
                <a:endParaRPr sz="2800" dirty="0"/>
              </a:p>
              <a:p>
                <a:pPr>
                  <a:defRPr sz="2800"/>
                </a:pPr>
                <a:r>
                  <a:rPr sz="2800" dirty="0"/>
                  <a:t>To obtain the corresponding matrix for the dual problem, we take the transpose of </a:t>
                </a:r>
                <a14:m>
                  <m:oMath xmlns:m="http://schemas.openxmlformats.org/officeDocument/2006/math">
                    <m:r>
                      <a:rPr>
                        <a:latin typeface="Cambria Math" panose="02040503050406030204" pitchFamily="18" charset="0"/>
                      </a:rPr>
                      <m:t>𝐴</m:t>
                    </m:r>
                  </m:oMath>
                </a14:m>
                <a:r>
                  <a:rPr sz="2800" dirty="0"/>
                  <a:t> and relabel </a:t>
                </a:r>
                <a14:m>
                  <m:oMath xmlns:m="http://schemas.openxmlformats.org/officeDocument/2006/math">
                    <m:r>
                      <a:rPr>
                        <a:latin typeface="Cambria Math" panose="02040503050406030204" pitchFamily="18" charset="0"/>
                      </a:rPr>
                      <m:t>𝑓</m:t>
                    </m:r>
                  </m:oMath>
                </a14:m>
                <a:r>
                  <a:rPr sz="2800" dirty="0"/>
                  <a:t> as g</a:t>
                </a:r>
                <a14:m>
                  <m:oMath xmlns:m="http://schemas.openxmlformats.org/officeDocument/2006/math">
                    <m:r>
                      <a:rPr>
                        <a:latin typeface="Cambria Math" panose="02040503050406030204" pitchFamily="18" charset="0"/>
                      </a:rPr>
                      <m:t>.</m:t>
                    </m:r>
                  </m:oMath>
                </a14:m>
                <a:endParaRPr sz="2800" dirty="0"/>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4"/>
                                    <m:mcJc m:val="center"/>
                                  </m:mcPr>
                                </m:mc>
                              </m:mcs>
                              <m:ctrlPr>
                                <a:rPr i="1">
                                  <a:latin typeface="Cambria Math" panose="02040503050406030204" pitchFamily="18" charset="0"/>
                                </a:rPr>
                              </m:ctrlPr>
                            </m:mPr>
                            <m:mr>
                              <m:e>
                                <m:r>
                                  <a:rPr>
                                    <a:latin typeface="Cambria Math" panose="02040503050406030204" pitchFamily="18" charset="0"/>
                                  </a:rPr>
                                  <m:t>6</m:t>
                                </m:r>
                              </m:e>
                              <m:e>
                                <m:r>
                                  <a:rPr>
                                    <a:latin typeface="Cambria Math" panose="02040503050406030204" pitchFamily="18" charset="0"/>
                                  </a:rPr>
                                  <m:t>40</m:t>
                                </m:r>
                              </m:e>
                              <m:e>
                                <m:r>
                                  <a:rPr>
                                    <a:latin typeface="Cambria Math" panose="02040503050406030204" pitchFamily="18" charset="0"/>
                                  </a:rPr>
                                  <m:t>60</m:t>
                                </m:r>
                              </m:e>
                              <m:e>
                                <m:r>
                                  <a:rPr>
                                    <a:latin typeface="Cambria Math" panose="02040503050406030204" pitchFamily="18" charset="0"/>
                                  </a:rPr>
                                  <m:t>16</m:t>
                                </m:r>
                              </m:e>
                            </m:mr>
                            <m:mr>
                              <m:e>
                                <m:r>
                                  <a:rPr>
                                    <a:latin typeface="Cambria Math" panose="02040503050406030204" pitchFamily="18" charset="0"/>
                                  </a:rPr>
                                  <m:t>4</m:t>
                                </m:r>
                              </m:e>
                              <m:e>
                                <m:r>
                                  <a:rPr>
                                    <a:latin typeface="Cambria Math" panose="02040503050406030204" pitchFamily="18" charset="0"/>
                                  </a:rPr>
                                  <m:t>10</m:t>
                                </m:r>
                              </m:e>
                              <m:e>
                                <m:r>
                                  <a:rPr>
                                    <a:latin typeface="Cambria Math" panose="02040503050406030204" pitchFamily="18" charset="0"/>
                                  </a:rPr>
                                  <m:t>30</m:t>
                                </m:r>
                              </m:e>
                              <m:e>
                                <m:r>
                                  <a:rPr>
                                    <a:latin typeface="Cambria Math" panose="02040503050406030204" pitchFamily="18" charset="0"/>
                                  </a:rPr>
                                  <m:t>8</m:t>
                                </m:r>
                              </m:e>
                            </m:mr>
                            <m:mr>
                              <m:e>
                                <m:r>
                                  <a:rPr>
                                    <a:latin typeface="Cambria Math" panose="02040503050406030204" pitchFamily="18" charset="0"/>
                                  </a:rPr>
                                  <m:t>2</m:t>
                                </m:r>
                              </m:e>
                              <m:e>
                                <m:r>
                                  <a:rPr>
                                    <a:latin typeface="Cambria Math" panose="02040503050406030204" pitchFamily="18" charset="0"/>
                                  </a:rPr>
                                  <m:t>30</m:t>
                                </m:r>
                              </m:e>
                              <m:e>
                                <m:r>
                                  <a:rPr>
                                    <a:latin typeface="Cambria Math" panose="02040503050406030204" pitchFamily="18" charset="0"/>
                                  </a:rPr>
                                  <m:t>120</m:t>
                                </m:r>
                              </m:e>
                              <m:e>
                                <m:r>
                                  <a:rPr>
                                    <a:latin typeface="Cambria Math" panose="02040503050406030204" pitchFamily="18" charset="0"/>
                                  </a:rPr>
                                  <m:t>12</m:t>
                                </m:r>
                              </m:e>
                            </m:mr>
                            <m:mr>
                              <m:e>
                                <m:r>
                                  <a:rPr>
                                    <a:latin typeface="Cambria Math" panose="02040503050406030204" pitchFamily="18" charset="0"/>
                                  </a:rPr>
                                  <m:t>12</m:t>
                                </m:r>
                              </m:e>
                              <m:e>
                                <m:r>
                                  <a:rPr>
                                    <a:latin typeface="Cambria Math" panose="02040503050406030204" pitchFamily="18" charset="0"/>
                                  </a:rPr>
                                  <m:t>70</m:t>
                                </m:r>
                              </m:e>
                              <m:e>
                                <m:r>
                                  <a:rPr>
                                    <a:latin typeface="Cambria Math" panose="02040503050406030204" pitchFamily="18" charset="0"/>
                                  </a:rPr>
                                  <m:t>240</m:t>
                                </m:r>
                              </m:e>
                              <m:e>
                                <m:r>
                                  <a:rPr>
                                    <a:latin typeface="Cambria Math" panose="02040503050406030204" pitchFamily="18" charset="0"/>
                                  </a:rPr>
                                  <m:t>𝑔</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a:stretch>
              </a:blipFill>
            </p:spPr>
            <p:txBody>
              <a:bodyPr/>
              <a:lstStyle/>
              <a:p>
                <a:r>
                  <a:rPr lang="en-IN">
                    <a:noFill/>
                  </a:rPr>
                  <a:t> </a:t>
                </a:r>
              </a:p>
            </p:txBody>
          </p:sp>
        </mc:Fallback>
      </mc:AlternateContent>
      <p:cxnSp>
        <p:nvCxnSpPr>
          <p:cNvPr id="5" name="Straight Connector 4">
            <a:extLst>
              <a:ext uri="{FF2B5EF4-FFF2-40B4-BE49-F238E27FC236}">
                <a16:creationId xmlns:a16="http://schemas.microsoft.com/office/drawing/2014/main" id="{B40BFB68-57A7-4D7C-8963-D9AD7D945C33}"/>
              </a:ext>
            </a:extLst>
          </p:cNvPr>
          <p:cNvCxnSpPr/>
          <p:nvPr/>
        </p:nvCxnSpPr>
        <p:spPr>
          <a:xfrm>
            <a:off x="5638800" y="1905000"/>
            <a:ext cx="0" cy="15240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C2C7CCB-D3BE-43C4-9208-F43A6F3CFB91}"/>
              </a:ext>
            </a:extLst>
          </p:cNvPr>
          <p:cNvCxnSpPr/>
          <p:nvPr/>
        </p:nvCxnSpPr>
        <p:spPr>
          <a:xfrm>
            <a:off x="3429000" y="30480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BAFA334-09C0-430D-B1E0-0722F6091AA4}"/>
              </a:ext>
            </a:extLst>
          </p:cNvPr>
          <p:cNvCxnSpPr/>
          <p:nvPr/>
        </p:nvCxnSpPr>
        <p:spPr>
          <a:xfrm>
            <a:off x="5791200" y="4419600"/>
            <a:ext cx="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BBA05A-10D5-45E3-A05B-38E7061DA5C6}"/>
              </a:ext>
            </a:extLst>
          </p:cNvPr>
          <p:cNvCxnSpPr/>
          <p:nvPr/>
        </p:nvCxnSpPr>
        <p:spPr>
          <a:xfrm>
            <a:off x="3657600" y="5562600"/>
            <a:ext cx="28194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7979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dual maximization problem is to maximize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3</m:t>
                                </m:r>
                              </m:sub>
                            </m:sSub>
                          </m:e>
                        </m:d>
                      </m:e>
                    </m:func>
                    <m:r>
                      <a:rPr>
                        <a:latin typeface="Cambria Math" panose="02040503050406030204" pitchFamily="18" charset="0"/>
                      </a:rPr>
                      <m:t>=</m:t>
                    </m:r>
                    <m:r>
                      <a:rPr>
                        <a:latin typeface="Cambria Math" panose="02040503050406030204" pitchFamily="18" charset="0"/>
                      </a:rPr>
                      <m:t>12</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70</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240</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3</m:t>
                        </m:r>
                      </m:sub>
                    </m:sSub>
                  </m:oMath>
                </a14:m>
                <a:r>
                  <a:rPr sz="2800" dirty="0"/>
                  <a:t> subject to the following constraints.</a:t>
                </a:r>
                <a:endParaRPr lang="en-US"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en-IN"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6</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40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60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16</m:t>
                              </m:r>
                            </m:e>
                            <m:e>
                              <m:r>
                                <a:rPr lang="ar-AE">
                                  <a:latin typeface="Cambria Math" panose="02040503050406030204" pitchFamily="18" charset="0"/>
                                </a:rPr>
                                <m:t>4</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30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8</m:t>
                              </m:r>
                            </m:e>
                            <m:e>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30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120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3</m:t>
                                  </m:r>
                                </m:sub>
                              </m:sSub>
                              <m:r>
                                <a:rPr lang="ar-AE">
                                  <a:latin typeface="Cambria Math" panose="02040503050406030204" pitchFamily="18" charset="0"/>
                                </a:rPr>
                                <m:t>≤</m:t>
                              </m:r>
                              <m:r>
                                <a:rPr lang="ar-AE">
                                  <a:latin typeface="Cambria Math" panose="02040503050406030204" pitchFamily="18" charset="0"/>
                                </a:rPr>
                                <m:t>12</m:t>
                              </m:r>
                            </m:e>
                          </m:eqArr>
                        </m:e>
                      </m:d>
                    </m:oMath>
                  </m:oMathPara>
                </a14:m>
                <a:endParaRPr sz="2800" dirty="0"/>
              </a:p>
              <a:p>
                <a:pPr>
                  <a:defRPr sz="2800"/>
                </a:pPr>
                <a:r>
                  <a:rPr sz="2800" dirty="0"/>
                  <a:t>After setting </a:t>
                </a:r>
                <a14:m>
                  <m:oMath xmlns:m="http://schemas.openxmlformats.org/officeDocument/2006/math">
                    <m:r>
                      <a:rPr>
                        <a:latin typeface="Cambria Math" panose="02040503050406030204" pitchFamily="18" charset="0"/>
                      </a:rPr>
                      <m:t>𝑧</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e>
                    </m:func>
                  </m:oMath>
                </a14:m>
                <a:r>
                  <a:rPr sz="2800" dirty="0"/>
                  <a:t>, rewriting the objective function as </a:t>
                </a:r>
                <a14:m>
                  <m:oMath xmlns:m="http://schemas.openxmlformats.org/officeDocument/2006/math">
                    <m:r>
                      <a:rPr>
                        <a:latin typeface="Cambria Math" panose="02040503050406030204" pitchFamily="18" charset="0"/>
                      </a:rPr>
                      <m:t>−</m:t>
                    </m:r>
                    <m:r>
                      <a:rPr>
                        <a:latin typeface="Cambria Math" panose="02040503050406030204" pitchFamily="18" charset="0"/>
                      </a:rPr>
                      <m:t>12</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70</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240</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dirty="0"/>
                  <a:t>, and defining the slack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3</m:t>
                        </m:r>
                      </m:sub>
                    </m:sSub>
                  </m:oMath>
                </a14:m>
                <a:r>
                  <a:rPr sz="2800" dirty="0"/>
                  <a:t>, we obtain the following initial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67047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Minimizing Cost and Duality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This minimization problem we are to solve is called the </a:t>
                </a:r>
                <a:r>
                  <a:rPr sz="2800" b="1" dirty="0"/>
                  <a:t>primal problem</a:t>
                </a:r>
                <a:r>
                  <a:rPr sz="2800" dirty="0"/>
                  <a:t>. Our first step is to form an augmented matrix for this primal problem. The first rows correspond to the constraints without any slack variables, and the last row corresponds to the objective function </a:t>
                </a:r>
                <a14:m>
                  <m:oMath xmlns:m="http://schemas.openxmlformats.org/officeDocument/2006/math">
                    <m:r>
                      <a:rPr>
                        <a:latin typeface="Cambria Math" panose="02040503050406030204" pitchFamily="18" charset="0"/>
                      </a:rPr>
                      <m:t>5</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𝑓</m:t>
                    </m:r>
                  </m:oMath>
                </a14:m>
                <a:r>
                  <a:rPr sz="2800" dirty="0"/>
                  <a:t>.</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10</m:t>
                                </m:r>
                              </m:e>
                              <m:e>
                                <m:r>
                                  <a:rPr>
                                    <a:latin typeface="Cambria Math" panose="02040503050406030204" pitchFamily="18" charset="0"/>
                                  </a:rPr>
                                  <m:t>2</m:t>
                                </m:r>
                              </m:e>
                              <m:e>
                                <m:r>
                                  <a:rPr>
                                    <a:latin typeface="Cambria Math" panose="02040503050406030204" pitchFamily="18" charset="0"/>
                                  </a:rPr>
                                  <m:t>15</m:t>
                                </m:r>
                              </m:e>
                            </m:mr>
                            <m:mr>
                              <m:e>
                                <m:r>
                                  <a:rPr>
                                    <a:latin typeface="Cambria Math" panose="02040503050406030204" pitchFamily="18" charset="0"/>
                                  </a:rPr>
                                  <m:t>1</m:t>
                                </m:r>
                              </m:e>
                              <m:e>
                                <m:r>
                                  <a:rPr>
                                    <a:latin typeface="Cambria Math" panose="02040503050406030204" pitchFamily="18" charset="0"/>
                                  </a:rPr>
                                  <m:t>2</m:t>
                                </m:r>
                              </m:e>
                              <m:e>
                                <m:r>
                                  <a:rPr>
                                    <a:latin typeface="Cambria Math" panose="02040503050406030204" pitchFamily="18" charset="0"/>
                                  </a:rPr>
                                  <m:t>6</m:t>
                                </m:r>
                              </m:e>
                            </m:mr>
                            <m:mr>
                              <m:e>
                                <m:r>
                                  <a:rPr>
                                    <a:latin typeface="Cambria Math" panose="02040503050406030204" pitchFamily="18" charset="0"/>
                                  </a:rPr>
                                  <m:t>5</m:t>
                                </m:r>
                              </m:e>
                              <m:e>
                                <m:r>
                                  <a:rPr>
                                    <a:latin typeface="Cambria Math" panose="02040503050406030204" pitchFamily="18" charset="0"/>
                                  </a:rPr>
                                  <m:t>4</m:t>
                                </m:r>
                              </m:e>
                              <m:e>
                                <m:r>
                                  <a:rPr>
                                    <a:latin typeface="Cambria Math" panose="02040503050406030204" pitchFamily="18" charset="0"/>
                                  </a:rPr>
                                  <m:t>𝑓</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926"/>
                </a:stretch>
              </a:blipFill>
            </p:spPr>
            <p:txBody>
              <a:bodyPr/>
              <a:lstStyle/>
              <a:p>
                <a:r>
                  <a:rPr lang="en-IN">
                    <a:noFill/>
                  </a:rPr>
                  <a:t> </a:t>
                </a:r>
              </a:p>
            </p:txBody>
          </p:sp>
        </mc:Fallback>
      </mc:AlternateContent>
      <p:grpSp>
        <p:nvGrpSpPr>
          <p:cNvPr id="10" name="Group 9">
            <a:extLst>
              <a:ext uri="{FF2B5EF4-FFF2-40B4-BE49-F238E27FC236}">
                <a16:creationId xmlns:a16="http://schemas.microsoft.com/office/drawing/2014/main" id="{8D1863CC-4164-44B9-B0BD-39279C88EF97}"/>
              </a:ext>
            </a:extLst>
          </p:cNvPr>
          <p:cNvGrpSpPr/>
          <p:nvPr/>
        </p:nvGrpSpPr>
        <p:grpSpPr>
          <a:xfrm>
            <a:off x="4191000" y="4191000"/>
            <a:ext cx="1524000" cy="1143000"/>
            <a:chOff x="4191000" y="4267200"/>
            <a:chExt cx="1524000" cy="1143000"/>
          </a:xfrm>
        </p:grpSpPr>
        <p:cxnSp>
          <p:nvCxnSpPr>
            <p:cNvPr id="5" name="Straight Connector 4">
              <a:extLst>
                <a:ext uri="{FF2B5EF4-FFF2-40B4-BE49-F238E27FC236}">
                  <a16:creationId xmlns:a16="http://schemas.microsoft.com/office/drawing/2014/main" id="{9F7BF598-5E1D-4511-8D84-F062A5F53891}"/>
                </a:ext>
              </a:extLst>
            </p:cNvPr>
            <p:cNvCxnSpPr/>
            <p:nvPr/>
          </p:nvCxnSpPr>
          <p:spPr>
            <a:xfrm>
              <a:off x="51054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8003F9-F003-4D4B-939C-2656FE56A309}"/>
                </a:ext>
              </a:extLst>
            </p:cNvPr>
            <p:cNvCxnSpPr/>
            <p:nvPr/>
          </p:nvCxnSpPr>
          <p:spPr>
            <a:xfrm>
              <a:off x="4191000" y="5029200"/>
              <a:ext cx="1524000" cy="0"/>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28117BB-E4E7-4C23-96F9-0BDFDCE7AD43}"/>
                  </a:ext>
                </a:extLst>
              </p:cNvPr>
              <p:cNvSpPr>
                <a:spLocks noGrp="1"/>
              </p:cNvSpPr>
              <p:nvPr>
                <p:ph sz="quarter" idx="11"/>
              </p:nvPr>
            </p:nvSpPr>
            <p:spPr/>
            <p:txBody>
              <a:bodyPr anchor="b"/>
              <a:lstStyle/>
              <a:p>
                <a:r>
                  <a:rPr lang="en-IN" sz="2800" dirty="0"/>
                  <a:t>Since </a:t>
                </a:r>
                <a14:m>
                  <m:oMath xmlns:m="http://schemas.openxmlformats.org/officeDocument/2006/math">
                    <m:r>
                      <a:rPr lang="en-IN" sz="2800">
                        <a:latin typeface="Cambria Math" panose="02040503050406030204" pitchFamily="18" charset="0"/>
                      </a:rPr>
                      <m:t>−</m:t>
                    </m:r>
                    <m:r>
                      <a:rPr lang="en-IN" sz="2800">
                        <a:latin typeface="Cambria Math" panose="02040503050406030204" pitchFamily="18" charset="0"/>
                      </a:rPr>
                      <m:t>240</m:t>
                    </m:r>
                  </m:oMath>
                </a14:m>
                <a:r>
                  <a:rPr lang="en-IN" sz="2800" dirty="0"/>
                  <a:t> is the negative entry in the bottom row with largest absolute value, column 3 will be our pivot column. Moreover, </a:t>
                </a:r>
                <a14:m>
                  <m:oMath xmlns:m="http://schemas.openxmlformats.org/officeDocument/2006/math">
                    <m:f>
                      <m:fPr>
                        <m:ctrlPr>
                          <a:rPr lang="ar-AE" sz="2800" i="1">
                            <a:latin typeface="Cambria Math" panose="02040503050406030204" pitchFamily="18" charset="0"/>
                          </a:rPr>
                        </m:ctrlPr>
                      </m:fPr>
                      <m:num>
                        <m:r>
                          <a:rPr lang="ar-AE" sz="2800">
                            <a:latin typeface="Cambria Math" panose="02040503050406030204" pitchFamily="18" charset="0"/>
                          </a:rPr>
                          <m:t>12</m:t>
                        </m:r>
                      </m:num>
                      <m:den>
                        <m:r>
                          <a:rPr lang="ar-AE" sz="2800">
                            <a:latin typeface="Cambria Math" panose="02040503050406030204" pitchFamily="18" charset="0"/>
                          </a:rPr>
                          <m:t>120</m:t>
                        </m:r>
                      </m:den>
                    </m:f>
                    <m:r>
                      <a:rPr lang="ar-AE" sz="2800">
                        <a:latin typeface="Cambria Math" panose="02040503050406030204" pitchFamily="18" charset="0"/>
                      </a:rPr>
                      <m:t>=</m:t>
                    </m:r>
                    <m:r>
                      <a:rPr lang="ar-AE" sz="2800">
                        <a:latin typeface="Cambria Math" panose="02040503050406030204" pitchFamily="18" charset="0"/>
                      </a:rPr>
                      <m:t>0</m:t>
                    </m:r>
                    <m:r>
                      <a:rPr lang="ar-AE" sz="2800">
                        <a:latin typeface="Cambria Math" panose="02040503050406030204" pitchFamily="18" charset="0"/>
                      </a:rPr>
                      <m:t>.</m:t>
                    </m:r>
                    <m:r>
                      <a:rPr lang="ar-AE" sz="2800">
                        <a:latin typeface="Cambria Math" panose="02040503050406030204" pitchFamily="18" charset="0"/>
                      </a:rPr>
                      <m:t>1</m:t>
                    </m:r>
                  </m:oMath>
                </a14:m>
                <a:r>
                  <a:rPr lang="ar-AE" sz="2800" dirty="0"/>
                  <a:t> </a:t>
                </a:r>
                <a:r>
                  <a:rPr lang="en-IN" sz="2800" dirty="0"/>
                  <a:t>is a smaller quotient than </a:t>
                </a:r>
                <a14:m>
                  <m:oMath xmlns:m="http://schemas.openxmlformats.org/officeDocument/2006/math">
                    <m:f>
                      <m:fPr>
                        <m:ctrlPr>
                          <a:rPr lang="ar-AE" sz="2800" i="1">
                            <a:latin typeface="Cambria Math" panose="02040503050406030204" pitchFamily="18" charset="0"/>
                          </a:rPr>
                        </m:ctrlPr>
                      </m:fPr>
                      <m:num>
                        <m:r>
                          <a:rPr lang="ar-AE" sz="2800">
                            <a:latin typeface="Cambria Math" panose="02040503050406030204" pitchFamily="18" charset="0"/>
                          </a:rPr>
                          <m:t>8</m:t>
                        </m:r>
                      </m:num>
                      <m:den>
                        <m:r>
                          <a:rPr lang="ar-AE" sz="2800">
                            <a:latin typeface="Cambria Math" panose="02040503050406030204" pitchFamily="18" charset="0"/>
                          </a:rPr>
                          <m:t>30</m:t>
                        </m:r>
                      </m:den>
                    </m:f>
                  </m:oMath>
                </a14:m>
                <a:r>
                  <a:rPr lang="ar-AE" sz="2800" dirty="0"/>
                  <a:t> </a:t>
                </a:r>
                <a:r>
                  <a:rPr lang="en-IN" sz="2800" dirty="0"/>
                  <a:t>and </a:t>
                </a:r>
                <a14:m>
                  <m:oMath xmlns:m="http://schemas.openxmlformats.org/officeDocument/2006/math">
                    <m:f>
                      <m:fPr>
                        <m:ctrlPr>
                          <a:rPr lang="ar-AE" sz="2800" i="1">
                            <a:latin typeface="Cambria Math" panose="02040503050406030204" pitchFamily="18" charset="0"/>
                          </a:rPr>
                        </m:ctrlPr>
                      </m:fPr>
                      <m:num>
                        <m:r>
                          <a:rPr lang="ar-AE" sz="2800">
                            <a:latin typeface="Cambria Math" panose="02040503050406030204" pitchFamily="18" charset="0"/>
                          </a:rPr>
                          <m:t>16</m:t>
                        </m:r>
                      </m:num>
                      <m:den>
                        <m:r>
                          <a:rPr lang="ar-AE" sz="2800">
                            <a:latin typeface="Cambria Math" panose="02040503050406030204" pitchFamily="18" charset="0"/>
                          </a:rPr>
                          <m:t>60</m:t>
                        </m:r>
                      </m:den>
                    </m:f>
                  </m:oMath>
                </a14:m>
                <a:r>
                  <a:rPr lang="ar-AE" sz="2800" dirty="0"/>
                  <a:t> (</a:t>
                </a:r>
                <a:r>
                  <a:rPr lang="en-IN" sz="2800" dirty="0"/>
                  <a:t>both being approximately </a:t>
                </a:r>
                <a:r>
                  <a:rPr lang="en-IN" sz="2800" dirty="0">
                    <a:latin typeface="Cambria Math"/>
                  </a:rPr>
                  <a:t>0.2667</a:t>
                </a:r>
                <a:r>
                  <a:rPr lang="en-IN" sz="2800" dirty="0"/>
                  <a:t>). Thus </a:t>
                </a:r>
                <a:r>
                  <a:rPr lang="en-IN" sz="2800" dirty="0">
                    <a:latin typeface="Cambria Math"/>
                  </a:rPr>
                  <a:t>120</a:t>
                </a:r>
                <a:r>
                  <a:rPr lang="en-IN" sz="2800" dirty="0"/>
                  <a:t> is the pivot element, and we obtain the following simplex tableau.</a:t>
                </a:r>
              </a:p>
            </p:txBody>
          </p:sp>
        </mc:Choice>
        <mc:Fallback xmlns="">
          <p:sp>
            <p:nvSpPr>
              <p:cNvPr id="4" name="Content Placeholder 3">
                <a:extLst>
                  <a:ext uri="{FF2B5EF4-FFF2-40B4-BE49-F238E27FC236}">
                    <a16:creationId xmlns:a16="http://schemas.microsoft.com/office/drawing/2014/main" id="{F28117BB-E4E7-4C23-96F9-0BDFDCE7AD43}"/>
                  </a:ext>
                </a:extLst>
              </p:cNvPr>
              <p:cNvSpPr>
                <a:spLocks noGrp="1" noRot="1" noChangeAspect="1" noMove="1" noResize="1" noEditPoints="1" noAdjustHandles="1" noChangeArrowheads="1" noChangeShapeType="1" noTextEdit="1"/>
              </p:cNvSpPr>
              <p:nvPr>
                <p:ph sz="quarter" idx="11"/>
              </p:nvPr>
            </p:nvSpPr>
            <p:spPr>
              <a:blipFill>
                <a:blip r:embed="rId3"/>
                <a:stretch>
                  <a:fillRect l="-1481" r="-1556" b="-3518"/>
                </a:stretch>
              </a:blipFill>
            </p:spPr>
            <p:txBody>
              <a:bodyPr/>
              <a:lstStyle/>
              <a:p>
                <a:r>
                  <a:rPr lang="en-IN">
                    <a:noFill/>
                  </a:rPr>
                  <a:t> </a:t>
                </a:r>
              </a:p>
            </p:txBody>
          </p:sp>
        </mc:Fallback>
      </mc:AlternateContent>
      <p:pic>
        <p:nvPicPr>
          <p:cNvPr id="6" name="Content Placeholder 4">
            <a:extLst>
              <a:ext uri="{FF2B5EF4-FFF2-40B4-BE49-F238E27FC236}">
                <a16:creationId xmlns:a16="http://schemas.microsoft.com/office/drawing/2014/main" id="{6C41F31C-F2B3-415E-824D-EB25D4FCE0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9000" y="1143000"/>
            <a:ext cx="4086000" cy="1800000"/>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p:pic>
        <p:nvPicPr>
          <p:cNvPr id="6" name="Picture 5">
            <a:extLst>
              <a:ext uri="{FF2B5EF4-FFF2-40B4-BE49-F238E27FC236}">
                <a16:creationId xmlns:a16="http://schemas.microsoft.com/office/drawing/2014/main" id="{D016CFB7-7B6D-45FF-807C-CDB069498E54}"/>
              </a:ext>
            </a:extLst>
          </p:cNvPr>
          <p:cNvPicPr>
            <a:picLocks noChangeAspect="1"/>
          </p:cNvPicPr>
          <p:nvPr/>
        </p:nvPicPr>
        <p:blipFill>
          <a:blip r:embed="rId3"/>
          <a:stretch>
            <a:fillRect/>
          </a:stretch>
        </p:blipFill>
        <p:spPr>
          <a:xfrm>
            <a:off x="252000" y="1852126"/>
            <a:ext cx="8640000" cy="2979923"/>
          </a:xfrm>
          <a:prstGeom prst="rect">
            <a:avLst/>
          </a:prstGeom>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Column 2 is our next pivot column. We have a tie for the smallest quotients in rows 1 and 3, since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25</m:t>
                        </m:r>
                      </m:den>
                    </m:f>
                    <m:r>
                      <a:rPr>
                        <a:latin typeface="Cambria Math" panose="02040503050406030204" pitchFamily="18" charset="0"/>
                      </a:rPr>
                      <m:t>=</m:t>
                    </m:r>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m:t>
                            </m:r>
                          </m:den>
                        </m:f>
                      </m:num>
                      <m:den>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oMath>
                </a14:m>
                <a:r>
                  <a:rPr sz="2800"/>
                  <a:t>; if we use </a:t>
                </a:r>
                <a:r>
                  <a:rPr sz="2800">
                    <a:latin typeface="Cambria Math"/>
                  </a:rPr>
                  <a:t>25</a:t>
                </a:r>
                <a:r>
                  <a:rPr sz="2800"/>
                  <a:t> as our next pivot element, we obtain the following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a:stretch>
              </a:blipFill>
            </p:spPr>
            <p:txBody>
              <a:bodyPr/>
              <a:lstStyle/>
              <a:p>
                <a:r>
                  <a:rPr lang="en-US">
                    <a:noFill/>
                  </a:rPr>
                  <a:t> </a:t>
                </a:r>
              </a:p>
            </p:txBody>
          </p:sp>
        </mc:Fallback>
      </mc:AlternateContent>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p:pic>
        <p:nvPicPr>
          <p:cNvPr id="6" name="Picture 5">
            <a:extLst>
              <a:ext uri="{FF2B5EF4-FFF2-40B4-BE49-F238E27FC236}">
                <a16:creationId xmlns:a16="http://schemas.microsoft.com/office/drawing/2014/main" id="{7F7F9D68-813E-4058-87C6-2213FBED622C}"/>
              </a:ext>
            </a:extLst>
          </p:cNvPr>
          <p:cNvPicPr>
            <a:picLocks noChangeAspect="1"/>
          </p:cNvPicPr>
          <p:nvPr/>
        </p:nvPicPr>
        <p:blipFill>
          <a:blip r:embed="rId3"/>
          <a:stretch>
            <a:fillRect/>
          </a:stretch>
        </p:blipFill>
        <p:spPr>
          <a:xfrm>
            <a:off x="252000" y="1782720"/>
            <a:ext cx="8640000" cy="3111092"/>
          </a:xfrm>
          <a:prstGeom prst="rect">
            <a:avLst/>
          </a:prstGeom>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Column 1 is our next pivot column, but there is a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30</m:t>
                        </m:r>
                      </m:den>
                    </m:f>
                  </m:oMath>
                </a14:m>
                <a:r>
                  <a:rPr sz="2800" dirty="0"/>
                  <a:t> entry in this column. At this point, we have a basic feasible solution of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28</m:t>
                        </m:r>
                      </m:e>
                    </m:d>
                  </m:oMath>
                </a14:m>
                <a:r>
                  <a:rPr sz="2800" dirty="0"/>
                  <a:t>, and the basic variables are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3</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It would be helpful to do the pivoting process again using column 1 so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oMath>
                </a14:m>
                <a:r>
                  <a:rPr sz="2800" dirty="0"/>
                  <a:t> becomes a basic variable instead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Since there is a </a:t>
                </a:r>
                <a:r>
                  <a:rPr sz="2800" dirty="0">
                    <a:latin typeface="Cambria Math"/>
                  </a:rPr>
                  <a:t>1</a:t>
                </a:r>
                <a:r>
                  <a:rPr sz="2800" dirty="0"/>
                  <a:t> in the second row in the column corresponding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oMath>
                </a14:m>
                <a:r>
                  <a:rPr sz="2800" dirty="0"/>
                  <a:t>, we'll choose row 2 as the next pivot row (thus </a:t>
                </a:r>
                <a:r>
                  <a:rPr sz="2800" dirty="0">
                    <a:latin typeface="Cambria Math"/>
                  </a:rPr>
                  <a:t>3</a:t>
                </a:r>
                <a:r>
                  <a:rPr sz="2800" dirty="0"/>
                  <a:t> is next pivot element). We obtain the following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a:stretch>
              </a:blipFill>
            </p:spPr>
            <p:txBody>
              <a:bodyPr/>
              <a:lstStyle/>
              <a:p>
                <a:r>
                  <a:rPr lang="en-US">
                    <a:noFill/>
                  </a:rPr>
                  <a:t> </a:t>
                </a:r>
              </a:p>
            </p:txBody>
          </p:sp>
        </mc:Fallback>
      </mc:AlternateContent>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p:pic>
        <p:nvPicPr>
          <p:cNvPr id="6" name="Picture 5">
            <a:extLst>
              <a:ext uri="{FF2B5EF4-FFF2-40B4-BE49-F238E27FC236}">
                <a16:creationId xmlns:a16="http://schemas.microsoft.com/office/drawing/2014/main" id="{94221AD4-A459-412D-AA4F-BE424555D9FC}"/>
              </a:ext>
            </a:extLst>
          </p:cNvPr>
          <p:cNvPicPr>
            <a:picLocks noChangeAspect="1"/>
          </p:cNvPicPr>
          <p:nvPr/>
        </p:nvPicPr>
        <p:blipFill>
          <a:blip r:embed="rId3"/>
          <a:stretch>
            <a:fillRect/>
          </a:stretch>
        </p:blipFill>
        <p:spPr>
          <a:xfrm>
            <a:off x="252000" y="1839538"/>
            <a:ext cx="8640000" cy="3003720"/>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Low-Carb Diet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We are now done because there are no negative entries in the last row. By the Theorem of Duality, the minimum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r>
                      <a:rPr>
                        <a:latin typeface="Cambria Math" panose="02040503050406030204" pitchFamily="18" charset="0"/>
                      </a:rPr>
                      <m:t>=</m:t>
                    </m:r>
                    <m:r>
                      <a:rPr>
                        <a:latin typeface="Cambria Math" panose="02040503050406030204" pitchFamily="18" charset="0"/>
                      </a:rPr>
                      <m:t>16</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8</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is </a:t>
                </a:r>
                <a:r>
                  <a:rPr sz="2800" dirty="0">
                    <a:latin typeface="Cambria Math"/>
                  </a:rPr>
                  <a:t>36</a:t>
                </a:r>
                <a:r>
                  <a:rPr sz="2800" dirty="0"/>
                  <a:t>. Moreover, this minimum value is attained at </a:t>
                </a:r>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5</m:t>
                            </m:r>
                          </m:den>
                        </m:f>
                      </m:e>
                    </m:d>
                  </m:oMath>
                </a14:m>
                <a:r>
                  <a:rPr sz="2800" dirty="0"/>
                  <a:t>. Therefore, we should choose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oMath>
                </a14:m>
                <a:r>
                  <a:rPr sz="2800" dirty="0"/>
                  <a:t> servings of salad A, </a:t>
                </a:r>
                <a:r>
                  <a:rPr sz="2800" dirty="0">
                    <a:latin typeface="Cambria Math"/>
                  </a:rPr>
                  <a:t>2</a:t>
                </a:r>
                <a:r>
                  <a:rPr sz="2800" dirty="0"/>
                  <a:t> servings of salad B,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5</m:t>
                        </m:r>
                      </m:den>
                    </m:f>
                  </m:oMath>
                </a14:m>
                <a:r>
                  <a:rPr sz="2800" dirty="0"/>
                  <a:t> servings of salad C. Since each serving is </a:t>
                </a:r>
                <a:r>
                  <a:rPr sz="2800" dirty="0">
                    <a:latin typeface="Cambria Math"/>
                  </a:rPr>
                  <a:t>2.5</a:t>
                </a:r>
                <a:r>
                  <a:rPr sz="2800" dirty="0"/>
                  <a:t> ounces, we can write the conclusion as follows: We need to consume </a:t>
                </a:r>
                <a:r>
                  <a:rPr sz="2800" dirty="0">
                    <a:latin typeface="Cambria Math"/>
                  </a:rPr>
                  <a:t>0.5</a:t>
                </a:r>
                <a:r>
                  <a:rPr sz="2800" dirty="0"/>
                  <a:t> ounces of salad A, </a:t>
                </a:r>
                <a:r>
                  <a:rPr sz="2800" dirty="0">
                    <a:latin typeface="Cambria Math"/>
                  </a:rPr>
                  <a:t>5</a:t>
                </a:r>
                <a:r>
                  <a:rPr sz="2800" dirty="0"/>
                  <a:t> ounces of salad B, and </a:t>
                </a:r>
                <a:r>
                  <a:rPr sz="2800" dirty="0">
                    <a:latin typeface="Cambria Math"/>
                  </a:rPr>
                  <a:t>3.5</a:t>
                </a:r>
                <a:r>
                  <a:rPr sz="2800" dirty="0"/>
                  <a:t> ounces of salad C to meet the requirements of the diet and minimize the carbohydrate intake to </a:t>
                </a:r>
                <a:r>
                  <a:rPr sz="2800" dirty="0">
                    <a:latin typeface="Cambria Math"/>
                  </a:rPr>
                  <a:t>36</a:t>
                </a:r>
                <a:r>
                  <a:rPr sz="2800" dirty="0"/>
                  <a:t> grams.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r="-1630"/>
                </a:stretch>
              </a:blipFill>
            </p:spPr>
            <p:txBody>
              <a:bodyPr/>
              <a:lstStyle/>
              <a:p>
                <a:r>
                  <a:rPr lang="en-IN">
                    <a:noFill/>
                  </a:rPr>
                  <a:t> </a:t>
                </a:r>
              </a:p>
            </p:txBody>
          </p:sp>
        </mc:Fallback>
      </mc:AlternateContent>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Minimizing Cost and Duality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This matrix </a:t>
                </a:r>
                <a14:m>
                  <m:oMath xmlns:m="http://schemas.openxmlformats.org/officeDocument/2006/math">
                    <m:r>
                      <a:rPr>
                        <a:latin typeface="Cambria Math" panose="02040503050406030204" pitchFamily="18" charset="0"/>
                      </a:rPr>
                      <m:t>𝐴</m:t>
                    </m:r>
                  </m:oMath>
                </a14:m>
                <a:r>
                  <a:rPr sz="2800" dirty="0"/>
                  <a:t> is called the </a:t>
                </a:r>
                <a:r>
                  <a:rPr sz="2800" b="1" dirty="0"/>
                  <a:t>matrix for minimization with constraints</a:t>
                </a:r>
                <a:r>
                  <a:rPr sz="2800" dirty="0"/>
                  <a:t>. Next, we take the </a:t>
                </a:r>
                <a:r>
                  <a:rPr sz="2800" b="1" dirty="0"/>
                  <a:t>transpose</a:t>
                </a:r>
                <a:r>
                  <a:rPr sz="2800" dirty="0"/>
                  <a:t> of </a:t>
                </a:r>
                <a14:m>
                  <m:oMath xmlns:m="http://schemas.openxmlformats.org/officeDocument/2006/math">
                    <m:r>
                      <a:rPr>
                        <a:latin typeface="Cambria Math" panose="02040503050406030204" pitchFamily="18" charset="0"/>
                      </a:rPr>
                      <m:t>𝐴</m:t>
                    </m:r>
                  </m:oMath>
                </a14:m>
                <a:r>
                  <a:rPr sz="2800" dirty="0"/>
                  <a:t>. This matrix is denoted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oMath>
                </a14:m>
                <a:r>
                  <a:rPr sz="2800" dirty="0"/>
                  <a:t>. It is formed by taking each of the rows in </a:t>
                </a:r>
                <a14:m>
                  <m:oMath xmlns:m="http://schemas.openxmlformats.org/officeDocument/2006/math">
                    <m:r>
                      <a:rPr>
                        <a:latin typeface="Cambria Math" panose="02040503050406030204" pitchFamily="18" charset="0"/>
                      </a:rPr>
                      <m:t>𝐴</m:t>
                    </m:r>
                  </m:oMath>
                </a14:m>
                <a:r>
                  <a:rPr sz="2800" dirty="0"/>
                  <a:t> and writing them as columns in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oMath>
                </a14:m>
                <a:r>
                  <a:rPr sz="2800" dirty="0"/>
                  <a:t> (or one can take the columns of </a:t>
                </a:r>
                <a14:m>
                  <m:oMath xmlns:m="http://schemas.openxmlformats.org/officeDocument/2006/math">
                    <m:r>
                      <a:rPr>
                        <a:latin typeface="Cambria Math" panose="02040503050406030204" pitchFamily="18" charset="0"/>
                      </a:rPr>
                      <m:t>𝐴</m:t>
                    </m:r>
                  </m:oMath>
                </a14:m>
                <a:r>
                  <a:rPr sz="2800" dirty="0"/>
                  <a:t> and write them as rows in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oMath>
                </a14:m>
                <a:r>
                  <a:rPr sz="2800" dirty="0"/>
                  <a:t>).</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𝑇</m:t>
                          </m:r>
                        </m:sup>
                      </m:sSup>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10</m:t>
                                </m:r>
                              </m:e>
                              <m:e>
                                <m:r>
                                  <a:rPr>
                                    <a:latin typeface="Cambria Math" panose="02040503050406030204" pitchFamily="18" charset="0"/>
                                  </a:rPr>
                                  <m:t>1</m:t>
                                </m:r>
                              </m:e>
                              <m:e>
                                <m:r>
                                  <a:rPr>
                                    <a:latin typeface="Cambria Math" panose="02040503050406030204" pitchFamily="18" charset="0"/>
                                  </a:rPr>
                                  <m:t>5</m:t>
                                </m:r>
                              </m:e>
                            </m:mr>
                            <m:mr>
                              <m:e>
                                <m:r>
                                  <a:rPr>
                                    <a:latin typeface="Cambria Math" panose="02040503050406030204" pitchFamily="18" charset="0"/>
                                  </a:rPr>
                                  <m:t>2</m:t>
                                </m:r>
                              </m:e>
                              <m:e>
                                <m:r>
                                  <a:rPr>
                                    <a:latin typeface="Cambria Math" panose="02040503050406030204" pitchFamily="18" charset="0"/>
                                  </a:rPr>
                                  <m:t>2</m:t>
                                </m:r>
                              </m:e>
                              <m:e>
                                <m:r>
                                  <a:rPr>
                                    <a:latin typeface="Cambria Math" panose="02040503050406030204" pitchFamily="18" charset="0"/>
                                  </a:rPr>
                                  <m:t>4</m:t>
                                </m:r>
                              </m:e>
                            </m:mr>
                            <m:mr>
                              <m:e>
                                <m:r>
                                  <a:rPr>
                                    <a:latin typeface="Cambria Math" panose="02040503050406030204" pitchFamily="18" charset="0"/>
                                  </a:rPr>
                                  <m:t>15</m:t>
                                </m:r>
                              </m:e>
                              <m:e>
                                <m:r>
                                  <a:rPr>
                                    <a:latin typeface="Cambria Math" panose="02040503050406030204" pitchFamily="18" charset="0"/>
                                  </a:rPr>
                                  <m:t>6</m:t>
                                </m:r>
                              </m:e>
                              <m:e>
                                <m:r>
                                  <a:rPr>
                                    <a:latin typeface="Cambria Math" panose="02040503050406030204" pitchFamily="18" charset="0"/>
                                  </a:rPr>
                                  <m:t>𝑔</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926"/>
                </a:stretch>
              </a:blipFill>
            </p:spPr>
            <p:txBody>
              <a:bodyPr/>
              <a:lstStyle/>
              <a:p>
                <a:r>
                  <a:rPr lang="en-IN">
                    <a:noFill/>
                  </a:rPr>
                  <a:t> </a:t>
                </a:r>
              </a:p>
            </p:txBody>
          </p:sp>
        </mc:Fallback>
      </mc:AlternateContent>
      <p:grpSp>
        <p:nvGrpSpPr>
          <p:cNvPr id="4" name="Group 3">
            <a:extLst>
              <a:ext uri="{FF2B5EF4-FFF2-40B4-BE49-F238E27FC236}">
                <a16:creationId xmlns:a16="http://schemas.microsoft.com/office/drawing/2014/main" id="{F77C2DBB-C91B-4260-9807-9949F87BC21F}"/>
              </a:ext>
            </a:extLst>
          </p:cNvPr>
          <p:cNvGrpSpPr/>
          <p:nvPr/>
        </p:nvGrpSpPr>
        <p:grpSpPr>
          <a:xfrm>
            <a:off x="4267200" y="3657600"/>
            <a:ext cx="1524000" cy="1143000"/>
            <a:chOff x="4191000" y="4267200"/>
            <a:chExt cx="1524000" cy="1143000"/>
          </a:xfrm>
        </p:grpSpPr>
        <p:cxnSp>
          <p:nvCxnSpPr>
            <p:cNvPr id="5" name="Straight Connector 4">
              <a:extLst>
                <a:ext uri="{FF2B5EF4-FFF2-40B4-BE49-F238E27FC236}">
                  <a16:creationId xmlns:a16="http://schemas.microsoft.com/office/drawing/2014/main" id="{EFB46FF8-DC88-47AA-9951-3BDE1FE52DAB}"/>
                </a:ext>
              </a:extLst>
            </p:cNvPr>
            <p:cNvCxnSpPr/>
            <p:nvPr/>
          </p:nvCxnSpPr>
          <p:spPr>
            <a:xfrm>
              <a:off x="51054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33DBC0E-F17E-4D7C-8865-DF27EB10A66B}"/>
                </a:ext>
              </a:extLst>
            </p:cNvPr>
            <p:cNvCxnSpPr/>
            <p:nvPr/>
          </p:nvCxnSpPr>
          <p:spPr>
            <a:xfrm>
              <a:off x="4191000" y="5029200"/>
              <a:ext cx="1524000" cy="0"/>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1923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Minimizing Cost and Duality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Notice that we relabel the </a:t>
                </a:r>
                <a14:m>
                  <m:oMath xmlns:m="http://schemas.openxmlformats.org/officeDocument/2006/math">
                    <m:r>
                      <a:rPr lang="en-IN">
                        <a:latin typeface="Cambria Math" panose="02040503050406030204" pitchFamily="18" charset="0"/>
                      </a:rPr>
                      <m:t>𝑓</m:t>
                    </m:r>
                  </m:oMath>
                </a14:m>
                <a:r>
                  <a:rPr lang="en-IN" sz="2800" dirty="0"/>
                  <a:t> in </a:t>
                </a:r>
                <a14:m>
                  <m:oMath xmlns:m="http://schemas.openxmlformats.org/officeDocument/2006/math">
                    <m:r>
                      <a:rPr lang="en-IN">
                        <a:latin typeface="Cambria Math" panose="02040503050406030204" pitchFamily="18" charset="0"/>
                      </a:rPr>
                      <m:t>𝐴</m:t>
                    </m:r>
                  </m:oMath>
                </a14:m>
                <a:r>
                  <a:rPr lang="en-IN" sz="2800" dirty="0"/>
                  <a:t> as </a:t>
                </a:r>
                <a14:m>
                  <m:oMath xmlns:m="http://schemas.openxmlformats.org/officeDocument/2006/math">
                    <m:r>
                      <a:rPr lang="en-IN">
                        <a:latin typeface="Cambria Math" panose="02040503050406030204" pitchFamily="18" charset="0"/>
                      </a:rPr>
                      <m:t>𝑔</m:t>
                    </m:r>
                  </m:oMath>
                </a14:m>
                <a:r>
                  <a:rPr lang="en-IN" sz="2800" dirty="0"/>
                  <a:t> in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𝑇</m:t>
                        </m:r>
                      </m:sup>
                    </m:sSup>
                  </m:oMath>
                </a14:m>
                <a:r>
                  <a:rPr lang="ar-AE" sz="2800" dirty="0"/>
                  <a:t> </a:t>
                </a:r>
                <a:r>
                  <a:rPr lang="en-IN" sz="2800" dirty="0"/>
                  <a:t>because we will eventually maximize an objective function that is different than </a:t>
                </a:r>
                <a14:m>
                  <m:oMath xmlns:m="http://schemas.openxmlformats.org/officeDocument/2006/math">
                    <m:r>
                      <a:rPr lang="en-IN">
                        <a:latin typeface="Cambria Math" panose="02040503050406030204" pitchFamily="18" charset="0"/>
                      </a:rPr>
                      <m:t>𝑓</m:t>
                    </m:r>
                  </m:oMath>
                </a14:m>
                <a:r>
                  <a:rPr lang="en-IN" sz="2800" dirty="0"/>
                  <a:t> (it will be </a:t>
                </a:r>
                <a14:m>
                  <m:oMath xmlns:m="http://schemas.openxmlformats.org/officeDocument/2006/math">
                    <m:r>
                      <a:rPr lang="en-IN">
                        <a:latin typeface="Cambria Math" panose="02040503050406030204" pitchFamily="18" charset="0"/>
                      </a:rPr>
                      <m:t>𝑔</m:t>
                    </m:r>
                  </m:oMath>
                </a14:m>
                <a:r>
                  <a:rPr lang="en-IN" sz="2800" dirty="0"/>
                  <a:t>). Using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𝑇</m:t>
                        </m:r>
                      </m:sup>
                    </m:sSup>
                  </m:oMath>
                </a14:m>
                <a:r>
                  <a:rPr lang="ar-AE" sz="2800" dirty="0"/>
                  <a:t>, </a:t>
                </a:r>
                <a:r>
                  <a:rPr lang="en-IN" sz="2800" dirty="0"/>
                  <a:t>we can write a new problem called the </a:t>
                </a:r>
                <a:r>
                  <a:rPr lang="en-IN" sz="2800" b="1" dirty="0"/>
                  <a:t>dual problem</a:t>
                </a:r>
                <a:r>
                  <a:rPr lang="en-IN" sz="2800" dirty="0"/>
                  <a:t> to the primal problem. This problem will be a maximization problem. Using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𝑇</m:t>
                        </m:r>
                      </m:sup>
                    </m:sSup>
                  </m:oMath>
                </a14:m>
                <a:r>
                  <a:rPr lang="ar-AE" sz="2800" dirty="0"/>
                  <a:t>, </a:t>
                </a:r>
                <a:r>
                  <a:rPr lang="en-IN" sz="2800" dirty="0"/>
                  <a:t>we state the corresponding dual problem.</a:t>
                </a:r>
              </a:p>
              <a:p>
                <a:pPr>
                  <a:defRPr sz="2800"/>
                </a:pPr>
                <a:r>
                  <a:rPr lang="en-IN" sz="2800" dirty="0"/>
                  <a:t>Find the maximum value of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2</m:t>
                                </m:r>
                              </m:sub>
                            </m:sSub>
                          </m:e>
                        </m:d>
                      </m:e>
                    </m:func>
                    <m:r>
                      <a:rPr lang="ar-AE">
                        <a:latin typeface="Cambria Math" panose="02040503050406030204" pitchFamily="18" charset="0"/>
                      </a:rPr>
                      <m:t>=</m:t>
                    </m:r>
                    <m:r>
                      <a:rPr lang="ar-AE">
                        <a:latin typeface="Cambria Math" panose="02040503050406030204" pitchFamily="18" charset="0"/>
                      </a:rPr>
                      <m:t>15</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6</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2</m:t>
                        </m:r>
                      </m:sub>
                    </m:sSub>
                  </m:oMath>
                </a14:m>
                <a:endParaRPr lang="ar-AE" sz="2800" dirty="0"/>
              </a:p>
              <a:p>
                <a:pPr>
                  <a:defRPr sz="2800"/>
                </a:pPr>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10</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5</m:t>
                              </m:r>
                            </m:e>
                            <m:e>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2</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4</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595" r="-2296"/>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36282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Minimizing Cost and Duality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Notice that we changed the names of the variables; instead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we have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oMath>
                </a14:m>
                <a:r>
                  <a:rPr sz="2800" dirty="0"/>
                  <a:t>. The reason for this is that the objective function in the dual problem attains a maximum value at different coordinates than where the objective function in the primal problem attains a minimum value.</a:t>
                </a:r>
              </a:p>
              <a:p>
                <a:pPr>
                  <a:defRPr sz="2800"/>
                </a:pPr>
                <a:r>
                  <a:rPr sz="2800" dirty="0"/>
                  <a:t>At this stage, we can apply the simplex method to solve this maximization problem. We define slack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oMath>
                </a14:m>
                <a:r>
                  <a:rPr sz="2800" dirty="0"/>
                  <a:t> to convert the inequalities in the constraints as equalities, rewrite the objective function as </a:t>
                </a:r>
                <a14:m>
                  <m:oMath xmlns:m="http://schemas.openxmlformats.org/officeDocument/2006/math">
                    <m:r>
                      <a:rPr>
                        <a:latin typeface="Cambria Math" panose="02040503050406030204" pitchFamily="18" charset="0"/>
                      </a:rPr>
                      <m:t>−</m:t>
                    </m:r>
                    <m:r>
                      <a:rPr>
                        <a:latin typeface="Cambria Math" panose="02040503050406030204" pitchFamily="18" charset="0"/>
                      </a:rPr>
                      <m:t>15</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oMath>
                </a14:m>
                <a:r>
                  <a:rPr sz="2800" dirty="0"/>
                  <a:t> (re-label </a:t>
                </a:r>
                <a14:m>
                  <m:oMath xmlns:m="http://schemas.openxmlformats.org/officeDocument/2006/math">
                    <m:r>
                      <a:rPr>
                        <a:latin typeface="Cambria Math" panose="02040503050406030204" pitchFamily="18" charset="0"/>
                      </a:rPr>
                      <m:t>𝑔</m:t>
                    </m:r>
                  </m:oMath>
                </a14:m>
                <a:r>
                  <a:rPr sz="2800" dirty="0"/>
                  <a:t> as </a:t>
                </a:r>
                <a14:m>
                  <m:oMath xmlns:m="http://schemas.openxmlformats.org/officeDocument/2006/math">
                    <m:r>
                      <a:rPr>
                        <a:latin typeface="Cambria Math" panose="02040503050406030204" pitchFamily="18" charset="0"/>
                      </a:rPr>
                      <m:t>𝑧</m:t>
                    </m:r>
                  </m:oMath>
                </a14:m>
                <a:r>
                  <a:rPr sz="2800" dirty="0"/>
                  <a:t>), and write down the following simplex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2086" r="-1704"/>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07677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 Minimizing Cost and Duality (cont.)</a:t>
            </a:r>
          </a:p>
        </p:txBody>
      </p:sp>
      <p:sp>
        <p:nvSpPr>
          <p:cNvPr id="7" name="Content Placeholder 6">
            <a:extLst>
              <a:ext uri="{FF2B5EF4-FFF2-40B4-BE49-F238E27FC236}">
                <a16:creationId xmlns:a16="http://schemas.microsoft.com/office/drawing/2014/main" id="{BC48A6B3-0F48-4414-9757-C62239124A9A}"/>
              </a:ext>
            </a:extLst>
          </p:cNvPr>
          <p:cNvSpPr>
            <a:spLocks noGrp="1"/>
          </p:cNvSpPr>
          <p:nvPr>
            <p:ph sz="quarter" idx="11"/>
          </p:nvPr>
        </p:nvSpPr>
        <p:spPr/>
        <p:txBody>
          <a:bodyPr anchor="b"/>
          <a:lstStyle/>
          <a:p>
            <a:r>
              <a:rPr lang="en-US" sz="2800" dirty="0"/>
              <a:t>Now apply the same methods as employed before in choosing a pivot element and performing row operations to introduce a </a:t>
            </a:r>
            <a:r>
              <a:rPr lang="en-US" sz="2800" dirty="0">
                <a:latin typeface="Cambria Math"/>
              </a:rPr>
              <a:t>1</a:t>
            </a:r>
            <a:r>
              <a:rPr lang="en-US" sz="2800" dirty="0"/>
              <a:t> in the pivot position and </a:t>
            </a:r>
            <a:r>
              <a:rPr lang="en-US" sz="2800" dirty="0">
                <a:latin typeface="Cambria Math"/>
              </a:rPr>
              <a:t>0</a:t>
            </a:r>
            <a:r>
              <a:rPr lang="en-US" sz="2800" dirty="0"/>
              <a:t> elsewhere in the pivot column. We find that </a:t>
            </a:r>
            <a:r>
              <a:rPr lang="en-US" sz="2800" dirty="0">
                <a:latin typeface="Cambria Math"/>
              </a:rPr>
              <a:t>10</a:t>
            </a:r>
            <a:r>
              <a:rPr lang="en-US" sz="2800" dirty="0"/>
              <a:t> in column 1 is the pivot element, and after a few row operations, we arrive at the following tableau.</a:t>
            </a:r>
            <a:endParaRPr lang="en-IN" sz="2800" dirty="0"/>
          </a:p>
        </p:txBody>
      </p:sp>
      <p:pic>
        <p:nvPicPr>
          <p:cNvPr id="8" name="Content Placeholder 4">
            <a:extLst>
              <a:ext uri="{FF2B5EF4-FFF2-40B4-BE49-F238E27FC236}">
                <a16:creationId xmlns:a16="http://schemas.microsoft.com/office/drawing/2014/main" id="{50A4F7F8-2313-405E-A683-6B90E776F5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9125" y="1524000"/>
            <a:ext cx="2805750" cy="154800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Minimizing Cost and Duality (cont.)</a:t>
            </a:r>
          </a:p>
        </p:txBody>
      </p:sp>
      <p:pic>
        <p:nvPicPr>
          <p:cNvPr id="6" name="Picture 5">
            <a:extLst>
              <a:ext uri="{FF2B5EF4-FFF2-40B4-BE49-F238E27FC236}">
                <a16:creationId xmlns:a16="http://schemas.microsoft.com/office/drawing/2014/main" id="{54AEB139-D886-42AF-931B-77C9A541F09E}"/>
              </a:ext>
            </a:extLst>
          </p:cNvPr>
          <p:cNvPicPr>
            <a:picLocks noChangeAspect="1"/>
          </p:cNvPicPr>
          <p:nvPr/>
        </p:nvPicPr>
        <p:blipFill>
          <a:blip r:embed="rId3"/>
          <a:stretch>
            <a:fillRect/>
          </a:stretch>
        </p:blipFill>
        <p:spPr>
          <a:xfrm>
            <a:off x="1129200" y="2002357"/>
            <a:ext cx="6948000" cy="2853287"/>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Minimizing Cost and Duality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Next,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5</m:t>
                        </m:r>
                      </m:den>
                    </m:f>
                  </m:oMath>
                </a14:m>
                <a:r>
                  <a:rPr sz="2800"/>
                  <a:t> in column 2 is the pivot element. After a few more row operations, we obtain the following tableau.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247813F-6CBA-4A01-AAE8-948FE4F8898D}"/>
              </a:ext>
            </a:extLst>
          </p:cNvPr>
          <p:cNvPicPr>
            <a:picLocks noChangeAspect="1"/>
          </p:cNvPicPr>
          <p:nvPr/>
        </p:nvPicPr>
        <p:blipFill>
          <a:blip r:embed="rId4"/>
          <a:stretch>
            <a:fillRect/>
          </a:stretch>
        </p:blipFill>
        <p:spPr>
          <a:xfrm>
            <a:off x="828000" y="2521097"/>
            <a:ext cx="7488000" cy="2812903"/>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2260</Words>
  <Application>Microsoft Office PowerPoint</Application>
  <PresentationFormat>On-screen Show (4:3)</PresentationFormat>
  <Paragraphs>128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Courier New</vt:lpstr>
      <vt:lpstr>Cambria Math</vt:lpstr>
      <vt:lpstr>Calibri</vt:lpstr>
      <vt:lpstr>Office Theme</vt:lpstr>
      <vt:lpstr>Section 7.4</vt:lpstr>
      <vt:lpstr>Example 1: Minimizing Cost and Duality</vt:lpstr>
      <vt:lpstr>Example 1: Minimizing Cost and Duality (cont.)</vt:lpstr>
      <vt:lpstr>Example 1: Minimizing Cost and Duality (cont.)</vt:lpstr>
      <vt:lpstr>Example 1: Minimizing Cost and Duality (cont.)</vt:lpstr>
      <vt:lpstr>Example 1: Minimizing Cost and Duality (cont.)</vt:lpstr>
      <vt:lpstr>Example 1: Minimizing Cost and Duality (cont.)</vt:lpstr>
      <vt:lpstr>Example 1: Minimizing Cost and Duality (cont.)</vt:lpstr>
      <vt:lpstr>Example 1: Minimizing Cost and Duality (cont.)</vt:lpstr>
      <vt:lpstr>Example 1: Minimizing Cost and Duality (cont.)</vt:lpstr>
      <vt:lpstr>Example 1: Minimizing Cost and Duality (cont.)</vt:lpstr>
      <vt:lpstr>Example 1: Minimizing Cost and Duality (cont.)</vt:lpstr>
      <vt:lpstr>Example 1: Minimizing Cost and Duality (cont.)</vt:lpstr>
      <vt:lpstr>Theorem of Duality</vt:lpstr>
      <vt:lpstr>Solving Minimization Problems</vt:lpstr>
      <vt:lpstr>Solving Minimization Problems (cont.)</vt:lpstr>
      <vt:lpstr>Example 2: Minimizing Cost</vt:lpstr>
      <vt:lpstr>Example 2: Minimizing Cost (cont.)</vt:lpstr>
      <vt:lpstr>Example 2: Minimizing Cost (cont.)</vt:lpstr>
      <vt:lpstr>Example 2: Minimizing Cost (cont.)</vt:lpstr>
      <vt:lpstr>Example 2: Minimizing Cost (cont.)</vt:lpstr>
      <vt:lpstr>Example 2: Minimizing Cost (cont.)</vt:lpstr>
      <vt:lpstr>Example 2: Minimizing Cost (cont.)</vt:lpstr>
      <vt:lpstr>Example 2: Minimizing Cost (cont.)</vt:lpstr>
      <vt:lpstr>Example 3: Low-Carb Diet</vt:lpstr>
      <vt:lpstr>Example 3: Low-Carb Diet (cont.)</vt:lpstr>
      <vt:lpstr>Example 3: Low-Carb Diet (cont.)</vt:lpstr>
      <vt:lpstr>Example 3: Low-Carb Diet (cont.)</vt:lpstr>
      <vt:lpstr>Example 3: Low-Carb Diet (cont.)</vt:lpstr>
      <vt:lpstr>Example 3: Low-Carb Diet (cont.)</vt:lpstr>
      <vt:lpstr>Example 3: Low-Carb Diet (cont.)</vt:lpstr>
      <vt:lpstr>Example 3: Low-Carb Diet (cont.)</vt:lpstr>
      <vt:lpstr>Example 3: Low-Carb Diet (cont.)</vt:lpstr>
      <vt:lpstr>Example 3: Low-Carb Diet (cont.)</vt:lpstr>
      <vt:lpstr>Example 3: Low-Carb Diet (cont.)</vt:lpstr>
      <vt:lpstr>Example 3: Low-Carb Diet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Business and Social Sciences</dc:title>
  <dc:creator>Hawkes Learning</dc:creator>
  <cp:lastModifiedBy>Adam Flaherty</cp:lastModifiedBy>
  <cp:revision>135</cp:revision>
  <dcterms:created xsi:type="dcterms:W3CDTF">2013-04-26T14:43:13Z</dcterms:created>
  <dcterms:modified xsi:type="dcterms:W3CDTF">2020-05-08T15:48:44Z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F14B6D10-00C9-4209-A14D-93FF48B9C77F</vt:lpwstr>
  </property>
  <property fmtid="{D5CDD505-2E9C-101B-9397-08002B2CF9AE}" pid="3" name="ArticulatePath">
    <vt:lpwstr>MABS_7_4_Elite</vt:lpwstr>
  </property>
</Properties>
</file>