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303" r:id="rId25"/>
    <p:sldId id="304"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305" r:id="rId40"/>
    <p:sldId id="294" r:id="rId41"/>
    <p:sldId id="306" r:id="rId42"/>
    <p:sldId id="307" r:id="rId43"/>
    <p:sldId id="295" r:id="rId44"/>
    <p:sldId id="296" r:id="rId45"/>
    <p:sldId id="297" r:id="rId46"/>
    <p:sldId id="298" r:id="rId47"/>
    <p:sldId id="299" r:id="rId48"/>
    <p:sldId id="300" r:id="rId49"/>
    <p:sldId id="301" r:id="rId50"/>
    <p:sldId id="302" r:id="rId51"/>
    <p:sldId id="308" r:id="rId52"/>
  </p:sldIdLst>
  <p:sldSz cx="9144000" cy="6858000" type="screen4x3"/>
  <p:notesSz cx="6858000" cy="9144000"/>
  <p:embeddedFontLst>
    <p:embeddedFont>
      <p:font typeface="Calibri" panose="020F0502020204030204" pitchFamily="34" charset="0"/>
      <p:regular r:id="rId55"/>
      <p:bold r:id="rId56"/>
      <p:italic r:id="rId57"/>
      <p:boldItalic r:id="rId58"/>
    </p:embeddedFont>
    <p:embeddedFont>
      <p:font typeface="Cambria Math" panose="02040503050406030204" pitchFamily="18" charset="0"/>
      <p:regular r:id="rId59"/>
    </p:embeddedFont>
  </p:embeddedFontLst>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9" d="100"/>
          <a:sy n="119" d="100"/>
        </p:scale>
        <p:origin x="153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5/8/2020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Simplex Method: Mixed Constraints</a:t>
            </a:r>
          </a:p>
        </p:txBody>
      </p:sp>
      <p:sp>
        <p:nvSpPr>
          <p:cNvPr id="3" name="Title 2"/>
          <p:cNvSpPr>
            <a:spLocks noGrp="1"/>
          </p:cNvSpPr>
          <p:nvPr>
            <p:ph type="title"/>
          </p:nvPr>
        </p:nvSpPr>
        <p:spPr/>
        <p:txBody>
          <a:bodyPr/>
          <a:lstStyle/>
          <a:p>
            <a:r>
              <a:t>Section 7.5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 Maximization Problem with Mixed Constraints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are done since there are no negative entries in the bottom row. Thus, the objective function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𝑓</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+7</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attains a maximum value of </a:t>
                </a:r>
                <a:r>
                  <a:rPr sz="2800" dirty="0">
                    <a:latin typeface="Cambria Math"/>
                  </a:rPr>
                  <a:t>49</a:t>
                </a:r>
                <a:r>
                  <a:rPr sz="2800" dirty="0"/>
                  <a:t> at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0,7</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A Minimization Problem with Mixed Constraints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Minimize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subject to the following constraints.</a:t>
                </a:r>
                <a:endParaRPr lang="en-US" sz="2800" dirty="0"/>
              </a:p>
              <a:p>
                <a:pPr>
                  <a:defRPr sz="2800"/>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6</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5</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5</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8</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 Minimization Problem with Mixed Constraints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Instead of minimizing </a:t>
                </a:r>
                <a14:m>
                  <m:oMath xmlns:m="http://schemas.openxmlformats.org/officeDocument/2006/math">
                    <m:r>
                      <a:rPr>
                        <a:latin typeface="Cambria Math" panose="02040503050406030204" pitchFamily="18" charset="0"/>
                      </a:rPr>
                      <m:t>𝑓</m:t>
                    </m:r>
                  </m:oMath>
                </a14:m>
                <a:r>
                  <a:rPr sz="2800" dirty="0"/>
                  <a:t>, we will think of this as a maximization problem by multiplying the objective function by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Thus, we will maximize </a:t>
                </a:r>
                <a14:m>
                  <m:oMath xmlns:m="http://schemas.openxmlformats.org/officeDocument/2006/math">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Moreover, we will rewrite constraints that contain </a:t>
                </a:r>
                <a:r>
                  <a:rPr sz="2800" dirty="0">
                    <a:latin typeface="Cambria Math"/>
                  </a:rPr>
                  <a:t>≥</a:t>
                </a:r>
                <a:r>
                  <a:rPr sz="2800" dirty="0"/>
                  <a:t> so that they use </a:t>
                </a:r>
                <a:r>
                  <a:rPr sz="2800" dirty="0">
                    <a:latin typeface="Cambria Math"/>
                  </a:rPr>
                  <a:t>≤</a:t>
                </a:r>
                <a:r>
                  <a:rPr sz="2800" dirty="0"/>
                  <a:t> instead. We multiply the second constraint by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to obtain the updated constraint </a:t>
                </a:r>
                <a14:m>
                  <m:oMath xmlns:m="http://schemas.openxmlformats.org/officeDocument/2006/math">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8</m:t>
                    </m:r>
                  </m:oMath>
                </a14:m>
                <a:r>
                  <a:rPr sz="2800" dirty="0"/>
                  <a:t>. We let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e>
                    </m:func>
                  </m:oMath>
                </a14:m>
                <a:r>
                  <a:rPr sz="2800" dirty="0"/>
                  <a:t>, write the objective function as </a:t>
                </a:r>
                <a14:m>
                  <m:oMath xmlns:m="http://schemas.openxmlformats.org/officeDocument/2006/math">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oMath>
                </a14:m>
                <a:r>
                  <a:rPr sz="2800" dirty="0"/>
                  <a:t>, and introduce slack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to obtain the following preliminary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481" b="-1595"/>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 Minimization Problem with Mixed Constraints (cont.)</a:t>
            </a:r>
          </a:p>
        </p:txBody>
      </p:sp>
      <p:pic>
        <p:nvPicPr>
          <p:cNvPr id="5" name="Content Placeholder 4">
            <a:extLst>
              <a:ext uri="{FF2B5EF4-FFF2-40B4-BE49-F238E27FC236}">
                <a16:creationId xmlns:a16="http://schemas.microsoft.com/office/drawing/2014/main" id="{8BE566F5-3B95-4F23-98ED-F80A3B35FC7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9000" y="2709000"/>
            <a:ext cx="2646000" cy="1440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 Minimization Problem with Mixed Constraints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Again, we have a negative entry in the last column above the last row; namely, </a:t>
                </a:r>
                <a14:m>
                  <m:oMath xmlns:m="http://schemas.openxmlformats.org/officeDocument/2006/math">
                    <m:r>
                      <a:rPr>
                        <a:latin typeface="Cambria Math" panose="02040503050406030204" pitchFamily="18" charset="0"/>
                      </a:rPr>
                      <m:t>−8</m:t>
                    </m:r>
                  </m:oMath>
                </a14:m>
                <a:r>
                  <a:rPr sz="2800" dirty="0"/>
                  <a:t>. We look at the other entries in this same row (row 2) as the </a:t>
                </a:r>
                <a14:m>
                  <m:oMath xmlns:m="http://schemas.openxmlformats.org/officeDocument/2006/math">
                    <m:r>
                      <a:rPr>
                        <a:latin typeface="Cambria Math" panose="02040503050406030204" pitchFamily="18" charset="0"/>
                      </a:rPr>
                      <m:t>−8</m:t>
                    </m:r>
                  </m:oMath>
                </a14:m>
                <a:r>
                  <a:rPr sz="2800" dirty="0"/>
                  <a:t> and note the entries </a:t>
                </a:r>
                <a14:m>
                  <m:oMath xmlns:m="http://schemas.openxmlformats.org/officeDocument/2006/math">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−5</m:t>
                    </m:r>
                  </m:oMath>
                </a14:m>
                <a:r>
                  <a:rPr sz="2800" dirty="0"/>
                  <a:t>. We can choose either of these columns to be our pivot column. If we choose column 2 to be our pivot column, we look at the quotients </a:t>
                </a:r>
                <a:br>
                  <a:rPr lang="en-US" sz="2800" dirty="0"/>
                </a:b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r>
                      <a:rPr>
                        <a:latin typeface="Cambria Math" panose="02040503050406030204" pitchFamily="18" charset="0"/>
                      </a:rPr>
                      <m:t>=−0.8</m:t>
                    </m:r>
                  </m:oMath>
                </a14:m>
                <a:r>
                  <a:rPr sz="2800" dirty="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−5</m:t>
                        </m:r>
                      </m:den>
                    </m:f>
                    <m:r>
                      <a:rPr>
                        <a:latin typeface="Cambria Math" panose="02040503050406030204" pitchFamily="18" charset="0"/>
                      </a:rPr>
                      <m:t>=1.6</m:t>
                    </m:r>
                  </m:oMath>
                </a14:m>
                <a:r>
                  <a:rPr sz="2800" dirty="0"/>
                  <a:t>. Row 2 is our next pivot row since the quotient is positive. The pivoting process yields the following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 Minimization Problem with Mixed Constraints (cont.)</a:t>
            </a:r>
          </a:p>
        </p:txBody>
      </p:sp>
      <p:pic>
        <p:nvPicPr>
          <p:cNvPr id="6" name="Picture 5">
            <a:extLst>
              <a:ext uri="{FF2B5EF4-FFF2-40B4-BE49-F238E27FC236}">
                <a16:creationId xmlns:a16="http://schemas.microsoft.com/office/drawing/2014/main" id="{DE80655B-EC23-418B-90E8-16DD1CF05B74}"/>
              </a:ext>
            </a:extLst>
          </p:cNvPr>
          <p:cNvPicPr>
            <a:picLocks noChangeAspect="1"/>
          </p:cNvPicPr>
          <p:nvPr/>
        </p:nvPicPr>
        <p:blipFill>
          <a:blip r:embed="rId2"/>
          <a:stretch>
            <a:fillRect/>
          </a:stretch>
        </p:blipFill>
        <p:spPr>
          <a:xfrm>
            <a:off x="1109662" y="2252662"/>
            <a:ext cx="6924675" cy="23526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 Minimization Problem with Mixed Constraints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Since there are no negative entries in the last row, we don't need to do any more pivoting. Hence, we have found that </a:t>
                </a:r>
                <a14:m>
                  <m:oMath xmlns:m="http://schemas.openxmlformats.org/officeDocument/2006/math">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a:t> attains a maximum value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24</m:t>
                        </m:r>
                      </m:num>
                      <m:den>
                        <m:r>
                          <a:rPr>
                            <a:latin typeface="Cambria Math" panose="02040503050406030204" pitchFamily="18" charset="0"/>
                          </a:rPr>
                          <m:t>5</m:t>
                        </m:r>
                      </m:den>
                    </m:f>
                  </m:oMath>
                </a14:m>
                <a:r>
                  <a:rPr sz="2800"/>
                  <a:t> at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5</m:t>
                            </m:r>
                          </m:den>
                        </m:f>
                      </m:e>
                    </m:d>
                  </m:oMath>
                </a14:m>
                <a:r>
                  <a:rPr sz="2800"/>
                  <a:t>. Therefore, the objective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a:t> obtains a minimum value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24</m:t>
                        </m:r>
                      </m:num>
                      <m:den>
                        <m:r>
                          <a:rPr>
                            <a:latin typeface="Cambria Math" panose="02040503050406030204" pitchFamily="18" charset="0"/>
                          </a:rPr>
                          <m:t>5</m:t>
                        </m:r>
                      </m:den>
                    </m:f>
                  </m:oMath>
                </a14:m>
                <a:r>
                  <a:rPr sz="2800"/>
                  <a:t> at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5</m:t>
                            </m:r>
                          </m:den>
                        </m:f>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259"/>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Mixed Constraint Problems Using the Simplex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228850"/>
              </a:xfrm>
            </p:spPr>
            <p:txBody>
              <a:bodyPr>
                <a:spAutoFit/>
              </a:bodyPr>
              <a:lstStyle/>
              <a:p>
                <a:pPr algn="ctr">
                  <a:defRPr sz="2800" b="1"/>
                </a:pPr>
                <a:r>
                  <a:rPr dirty="0"/>
                  <a:t>Definition</a:t>
                </a:r>
              </a:p>
              <a:p>
                <a:pPr marL="514350" indent="-514350">
                  <a:buFont typeface="+mj-lt"/>
                  <a:buAutoNum type="arabicPeriod"/>
                  <a:defRPr sz="2800"/>
                </a:pPr>
                <a:r>
                  <a:rPr dirty="0"/>
                  <a:t>​</a:t>
                </a:r>
                <a:r>
                  <a:rPr sz="2800" dirty="0"/>
                  <a:t>If the optimization problem involves minimizing an objective function, </a:t>
                </a:r>
                <a14:m>
                  <m:oMath xmlns:m="http://schemas.openxmlformats.org/officeDocument/2006/math">
                    <m:r>
                      <a:rPr>
                        <a:latin typeface="Cambria Math" panose="02040503050406030204" pitchFamily="18" charset="0"/>
                      </a:rPr>
                      <m:t>𝑓</m:t>
                    </m:r>
                  </m:oMath>
                </a14:m>
                <a:r>
                  <a:rPr sz="2800" dirty="0"/>
                  <a:t>, view it as maximizing </a:t>
                </a:r>
                <a14:m>
                  <m:oMath xmlns:m="http://schemas.openxmlformats.org/officeDocument/2006/math">
                    <m:r>
                      <a:rPr>
                        <a:latin typeface="Cambria Math" panose="02040503050406030204" pitchFamily="18" charset="0"/>
                      </a:rPr>
                      <m:t>−</m:t>
                    </m:r>
                    <m:r>
                      <a:rPr>
                        <a:latin typeface="Cambria Math" panose="02040503050406030204" pitchFamily="18" charset="0"/>
                      </a:rPr>
                      <m:t>𝑓</m:t>
                    </m:r>
                  </m:oMath>
                </a14:m>
                <a:r>
                  <a:rPr sz="2800" dirty="0"/>
                  <a:t>.</a:t>
                </a:r>
              </a:p>
              <a:p>
                <a:pPr marL="514350" indent="-514350">
                  <a:buFont typeface="+mj-lt"/>
                  <a:buAutoNum type="arabicPeriod" startAt="2"/>
                  <a:defRPr sz="2800"/>
                </a:pPr>
                <a:r>
                  <a:rPr dirty="0"/>
                  <a:t>​</a:t>
                </a:r>
                <a:r>
                  <a:rPr sz="2800" dirty="0"/>
                  <a:t>For each constraint with the </a:t>
                </a:r>
                <a:r>
                  <a:rPr sz="2800" dirty="0">
                    <a:latin typeface="Cambria Math"/>
                  </a:rPr>
                  <a:t>≥</a:t>
                </a:r>
                <a:r>
                  <a:rPr sz="2800" dirty="0"/>
                  <a:t> inequality (if any), multiply by </a:t>
                </a:r>
                <a14:m>
                  <m:oMath xmlns:m="http://schemas.openxmlformats.org/officeDocument/2006/math">
                    <m:r>
                      <a:rPr>
                        <a:latin typeface="Cambria Math" panose="02040503050406030204" pitchFamily="18" charset="0"/>
                      </a:rPr>
                      <m:t>−1</m:t>
                    </m:r>
                  </m:oMath>
                </a14:m>
                <a:r>
                  <a:rPr sz="2800" dirty="0"/>
                  <a:t> to change it to a </a:t>
                </a:r>
                <a:r>
                  <a:rPr sz="2800" dirty="0">
                    <a:latin typeface="Cambria Math"/>
                  </a:rPr>
                  <a:t>≤</a:t>
                </a:r>
                <a:r>
                  <a:rPr sz="2800" dirty="0"/>
                  <a:t> inequality.</a:t>
                </a:r>
              </a:p>
              <a:p>
                <a:pPr marL="514350" indent="-514350">
                  <a:buFont typeface="+mj-lt"/>
                  <a:buAutoNum type="arabicPeriod" startAt="3"/>
                  <a:defRPr sz="2800"/>
                </a:pPr>
                <a:r>
                  <a:rPr dirty="0"/>
                  <a:t>​</a:t>
                </a:r>
                <a:r>
                  <a:rPr sz="2800" dirty="0"/>
                  <a:t>Introduce slack variables and create the preliminary simplex tableau by forming the augmented matrix for the system of equations with the objective function in the bottom row.</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228850"/>
              </a:xfrm>
              <a:blipFill>
                <a:blip r:embed="rId2"/>
                <a:stretch>
                  <a:fillRect l="-1402" t="-1146" r="-1255" b="-2865"/>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Mixed Constraint Problems Using the Simplex Method (cont.)</a:t>
            </a:r>
          </a:p>
        </p:txBody>
      </p:sp>
      <p:sp>
        <p:nvSpPr>
          <p:cNvPr id="3" name="Text Placeholder 2"/>
          <p:cNvSpPr>
            <a:spLocks noGrp="1"/>
          </p:cNvSpPr>
          <p:nvPr>
            <p:ph type="body" sz="quarter" idx="10"/>
          </p:nvPr>
        </p:nvSpPr>
        <p:spPr>
          <a:xfrm>
            <a:off x="457200" y="1082078"/>
            <a:ext cx="8229600" cy="4785322"/>
          </a:xfrm>
        </p:spPr>
        <p:txBody>
          <a:bodyPr>
            <a:normAutofit lnSpcReduction="10000"/>
          </a:bodyPr>
          <a:lstStyle/>
          <a:p>
            <a:pPr marL="514350" indent="-514350">
              <a:buFont typeface="+mj-lt"/>
              <a:buAutoNum type="arabicPeriod" startAt="4"/>
              <a:defRPr sz="2800"/>
            </a:pPr>
            <a:r>
              <a:rPr dirty="0"/>
              <a:t>​</a:t>
            </a:r>
            <a:r>
              <a:rPr sz="2800" dirty="0"/>
              <a:t>If there are any negative entries in the last column above the bottom row, use the following steps.</a:t>
            </a:r>
          </a:p>
          <a:p>
            <a:pPr marL="514350" indent="-514350">
              <a:buFont typeface="+mj-lt"/>
              <a:buAutoNum type="alphaLcPeriod"/>
              <a:defRPr sz="2800"/>
            </a:pPr>
            <a:r>
              <a:rPr dirty="0"/>
              <a:t>​</a:t>
            </a:r>
            <a:r>
              <a:rPr sz="2800" dirty="0"/>
              <a:t>Choose any other negative value in the same row and use its column as the pivot column.</a:t>
            </a:r>
          </a:p>
          <a:p>
            <a:pPr marL="514350" indent="-514350">
              <a:buFont typeface="+mj-lt"/>
              <a:buAutoNum type="alphaLcPeriod" startAt="2"/>
              <a:defRPr sz="2800"/>
            </a:pPr>
            <a:r>
              <a:rPr dirty="0"/>
              <a:t>​</a:t>
            </a:r>
            <a:r>
              <a:rPr sz="2800" dirty="0"/>
              <a:t>In each row except for the last one, divide the entry in the far-right column by the one in the pivot column. The row with the smallest positive quotient will be the pivot row.</a:t>
            </a:r>
          </a:p>
          <a:p>
            <a:pPr marL="514350" indent="-514350">
              <a:buFont typeface="+mj-lt"/>
              <a:buAutoNum type="alphaLcPeriod" startAt="3"/>
              <a:defRPr sz="2800"/>
            </a:pPr>
            <a:r>
              <a:rPr dirty="0"/>
              <a:t>​</a:t>
            </a:r>
            <a:r>
              <a:rPr sz="2800" dirty="0"/>
              <a:t>Complete the iteration of the pivoting process, and repeat </a:t>
            </a:r>
            <a:r>
              <a:rPr sz="2800" b="1" dirty="0"/>
              <a:t>a.</a:t>
            </a:r>
            <a:r>
              <a:rPr sz="2800" dirty="0"/>
              <a:t> and </a:t>
            </a:r>
            <a:r>
              <a:rPr sz="2800" b="1" dirty="0"/>
              <a:t>b.</a:t>
            </a:r>
            <a:r>
              <a:rPr sz="2800" dirty="0"/>
              <a:t> until there are no negative entries in the last column above the bottom row.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Mixed Constraint Problems Using the Simplex Method (cont.)</a:t>
            </a:r>
          </a:p>
        </p:txBody>
      </p:sp>
      <p:sp>
        <p:nvSpPr>
          <p:cNvPr id="3" name="Text Placeholder 2"/>
          <p:cNvSpPr>
            <a:spLocks noGrp="1"/>
          </p:cNvSpPr>
          <p:nvPr>
            <p:ph type="body" sz="quarter" idx="10"/>
          </p:nvPr>
        </p:nvSpPr>
        <p:spPr>
          <a:xfrm>
            <a:off x="457200" y="1082078"/>
            <a:ext cx="8229600" cy="954107"/>
          </a:xfrm>
        </p:spPr>
        <p:txBody>
          <a:bodyPr>
            <a:spAutoFit/>
          </a:bodyPr>
          <a:lstStyle/>
          <a:p>
            <a:pPr marL="514350" indent="-514350">
              <a:buFont typeface="+mj-lt"/>
              <a:buAutoNum type="arabicPeriod" startAt="5"/>
              <a:defRPr sz="2800"/>
            </a:pPr>
            <a:r>
              <a:t>​</a:t>
            </a:r>
            <a:r>
              <a:rPr sz="2800"/>
              <a:t>Apply the simplex method to the resulting initial tableau, and arrive at an optimal solution.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A Maximization Problem with Mixed Constraints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Maximize the objective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7</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subject to the following constraints.</a:t>
                </a:r>
                <a:endParaRPr lang="en-US" sz="2800" dirty="0"/>
              </a:p>
              <a:p>
                <a:pPr>
                  <a:defRPr sz="2800"/>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8</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4</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28</m:t>
                              </m:r>
                            </m:e>
                            <m:e>
                              <m:r>
                                <a:rPr lang="ar-AE">
                                  <a:latin typeface="Cambria Math" panose="02040503050406030204" pitchFamily="18" charset="0"/>
                                </a:rPr>
                                <m:t>−</m:t>
                              </m:r>
                              <m:r>
                                <a:rPr lang="ar-AE">
                                  <a:latin typeface="Cambria Math" panose="02040503050406030204" pitchFamily="18" charset="0"/>
                                </a:rPr>
                                <m:t>3</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7</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Solution to Example 1 Using the Big M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Consider </a:t>
                </a:r>
                <a:r>
                  <a:rPr sz="2800"/>
                  <a:t>once ag</a:t>
                </a:r>
                <a:r>
                  <a:rPr lang="en-US" sz="2800"/>
                  <a:t>ai</a:t>
                </a:r>
                <a:r>
                  <a:rPr sz="2800"/>
                  <a:t>n </a:t>
                </a:r>
                <a:r>
                  <a:rPr sz="2800" dirty="0"/>
                  <a:t>the problem from Example 1. We want to maximize the objective function</a:t>
                </a:r>
                <a:br>
                  <a:rPr lang="en-US" sz="2800" dirty="0"/>
                </a:b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7</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subject to the following constraints.</a:t>
                </a:r>
                <a:endParaRPr lang="en-US" sz="2800" dirty="0"/>
              </a:p>
              <a:p>
                <a:pPr>
                  <a:defRPr sz="2800"/>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8</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4</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28</m:t>
                              </m:r>
                            </m:e>
                            <m:e>
                              <m:r>
                                <a:rPr lang="ar-AE">
                                  <a:latin typeface="Cambria Math" panose="02040503050406030204" pitchFamily="18" charset="0"/>
                                </a:rPr>
                                <m:t>−</m:t>
                              </m:r>
                              <m:r>
                                <a:rPr lang="ar-AE">
                                  <a:latin typeface="Cambria Math" panose="02040503050406030204" pitchFamily="18" charset="0"/>
                                </a:rPr>
                                <m:t>3</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7</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For the first constraint, we introduce the slack variable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a:t> to write </a:t>
                </a:r>
                <a14:m>
                  <m:oMath xmlns:m="http://schemas.openxmlformats.org/officeDocument/2006/math">
                    <m:r>
                      <a:rPr>
                        <a:latin typeface="Cambria Math" panose="02040503050406030204" pitchFamily="18" charset="0"/>
                      </a:rPr>
                      <m:t>8</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28</m:t>
                    </m:r>
                  </m:oMath>
                </a14:m>
                <a:r>
                  <a:rPr sz="2800"/>
                  <a:t>, since it has the </a:t>
                </a:r>
                <a:r>
                  <a:rPr sz="2800">
                    <a:latin typeface="Cambria Math"/>
                  </a:rPr>
                  <a:t>≤</a:t>
                </a:r>
                <a:r>
                  <a:rPr sz="2800"/>
                  <a:t> inequality. For all constraints with a </a:t>
                </a:r>
                <a:r>
                  <a:rPr sz="2800">
                    <a:latin typeface="Cambria Math"/>
                  </a:rPr>
                  <a:t>≥</a:t>
                </a:r>
                <a:r>
                  <a:rPr sz="2800"/>
                  <a:t> inequality, we introduce a variable called a </a:t>
                </a:r>
                <a:r>
                  <a:rPr sz="2800" b="1"/>
                  <a:t>surplus variable</a:t>
                </a:r>
                <a:r>
                  <a:rPr sz="2800"/>
                  <a:t>. We will denote this by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a:t> and use it in the second constraint. The idea is that the quantity </a:t>
                </a:r>
                <a14:m>
                  <m:oMath xmlns:m="http://schemas.openxmlformats.org/officeDocument/2006/math">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a:t> provides a surplus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a:t> beyond </a:t>
                </a:r>
                <a:r>
                  <a:rPr sz="2800">
                    <a:latin typeface="Cambria Math"/>
                  </a:rPr>
                  <a:t>7</a:t>
                </a:r>
                <a:r>
                  <a:rPr sz="2800"/>
                  <a:t> in the inequality </a:t>
                </a:r>
                <a14:m>
                  <m:oMath xmlns:m="http://schemas.openxmlformats.org/officeDocument/2006/math">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7</m:t>
                    </m:r>
                  </m:oMath>
                </a14:m>
                <a:r>
                  <a:rPr sz="2800"/>
                  <a:t>. We write </a:t>
                </a:r>
                <a14:m>
                  <m:oMath xmlns:m="http://schemas.openxmlformats.org/officeDocument/2006/math">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7</m:t>
                    </m:r>
                  </m:oMath>
                </a14:m>
                <a:r>
                  <a:rPr sz="2800"/>
                  <a:t>. If we form a preliminary simplex tableau now, we would obtain the following: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444" b="-159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p:pic>
        <p:nvPicPr>
          <p:cNvPr id="5" name="Content Placeholder 4">
            <a:extLst>
              <a:ext uri="{FF2B5EF4-FFF2-40B4-BE49-F238E27FC236}">
                <a16:creationId xmlns:a16="http://schemas.microsoft.com/office/drawing/2014/main" id="{E60A7D10-54E3-44EA-9491-83011608B1B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2000" y="2709000"/>
            <a:ext cx="2700000" cy="1440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This presents two issues. The first one being that the second row implies the equation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7</m:t>
                    </m:r>
                  </m:oMath>
                </a14:m>
                <a:r>
                  <a:rPr sz="2800" dirty="0"/>
                  <a:t> (since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are </a:t>
                </a:r>
                <a:r>
                  <a:rPr sz="2800" dirty="0" err="1"/>
                  <a:t>nonbasic</a:t>
                </a:r>
                <a:r>
                  <a:rPr sz="2800" dirty="0"/>
                  <a:t> variables and thus equal to </a:t>
                </a:r>
                <a:r>
                  <a:rPr sz="2800" dirty="0">
                    <a:latin typeface="Cambria Math"/>
                  </a:rPr>
                  <a:t>0</a:t>
                </a:r>
                <a:r>
                  <a:rPr sz="2800" dirty="0"/>
                  <a:t>). This is not feasible because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must be nonnegative. Another issue is that only one column besides the </a:t>
                </a:r>
                <a14:m>
                  <m:oMath xmlns:m="http://schemas.openxmlformats.org/officeDocument/2006/math">
                    <m:r>
                      <a:rPr>
                        <a:latin typeface="Cambria Math" panose="02040503050406030204" pitchFamily="18" charset="0"/>
                      </a:rPr>
                      <m:t>𝑧</m:t>
                    </m:r>
                  </m:oMath>
                </a14:m>
                <a:r>
                  <a:rPr sz="2800" dirty="0"/>
                  <a:t> column has a </a:t>
                </a:r>
                <a:r>
                  <a:rPr sz="2800" dirty="0">
                    <a:latin typeface="Cambria Math"/>
                  </a:rPr>
                  <a:t>1</a:t>
                </a:r>
                <a:r>
                  <a:rPr sz="2800" dirty="0"/>
                  <a:t> with all other entries being </a:t>
                </a:r>
                <a:r>
                  <a:rPr sz="2800" dirty="0">
                    <a:latin typeface="Cambria Math"/>
                  </a:rPr>
                  <a:t>0</a:t>
                </a:r>
                <a:r>
                  <a:rPr sz="2800" dirty="0"/>
                  <a:t> (namely, the one corresponding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therefore, we only have one basic variable. Recall that the number of basic variables is typically equal to the number of constraints, which is two in our case. To remedy these problems, we introduce new variables called artificial variables. Since we are short one basic variable in our current problem, we need to introduce only one artificial variable.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889"/>
                </a:stretch>
              </a:blipFill>
            </p:spPr>
            <p:txBody>
              <a:bodyPr/>
              <a:lstStyle/>
              <a:p>
                <a:r>
                  <a:rPr lang="en-IN">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introduce it in the second constraint since it has the </a:t>
                </a:r>
                <a:r>
                  <a:rPr sz="2800" dirty="0">
                    <a:latin typeface="Cambria Math"/>
                  </a:rPr>
                  <a:t>≥</a:t>
                </a:r>
                <a:r>
                  <a:rPr sz="2800" dirty="0"/>
                  <a:t> inequality. If we denote it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we can update the equation in the second constraint as </a:t>
                </a:r>
                <a14:m>
                  <m:oMath xmlns:m="http://schemas.openxmlformats.org/officeDocument/2006/math">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7</m:t>
                    </m:r>
                  </m:oMath>
                </a14:m>
                <a:r>
                  <a:rPr sz="2800" dirty="0"/>
                  <a:t>. Notice that if we are to obtain a solution to this problem, we must have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dirty="0"/>
                  <a:t>. To help us arrive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dirty="0"/>
                  <a:t> (and thus a feasible solution), we subtract a positive constant multiple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say </a:t>
                </a:r>
                <a14:m>
                  <m:oMath xmlns:m="http://schemas.openxmlformats.org/officeDocument/2006/math">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from the objective function. This is because our objective is to maximize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7</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and if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&gt;</m:t>
                    </m:r>
                    <m:r>
                      <a:rPr>
                        <a:latin typeface="Cambria Math" panose="02040503050406030204" pitchFamily="18" charset="0"/>
                      </a:rPr>
                      <m:t>0</m:t>
                    </m:r>
                  </m:oMath>
                </a14:m>
                <a:r>
                  <a:rPr sz="2800" dirty="0"/>
                  <a:t> the quantity </a:t>
                </a:r>
                <a14:m>
                  <m:oMath xmlns:m="http://schemas.openxmlformats.org/officeDocument/2006/math">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7</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will not be maximized.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IN">
                    <a:noFill/>
                  </a:rPr>
                  <a:t> </a:t>
                </a:r>
              </a:p>
            </p:txBody>
          </p:sp>
        </mc:Fallback>
      </mc:AlternateContent>
    </p:spTree>
    <p:extLst>
      <p:ext uri="{BB962C8B-B14F-4D97-AF65-F5344CB8AC3E}">
        <p14:creationId xmlns:p14="http://schemas.microsoft.com/office/powerpoint/2010/main" val="3484468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This positive constant </a:t>
                </a:r>
                <a14:m>
                  <m:oMath xmlns:m="http://schemas.openxmlformats.org/officeDocument/2006/math">
                    <m:r>
                      <a:rPr>
                        <a:latin typeface="Cambria Math" panose="02040503050406030204" pitchFamily="18" charset="0"/>
                      </a:rPr>
                      <m:t>𝑀</m:t>
                    </m:r>
                  </m:oMath>
                </a14:m>
                <a:r>
                  <a:rPr sz="2800" dirty="0"/>
                  <a:t> is understood to be extremely large; so even if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is extremely small, subtracting </a:t>
                </a:r>
                <a14:m>
                  <m:oMath xmlns:m="http://schemas.openxmlformats.org/officeDocument/2006/math">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involves deducting a large amount from the objective function. Hence, we rewrite the objective function as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7</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Introducing</a:t>
                </a:r>
                <a:br>
                  <a:rPr lang="en-US" sz="2800" dirty="0"/>
                </a:br>
                <a:r>
                  <a:rPr sz="2800" dirty="0"/>
                  <a: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oMath>
                </a14:m>
                <a:r>
                  <a:rPr sz="2800" dirty="0"/>
                  <a:t>, we write the objective function as the equivalent equation </a:t>
                </a:r>
                <a14:m>
                  <m:oMath xmlns:m="http://schemas.openxmlformats.org/officeDocument/2006/math">
                    <m:r>
                      <a:rPr>
                        <a:latin typeface="Cambria Math" panose="02040503050406030204" pitchFamily="18" charset="0"/>
                      </a:rPr>
                      <m:t>−</m:t>
                    </m:r>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7</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oMath>
                </a14:m>
                <a:r>
                  <a:rPr sz="2800" dirty="0"/>
                  <a:t>. We can now form the preliminary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IN">
                    <a:noFill/>
                  </a:rPr>
                  <a:t> </a:t>
                </a:r>
              </a:p>
            </p:txBody>
          </p:sp>
        </mc:Fallback>
      </mc:AlternateContent>
    </p:spTree>
    <p:extLst>
      <p:ext uri="{BB962C8B-B14F-4D97-AF65-F5344CB8AC3E}">
        <p14:creationId xmlns:p14="http://schemas.microsoft.com/office/powerpoint/2010/main" val="399112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p:pic>
        <p:nvPicPr>
          <p:cNvPr id="5" name="Content Placeholder 4">
            <a:extLst>
              <a:ext uri="{FF2B5EF4-FFF2-40B4-BE49-F238E27FC236}">
                <a16:creationId xmlns:a16="http://schemas.microsoft.com/office/drawing/2014/main" id="{3BA89849-3835-4AC0-AA18-F9292C8D6B9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3000" y="2709000"/>
            <a:ext cx="3078000" cy="1440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Even though we have negative entries in the bottom row, we first want to perform any row operations to remove the </a:t>
                </a:r>
                <a14:m>
                  <m:oMath xmlns:m="http://schemas.openxmlformats.org/officeDocument/2006/math">
                    <m:r>
                      <a:rPr>
                        <a:latin typeface="Cambria Math" panose="02040503050406030204" pitchFamily="18" charset="0"/>
                      </a:rPr>
                      <m:t>𝑀</m:t>
                    </m:r>
                  </m:oMath>
                </a14:m>
                <a:r>
                  <a:rPr sz="2800"/>
                  <a:t> in the bottom entry of the column corresponding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a:t>. This will yield a tableau in which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a:t> becomes a basic variable (and thus giving us the correct number of basic variables). Adding </a:t>
                </a:r>
                <a14:m>
                  <m:oMath xmlns:m="http://schemas.openxmlformats.org/officeDocument/2006/math">
                    <m:r>
                      <a:rPr>
                        <a:latin typeface="Cambria Math" panose="02040503050406030204" pitchFamily="18" charset="0"/>
                      </a:rPr>
                      <m:t>−</m:t>
                    </m:r>
                    <m:r>
                      <a:rPr>
                        <a:latin typeface="Cambria Math" panose="02040503050406030204" pitchFamily="18" charset="0"/>
                      </a:rPr>
                      <m:t>𝑀</m:t>
                    </m:r>
                  </m:oMath>
                </a14:m>
                <a:r>
                  <a:rPr sz="2800"/>
                  <a:t> times row 2 to row 3 yields the following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p:pic>
        <p:nvPicPr>
          <p:cNvPr id="5" name="Content Placeholder 4">
            <a:extLst>
              <a:ext uri="{FF2B5EF4-FFF2-40B4-BE49-F238E27FC236}">
                <a16:creationId xmlns:a16="http://schemas.microsoft.com/office/drawing/2014/main" id="{4A72434B-349C-4F6A-AB49-797B25515B1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000" y="2767776"/>
            <a:ext cx="8100000" cy="1322449"/>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We consider the resulting tableau as our initial simplex tableau, and we proceed as usual with the simplex method. Keeping in mind that </a:t>
                </a:r>
                <a14:m>
                  <m:oMath xmlns:m="http://schemas.openxmlformats.org/officeDocument/2006/math">
                    <m:r>
                      <a:rPr>
                        <a:latin typeface="Cambria Math" panose="02040503050406030204" pitchFamily="18" charset="0"/>
                      </a:rPr>
                      <m:t>𝑀</m:t>
                    </m:r>
                  </m:oMath>
                </a14:m>
                <a:r>
                  <a:rPr sz="2800"/>
                  <a:t> is a large positive number,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𝑀</m:t>
                    </m:r>
                    <m:r>
                      <a:rPr>
                        <a:latin typeface="Cambria Math" panose="02040503050406030204" pitchFamily="18" charset="0"/>
                      </a:rPr>
                      <m:t>−</m:t>
                    </m:r>
                    <m:r>
                      <a:rPr>
                        <a:latin typeface="Cambria Math" panose="02040503050406030204" pitchFamily="18" charset="0"/>
                      </a:rPr>
                      <m:t>7</m:t>
                    </m:r>
                  </m:oMath>
                </a14:m>
                <a:r>
                  <a:rPr sz="2800"/>
                  <a:t> is a negative entry in the last row not in the last column with largest magnitude. Thus, our first pivot column will be column 2. Moreover, the quotient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5</m:t>
                    </m:r>
                  </m:oMath>
                </a14:m>
                <a:r>
                  <a:rPr sz="2800"/>
                  <a:t> is smaller than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28</m:t>
                        </m:r>
                      </m:num>
                      <m:den>
                        <m:r>
                          <a:rPr>
                            <a:latin typeface="Cambria Math" panose="02040503050406030204" pitchFamily="18" charset="0"/>
                          </a:rPr>
                          <m:t>7</m:t>
                        </m:r>
                      </m:den>
                    </m:f>
                    <m:r>
                      <a:rPr>
                        <a:latin typeface="Cambria Math" panose="02040503050406030204" pitchFamily="18" charset="0"/>
                      </a:rPr>
                      <m:t>=</m:t>
                    </m:r>
                    <m:r>
                      <a:rPr>
                        <a:latin typeface="Cambria Math" panose="02040503050406030204" pitchFamily="18" charset="0"/>
                      </a:rPr>
                      <m:t>4</m:t>
                    </m:r>
                  </m:oMath>
                </a14:m>
                <a:r>
                  <a:rPr sz="2800"/>
                  <a:t>, and thus row 2 is our pivot row. The pivoting process results in the following.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40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 Maximization Problem with Mixed Constraints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In previous maximization problems, all constraints in standard form involved the </a:t>
                </a:r>
                <a:r>
                  <a:rPr sz="2800" dirty="0">
                    <a:latin typeface="Cambria Math"/>
                  </a:rPr>
                  <a:t>≤</a:t>
                </a:r>
                <a:r>
                  <a:rPr sz="2800" dirty="0"/>
                  <a:t> inequality. Since the second constraint has the </a:t>
                </a:r>
                <a:r>
                  <a:rPr sz="2800" dirty="0">
                    <a:latin typeface="Cambria Math"/>
                  </a:rPr>
                  <a:t>≥</a:t>
                </a:r>
                <a:r>
                  <a:rPr sz="2800" dirty="0"/>
                  <a:t> inequality, we multiply the second constraint by </a:t>
                </a:r>
                <a14:m>
                  <m:oMath xmlns:m="http://schemas.openxmlformats.org/officeDocument/2006/math">
                    <m:r>
                      <a:rPr>
                        <a:latin typeface="Cambria Math" panose="02040503050406030204" pitchFamily="18" charset="0"/>
                      </a:rPr>
                      <m:t>−1</m:t>
                    </m:r>
                  </m:oMath>
                </a14:m>
                <a:r>
                  <a:rPr sz="2800" dirty="0"/>
                  <a:t> and rewrite this as </a:t>
                </a:r>
                <a:br>
                  <a:rPr lang="en-US" sz="2800" dirty="0"/>
                </a:br>
                <a14:m>
                  <m:oMath xmlns:m="http://schemas.openxmlformats.org/officeDocument/2006/math">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≤−7</m:t>
                    </m:r>
                  </m:oMath>
                </a14:m>
                <a:r>
                  <a:rPr sz="2800" dirty="0"/>
                  <a:t>.</a:t>
                </a:r>
              </a:p>
              <a:p>
                <a:pPr>
                  <a:defRPr sz="2800"/>
                </a:pPr>
                <a:r>
                  <a:rPr sz="2800" dirty="0"/>
                  <a:t>Next, we form a simplex tableau with the usual steps: we introduce </a:t>
                </a:r>
                <a14:m>
                  <m:oMath xmlns:m="http://schemas.openxmlformats.org/officeDocument/2006/math">
                    <m:r>
                      <a:rPr>
                        <a:latin typeface="Cambria Math" panose="02040503050406030204" pitchFamily="18" charset="0"/>
                      </a:rPr>
                      <m:t>𝑧</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oMath>
                </a14:m>
                <a:r>
                  <a:rPr sz="2800" dirty="0"/>
                  <a:t>, rewrite the objective function as </a:t>
                </a:r>
                <a14:m>
                  <m:oMath xmlns:m="http://schemas.openxmlformats.org/officeDocument/2006/math">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−7</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=0</m:t>
                    </m:r>
                  </m:oMath>
                </a14:m>
                <a:r>
                  <a:rPr sz="2800" dirty="0"/>
                  <a:t>, introduce slack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and write the following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IN">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p:pic>
        <p:nvPicPr>
          <p:cNvPr id="6" name="Picture 5">
            <a:extLst>
              <a:ext uri="{FF2B5EF4-FFF2-40B4-BE49-F238E27FC236}">
                <a16:creationId xmlns:a16="http://schemas.microsoft.com/office/drawing/2014/main" id="{5D3C600D-968D-4B92-BA98-7EADD703A74E}"/>
              </a:ext>
            </a:extLst>
          </p:cNvPr>
          <p:cNvPicPr>
            <a:picLocks noChangeAspect="1"/>
          </p:cNvPicPr>
          <p:nvPr/>
        </p:nvPicPr>
        <p:blipFill>
          <a:blip r:embed="rId2"/>
          <a:stretch>
            <a:fillRect/>
          </a:stretch>
        </p:blipFill>
        <p:spPr>
          <a:xfrm>
            <a:off x="1566862" y="1485900"/>
            <a:ext cx="6010275" cy="38862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At this point, we have a feasible solution of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14</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49</m:t>
                            </m:r>
                          </m:num>
                          <m:den>
                            <m:r>
                              <a:rPr>
                                <a:latin typeface="Cambria Math" panose="02040503050406030204" pitchFamily="18" charset="0"/>
                              </a:rPr>
                              <m:t>2</m:t>
                            </m:r>
                          </m:den>
                        </m:f>
                      </m:e>
                    </m:d>
                  </m:oMath>
                </a14:m>
                <a:r>
                  <a:rPr sz="2800"/>
                  <a:t>. Our next pivot column is column 1, and since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14</m:t>
                        </m:r>
                      </m:num>
                      <m:den>
                        <m:r>
                          <a:rPr>
                            <a:latin typeface="Cambria Math" panose="02040503050406030204" pitchFamily="18" charset="0"/>
                          </a:rPr>
                          <m:t>14</m:t>
                        </m:r>
                      </m:den>
                    </m:f>
                    <m:r>
                      <a:rPr>
                        <a:latin typeface="Cambria Math" panose="02040503050406030204" pitchFamily="18" charset="0"/>
                      </a:rPr>
                      <m:t>=</m:t>
                    </m:r>
                    <m:r>
                      <a:rPr>
                        <a:latin typeface="Cambria Math" panose="02040503050406030204" pitchFamily="18" charset="0"/>
                      </a:rPr>
                      <m:t>1</m:t>
                    </m:r>
                  </m:oMath>
                </a14:m>
                <a:r>
                  <a:rPr sz="2800"/>
                  <a:t> is our only positive quotient, row 1 is our next pivot row. A few more operations yield the following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66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p:pic>
        <p:nvPicPr>
          <p:cNvPr id="6" name="Picture 5">
            <a:extLst>
              <a:ext uri="{FF2B5EF4-FFF2-40B4-BE49-F238E27FC236}">
                <a16:creationId xmlns:a16="http://schemas.microsoft.com/office/drawing/2014/main" id="{95BFB78E-E314-490A-8DA6-2A123B4ACEC6}"/>
              </a:ext>
            </a:extLst>
          </p:cNvPr>
          <p:cNvPicPr>
            <a:picLocks noChangeAspect="1"/>
          </p:cNvPicPr>
          <p:nvPr/>
        </p:nvPicPr>
        <p:blipFill>
          <a:blip r:embed="rId2"/>
          <a:stretch>
            <a:fillRect/>
          </a:stretch>
        </p:blipFill>
        <p:spPr>
          <a:xfrm>
            <a:off x="342000" y="2118822"/>
            <a:ext cx="8460000" cy="262035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Finally, we find that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7</m:t>
                        </m:r>
                      </m:den>
                    </m:f>
                  </m:oMath>
                </a14:m>
                <a:r>
                  <a:rPr sz="2800" dirty="0"/>
                  <a:t> is our pivot element </a:t>
                </a:r>
                <a:br>
                  <a:rPr lang="en-US" sz="2800" dirty="0"/>
                </a:br>
                <a:r>
                  <a:rPr sz="2800" dirty="0"/>
                  <a:t>(row 1, column 4), and we obtain the following.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pic>
        <p:nvPicPr>
          <p:cNvPr id="4" name="Picture 3">
            <a:extLst>
              <a:ext uri="{FF2B5EF4-FFF2-40B4-BE49-F238E27FC236}">
                <a16:creationId xmlns:a16="http://schemas.microsoft.com/office/drawing/2014/main" id="{746FA389-6F54-4129-B6A9-2F4E3993FC2D}"/>
              </a:ext>
            </a:extLst>
          </p:cNvPr>
          <p:cNvPicPr>
            <a:picLocks noChangeAspect="1"/>
          </p:cNvPicPr>
          <p:nvPr/>
        </p:nvPicPr>
        <p:blipFill>
          <a:blip r:embed="rId3"/>
          <a:stretch>
            <a:fillRect/>
          </a:stretch>
        </p:blipFill>
        <p:spPr>
          <a:xfrm>
            <a:off x="676275" y="2409825"/>
            <a:ext cx="7791450" cy="27717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Solution to Example 1 Using the Big M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We are done because there are no negative entries in the bottom row,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a:t> is a nonbasic variable (thus making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a:t>, as desired). We have reached the same solution as in Example 1; the objective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7</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a:t> attains a maximum of </a:t>
                </a:r>
                <a:r>
                  <a:rPr sz="2800">
                    <a:latin typeface="Cambria Math"/>
                  </a:rPr>
                  <a:t>49</a:t>
                </a:r>
                <a:r>
                  <a:rPr sz="2800"/>
                  <a:t> at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481"/>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Mixed Constraint Problems Using the Big M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a:bodyPr>
              <a:lstStyle/>
              <a:p>
                <a:pPr algn="ctr">
                  <a:defRPr sz="2800" b="1"/>
                </a:pPr>
                <a:r>
                  <a:rPr dirty="0"/>
                  <a:t>Definition</a:t>
                </a:r>
              </a:p>
              <a:p>
                <a:pPr marL="514350" indent="-514350">
                  <a:buFont typeface="+mj-lt"/>
                  <a:buAutoNum type="arabicPeriod"/>
                  <a:defRPr sz="2800"/>
                </a:pPr>
                <a:r>
                  <a:rPr dirty="0"/>
                  <a:t>​</a:t>
                </a:r>
                <a:r>
                  <a:rPr sz="2800" dirty="0"/>
                  <a:t>If the optimization problem involves minimizing an objective function, </a:t>
                </a:r>
                <a14:m>
                  <m:oMath xmlns:m="http://schemas.openxmlformats.org/officeDocument/2006/math">
                    <m:r>
                      <a:rPr>
                        <a:latin typeface="Cambria Math" panose="02040503050406030204" pitchFamily="18" charset="0"/>
                      </a:rPr>
                      <m:t>𝑓</m:t>
                    </m:r>
                  </m:oMath>
                </a14:m>
                <a:r>
                  <a:rPr sz="2800" dirty="0"/>
                  <a:t>, view it as maximizing </a:t>
                </a:r>
                <a14:m>
                  <m:oMath xmlns:m="http://schemas.openxmlformats.org/officeDocument/2006/math">
                    <m:r>
                      <a:rPr>
                        <a:latin typeface="Cambria Math" panose="02040503050406030204" pitchFamily="18" charset="0"/>
                      </a:rPr>
                      <m:t>−</m:t>
                    </m:r>
                    <m:r>
                      <a:rPr>
                        <a:latin typeface="Cambria Math" panose="02040503050406030204" pitchFamily="18" charset="0"/>
                      </a:rPr>
                      <m:t>𝑓</m:t>
                    </m:r>
                  </m:oMath>
                </a14:m>
                <a:r>
                  <a:rPr sz="2800" dirty="0"/>
                  <a:t>.</a:t>
                </a:r>
              </a:p>
              <a:p>
                <a:pPr marL="514350" indent="-514350">
                  <a:buFont typeface="+mj-lt"/>
                  <a:buAutoNum type="arabicPeriod" startAt="2"/>
                  <a:defRPr sz="2800"/>
                </a:pPr>
                <a:r>
                  <a:rPr dirty="0"/>
                  <a:t>​</a:t>
                </a:r>
                <a:r>
                  <a:rPr sz="2800" dirty="0"/>
                  <a:t>Introduce slack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𝑖</m:t>
                        </m:r>
                      </m:sub>
                    </m:sSub>
                    <m:r>
                      <a:rPr>
                        <a:latin typeface="Cambria Math" panose="02040503050406030204" pitchFamily="18" charset="0"/>
                      </a:rPr>
                      <m:t>≥</m:t>
                    </m:r>
                    <m:r>
                      <a:rPr>
                        <a:latin typeface="Cambria Math" panose="02040503050406030204" pitchFamily="18" charset="0"/>
                      </a:rPr>
                      <m:t>0</m:t>
                    </m:r>
                  </m:oMath>
                </a14:m>
                <a:r>
                  <a:rPr sz="2800" dirty="0"/>
                  <a:t> in each constraint involving the </a:t>
                </a:r>
                <a:r>
                  <a:rPr sz="2800" dirty="0">
                    <a:latin typeface="Cambria Math"/>
                  </a:rPr>
                  <a:t>≤</a:t>
                </a:r>
                <a:r>
                  <a:rPr sz="2800" dirty="0"/>
                  <a:t> inequality.</a:t>
                </a:r>
              </a:p>
              <a:p>
                <a:pPr marL="514350" indent="-514350">
                  <a:buFont typeface="+mj-lt"/>
                  <a:buAutoNum type="arabicPeriod" startAt="3"/>
                  <a:defRPr sz="2800"/>
                </a:pPr>
                <a:r>
                  <a:rPr dirty="0"/>
                  <a:t>​</a:t>
                </a:r>
                <a:r>
                  <a:rPr sz="2800" dirty="0"/>
                  <a:t>Introduce surplus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𝑗</m:t>
                        </m:r>
                      </m:sub>
                    </m:sSub>
                    <m:r>
                      <a:rPr>
                        <a:latin typeface="Cambria Math" panose="02040503050406030204" pitchFamily="18" charset="0"/>
                      </a:rPr>
                      <m:t>≥</m:t>
                    </m:r>
                    <m:r>
                      <a:rPr>
                        <a:latin typeface="Cambria Math" panose="02040503050406030204" pitchFamily="18" charset="0"/>
                      </a:rPr>
                      <m:t>0</m:t>
                    </m:r>
                  </m:oMath>
                </a14:m>
                <a:r>
                  <a:rPr sz="2800" dirty="0"/>
                  <a:t> (where </a:t>
                </a:r>
                <a14:m>
                  <m:oMath xmlns:m="http://schemas.openxmlformats.org/officeDocument/2006/math">
                    <m:r>
                      <a:rPr>
                        <a:latin typeface="Cambria Math" panose="02040503050406030204" pitchFamily="18" charset="0"/>
                      </a:rPr>
                      <m:t>𝑗</m:t>
                    </m:r>
                    <m:r>
                      <a:rPr>
                        <a:latin typeface="Cambria Math" panose="02040503050406030204" pitchFamily="18" charset="0"/>
                      </a:rPr>
                      <m:t>&gt;</m:t>
                    </m:r>
                    <m:r>
                      <a:rPr>
                        <a:latin typeface="Cambria Math" panose="02040503050406030204" pitchFamily="18" charset="0"/>
                      </a:rPr>
                      <m:t>𝑖</m:t>
                    </m:r>
                  </m:oMath>
                </a14:m>
                <a:r>
                  <a:rPr sz="2800" dirty="0"/>
                  <a:t>) in each constraint involving the </a:t>
                </a:r>
                <a:r>
                  <a:rPr sz="2800" dirty="0">
                    <a:latin typeface="Cambria Math"/>
                  </a:rPr>
                  <a:t>≥</a:t>
                </a:r>
                <a:r>
                  <a:rPr sz="2800" dirty="0"/>
                  <a:t> inequality.</a:t>
                </a:r>
              </a:p>
              <a:p>
                <a:pPr marL="514350" indent="-514350">
                  <a:buFont typeface="+mj-lt"/>
                  <a:buAutoNum type="arabicPeriod" startAt="4"/>
                  <a:defRPr sz="2800"/>
                </a:pPr>
                <a:r>
                  <a:rPr dirty="0"/>
                  <a:t>​</a:t>
                </a:r>
                <a:r>
                  <a:rPr sz="2800" dirty="0"/>
                  <a:t>Introduce artificial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𝑘</m:t>
                        </m:r>
                      </m:sub>
                    </m:sSub>
                    <m:r>
                      <a:rPr>
                        <a:latin typeface="Cambria Math" panose="02040503050406030204" pitchFamily="18" charset="0"/>
                      </a:rPr>
                      <m:t>≥</m:t>
                    </m:r>
                    <m:r>
                      <a:rPr>
                        <a:latin typeface="Cambria Math" panose="02040503050406030204" pitchFamily="18" charset="0"/>
                      </a:rPr>
                      <m:t>0</m:t>
                    </m:r>
                  </m:oMath>
                </a14:m>
                <a:r>
                  <a:rPr sz="2800" dirty="0"/>
                  <a:t> in each constraint which originally involved a </a:t>
                </a:r>
                <a:r>
                  <a:rPr sz="2800" dirty="0">
                    <a:latin typeface="Cambria Math"/>
                  </a:rPr>
                  <a:t>≥</a:t>
                </a:r>
                <a:r>
                  <a:rPr sz="2800" dirty="0"/>
                  <a:t> or </a:t>
                </a:r>
                <a:r>
                  <a:rPr sz="2800" dirty="0">
                    <a:latin typeface="Cambria Math"/>
                  </a:rPr>
                  <a:t>=</a:t>
                </a:r>
                <a:r>
                  <a:rPr sz="2800" dirty="0"/>
                  <a:t> (before step 3 was done).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1402" t="-998" b="-748"/>
                </a:stretch>
              </a:blipFill>
            </p:spPr>
            <p:txBody>
              <a:bodyPr/>
              <a:lstStyle/>
              <a:p>
                <a:r>
                  <a:rPr lang="en-IN">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Mixed Constraint Problems Using the Big M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9"/>
                <a:ext cx="8229600" cy="4861522"/>
              </a:xfrm>
            </p:spPr>
            <p:txBody>
              <a:bodyPr>
                <a:normAutofit lnSpcReduction="10000"/>
              </a:bodyPr>
              <a:lstStyle/>
              <a:p>
                <a:pPr marL="514350" indent="-514350">
                  <a:buFont typeface="+mj-lt"/>
                  <a:buAutoNum type="arabicPeriod" startAt="5"/>
                  <a:defRPr sz="2800"/>
                </a:pPr>
                <a:r>
                  <a:rPr dirty="0"/>
                  <a:t>​</a:t>
                </a:r>
                <a:r>
                  <a:rPr sz="2800" dirty="0"/>
                  <a:t>For each artificial variable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𝑘</m:t>
                        </m:r>
                      </m:sub>
                    </m:sSub>
                  </m:oMath>
                </a14:m>
                <a:r>
                  <a:rPr sz="2800" dirty="0"/>
                  <a:t>, subtract a term of </a:t>
                </a:r>
                <a14:m>
                  <m:oMath xmlns:m="http://schemas.openxmlformats.org/officeDocument/2006/math">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𝑘</m:t>
                        </m:r>
                      </m:sub>
                    </m:sSub>
                  </m:oMath>
                </a14:m>
                <a:r>
                  <a:rPr sz="2800" dirty="0"/>
                  <a:t> from the function to be maximized, where </a:t>
                </a:r>
                <a14:m>
                  <m:oMath xmlns:m="http://schemas.openxmlformats.org/officeDocument/2006/math">
                    <m:r>
                      <a:rPr>
                        <a:latin typeface="Cambria Math" panose="02040503050406030204" pitchFamily="18" charset="0"/>
                      </a:rPr>
                      <m:t>𝑀</m:t>
                    </m:r>
                    <m:r>
                      <a:rPr>
                        <a:latin typeface="Cambria Math" panose="02040503050406030204" pitchFamily="18" charset="0"/>
                      </a:rPr>
                      <m:t>&gt;</m:t>
                    </m:r>
                    <m:r>
                      <a:rPr>
                        <a:latin typeface="Cambria Math" panose="02040503050406030204" pitchFamily="18" charset="0"/>
                      </a:rPr>
                      <m:t>0</m:t>
                    </m:r>
                  </m:oMath>
                </a14:m>
                <a:r>
                  <a:rPr sz="2800" dirty="0"/>
                  <a:t> is a large number. Use the same coefficient, </a:t>
                </a:r>
                <a14:m>
                  <m:oMath xmlns:m="http://schemas.openxmlformats.org/officeDocument/2006/math">
                    <m:r>
                      <a:rPr>
                        <a:latin typeface="Cambria Math" panose="02040503050406030204" pitchFamily="18" charset="0"/>
                      </a:rPr>
                      <m:t>𝑀</m:t>
                    </m:r>
                  </m:oMath>
                </a14:m>
                <a:r>
                  <a:rPr sz="2800" dirty="0"/>
                  <a:t>, in each of these terms.</a:t>
                </a:r>
              </a:p>
              <a:p>
                <a:pPr marL="514350" indent="-514350">
                  <a:buFont typeface="+mj-lt"/>
                  <a:buAutoNum type="arabicPeriod" startAt="6"/>
                  <a:defRPr sz="2800"/>
                </a:pPr>
                <a:r>
                  <a:rPr dirty="0"/>
                  <a:t>​</a:t>
                </a:r>
                <a:r>
                  <a:rPr sz="2800" dirty="0"/>
                  <a:t>Set </a:t>
                </a:r>
                <a14:m>
                  <m:oMath xmlns:m="http://schemas.openxmlformats.org/officeDocument/2006/math">
                    <m:r>
                      <a:rPr>
                        <a:latin typeface="Cambria Math" panose="02040503050406030204" pitchFamily="18" charset="0"/>
                      </a:rPr>
                      <m:t>𝑧</m:t>
                    </m:r>
                  </m:oMath>
                </a14:m>
                <a:r>
                  <a:rPr sz="2800" dirty="0"/>
                  <a:t> equal to the function to be maximized and rewrite it in the form where the left side of the equation includes all variables and the right side is </a:t>
                </a:r>
                <a:r>
                  <a:rPr sz="2800" dirty="0">
                    <a:latin typeface="Cambria Math"/>
                  </a:rPr>
                  <a:t>0</a:t>
                </a:r>
                <a:r>
                  <a:rPr sz="2800" dirty="0"/>
                  <a:t>.</a:t>
                </a:r>
              </a:p>
              <a:p>
                <a:pPr marL="514350" indent="-514350">
                  <a:buFont typeface="+mj-lt"/>
                  <a:buAutoNum type="arabicPeriod" startAt="7"/>
                  <a:defRPr sz="2800"/>
                </a:pPr>
                <a:r>
                  <a:rPr dirty="0"/>
                  <a:t>​</a:t>
                </a:r>
                <a:r>
                  <a:rPr sz="2800" dirty="0"/>
                  <a:t>Form the preliminary simplex tableau with the constraints in the top rows and the objective function in the bottom row.</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9"/>
                <a:ext cx="8229600" cy="4861522"/>
              </a:xfrm>
              <a:blipFill>
                <a:blip r:embed="rId2"/>
                <a:stretch>
                  <a:fillRect l="-1402" t="-1995" r="-443"/>
                </a:stretch>
              </a:blipFill>
            </p:spPr>
            <p:txBody>
              <a:bodyPr/>
              <a:lstStyle/>
              <a:p>
                <a:r>
                  <a:rPr lang="en-IN">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Mixed Constraint Problems Using the Big M Method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763834"/>
              </a:xfrm>
            </p:spPr>
            <p:txBody>
              <a:bodyPr>
                <a:spAutoFit/>
              </a:bodyPr>
              <a:lstStyle/>
              <a:p>
                <a:pPr marL="514350" indent="-514350">
                  <a:buFont typeface="+mj-lt"/>
                  <a:buAutoNum type="arabicPeriod" startAt="8"/>
                  <a:defRPr sz="2800"/>
                </a:pPr>
                <a:r>
                  <a:t>​</a:t>
                </a:r>
                <a:r>
                  <a:rPr sz="2800"/>
                  <a:t>Perform any row operations to eliminate </a:t>
                </a:r>
                <a14:m>
                  <m:oMath xmlns:m="http://schemas.openxmlformats.org/officeDocument/2006/math">
                    <m:r>
                      <a:rPr>
                        <a:latin typeface="Cambria Math" panose="02040503050406030204" pitchFamily="18" charset="0"/>
                      </a:rPr>
                      <m:t>𝑀</m:t>
                    </m:r>
                  </m:oMath>
                </a14:m>
                <a:r>
                  <a:rPr sz="2800"/>
                  <a:t> at the bottom entry of each column corresponding to an artificial variable, and obtain a second simplex tableau.</a:t>
                </a:r>
              </a:p>
              <a:p>
                <a:pPr marL="514350" indent="-514350">
                  <a:buFont typeface="+mj-lt"/>
                  <a:buAutoNum type="arabicPeriod" startAt="9"/>
                  <a:defRPr sz="2800"/>
                </a:pPr>
                <a:r>
                  <a:t>​</a:t>
                </a:r>
                <a:r>
                  <a:rPr sz="2800"/>
                  <a:t>Apply the simplex method to the resulting initial tableau, and arrive at an optimal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763834"/>
              </a:xfrm>
              <a:blipFill>
                <a:blip r:embed="rId2"/>
                <a:stretch>
                  <a:fillRect l="-1402" t="-1965" b="-4803"/>
                </a:stretch>
              </a:blipFill>
            </p:spPr>
            <p:txBody>
              <a:bodyPr/>
              <a:lstStyle/>
              <a:p>
                <a:r>
                  <a:rPr lang="en-IN">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An Application Using the Big M Method to Minimize Cost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a company produces silverware at three different plants. Plant A can manufacture </a:t>
                </a:r>
                <a:r>
                  <a:rPr sz="2800" dirty="0">
                    <a:latin typeface="Cambria Math"/>
                  </a:rPr>
                  <a:t>1500</a:t>
                </a:r>
                <a:r>
                  <a:rPr sz="2800" dirty="0"/>
                  <a:t> forks, </a:t>
                </a:r>
                <a:r>
                  <a:rPr sz="2800" dirty="0">
                    <a:latin typeface="Cambria Math"/>
                  </a:rPr>
                  <a:t>2000</a:t>
                </a:r>
                <a:r>
                  <a:rPr sz="2800" dirty="0"/>
                  <a:t> spoons, and </a:t>
                </a:r>
                <a:r>
                  <a:rPr sz="2800" dirty="0">
                    <a:latin typeface="Cambria Math"/>
                  </a:rPr>
                  <a:t>2500</a:t>
                </a:r>
                <a:r>
                  <a:rPr sz="2800" dirty="0"/>
                  <a:t> knives in an hour, and the hourly cost for this plant is </a:t>
                </a:r>
                <a14:m>
                  <m:oMath xmlns:m="http://schemas.openxmlformats.org/officeDocument/2006/math">
                    <m:r>
                      <a:rPr>
                        <a:latin typeface="Cambria Math" panose="02040503050406030204" pitchFamily="18" charset="0"/>
                      </a:rPr>
                      <m:t>$600</m:t>
                    </m:r>
                  </m:oMath>
                </a14:m>
                <a:r>
                  <a:rPr sz="2800" dirty="0"/>
                  <a:t> per hour. Plant B does not manufacture forks, but it can manufacture </a:t>
                </a:r>
                <a:r>
                  <a:rPr sz="2800" dirty="0">
                    <a:latin typeface="Cambria Math"/>
                  </a:rPr>
                  <a:t>1800</a:t>
                </a:r>
                <a:r>
                  <a:rPr sz="2800" dirty="0"/>
                  <a:t> spoons and </a:t>
                </a:r>
                <a:r>
                  <a:rPr sz="2800" dirty="0">
                    <a:latin typeface="Cambria Math"/>
                  </a:rPr>
                  <a:t>3000</a:t>
                </a:r>
                <a:r>
                  <a:rPr sz="2800" dirty="0"/>
                  <a:t> knives in an hour. The hourly cost for plant B is </a:t>
                </a:r>
                <a14:m>
                  <m:oMath xmlns:m="http://schemas.openxmlformats.org/officeDocument/2006/math">
                    <m:r>
                      <a:rPr>
                        <a:latin typeface="Cambria Math" panose="02040503050406030204" pitchFamily="18" charset="0"/>
                      </a:rPr>
                      <m:t>$400</m:t>
                    </m:r>
                  </m:oMath>
                </a14:m>
                <a:r>
                  <a:rPr sz="2800" dirty="0"/>
                  <a:t> per hour. Plant C does not manufacture knives, but it can manufacture </a:t>
                </a:r>
                <a:r>
                  <a:rPr sz="2800" dirty="0">
                    <a:latin typeface="Cambria Math"/>
                  </a:rPr>
                  <a:t>2400</a:t>
                </a:r>
                <a:r>
                  <a:rPr sz="2800" dirty="0"/>
                  <a:t> forks and </a:t>
                </a:r>
                <a:r>
                  <a:rPr sz="2800" dirty="0">
                    <a:latin typeface="Cambria Math"/>
                  </a:rPr>
                  <a:t>1800</a:t>
                </a:r>
                <a:r>
                  <a:rPr sz="2800" dirty="0"/>
                  <a:t> spoons in an hour.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IN">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An Application Using the Big M Method to Minimize Cost</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hourly cost for plant C is </a:t>
                </a:r>
                <a14:m>
                  <m:oMath xmlns:m="http://schemas.openxmlformats.org/officeDocument/2006/math">
                    <m:r>
                      <a:rPr>
                        <a:latin typeface="Cambria Math" panose="02040503050406030204" pitchFamily="18" charset="0"/>
                      </a:rPr>
                      <m:t>$</m:t>
                    </m:r>
                    <m:r>
                      <a:rPr>
                        <a:latin typeface="Cambria Math" panose="02040503050406030204" pitchFamily="18" charset="0"/>
                      </a:rPr>
                      <m:t>500</m:t>
                    </m:r>
                  </m:oMath>
                </a14:m>
                <a:r>
                  <a:rPr sz="2800" dirty="0"/>
                  <a:t> per hour. The company is preparing an order this upcoming week for a large event at which food is being served to thousands of people. The organizers of this event are requesting at least </a:t>
                </a:r>
                <a:r>
                  <a:rPr sz="2800" dirty="0">
                    <a:latin typeface="Cambria Math"/>
                  </a:rPr>
                  <a:t>15,000</a:t>
                </a:r>
                <a:r>
                  <a:rPr sz="2800" dirty="0"/>
                  <a:t> forks, exactly </a:t>
                </a:r>
                <a:r>
                  <a:rPr sz="2800" dirty="0">
                    <a:latin typeface="Cambria Math"/>
                  </a:rPr>
                  <a:t>15,000</a:t>
                </a:r>
                <a:r>
                  <a:rPr sz="2800" dirty="0"/>
                  <a:t> spoons, and no more than </a:t>
                </a:r>
                <a:r>
                  <a:rPr sz="2800" dirty="0">
                    <a:latin typeface="Cambria Math"/>
                  </a:rPr>
                  <a:t>9000</a:t>
                </a:r>
                <a:r>
                  <a:rPr sz="2800" dirty="0"/>
                  <a:t> knives. How many hours this coming week should each plant be operated in order to fulfill the demands of the event organizers at a minimum cost to the company?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IN">
                    <a:noFill/>
                  </a:rPr>
                  <a:t> </a:t>
                </a:r>
              </a:p>
            </p:txBody>
          </p:sp>
        </mc:Fallback>
      </mc:AlternateContent>
    </p:spTree>
    <p:extLst>
      <p:ext uri="{BB962C8B-B14F-4D97-AF65-F5344CB8AC3E}">
        <p14:creationId xmlns:p14="http://schemas.microsoft.com/office/powerpoint/2010/main" val="238354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 Maximization Problem with Mixed Constraints (cont.)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F0656B2-4265-4D41-B019-7201F73FC219}"/>
                  </a:ext>
                </a:extLst>
              </p:cNvPr>
              <p:cNvSpPr>
                <a:spLocks noGrp="1"/>
              </p:cNvSpPr>
              <p:nvPr>
                <p:ph sz="quarter" idx="11"/>
              </p:nvPr>
            </p:nvSpPr>
            <p:spPr/>
            <p:txBody>
              <a:bodyPr anchor="b"/>
              <a:lstStyle/>
              <a:p>
                <a:r>
                  <a:rPr lang="en-US" sz="2800" dirty="0"/>
                  <a:t>Note the negative entry </a:t>
                </a:r>
                <a14:m>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7</m:t>
                    </m:r>
                  </m:oMath>
                </a14:m>
                <a:r>
                  <a:rPr lang="en-US" sz="2800" dirty="0"/>
                  <a:t> in the last column above the bottom row. Because of this, we cannot apply the simplex method to this tableau. We will call the above tableau a </a:t>
                </a:r>
                <a:r>
                  <a:rPr lang="en-US" sz="2800" b="1" dirty="0"/>
                  <a:t>preliminary simplex tableau</a:t>
                </a:r>
                <a:r>
                  <a:rPr lang="en-US" sz="2800" dirty="0"/>
                  <a:t> because it is in a form such that the simplex method cannot be applied.</a:t>
                </a:r>
                <a:endParaRPr lang="en-IN" sz="2800" dirty="0"/>
              </a:p>
            </p:txBody>
          </p:sp>
        </mc:Choice>
        <mc:Fallback xmlns="">
          <p:sp>
            <p:nvSpPr>
              <p:cNvPr id="4" name="Content Placeholder 3">
                <a:extLst>
                  <a:ext uri="{FF2B5EF4-FFF2-40B4-BE49-F238E27FC236}">
                    <a16:creationId xmlns:a16="http://schemas.microsoft.com/office/drawing/2014/main" id="{4F0656B2-4265-4D41-B019-7201F73FC219}"/>
                  </a:ext>
                </a:extLst>
              </p:cNvPr>
              <p:cNvSpPr>
                <a:spLocks noGrp="1" noRot="1" noChangeAspect="1" noMove="1" noResize="1" noEditPoints="1" noAdjustHandles="1" noChangeArrowheads="1" noChangeShapeType="1" noTextEdit="1"/>
              </p:cNvSpPr>
              <p:nvPr>
                <p:ph sz="quarter" idx="11"/>
              </p:nvPr>
            </p:nvSpPr>
            <p:spPr>
              <a:blipFill>
                <a:blip r:embed="rId2"/>
                <a:stretch>
                  <a:fillRect l="-1481" r="-1778" b="-3643"/>
                </a:stretch>
              </a:blipFill>
            </p:spPr>
            <p:txBody>
              <a:bodyPr/>
              <a:lstStyle/>
              <a:p>
                <a:r>
                  <a:rPr lang="en-IN">
                    <a:noFill/>
                  </a:rPr>
                  <a:t> </a:t>
                </a:r>
              </a:p>
            </p:txBody>
          </p:sp>
        </mc:Fallback>
      </mc:AlternateContent>
      <p:pic>
        <p:nvPicPr>
          <p:cNvPr id="6" name="Content Placeholder 4">
            <a:extLst>
              <a:ext uri="{FF2B5EF4-FFF2-40B4-BE49-F238E27FC236}">
                <a16:creationId xmlns:a16="http://schemas.microsoft.com/office/drawing/2014/main" id="{237FFCBB-E179-4603-AE64-112DFAFC34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9000" y="1752600"/>
            <a:ext cx="2646000" cy="1440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denote the hours of operation this coming week for plants A, B, and C; respectively. Based on the operating costs of each plant, we find that the total cost of operation is </a:t>
                </a:r>
                <a14:m>
                  <m:oMath xmlns:m="http://schemas.openxmlformats.org/officeDocument/2006/math">
                    <m:r>
                      <a:rPr>
                        <a:latin typeface="Cambria Math" panose="02040503050406030204" pitchFamily="18" charset="0"/>
                      </a:rPr>
                      <m:t>600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400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500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Therefore, our objective is to minimize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e>
                    </m:func>
                    <m:r>
                      <a:rPr>
                        <a:latin typeface="Cambria Math" panose="02040503050406030204" pitchFamily="18" charset="0"/>
                      </a:rPr>
                      <m:t>=</m:t>
                    </m:r>
                    <m:r>
                      <a:rPr>
                        <a:latin typeface="Cambria Math" panose="02040503050406030204" pitchFamily="18" charset="0"/>
                      </a:rPr>
                      <m:t>600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400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500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The constraints are as follows:</a:t>
                </a:r>
                <a:endParaRPr lang="en-US" sz="2800" dirty="0"/>
              </a:p>
              <a:p>
                <a:pPr>
                  <a:defRPr sz="2800"/>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1500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2400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15</m:t>
                                </m:r>
                                <m:r>
                                  <a:rPr lang="ar-AE">
                                    <a:latin typeface="Cambria Math" panose="02040503050406030204" pitchFamily="18" charset="0"/>
                                  </a:rPr>
                                  <m:t>,</m:t>
                                </m:r>
                                <m:r>
                                  <a:rPr lang="ar-AE">
                                    <a:latin typeface="Cambria Math" panose="02040503050406030204" pitchFamily="18" charset="0"/>
                                  </a:rPr>
                                  <m:t>000</m:t>
                                </m:r>
                              </m:e>
                              <m:e>
                                <m:r>
                                  <m:rPr>
                                    <m:nor/>
                                  </m:rPr>
                                  <a:rPr lang="ar-AE"/>
                                  <m:t>(</m:t>
                                </m:r>
                                <m:r>
                                  <m:rPr>
                                    <m:nor/>
                                  </m:rPr>
                                  <a:rPr lang="en-IN"/>
                                  <m:t>forks</m:t>
                                </m:r>
                                <m:r>
                                  <m:rPr>
                                    <m:nor/>
                                  </m:rPr>
                                  <a:rPr lang="en-IN"/>
                                  <m:t>)</m:t>
                                </m:r>
                              </m:e>
                            </m:mr>
                            <m:mr>
                              <m:e>
                                <m:r>
                                  <a:rPr lang="ar-AE">
                                    <a:latin typeface="Cambria Math" panose="02040503050406030204" pitchFamily="18" charset="0"/>
                                  </a:rPr>
                                  <m:t>2000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1800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1800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15</m:t>
                                </m:r>
                                <m:r>
                                  <a:rPr lang="ar-AE">
                                    <a:latin typeface="Cambria Math" panose="02040503050406030204" pitchFamily="18" charset="0"/>
                                  </a:rPr>
                                  <m:t>,</m:t>
                                </m:r>
                                <m:r>
                                  <a:rPr lang="ar-AE">
                                    <a:latin typeface="Cambria Math" panose="02040503050406030204" pitchFamily="18" charset="0"/>
                                  </a:rPr>
                                  <m:t>000</m:t>
                                </m:r>
                              </m:e>
                              <m:e>
                                <m:r>
                                  <m:rPr>
                                    <m:nor/>
                                  </m:rPr>
                                  <a:rPr lang="ar-AE"/>
                                  <m:t>(</m:t>
                                </m:r>
                                <m:r>
                                  <m:rPr>
                                    <m:nor/>
                                  </m:rPr>
                                  <a:rPr lang="en-IN"/>
                                  <m:t>spoons</m:t>
                                </m:r>
                                <m:r>
                                  <m:rPr>
                                    <m:nor/>
                                  </m:rPr>
                                  <a:rPr lang="en-IN"/>
                                  <m:t>)</m:t>
                                </m:r>
                              </m:e>
                            </m:mr>
                            <m:mr>
                              <m:e>
                                <m:r>
                                  <a:rPr lang="ar-AE">
                                    <a:latin typeface="Cambria Math" panose="02040503050406030204" pitchFamily="18" charset="0"/>
                                  </a:rPr>
                                  <m:t>2500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3000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9000</m:t>
                                </m:r>
                              </m:e>
                              <m:e>
                                <m:r>
                                  <m:rPr>
                                    <m:nor/>
                                  </m:rPr>
                                  <a:rPr lang="ar-AE"/>
                                  <m:t>(</m:t>
                                </m:r>
                                <m:r>
                                  <m:rPr>
                                    <m:nor/>
                                  </m:rPr>
                                  <a:rPr lang="en-IN"/>
                                  <m:t>knives</m:t>
                                </m:r>
                                <m:r>
                                  <m:rPr>
                                    <m:nor/>
                                  </m:rPr>
                                  <a:rPr lang="en-IN"/>
                                  <m:t>)</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741"/>
                </a:stretch>
              </a:blipFill>
            </p:spPr>
            <p:txBody>
              <a:bodyPr/>
              <a:lstStyle/>
              <a:p>
                <a:r>
                  <a:rPr lang="en-IN">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Since we are doing a minimization problem, we will consider maximizing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600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400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500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The last constraint has </a:t>
                </a:r>
                <a:r>
                  <a:rPr sz="2800" dirty="0">
                    <a:latin typeface="Cambria Math"/>
                  </a:rPr>
                  <a:t>≤</a:t>
                </a:r>
                <a:r>
                  <a:rPr sz="2800" dirty="0"/>
                  <a:t>, so we introduce the slack variable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and write </a:t>
                </a:r>
                <a14:m>
                  <m:oMath xmlns:m="http://schemas.openxmlformats.org/officeDocument/2006/math">
                    <m:r>
                      <a:rPr>
                        <a:latin typeface="Cambria Math" panose="02040503050406030204" pitchFamily="18" charset="0"/>
                      </a:rPr>
                      <m:t>2500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3000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9000</m:t>
                    </m:r>
                  </m:oMath>
                </a14:m>
                <a:r>
                  <a:rPr sz="2800" dirty="0"/>
                  <a:t>. The first constraint involves </a:t>
                </a:r>
                <a:r>
                  <a:rPr sz="2800" dirty="0">
                    <a:latin typeface="Cambria Math"/>
                  </a:rPr>
                  <a:t>≥</a:t>
                </a:r>
                <a:r>
                  <a:rPr sz="2800" dirty="0"/>
                  <a:t>, and so we define the surplus variable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and write </a:t>
                </a:r>
                <a14:m>
                  <m:oMath xmlns:m="http://schemas.openxmlformats.org/officeDocument/2006/math">
                    <m:r>
                      <a:rPr>
                        <a:latin typeface="Cambria Math" panose="02040503050406030204" pitchFamily="18" charset="0"/>
                      </a:rPr>
                      <m:t>1500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2400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000</m:t>
                    </m:r>
                  </m:oMath>
                </a14:m>
                <a:r>
                  <a:rPr sz="2800" dirty="0"/>
                  <a:t>. Next, we introduce artificial variables in the first and second constraints (since they involve </a:t>
                </a:r>
                <a:r>
                  <a:rPr sz="2800" dirty="0">
                    <a:latin typeface="Cambria Math"/>
                  </a:rPr>
                  <a:t>≥</a:t>
                </a:r>
                <a:r>
                  <a:rPr sz="2800" dirty="0"/>
                  <a:t> and </a:t>
                </a:r>
                <a:r>
                  <a:rPr sz="2800" dirty="0">
                    <a:latin typeface="Cambria Math"/>
                  </a:rPr>
                  <a:t>=</a:t>
                </a:r>
                <a:r>
                  <a:rPr sz="2800" dirty="0"/>
                  <a:t>, respectively).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
                </a:stretch>
              </a:blipFill>
            </p:spPr>
            <p:txBody>
              <a:bodyPr/>
              <a:lstStyle/>
              <a:p>
                <a:r>
                  <a:rPr lang="en-IN">
                    <a:noFill/>
                  </a:rPr>
                  <a:t> </a:t>
                </a:r>
              </a:p>
            </p:txBody>
          </p:sp>
        </mc:Fallback>
      </mc:AlternateContent>
    </p:spTree>
    <p:extLst>
      <p:ext uri="{BB962C8B-B14F-4D97-AF65-F5344CB8AC3E}">
        <p14:creationId xmlns:p14="http://schemas.microsoft.com/office/powerpoint/2010/main" val="192287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we introduce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in the first constraint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oMath>
                </a14:m>
                <a:r>
                  <a:rPr sz="2800" dirty="0"/>
                  <a:t> in the second constraint, we obtain </a:t>
                </a:r>
                <a14:m>
                  <m:oMath xmlns:m="http://schemas.openxmlformats.org/officeDocument/2006/math">
                    <m:r>
                      <a:rPr>
                        <a:latin typeface="Cambria Math" panose="02040503050406030204" pitchFamily="18" charset="0"/>
                      </a:rPr>
                      <m:t>1500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2400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000</m:t>
                    </m:r>
                  </m:oMath>
                </a14:m>
                <a:r>
                  <a:rPr sz="2800" dirty="0"/>
                  <a:t> and </a:t>
                </a:r>
                <a14:m>
                  <m:oMath xmlns:m="http://schemas.openxmlformats.org/officeDocument/2006/math">
                    <m:r>
                      <a:rPr>
                        <a:latin typeface="Cambria Math" panose="02040503050406030204" pitchFamily="18" charset="0"/>
                      </a:rPr>
                      <m:t>2000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1800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1800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000</m:t>
                    </m:r>
                  </m:oMath>
                </a14:m>
                <a:r>
                  <a:rPr sz="2800" dirty="0"/>
                  <a:t>. Next we subtract </a:t>
                </a:r>
                <a14:m>
                  <m:oMath xmlns:m="http://schemas.openxmlformats.org/officeDocument/2006/math">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and </a:t>
                </a:r>
                <a14:m>
                  <m:oMath xmlns:m="http://schemas.openxmlformats.org/officeDocument/2006/math">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oMath>
                </a14:m>
                <a:r>
                  <a:rPr sz="2800" dirty="0"/>
                  <a:t> from the objective function, thus giving us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600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400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500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oMath>
                </a14:m>
                <a:r>
                  <a:rPr sz="2800" dirty="0"/>
                  <a:t>. Rewriting this as </a:t>
                </a:r>
                <a14:m>
                  <m:oMath xmlns:m="http://schemas.openxmlformats.org/officeDocument/2006/math">
                    <m:r>
                      <a:rPr>
                        <a:latin typeface="Cambria Math" panose="02040503050406030204" pitchFamily="18" charset="0"/>
                      </a:rPr>
                      <m:t>600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400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500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𝑀</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oMath>
                </a14:m>
                <a:r>
                  <a:rPr sz="2800" dirty="0"/>
                  <a:t>, we are ready to form the preliminary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1628618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p:pic>
        <p:nvPicPr>
          <p:cNvPr id="5" name="Content Placeholder 4">
            <a:extLst>
              <a:ext uri="{FF2B5EF4-FFF2-40B4-BE49-F238E27FC236}">
                <a16:creationId xmlns:a16="http://schemas.microsoft.com/office/drawing/2014/main" id="{40C50843-F452-4CB2-ABF8-E58DBB4B14F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0800" y="2709000"/>
            <a:ext cx="4262400" cy="14400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We first perform row operations to eliminate </a:t>
                </a:r>
                <a14:m>
                  <m:oMath xmlns:m="http://schemas.openxmlformats.org/officeDocument/2006/math">
                    <m:r>
                      <a:rPr>
                        <a:latin typeface="Cambria Math" panose="02040503050406030204" pitchFamily="18" charset="0"/>
                      </a:rPr>
                      <m:t>𝑀</m:t>
                    </m:r>
                  </m:oMath>
                </a14:m>
                <a:r>
                  <a:rPr sz="2800"/>
                  <a:t> at the bottom of the columns corresponding to the artificial variables. Two row operations will take care of this and yield the following result.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593"/>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p:pic>
        <p:nvPicPr>
          <p:cNvPr id="5" name="Content Placeholder 4">
            <a:extLst>
              <a:ext uri="{FF2B5EF4-FFF2-40B4-BE49-F238E27FC236}">
                <a16:creationId xmlns:a16="http://schemas.microsoft.com/office/drawing/2014/main" id="{CD7C7E5C-6A13-4F23-B40F-B864DC6DEBA6}"/>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4896" y="1269000"/>
            <a:ext cx="5574208" cy="4320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Now we apply the simplex method to this initial simplex tableau. Column 3 will be our pivot column since </a:t>
                </a:r>
                <a14:m>
                  <m:oMath xmlns:m="http://schemas.openxmlformats.org/officeDocument/2006/math">
                    <m:r>
                      <a:rPr>
                        <a:latin typeface="Cambria Math" panose="02040503050406030204" pitchFamily="18" charset="0"/>
                      </a:rPr>
                      <m:t>−</m:t>
                    </m:r>
                    <m:r>
                      <a:rPr>
                        <a:latin typeface="Cambria Math" panose="02040503050406030204" pitchFamily="18" charset="0"/>
                      </a:rPr>
                      <m:t>4200</m:t>
                    </m:r>
                    <m:r>
                      <a:rPr>
                        <a:latin typeface="Cambria Math" panose="02040503050406030204" pitchFamily="18" charset="0"/>
                      </a:rPr>
                      <m:t>𝑀</m:t>
                    </m:r>
                    <m:r>
                      <a:rPr>
                        <a:latin typeface="Cambria Math" panose="02040503050406030204" pitchFamily="18" charset="0"/>
                      </a:rPr>
                      <m:t>+</m:t>
                    </m:r>
                    <m:r>
                      <a:rPr>
                        <a:latin typeface="Cambria Math" panose="02040503050406030204" pitchFamily="18" charset="0"/>
                      </a:rPr>
                      <m:t>500</m:t>
                    </m:r>
                  </m:oMath>
                </a14:m>
                <a:r>
                  <a:rPr sz="2800"/>
                  <a:t> is the negative entry in the last row not in the last column with largest magnitude. Since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000</m:t>
                        </m:r>
                      </m:num>
                      <m:den>
                        <m:r>
                          <a:rPr>
                            <a:latin typeface="Cambria Math" panose="02040503050406030204" pitchFamily="18" charset="0"/>
                          </a:rPr>
                          <m:t>2400</m:t>
                        </m:r>
                      </m:den>
                    </m:f>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25</m:t>
                    </m:r>
                  </m:oMath>
                </a14:m>
                <a:r>
                  <a:rPr sz="2800"/>
                  <a:t> is a smaller quotient than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15</m:t>
                        </m:r>
                        <m:r>
                          <a:rPr>
                            <a:latin typeface="Cambria Math" panose="02040503050406030204" pitchFamily="18" charset="0"/>
                          </a:rPr>
                          <m:t>,</m:t>
                        </m:r>
                        <m:r>
                          <a:rPr>
                            <a:latin typeface="Cambria Math" panose="02040503050406030204" pitchFamily="18" charset="0"/>
                          </a:rPr>
                          <m:t>000</m:t>
                        </m:r>
                      </m:num>
                      <m:den>
                        <m:r>
                          <a:rPr>
                            <a:latin typeface="Cambria Math" panose="02040503050406030204" pitchFamily="18" charset="0"/>
                          </a:rPr>
                          <m:t>1800</m:t>
                        </m:r>
                      </m:den>
                    </m:f>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33</m:t>
                    </m:r>
                  </m:oMath>
                </a14:m>
                <a:r>
                  <a:rPr sz="2800"/>
                  <a:t>, row 1 is our pivot row. We obtain the following.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p:pic>
        <p:nvPicPr>
          <p:cNvPr id="6" name="Picture 5">
            <a:extLst>
              <a:ext uri="{FF2B5EF4-FFF2-40B4-BE49-F238E27FC236}">
                <a16:creationId xmlns:a16="http://schemas.microsoft.com/office/drawing/2014/main" id="{DC23CDF6-A0AE-4486-B1B0-2D7F6722AECB}"/>
              </a:ext>
            </a:extLst>
          </p:cNvPr>
          <p:cNvPicPr>
            <a:picLocks noChangeAspect="1"/>
          </p:cNvPicPr>
          <p:nvPr/>
        </p:nvPicPr>
        <p:blipFill>
          <a:blip r:embed="rId2"/>
          <a:stretch>
            <a:fillRect/>
          </a:stretch>
        </p:blipFill>
        <p:spPr>
          <a:xfrm>
            <a:off x="2073833" y="1083600"/>
            <a:ext cx="4996334" cy="4860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Column 2 is our next pivot column, and row 2 is the next pivot row since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3750</m:t>
                        </m:r>
                      </m:num>
                      <m:den>
                        <m:r>
                          <a:rPr>
                            <a:latin typeface="Cambria Math" panose="02040503050406030204" pitchFamily="18" charset="0"/>
                          </a:rPr>
                          <m:t>1800</m:t>
                        </m:r>
                      </m:den>
                    </m:f>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08</m:t>
                    </m:r>
                  </m:oMath>
                </a14:m>
                <a:r>
                  <a:rPr sz="2800" dirty="0"/>
                  <a:t> is smaller than </a:t>
                </a:r>
                <a:br>
                  <a:rPr lang="en-US" sz="2800" dirty="0"/>
                </a:b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9000</m:t>
                        </m:r>
                      </m:num>
                      <m:den>
                        <m:r>
                          <a:rPr>
                            <a:latin typeface="Cambria Math" panose="02040503050406030204" pitchFamily="18" charset="0"/>
                          </a:rPr>
                          <m:t>3000</m:t>
                        </m:r>
                      </m:den>
                    </m:f>
                    <m:r>
                      <a:rPr>
                        <a:latin typeface="Cambria Math" panose="02040503050406030204" pitchFamily="18" charset="0"/>
                      </a:rPr>
                      <m:t>=</m:t>
                    </m:r>
                    <m:r>
                      <a:rPr>
                        <a:latin typeface="Cambria Math" panose="02040503050406030204" pitchFamily="18" charset="0"/>
                      </a:rPr>
                      <m:t>3</m:t>
                    </m:r>
                  </m:oMath>
                </a14:m>
                <a:r>
                  <a:rPr sz="2800" dirty="0"/>
                  <a:t>. Another iteration of the pivoting process yields the following: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p:pic>
        <p:nvPicPr>
          <p:cNvPr id="6" name="Picture 5">
            <a:extLst>
              <a:ext uri="{FF2B5EF4-FFF2-40B4-BE49-F238E27FC236}">
                <a16:creationId xmlns:a16="http://schemas.microsoft.com/office/drawing/2014/main" id="{43E407D0-C5BA-4DEE-B5E3-440E71D75A33}"/>
              </a:ext>
            </a:extLst>
          </p:cNvPr>
          <p:cNvPicPr>
            <a:picLocks noChangeAspect="1"/>
          </p:cNvPicPr>
          <p:nvPr/>
        </p:nvPicPr>
        <p:blipFill>
          <a:blip r:embed="rId2"/>
          <a:stretch>
            <a:fillRect/>
          </a:stretch>
        </p:blipFill>
        <p:spPr>
          <a:xfrm>
            <a:off x="2377725" y="1083600"/>
            <a:ext cx="4388551" cy="486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 Maximization Problem with Mixed Constraints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need to do at least one iteration of the pivoting process, hoping that this will result in this entry changing sign because this simplex tableau implies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=−7</m:t>
                    </m:r>
                  </m:oMath>
                </a14:m>
                <a:r>
                  <a:rPr sz="2800" dirty="0"/>
                  <a:t>, violating the condition that slack variables are nonnegative. Note that there is another entry in row 2 that is negative, namely </a:t>
                </a:r>
                <a14:m>
                  <m:oMath xmlns:m="http://schemas.openxmlformats.org/officeDocument/2006/math">
                    <m:r>
                      <a:rPr>
                        <a:latin typeface="Cambria Math" panose="02040503050406030204" pitchFamily="18" charset="0"/>
                      </a:rPr>
                      <m:t>−2</m:t>
                    </m:r>
                  </m:oMath>
                </a14:m>
                <a:r>
                  <a:rPr sz="2800" dirty="0"/>
                  <a:t>. We choose this to be our pivot column. Then, since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den>
                    </m:f>
                    <m:r>
                      <a:rPr>
                        <a:latin typeface="Cambria Math" panose="02040503050406030204" pitchFamily="18" charset="0"/>
                      </a:rPr>
                      <m:t>=3.5</m:t>
                    </m:r>
                  </m:oMath>
                </a14:m>
                <a:r>
                  <a:rPr sz="2800" dirty="0"/>
                  <a:t> is a smaller positive quotient than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28</m:t>
                        </m:r>
                      </m:num>
                      <m:den>
                        <m:r>
                          <a:rPr>
                            <a:latin typeface="Cambria Math" panose="02040503050406030204" pitchFamily="18" charset="0"/>
                          </a:rPr>
                          <m:t>7</m:t>
                        </m:r>
                      </m:den>
                    </m:f>
                    <m:r>
                      <a:rPr>
                        <a:latin typeface="Cambria Math" panose="02040503050406030204" pitchFamily="18" charset="0"/>
                      </a:rPr>
                      <m:t>=4</m:t>
                    </m:r>
                  </m:oMath>
                </a14:m>
                <a:r>
                  <a:rPr sz="2800" dirty="0"/>
                  <a:t>, we let the second row be the pivot row (so </a:t>
                </a:r>
                <a14:m>
                  <m:oMath xmlns:m="http://schemas.openxmlformats.org/officeDocument/2006/math">
                    <m:r>
                      <a:rPr>
                        <a:latin typeface="Cambria Math" panose="02040503050406030204" pitchFamily="18" charset="0"/>
                      </a:rPr>
                      <m:t>−2</m:t>
                    </m:r>
                  </m:oMath>
                </a14:m>
                <a:r>
                  <a:rPr sz="2800" dirty="0"/>
                  <a:t> is our pivot element). The pivoting process leads to the following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IN">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Since there are no negative entries in the last row not in the last column, we have an optimal solution; it is given by</a:t>
                </a:r>
              </a:p>
              <a:p>
                <a:pPr algn="ctr">
                  <a:defRPr sz="2800"/>
                </a:pP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=(0,</m:t>
                    </m:r>
                    <m:f>
                      <m:fPr>
                        <m:ctrlPr>
                          <a:rPr i="1">
                            <a:latin typeface="Cambria Math" panose="02040503050406030204" pitchFamily="18" charset="0"/>
                          </a:rPr>
                        </m:ctrlPr>
                      </m:fPr>
                      <m:num>
                        <m:r>
                          <a:rPr>
                            <a:latin typeface="Cambria Math" panose="02040503050406030204" pitchFamily="18" charset="0"/>
                          </a:rPr>
                          <m:t>25</m:t>
                        </m:r>
                      </m:num>
                      <m:den>
                        <m:r>
                          <a:rPr>
                            <a:latin typeface="Cambria Math" panose="02040503050406030204" pitchFamily="18" charset="0"/>
                          </a:rPr>
                          <m:t>12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25</m:t>
                        </m:r>
                      </m:num>
                      <m:den>
                        <m:r>
                          <a:rPr>
                            <a:latin typeface="Cambria Math" panose="02040503050406030204" pitchFamily="18" charset="0"/>
                          </a:rPr>
                          <m:t>4</m:t>
                        </m:r>
                      </m:den>
                    </m:f>
                    <m:r>
                      <a:rPr>
                        <a:latin typeface="Cambria Math" panose="02040503050406030204" pitchFamily="18" charset="0"/>
                      </a:rPr>
                      <m:t>,2750,0,0,0,−</m:t>
                    </m:r>
                    <m:f>
                      <m:fPr>
                        <m:ctrlPr>
                          <a:rPr i="1">
                            <a:latin typeface="Cambria Math" panose="02040503050406030204" pitchFamily="18" charset="0"/>
                          </a:rPr>
                        </m:ctrlPr>
                      </m:fPr>
                      <m:num>
                        <m:r>
                          <a:rPr>
                            <a:latin typeface="Cambria Math" panose="02040503050406030204" pitchFamily="18" charset="0"/>
                          </a:rPr>
                          <m:t>11,875</m:t>
                        </m:r>
                      </m:num>
                      <m:den>
                        <m:r>
                          <a:rPr>
                            <a:latin typeface="Cambria Math" panose="02040503050406030204" pitchFamily="18" charset="0"/>
                          </a:rPr>
                          <m:t>3</m:t>
                        </m:r>
                      </m:den>
                    </m:f>
                    <m:r>
                      <a:rPr>
                        <a:latin typeface="Cambria Math" panose="02040503050406030204" pitchFamily="18" charset="0"/>
                      </a:rPr>
                      <m:t>)</m:t>
                    </m:r>
                  </m:oMath>
                </a14:m>
                <a:r>
                  <a:rPr sz="2800" dirty="0"/>
                  <a:t>.</a:t>
                </a:r>
              </a:p>
              <a:p>
                <a:pPr>
                  <a:defRPr sz="2800"/>
                </a:pPr>
                <a:r>
                  <a:rPr sz="2800" dirty="0"/>
                  <a:t>Since </a:t>
                </a:r>
                <a14:m>
                  <m:oMath xmlns:m="http://schemas.openxmlformats.org/officeDocument/2006/math">
                    <m:r>
                      <a:rPr>
                        <a:latin typeface="Cambria Math" panose="02040503050406030204" pitchFamily="18" charset="0"/>
                      </a:rPr>
                      <m:t>𝑧</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e>
                    </m:func>
                  </m:oMath>
                </a14:m>
                <a:r>
                  <a:rPr sz="2800" dirty="0"/>
                  <a:t>, we have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e>
                    </m:func>
                    <m:r>
                      <a:rPr>
                        <a:latin typeface="Cambria Math" panose="02040503050406030204" pitchFamily="18" charset="0"/>
                      </a:rPr>
                      <m:t>=600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+400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+500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attains a minimum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11,875</m:t>
                        </m:r>
                      </m:num>
                      <m:den>
                        <m:r>
                          <a:rPr>
                            <a:latin typeface="Cambria Math" panose="02040503050406030204" pitchFamily="18" charset="0"/>
                          </a:rPr>
                          <m:t>3</m:t>
                        </m:r>
                      </m:den>
                    </m:f>
                    <m:r>
                      <a:rPr>
                        <a:latin typeface="Cambria Math" panose="02040503050406030204" pitchFamily="18" charset="0"/>
                      </a:rPr>
                      <m:t>≈3958.33</m:t>
                    </m:r>
                  </m:oMath>
                </a14:m>
                <a:r>
                  <a:rPr sz="2800" dirty="0"/>
                  <a:t> at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f>
                          <m:fPr>
                            <m:ctrlPr>
                              <a:rPr i="1">
                                <a:latin typeface="Cambria Math" panose="02040503050406030204" pitchFamily="18" charset="0"/>
                              </a:rPr>
                            </m:ctrlPr>
                          </m:fPr>
                          <m:num>
                            <m:r>
                              <a:rPr>
                                <a:latin typeface="Cambria Math" panose="02040503050406030204" pitchFamily="18" charset="0"/>
                              </a:rPr>
                              <m:t>25</m:t>
                            </m:r>
                          </m:num>
                          <m:den>
                            <m:r>
                              <a:rPr>
                                <a:latin typeface="Cambria Math" panose="02040503050406030204" pitchFamily="18" charset="0"/>
                              </a:rPr>
                              <m:t>12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25</m:t>
                            </m:r>
                          </m:num>
                          <m:den>
                            <m:r>
                              <a:rPr>
                                <a:latin typeface="Cambria Math" panose="02040503050406030204" pitchFamily="18" charset="0"/>
                              </a:rPr>
                              <m:t>4</m:t>
                            </m:r>
                          </m:den>
                        </m:f>
                      </m:e>
                    </m:d>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An Application Using the Big M Method to Minimize Cost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Therefore, we conclude that the company should not use plant A, run plant B for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25</m:t>
                        </m:r>
                      </m:num>
                      <m:den>
                        <m:r>
                          <a:rPr>
                            <a:latin typeface="Cambria Math" panose="02040503050406030204" pitchFamily="18" charset="0"/>
                          </a:rPr>
                          <m:t>12</m:t>
                        </m:r>
                      </m:den>
                    </m:f>
                  </m:oMath>
                </a14:m>
                <a:r>
                  <a:rPr sz="2800" dirty="0"/>
                  <a:t> hours (</a:t>
                </a:r>
                <a:r>
                  <a:rPr sz="2800" dirty="0">
                    <a:latin typeface="Cambria Math"/>
                  </a:rPr>
                  <a:t>2</a:t>
                </a:r>
                <a:r>
                  <a:rPr sz="2800" dirty="0"/>
                  <a:t> hours and </a:t>
                </a:r>
                <a:r>
                  <a:rPr sz="2800" dirty="0">
                    <a:latin typeface="Cambria Math"/>
                  </a:rPr>
                  <a:t>5</a:t>
                </a:r>
                <a:r>
                  <a:rPr sz="2800" dirty="0"/>
                  <a:t> minutes), and run plant C for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25</m:t>
                        </m:r>
                      </m:num>
                      <m:den>
                        <m:r>
                          <a:rPr>
                            <a:latin typeface="Cambria Math" panose="02040503050406030204" pitchFamily="18" charset="0"/>
                          </a:rPr>
                          <m:t>4</m:t>
                        </m:r>
                      </m:den>
                    </m:f>
                  </m:oMath>
                </a14:m>
                <a:r>
                  <a:rPr sz="2800" dirty="0"/>
                  <a:t> hours (</a:t>
                </a:r>
                <a:r>
                  <a:rPr sz="2800" dirty="0">
                    <a:latin typeface="Cambria Math"/>
                  </a:rPr>
                  <a:t>6</a:t>
                </a:r>
                <a:r>
                  <a:rPr sz="2800" dirty="0"/>
                  <a:t> hours and </a:t>
                </a:r>
                <a:r>
                  <a:rPr sz="2800" dirty="0">
                    <a:latin typeface="Cambria Math"/>
                  </a:rPr>
                  <a:t>15</a:t>
                </a:r>
                <a:r>
                  <a:rPr sz="2800" dirty="0"/>
                  <a:t> minutes) this coming week to achieve a minimum cost of </a:t>
                </a:r>
                <a14:m>
                  <m:oMath xmlns:m="http://schemas.openxmlformats.org/officeDocument/2006/math">
                    <m:r>
                      <a:rPr>
                        <a:latin typeface="Cambria Math" panose="02040503050406030204" pitchFamily="18" charset="0"/>
                      </a:rPr>
                      <m:t>$</m:t>
                    </m:r>
                    <m:r>
                      <a:rPr>
                        <a:latin typeface="Cambria Math" panose="02040503050406030204" pitchFamily="18" charset="0"/>
                      </a:rPr>
                      <m:t>3958</m:t>
                    </m:r>
                    <m:r>
                      <a:rPr>
                        <a:latin typeface="Cambria Math" panose="02040503050406030204" pitchFamily="18" charset="0"/>
                      </a:rPr>
                      <m:t>.</m:t>
                    </m:r>
                    <m:r>
                      <a:rPr>
                        <a:latin typeface="Cambria Math" panose="02040503050406030204" pitchFamily="18" charset="0"/>
                      </a:rPr>
                      <m:t>33</m:t>
                    </m:r>
                  </m:oMath>
                </a14:m>
                <a:r>
                  <a:rPr sz="2800" dirty="0"/>
                  <a:t> to meet the demands of the event organizers.</a:t>
                </a:r>
              </a:p>
              <a:p>
                <a:pPr>
                  <a:defRPr sz="2800"/>
                </a:pPr>
                <a:r>
                  <a:rPr sz="2800" b="1" dirty="0"/>
                  <a:t>Note:</a:t>
                </a:r>
                <a:r>
                  <a:rPr sz="2800" dirty="0"/>
                  <a:t> The value of the slack variable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2750</m:t>
                    </m:r>
                  </m:oMath>
                </a14:m>
                <a:r>
                  <a:rPr sz="2800" dirty="0"/>
                  <a:t> means that only </a:t>
                </a:r>
                <a14:m>
                  <m:oMath xmlns:m="http://schemas.openxmlformats.org/officeDocument/2006/math">
                    <m:r>
                      <a:rPr>
                        <a:latin typeface="Cambria Math" panose="02040503050406030204" pitchFamily="18" charset="0"/>
                      </a:rPr>
                      <m:t>9000</m:t>
                    </m:r>
                    <m:r>
                      <a:rPr>
                        <a:latin typeface="Cambria Math" panose="02040503050406030204" pitchFamily="18" charset="0"/>
                      </a:rPr>
                      <m:t>−</m:t>
                    </m:r>
                    <m:r>
                      <a:rPr>
                        <a:latin typeface="Cambria Math" panose="02040503050406030204" pitchFamily="18" charset="0"/>
                      </a:rPr>
                      <m:t>2750</m:t>
                    </m:r>
                    <m:r>
                      <a:rPr>
                        <a:latin typeface="Cambria Math" panose="02040503050406030204" pitchFamily="18" charset="0"/>
                      </a:rPr>
                      <m:t>=</m:t>
                    </m:r>
                    <m:r>
                      <a:rPr>
                        <a:latin typeface="Cambria Math" panose="02040503050406030204" pitchFamily="18" charset="0"/>
                      </a:rPr>
                      <m:t>6250</m:t>
                    </m:r>
                  </m:oMath>
                </a14:m>
                <a:r>
                  <a:rPr sz="2800" dirty="0"/>
                  <a:t> knives need to be manufactured to fulfill the needs of the event organizers.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b="-368"/>
                </a:stretch>
              </a:blipFill>
            </p:spPr>
            <p:txBody>
              <a:bodyPr/>
              <a:lstStyle/>
              <a:p>
                <a:r>
                  <a:rPr lang="en-IN">
                    <a:noFill/>
                  </a:rPr>
                  <a:t> </a:t>
                </a:r>
              </a:p>
            </p:txBody>
          </p:sp>
        </mc:Fallback>
      </mc:AlternateContent>
    </p:spTree>
    <p:extLst>
      <p:ext uri="{BB962C8B-B14F-4D97-AF65-F5344CB8AC3E}">
        <p14:creationId xmlns:p14="http://schemas.microsoft.com/office/powerpoint/2010/main" val="33981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 Maximization Problem with Mixed Constraints (cont.)</a:t>
            </a:r>
          </a:p>
        </p:txBody>
      </p:sp>
      <p:pic>
        <p:nvPicPr>
          <p:cNvPr id="6" name="Picture 5">
            <a:extLst>
              <a:ext uri="{FF2B5EF4-FFF2-40B4-BE49-F238E27FC236}">
                <a16:creationId xmlns:a16="http://schemas.microsoft.com/office/drawing/2014/main" id="{4A33EDE1-DE3E-4CDC-8FCA-1B45950BE10B}"/>
              </a:ext>
            </a:extLst>
          </p:cNvPr>
          <p:cNvPicPr>
            <a:picLocks noChangeAspect="1"/>
          </p:cNvPicPr>
          <p:nvPr/>
        </p:nvPicPr>
        <p:blipFill>
          <a:blip r:embed="rId2"/>
          <a:stretch>
            <a:fillRect/>
          </a:stretch>
        </p:blipFill>
        <p:spPr>
          <a:xfrm>
            <a:off x="1162050" y="2266950"/>
            <a:ext cx="6819900" cy="2324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 Maximization Problem with Mixed Constraints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Now we can proceed with the simplex method since there are no negative entries in the last column above the bottom row in the updated simplex tableau. We will refer to this tableau as the </a:t>
                </a:r>
                <a:r>
                  <a:rPr sz="2800" b="1"/>
                  <a:t>initial simplex tableau</a:t>
                </a:r>
                <a:r>
                  <a:rPr sz="2800"/>
                  <a:t> because it is in a form on which we can apply the simplex method. Our next pivot column is 1, and since the only positive quotient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14</m:t>
                        </m:r>
                      </m:num>
                      <m:den>
                        <m:r>
                          <a:rPr>
                            <a:latin typeface="Cambria Math" panose="02040503050406030204" pitchFamily="18" charset="0"/>
                          </a:rPr>
                          <m:t>14</m:t>
                        </m:r>
                      </m:den>
                    </m:f>
                    <m:r>
                      <a:rPr>
                        <a:latin typeface="Cambria Math" panose="02040503050406030204" pitchFamily="18" charset="0"/>
                      </a:rPr>
                      <m:t>=1</m:t>
                    </m:r>
                  </m:oMath>
                </a14:m>
                <a:r>
                  <a:rPr sz="2800"/>
                  <a:t> in the first row, row 1 will be our next pivot row. We obtain the following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259"/>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 Maximization Problem with Mixed Constraints (cont.)</a:t>
            </a:r>
          </a:p>
        </p:txBody>
      </p:sp>
      <p:pic>
        <p:nvPicPr>
          <p:cNvPr id="6" name="Picture 5">
            <a:extLst>
              <a:ext uri="{FF2B5EF4-FFF2-40B4-BE49-F238E27FC236}">
                <a16:creationId xmlns:a16="http://schemas.microsoft.com/office/drawing/2014/main" id="{9B8781E2-82EF-45E6-81A4-844036FE6BD2}"/>
              </a:ext>
            </a:extLst>
          </p:cNvPr>
          <p:cNvPicPr>
            <a:picLocks noChangeAspect="1"/>
          </p:cNvPicPr>
          <p:nvPr/>
        </p:nvPicPr>
        <p:blipFill>
          <a:blip r:embed="rId2"/>
          <a:stretch>
            <a:fillRect/>
          </a:stretch>
        </p:blipFill>
        <p:spPr>
          <a:xfrm>
            <a:off x="1100137" y="2095500"/>
            <a:ext cx="6943725" cy="2667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A Maximization Problem with Mixed Constraints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Column 3 is our next pivot column because of the negative entry in the bottom row, and row 1 is our next pivot row because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7</m:t>
                            </m:r>
                          </m:den>
                        </m:f>
                      </m:den>
                    </m:f>
                    <m:r>
                      <a:rPr lang="ar-AE">
                        <a:latin typeface="Cambria Math" panose="02040503050406030204" pitchFamily="18" charset="0"/>
                      </a:rPr>
                      <m:t>=</m:t>
                    </m:r>
                    <m:r>
                      <a:rPr lang="ar-AE" b="0" i="0" smtClean="0">
                        <a:latin typeface="Cambria Math" panose="02040503050406030204" pitchFamily="18" charset="0"/>
                      </a:rPr>
                      <m:t>7</m:t>
                    </m:r>
                  </m:oMath>
                </a14:m>
                <a:r>
                  <a:rPr lang="ar-AE" sz="2800" dirty="0"/>
                  <a:t> </a:t>
                </a:r>
                <a:r>
                  <a:rPr lang="en-US" sz="2800" dirty="0"/>
                  <a:t>is the only positive quotient in the column. We obtain the following simplex tableau.</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E5AAF3B-87FE-4F53-8B30-CC97CF35FE4D}"/>
              </a:ext>
            </a:extLst>
          </p:cNvPr>
          <p:cNvPicPr>
            <a:picLocks noChangeAspect="1"/>
          </p:cNvPicPr>
          <p:nvPr/>
        </p:nvPicPr>
        <p:blipFill>
          <a:blip r:embed="rId3"/>
          <a:stretch>
            <a:fillRect/>
          </a:stretch>
        </p:blipFill>
        <p:spPr>
          <a:xfrm>
            <a:off x="1381125" y="3123613"/>
            <a:ext cx="6381750" cy="27051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3258</Words>
  <Application>Microsoft Office PowerPoint</Application>
  <PresentationFormat>On-screen Show (4:3)</PresentationFormat>
  <Paragraphs>114</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Courier New</vt:lpstr>
      <vt:lpstr>Cambria Math</vt:lpstr>
      <vt:lpstr>Calibri</vt:lpstr>
      <vt:lpstr>Office Theme</vt:lpstr>
      <vt:lpstr>Section 7.5</vt:lpstr>
      <vt:lpstr>Example 1: A Maximization Problem with Mixed Constraints</vt:lpstr>
      <vt:lpstr>Example 1: A Maximization Problem with Mixed Constraints (cont.)</vt:lpstr>
      <vt:lpstr>Example 1: A Maximization Problem with Mixed Constraints (cont.)</vt:lpstr>
      <vt:lpstr>Example 1: A Maximization Problem with Mixed Constraints (cont.)</vt:lpstr>
      <vt:lpstr>Example 1: A Maximization Problem with Mixed Constraints (cont.)</vt:lpstr>
      <vt:lpstr>Example 1: A Maximization Problem with Mixed Constraints (cont.)</vt:lpstr>
      <vt:lpstr>Example 1: A Maximization Problem with Mixed Constraints (cont.)</vt:lpstr>
      <vt:lpstr>Example 1: A Maximization Problem with Mixed Constraints (cont.)</vt:lpstr>
      <vt:lpstr>Example 1: A Maximization Problem with Mixed Constraints (cont.)</vt:lpstr>
      <vt:lpstr>Example 2: A Minimization Problem with Mixed Constraints</vt:lpstr>
      <vt:lpstr>Example 2: A Minimization Problem with Mixed Constraints (cont.)</vt:lpstr>
      <vt:lpstr>Example 2: A Minimization Problem with Mixed Constraints (cont.)</vt:lpstr>
      <vt:lpstr>Example 2: A Minimization Problem with Mixed Constraints (cont.)</vt:lpstr>
      <vt:lpstr>Example 2: A Minimization Problem with Mixed Constraints (cont.)</vt:lpstr>
      <vt:lpstr>Example 2: A Minimization Problem with Mixed Constraints (cont.)</vt:lpstr>
      <vt:lpstr>Solving Mixed Constraint Problems Using the Simplex Method</vt:lpstr>
      <vt:lpstr>Solving Mixed Constraint Problems Using the Simplex Method (cont.)</vt:lpstr>
      <vt:lpstr>Solving Mixed Constraint Problems Using the Simplex Method (cont.)</vt:lpstr>
      <vt:lpstr>Example 3: Solution to Example 1 Using the Big M Method</vt:lpstr>
      <vt:lpstr>Example 3: Solution to Example 1 Using the Big M Method (cont.)</vt:lpstr>
      <vt:lpstr>Example 3: Solution to Example 1 Using the Big M Method (cont.)</vt:lpstr>
      <vt:lpstr>Example 3: Solution to Example 1 Using the Big M Method (cont.)</vt:lpstr>
      <vt:lpstr>Example 3: Solution to Example 1 Using the Big M Method (cont.)</vt:lpstr>
      <vt:lpstr>Example 3: Solution to Example 1 Using the Big M Method (cont.)</vt:lpstr>
      <vt:lpstr>Example 3: Solution to Example 1 Using the Big M Method (cont.)</vt:lpstr>
      <vt:lpstr>Example 3: Solution to Example 1 Using the Big M Method (cont.)</vt:lpstr>
      <vt:lpstr>Example 3: Solution to Example 1 Using the Big M Method (cont.)</vt:lpstr>
      <vt:lpstr>Example 3: Solution to Example 1 Using the Big M Method (cont.)</vt:lpstr>
      <vt:lpstr>Example 3: Solution to Example 1 Using the Big M Method (cont.)</vt:lpstr>
      <vt:lpstr>Example 3: Solution to Example 1 Using the Big M Method (cont.)</vt:lpstr>
      <vt:lpstr>Example 3: Solution to Example 1 Using the Big M Method (cont.)</vt:lpstr>
      <vt:lpstr>Example 3: Solution to Example 1 Using the Big M Method (cont.)</vt:lpstr>
      <vt:lpstr>Example 3: Solution to Example 1 Using the Big M Method (cont.)</vt:lpstr>
      <vt:lpstr>Solving Mixed Constraint Problems Using the Big M Method</vt:lpstr>
      <vt:lpstr>Solving Mixed Constraint Problems Using the Big M Method (cont.)</vt:lpstr>
      <vt:lpstr>Solving Mixed Constraint Problems Using the Big M Method (cont.)</vt:lpstr>
      <vt:lpstr>Example 4: An Application Using the Big M Method to Minimize Cost</vt:lpstr>
      <vt:lpstr>Example 4: An Application Using the Big M Method to Minimize Cost (cont.)</vt:lpstr>
      <vt:lpstr>Example 4: An Application Using the Big M Method to Minimize Cost (cont.)</vt:lpstr>
      <vt:lpstr>Example 4: An Application Using the Big M Method to Minimize Cost (cont.)</vt:lpstr>
      <vt:lpstr>Example 4: An Application Using the Big M Method to Minimize Cost (cont.)</vt:lpstr>
      <vt:lpstr>Example 4: An Application Using the Big M Method to Minimize Cost (cont.)</vt:lpstr>
      <vt:lpstr>Example 4: An Application Using the Big M Method to Minimize Cost (cont.)</vt:lpstr>
      <vt:lpstr>Example 4: An Application Using the Big M Method to Minimize Cost (cont.)</vt:lpstr>
      <vt:lpstr>Example 4: An Application Using the Big M Method to Minimize Cost (cont.)</vt:lpstr>
      <vt:lpstr>Example 4: An Application Using the Big M Method to Minimize Cost (cont.)</vt:lpstr>
      <vt:lpstr>Example 4: An Application Using the Big M Method to Minimize Cost (cont.)</vt:lpstr>
      <vt:lpstr>Example 4: An Application Using the Big M Method to Minimize Cost (cont.)</vt:lpstr>
      <vt:lpstr>Example 4: An Application Using the Big M Method to Minimize Cost (cont.)</vt:lpstr>
      <vt:lpstr>Example 4: An Application Using the Big M Method to Minimize Cost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for Business and Social Sciences</dc:title>
  <dc:creator>Hawkes Learning</dc:creator>
  <cp:lastModifiedBy>Adam Flaherty</cp:lastModifiedBy>
  <cp:revision>128</cp:revision>
  <dcterms:created xsi:type="dcterms:W3CDTF">2013-04-26T14:43:13Z</dcterms:created>
  <dcterms:modified xsi:type="dcterms:W3CDTF">2020-05-08T15:20:26Z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FAB55DAF-FD37-4AEA-9476-DD4C9C85F1EB</vt:lpwstr>
  </property>
  <property fmtid="{D5CDD505-2E9C-101B-9397-08002B2CF9AE}" pid="3" name="ArticulatePath">
    <vt:lpwstr>MABS_7_5_Elite</vt:lpwstr>
  </property>
</Properties>
</file>