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258" r:id="rId3"/>
    <p:sldId id="297"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96" r:id="rId27"/>
    <p:sldId id="289" r:id="rId28"/>
    <p:sldId id="290" r:id="rId29"/>
    <p:sldId id="291" r:id="rId30"/>
    <p:sldId id="292" r:id="rId31"/>
    <p:sldId id="293" r:id="rId32"/>
    <p:sldId id="294" r:id="rId33"/>
  </p:sldIdLst>
  <p:sldSz cx="9144000" cy="6858000" type="screen4x3"/>
  <p:notesSz cx="6858000" cy="9144000"/>
  <p:embeddedFontLst>
    <p:embeddedFont>
      <p:font typeface="Calibri" panose="020F0502020204030204" pitchFamily="34" charset="0"/>
      <p:regular r:id="rId36"/>
      <p:bold r:id="rId37"/>
      <p:italic r:id="rId38"/>
      <p:boldItalic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kkaprasad" initials="c" lastIdx="1" clrIdx="0">
    <p:extLst>
      <p:ext uri="{19B8F6BF-5375-455C-9EA6-DF929625EA0E}">
        <p15:presenceInfo xmlns:p15="http://schemas.microsoft.com/office/powerpoint/2012/main" userId="S-1-5-21-1666015839-3846122634-945917319-22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00"/>
    <a:srgbClr val="0000FF"/>
    <a:srgbClr val="000066"/>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90" d="100"/>
          <a:sy n="90" d="100"/>
        </p:scale>
        <p:origin x="372" y="8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4.fntdata"/><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2.fntdata"/><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3.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2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8/22/2019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dirty="0"/>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7"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5.bin"/><Relationship Id="rId4" Type="http://schemas.openxmlformats.org/officeDocument/2006/relationships/image" Target="../media/image7.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7"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7.bin"/><Relationship Id="rId4" Type="http://schemas.openxmlformats.org/officeDocument/2006/relationships/image" Target="../media/image10.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8.bin"/><Relationship Id="rId7"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4.wmf"/><Relationship Id="rId5" Type="http://schemas.openxmlformats.org/officeDocument/2006/relationships/oleObject" Target="../embeddings/oleObject9.bin"/><Relationship Id="rId4" Type="http://schemas.openxmlformats.org/officeDocument/2006/relationships/image" Target="../media/image13.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7.wmf"/><Relationship Id="rId5" Type="http://schemas.openxmlformats.org/officeDocument/2006/relationships/oleObject" Target="../embeddings/oleObject11.bin"/><Relationship Id="rId4" Type="http://schemas.openxmlformats.org/officeDocument/2006/relationships/image" Target="../media/image16.wmf"/></Relationships>
</file>

<file path=ppt/slides/_rels/slide16.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9.wmf"/><Relationship Id="rId5" Type="http://schemas.openxmlformats.org/officeDocument/2006/relationships/oleObject" Target="../embeddings/oleObject13.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5.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3.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4.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8.2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t>Operations with Sets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the Union of Sets</a:t>
            </a:r>
            <a:endParaRPr lang="en-US" dirty="0"/>
          </a:p>
        </p:txBody>
      </p:sp>
      <p:sp>
        <p:nvSpPr>
          <p:cNvPr id="3" name="Content Placeholder 2"/>
          <p:cNvSpPr>
            <a:spLocks noGrp="1"/>
          </p:cNvSpPr>
          <p:nvPr>
            <p:ph idx="1"/>
          </p:nvPr>
        </p:nvSpPr>
        <p:spPr/>
        <p:txBody>
          <a:bodyPr>
            <a:noAutofit/>
          </a:bodyPr>
          <a:lstStyle/>
          <a:p>
            <a:r>
              <a:rPr lang="en-US" dirty="0" smtClean="0"/>
              <a:t>Let </a:t>
            </a:r>
            <a:r>
              <a:rPr lang="en-US" i="1" dirty="0" smtClean="0">
                <a:solidFill>
                  <a:srgbClr val="0000FF"/>
                </a:solidFill>
              </a:rPr>
              <a:t>A</a:t>
            </a:r>
            <a:r>
              <a:rPr lang="en-US" dirty="0" smtClean="0">
                <a:solidFill>
                  <a:srgbClr val="0000FF"/>
                </a:solidFill>
              </a:rPr>
              <a:t> = {1, 2, 3, 4, 5}</a:t>
            </a:r>
            <a:r>
              <a:rPr lang="en-US" dirty="0" smtClean="0"/>
              <a:t>, </a:t>
            </a:r>
            <a:r>
              <a:rPr lang="en-US" i="1" dirty="0" smtClean="0">
                <a:solidFill>
                  <a:srgbClr val="0000FF"/>
                </a:solidFill>
              </a:rPr>
              <a:t>B</a:t>
            </a:r>
            <a:r>
              <a:rPr lang="en-US" dirty="0" smtClean="0">
                <a:solidFill>
                  <a:srgbClr val="0000FF"/>
                </a:solidFill>
              </a:rPr>
              <a:t> = {2, 4, 6, 8}</a:t>
            </a:r>
            <a:r>
              <a:rPr lang="en-US" dirty="0" smtClean="0"/>
              <a:t>, and </a:t>
            </a:r>
          </a:p>
          <a:p>
            <a:r>
              <a:rPr lang="en-US" i="1" dirty="0" smtClean="0">
                <a:solidFill>
                  <a:srgbClr val="0000FF"/>
                </a:solidFill>
              </a:rPr>
              <a:t>C</a:t>
            </a:r>
            <a:r>
              <a:rPr lang="en-US" dirty="0" smtClean="0">
                <a:solidFill>
                  <a:srgbClr val="0000FF"/>
                </a:solidFill>
              </a:rPr>
              <a:t> = {1, 3, 5, 7, 9}</a:t>
            </a:r>
            <a:r>
              <a:rPr lang="en-US" dirty="0" smtClean="0"/>
              <a:t>. Find the following unions.</a:t>
            </a:r>
          </a:p>
          <a:p>
            <a:r>
              <a:rPr lang="en-US" b="1" dirty="0" smtClean="0"/>
              <a:t>a.</a:t>
            </a:r>
            <a:r>
              <a:rPr lang="en-US" dirty="0" smtClean="0"/>
              <a:t> </a:t>
            </a:r>
            <a:r>
              <a:rPr lang="en-US" i="1" dirty="0" smtClean="0">
                <a:solidFill>
                  <a:srgbClr val="0000FF"/>
                </a:solidFill>
              </a:rPr>
              <a:t>A</a:t>
            </a:r>
            <a:r>
              <a:rPr lang="en-US" dirty="0" smtClean="0">
                <a:solidFill>
                  <a:srgbClr val="0000FF"/>
                </a:solidFill>
              </a:rPr>
              <a:t> ∪ </a:t>
            </a:r>
            <a:r>
              <a:rPr lang="en-US" i="1" dirty="0" smtClean="0">
                <a:solidFill>
                  <a:srgbClr val="0000FF"/>
                </a:solidFill>
              </a:rPr>
              <a:t>B</a:t>
            </a:r>
            <a:r>
              <a:rPr lang="en-US" b="1" i="1" dirty="0" smtClean="0"/>
              <a:t>		</a:t>
            </a:r>
            <a:r>
              <a:rPr lang="en-US" b="1" dirty="0" smtClean="0"/>
              <a:t>b.</a:t>
            </a:r>
            <a:r>
              <a:rPr lang="en-US" dirty="0" smtClean="0"/>
              <a:t> </a:t>
            </a:r>
            <a:r>
              <a:rPr lang="en-US" i="1" dirty="0" smtClean="0">
                <a:solidFill>
                  <a:srgbClr val="0000FF"/>
                </a:solidFill>
              </a:rPr>
              <a:t>A</a:t>
            </a:r>
            <a:r>
              <a:rPr lang="en-US" dirty="0" smtClean="0">
                <a:solidFill>
                  <a:srgbClr val="0000FF"/>
                </a:solidFill>
              </a:rPr>
              <a:t> ∪ </a:t>
            </a:r>
            <a:r>
              <a:rPr lang="en-US" i="1" dirty="0" smtClean="0">
                <a:solidFill>
                  <a:srgbClr val="0000FF"/>
                </a:solidFill>
              </a:rPr>
              <a:t>C</a:t>
            </a:r>
            <a:r>
              <a:rPr lang="en-US" b="1" i="1" dirty="0" smtClean="0"/>
              <a:t> 		</a:t>
            </a:r>
            <a:r>
              <a:rPr lang="en-US" b="1" dirty="0" smtClean="0"/>
              <a:t>c.</a:t>
            </a:r>
            <a:r>
              <a:rPr lang="en-US" dirty="0" smtClean="0"/>
              <a:t> </a:t>
            </a:r>
            <a:r>
              <a:rPr lang="en-US" i="1" dirty="0" smtClean="0">
                <a:solidFill>
                  <a:srgbClr val="0000FF"/>
                </a:solidFill>
              </a:rPr>
              <a:t>B</a:t>
            </a:r>
            <a:r>
              <a:rPr lang="en-US" dirty="0" smtClean="0">
                <a:solidFill>
                  <a:srgbClr val="0000FF"/>
                </a:solidFill>
              </a:rPr>
              <a:t> ∪ </a:t>
            </a:r>
            <a:r>
              <a:rPr lang="en-US" i="1" dirty="0" smtClean="0">
                <a:solidFill>
                  <a:srgbClr val="0000FF"/>
                </a:solidFill>
              </a:rPr>
              <a:t>C</a:t>
            </a:r>
          </a:p>
          <a:p>
            <a:r>
              <a:rPr lang="en-US" b="1" dirty="0" smtClean="0"/>
              <a:t>Solution </a:t>
            </a:r>
          </a:p>
          <a:p>
            <a:pPr marL="461963" indent="-461963"/>
            <a:r>
              <a:rPr lang="en-US" b="1" dirty="0" smtClean="0"/>
              <a:t>a.	</a:t>
            </a:r>
            <a:r>
              <a:rPr lang="en-US" dirty="0" smtClean="0"/>
              <a:t>To find the union of sets </a:t>
            </a:r>
            <a:r>
              <a:rPr lang="en-US" i="1" dirty="0" smtClean="0"/>
              <a:t>A</a:t>
            </a:r>
            <a:r>
              <a:rPr lang="en-US" dirty="0" smtClean="0"/>
              <a:t> and </a:t>
            </a:r>
            <a:r>
              <a:rPr lang="en-US" i="1" dirty="0" smtClean="0"/>
              <a:t>B</a:t>
            </a:r>
            <a:r>
              <a:rPr lang="en-US" dirty="0" smtClean="0"/>
              <a:t>, we need to find the elements that appear in either set </a:t>
            </a:r>
            <a:r>
              <a:rPr lang="en-US" i="1" dirty="0" smtClean="0"/>
              <a:t>A</a:t>
            </a:r>
            <a:r>
              <a:rPr lang="en-US" dirty="0" smtClean="0"/>
              <a:t> or set </a:t>
            </a:r>
            <a:r>
              <a:rPr lang="en-US" i="1" dirty="0" smtClean="0"/>
              <a:t>B</a:t>
            </a:r>
            <a:r>
              <a:rPr lang="en-US" dirty="0" smtClean="0"/>
              <a:t>. The elements of set </a:t>
            </a:r>
            <a:r>
              <a:rPr lang="en-US" i="1" dirty="0" smtClean="0"/>
              <a:t>A</a:t>
            </a:r>
            <a:r>
              <a:rPr lang="en-US" dirty="0" smtClean="0"/>
              <a:t> are 1, 2, 3, 4, 5 and the elements of set </a:t>
            </a:r>
            <a:r>
              <a:rPr lang="en-US" i="1" dirty="0" smtClean="0"/>
              <a:t>B</a:t>
            </a:r>
            <a:r>
              <a:rPr lang="en-US" dirty="0" smtClean="0"/>
              <a:t> are 2, 4, 6, 8. We simply combine the items together to create a new set to represent the union. Therefore,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the Union of Sets (cont.)</a:t>
            </a:r>
            <a:endParaRPr lang="en-US" dirty="0"/>
          </a:p>
        </p:txBody>
      </p:sp>
      <p:sp>
        <p:nvSpPr>
          <p:cNvPr id="3" name="Content Placeholder 2"/>
          <p:cNvSpPr>
            <a:spLocks noGrp="1"/>
          </p:cNvSpPr>
          <p:nvPr>
            <p:ph idx="1"/>
          </p:nvPr>
        </p:nvSpPr>
        <p:spPr/>
        <p:txBody>
          <a:bodyPr>
            <a:noAutofit/>
          </a:bodyPr>
          <a:lstStyle/>
          <a:p>
            <a:endParaRPr lang="af-ZA" dirty="0" smtClean="0"/>
          </a:p>
          <a:p>
            <a:endParaRPr lang="af-ZA" dirty="0" smtClean="0"/>
          </a:p>
          <a:p>
            <a:r>
              <a:rPr lang="en-US" dirty="0" smtClean="0"/>
              <a:t>The Venn diagram shown gives us a visual illustration of the union of the elements in set </a:t>
            </a:r>
            <a:r>
              <a:rPr lang="en-US" i="1" dirty="0" smtClean="0"/>
              <a:t>A</a:t>
            </a:r>
            <a:r>
              <a:rPr lang="en-US" dirty="0" smtClean="0"/>
              <a:t> and in set </a:t>
            </a:r>
            <a:r>
              <a:rPr lang="en-US" i="1" dirty="0" smtClean="0"/>
              <a:t>B</a:t>
            </a:r>
            <a:r>
              <a:rPr lang="en-US" dirty="0" smtClean="0"/>
              <a:t>.</a:t>
            </a:r>
          </a:p>
          <a:p>
            <a:endParaRPr lang="af-ZA" dirty="0" smtClean="0"/>
          </a:p>
          <a:p>
            <a:endParaRPr lang="af-ZA" dirty="0" smtClean="0"/>
          </a:p>
          <a:p>
            <a:endParaRPr lang="af-ZA" dirty="0" smtClean="0"/>
          </a:p>
          <a:p>
            <a:endParaRPr lang="af-ZA" dirty="0" smtClean="0"/>
          </a:p>
          <a:p>
            <a:r>
              <a:rPr lang="en-US" dirty="0" smtClean="0"/>
              <a:t>Note that </a:t>
            </a:r>
            <a:r>
              <a:rPr lang="en-US" i="1" dirty="0" smtClean="0">
                <a:solidFill>
                  <a:srgbClr val="000066"/>
                </a:solidFill>
              </a:rPr>
              <a:t>A</a:t>
            </a:r>
            <a:r>
              <a:rPr lang="en-US" dirty="0" smtClean="0">
                <a:solidFill>
                  <a:srgbClr val="000066"/>
                </a:solidFill>
              </a:rPr>
              <a:t> ∩</a:t>
            </a:r>
            <a:r>
              <a:rPr lang="en-US" i="1" dirty="0" smtClean="0">
                <a:solidFill>
                  <a:srgbClr val="000066"/>
                </a:solidFill>
              </a:rPr>
              <a:t> B</a:t>
            </a:r>
            <a:r>
              <a:rPr lang="en-US" dirty="0" smtClean="0">
                <a:solidFill>
                  <a:srgbClr val="000066"/>
                </a:solidFill>
              </a:rPr>
              <a:t> = {2, 4}</a:t>
            </a:r>
            <a:r>
              <a:rPr lang="en-US" dirty="0" smtClean="0"/>
              <a:t>.</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699856179"/>
              </p:ext>
            </p:extLst>
          </p:nvPr>
        </p:nvGraphicFramePr>
        <p:xfrm>
          <a:off x="2298700" y="1295400"/>
          <a:ext cx="4546600" cy="469900"/>
        </p:xfrm>
        <a:graphic>
          <a:graphicData uri="http://schemas.openxmlformats.org/presentationml/2006/ole">
            <mc:AlternateContent xmlns:mc="http://schemas.openxmlformats.org/markup-compatibility/2006">
              <mc:Choice xmlns:v="urn:schemas-microsoft-com:vml" Requires="v">
                <p:oleObj spid="_x0000_s35861" name="Equation" r:id="rId3" imgW="4546440" imgH="469800" progId="Equation.DSMT4">
                  <p:embed/>
                </p:oleObj>
              </mc:Choice>
              <mc:Fallback>
                <p:oleObj name="Equation" r:id="rId3" imgW="454644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8700" y="1295400"/>
                        <a:ext cx="4546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4" name="Object 4"/>
          <p:cNvGraphicFramePr>
            <a:graphicFrameLocks noChangeAspect="1"/>
          </p:cNvGraphicFramePr>
          <p:nvPr/>
        </p:nvGraphicFramePr>
        <p:xfrm>
          <a:off x="3145716" y="1872726"/>
          <a:ext cx="2628900" cy="469900"/>
        </p:xfrm>
        <a:graphic>
          <a:graphicData uri="http://schemas.openxmlformats.org/presentationml/2006/ole">
            <mc:AlternateContent xmlns:mc="http://schemas.openxmlformats.org/markup-compatibility/2006">
              <mc:Choice xmlns:v="urn:schemas-microsoft-com:vml" Requires="v">
                <p:oleObj spid="_x0000_s35862" name="Equation" r:id="rId5" imgW="2628720" imgH="469800" progId="Equation.DSMT4">
                  <p:embed/>
                </p:oleObj>
              </mc:Choice>
              <mc:Fallback>
                <p:oleObj name="Equation" r:id="rId5" imgW="262872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45716" y="1872726"/>
                        <a:ext cx="262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35845" name="Picture 5"/>
          <p:cNvPicPr>
            <a:picLocks noChangeAspect="1" noChangeArrowheads="1"/>
          </p:cNvPicPr>
          <p:nvPr/>
        </p:nvPicPr>
        <p:blipFill>
          <a:blip r:embed="rId7"/>
          <a:srcRect/>
          <a:stretch>
            <a:fillRect/>
          </a:stretch>
        </p:blipFill>
        <p:spPr bwMode="auto">
          <a:xfrm>
            <a:off x="2605089" y="3274252"/>
            <a:ext cx="3719512" cy="2071399"/>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the Union of Sets (cont.)</a:t>
            </a:r>
            <a:endParaRPr lang="en-US" dirty="0"/>
          </a:p>
        </p:txBody>
      </p:sp>
      <p:sp>
        <p:nvSpPr>
          <p:cNvPr id="3" name="Content Placeholder 2"/>
          <p:cNvSpPr>
            <a:spLocks noGrp="1"/>
          </p:cNvSpPr>
          <p:nvPr>
            <p:ph idx="1"/>
          </p:nvPr>
        </p:nvSpPr>
        <p:spPr/>
        <p:txBody>
          <a:bodyPr>
            <a:noAutofit/>
          </a:bodyPr>
          <a:lstStyle/>
          <a:p>
            <a:pPr>
              <a:tabLst>
                <a:tab pos="461963" algn="l"/>
              </a:tabLst>
            </a:pPr>
            <a:r>
              <a:rPr lang="en-US" b="1" dirty="0" smtClean="0"/>
              <a:t>b.</a:t>
            </a:r>
            <a:r>
              <a:rPr lang="en-US" dirty="0" smtClean="0"/>
              <a:t>	Finding the union of sets </a:t>
            </a:r>
            <a:r>
              <a:rPr lang="en-US" i="1" dirty="0" smtClean="0"/>
              <a:t>A</a:t>
            </a:r>
            <a:r>
              <a:rPr lang="en-US" dirty="0" smtClean="0"/>
              <a:t> and </a:t>
            </a:r>
            <a:r>
              <a:rPr lang="en-US" i="1" dirty="0" smtClean="0"/>
              <a:t>C</a:t>
            </a:r>
            <a:r>
              <a:rPr lang="en-US" dirty="0" smtClean="0"/>
              <a:t> is done in a 	similar manner.</a:t>
            </a:r>
          </a:p>
          <a:p>
            <a:pPr>
              <a:tabLst>
                <a:tab pos="461963" algn="l"/>
              </a:tabLst>
            </a:pPr>
            <a:endParaRPr lang="af-ZA" dirty="0" smtClean="0"/>
          </a:p>
          <a:p>
            <a:pPr>
              <a:tabLst>
                <a:tab pos="461963" algn="l"/>
              </a:tabLst>
            </a:pPr>
            <a:endParaRPr lang="af-ZA" dirty="0" smtClean="0"/>
          </a:p>
          <a:p>
            <a:pPr>
              <a:tabLst>
                <a:tab pos="461963" algn="l"/>
              </a:tabLst>
            </a:pPr>
            <a:endParaRPr lang="af-ZA" dirty="0" smtClean="0"/>
          </a:p>
          <a:p>
            <a:pPr>
              <a:tabLst>
                <a:tab pos="461963" algn="l"/>
              </a:tabLst>
            </a:pPr>
            <a:endParaRPr lang="af-ZA" dirty="0" smtClean="0"/>
          </a:p>
          <a:p>
            <a:pPr>
              <a:tabLst>
                <a:tab pos="461963" algn="l"/>
              </a:tabLst>
            </a:pPr>
            <a:endParaRPr lang="af-ZA" dirty="0" smtClean="0"/>
          </a:p>
          <a:p>
            <a:pPr>
              <a:tabLst>
                <a:tab pos="461963" algn="l"/>
              </a:tabLst>
            </a:pPr>
            <a:endParaRPr lang="af-ZA" dirty="0" smtClean="0"/>
          </a:p>
          <a:p>
            <a:pPr>
              <a:tabLst>
                <a:tab pos="461963" algn="l"/>
              </a:tabLst>
            </a:pPr>
            <a:r>
              <a:rPr lang="en-US" dirty="0" smtClean="0"/>
              <a:t>Note that </a:t>
            </a:r>
            <a:r>
              <a:rPr lang="en-US" i="1" dirty="0" smtClean="0">
                <a:solidFill>
                  <a:srgbClr val="000066"/>
                </a:solidFill>
              </a:rPr>
              <a:t>A</a:t>
            </a:r>
            <a:r>
              <a:rPr lang="en-US" dirty="0" smtClean="0">
                <a:solidFill>
                  <a:srgbClr val="000066"/>
                </a:solidFill>
              </a:rPr>
              <a:t> ∩ </a:t>
            </a:r>
            <a:r>
              <a:rPr lang="en-US" i="1" dirty="0" smtClean="0">
                <a:solidFill>
                  <a:srgbClr val="000066"/>
                </a:solidFill>
              </a:rPr>
              <a:t>C</a:t>
            </a:r>
            <a:r>
              <a:rPr lang="en-US" dirty="0" smtClean="0">
                <a:solidFill>
                  <a:srgbClr val="000066"/>
                </a:solidFill>
              </a:rPr>
              <a:t> = {1, 3, 5}</a:t>
            </a:r>
            <a:r>
              <a:rPr lang="en-US" dirty="0" smtClean="0"/>
              <a:t>.</a:t>
            </a:r>
            <a:endParaRPr lang="en-US" dirty="0"/>
          </a:p>
        </p:txBody>
      </p:sp>
      <p:graphicFrame>
        <p:nvGraphicFramePr>
          <p:cNvPr id="4" name="Object 4"/>
          <p:cNvGraphicFramePr>
            <a:graphicFrameLocks noChangeAspect="1"/>
          </p:cNvGraphicFramePr>
          <p:nvPr/>
        </p:nvGraphicFramePr>
        <p:xfrm>
          <a:off x="912458" y="2296758"/>
          <a:ext cx="4813300" cy="469900"/>
        </p:xfrm>
        <a:graphic>
          <a:graphicData uri="http://schemas.openxmlformats.org/presentationml/2006/ole">
            <mc:AlternateContent xmlns:mc="http://schemas.openxmlformats.org/markup-compatibility/2006">
              <mc:Choice xmlns:v="urn:schemas-microsoft-com:vml" Requires="v">
                <p:oleObj spid="_x0000_s36886" name="Equation" r:id="rId3" imgW="4813200" imgH="469800" progId="Equation.DSMT4">
                  <p:embed/>
                </p:oleObj>
              </mc:Choice>
              <mc:Fallback>
                <p:oleObj name="Equation" r:id="rId3" imgW="481320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2458" y="2296758"/>
                        <a:ext cx="4813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1774116" y="2862432"/>
          <a:ext cx="2527300" cy="469900"/>
        </p:xfrm>
        <a:graphic>
          <a:graphicData uri="http://schemas.openxmlformats.org/presentationml/2006/ole">
            <mc:AlternateContent xmlns:mc="http://schemas.openxmlformats.org/markup-compatibility/2006">
              <mc:Choice xmlns:v="urn:schemas-microsoft-com:vml" Requires="v">
                <p:oleObj spid="_x0000_s36887" name="Equation" r:id="rId5" imgW="2527200" imgH="469800" progId="Equation.DSMT4">
                  <p:embed/>
                </p:oleObj>
              </mc:Choice>
              <mc:Fallback>
                <p:oleObj name="Equation" r:id="rId5" imgW="252720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74116" y="2862432"/>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36870" name="Picture 6"/>
          <p:cNvPicPr>
            <a:picLocks noChangeAspect="1" noChangeArrowheads="1"/>
          </p:cNvPicPr>
          <p:nvPr/>
        </p:nvPicPr>
        <p:blipFill>
          <a:blip r:embed="rId7"/>
          <a:srcRect/>
          <a:stretch>
            <a:fillRect/>
          </a:stretch>
        </p:blipFill>
        <p:spPr bwMode="auto">
          <a:xfrm>
            <a:off x="4724400" y="3048000"/>
            <a:ext cx="3924300" cy="218122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the Union of Sets (cont.)</a:t>
            </a:r>
            <a:endParaRPr lang="en-US" dirty="0"/>
          </a:p>
        </p:txBody>
      </p:sp>
      <p:sp>
        <p:nvSpPr>
          <p:cNvPr id="3" name="Content Placeholder 2"/>
          <p:cNvSpPr>
            <a:spLocks noGrp="1"/>
          </p:cNvSpPr>
          <p:nvPr>
            <p:ph idx="1"/>
          </p:nvPr>
        </p:nvSpPr>
        <p:spPr/>
        <p:txBody>
          <a:bodyPr>
            <a:noAutofit/>
          </a:bodyPr>
          <a:lstStyle/>
          <a:p>
            <a:pPr>
              <a:tabLst>
                <a:tab pos="461963" algn="l"/>
              </a:tabLst>
            </a:pPr>
            <a:r>
              <a:rPr lang="en-US" b="1" dirty="0" smtClean="0"/>
              <a:t>c.	</a:t>
            </a:r>
            <a:r>
              <a:rPr lang="en-US" dirty="0" smtClean="0"/>
              <a:t>Finding the union of sets </a:t>
            </a:r>
            <a:r>
              <a:rPr lang="en-US" i="1" dirty="0" smtClean="0"/>
              <a:t>B</a:t>
            </a:r>
            <a:r>
              <a:rPr lang="en-US" dirty="0" smtClean="0"/>
              <a:t> and </a:t>
            </a:r>
            <a:r>
              <a:rPr lang="en-US" i="1" dirty="0" smtClean="0"/>
              <a:t>C</a:t>
            </a:r>
            <a:r>
              <a:rPr lang="en-US" dirty="0" smtClean="0"/>
              <a:t> is also done in a 	similar manner.</a:t>
            </a:r>
          </a:p>
          <a:p>
            <a:pPr>
              <a:tabLst>
                <a:tab pos="461963" algn="l"/>
              </a:tabLst>
            </a:pPr>
            <a:endParaRPr lang="af-ZA" dirty="0" smtClean="0"/>
          </a:p>
          <a:p>
            <a:pPr>
              <a:tabLst>
                <a:tab pos="461963" algn="l"/>
              </a:tabLst>
            </a:pPr>
            <a:endParaRPr lang="af-ZA" dirty="0" smtClean="0"/>
          </a:p>
          <a:p>
            <a:pPr>
              <a:tabLst>
                <a:tab pos="461963" algn="l"/>
              </a:tabLst>
            </a:pPr>
            <a:endParaRPr lang="af-ZA" dirty="0" smtClean="0"/>
          </a:p>
          <a:p>
            <a:pPr>
              <a:tabLst>
                <a:tab pos="461963" algn="l"/>
              </a:tabLst>
            </a:pPr>
            <a:endParaRPr lang="af-ZA" dirty="0" smtClean="0"/>
          </a:p>
          <a:p>
            <a:pPr>
              <a:tabLst>
                <a:tab pos="461963" algn="l"/>
              </a:tabLst>
            </a:pPr>
            <a:endParaRPr lang="af-ZA" dirty="0" smtClean="0"/>
          </a:p>
          <a:p>
            <a:pPr>
              <a:tabLst>
                <a:tab pos="461963" algn="l"/>
              </a:tabLst>
            </a:pPr>
            <a:r>
              <a:rPr lang="en-US" dirty="0" smtClean="0"/>
              <a:t>Note that the intersection </a:t>
            </a:r>
          </a:p>
          <a:p>
            <a:pPr>
              <a:tabLst>
                <a:tab pos="461963" algn="l"/>
              </a:tabLst>
            </a:pPr>
            <a:r>
              <a:rPr lang="en-US" dirty="0" smtClean="0"/>
              <a:t>of these two sets is empty. Therefore,</a:t>
            </a:r>
            <a:r>
              <a:rPr lang="en-US" dirty="0" smtClean="0">
                <a:solidFill>
                  <a:srgbClr val="FF0000"/>
                </a:solidFill>
              </a:rPr>
              <a:t> </a:t>
            </a:r>
            <a:r>
              <a:rPr lang="en-US" i="1" dirty="0" smtClean="0">
                <a:solidFill>
                  <a:srgbClr val="FF0000"/>
                </a:solidFill>
              </a:rPr>
              <a:t>B</a:t>
            </a:r>
            <a:r>
              <a:rPr lang="en-US" dirty="0" smtClean="0">
                <a:solidFill>
                  <a:srgbClr val="FF0000"/>
                </a:solidFill>
              </a:rPr>
              <a:t> ∩ </a:t>
            </a:r>
            <a:r>
              <a:rPr lang="en-US" i="1" dirty="0" smtClean="0">
                <a:solidFill>
                  <a:srgbClr val="FF0000"/>
                </a:solidFill>
              </a:rPr>
              <a:t>C</a:t>
            </a:r>
            <a:r>
              <a:rPr lang="en-US" dirty="0" smtClean="0">
                <a:solidFill>
                  <a:srgbClr val="FF0000"/>
                </a:solidFill>
              </a:rPr>
              <a:t> = ∅</a:t>
            </a:r>
            <a:r>
              <a:rPr lang="en-US" dirty="0" smtClean="0"/>
              <a:t>.</a:t>
            </a:r>
          </a:p>
          <a:p>
            <a:pPr>
              <a:tabLst>
                <a:tab pos="461963" algn="l"/>
              </a:tabLst>
            </a:pPr>
            <a:endParaRPr lang="en-US" dirty="0"/>
          </a:p>
        </p:txBody>
      </p:sp>
      <p:graphicFrame>
        <p:nvGraphicFramePr>
          <p:cNvPr id="4" name="Object 4"/>
          <p:cNvGraphicFramePr>
            <a:graphicFrameLocks noChangeAspect="1"/>
          </p:cNvGraphicFramePr>
          <p:nvPr/>
        </p:nvGraphicFramePr>
        <p:xfrm>
          <a:off x="533400" y="2362200"/>
          <a:ext cx="4521200" cy="469900"/>
        </p:xfrm>
        <a:graphic>
          <a:graphicData uri="http://schemas.openxmlformats.org/presentationml/2006/ole">
            <mc:AlternateContent xmlns:mc="http://schemas.openxmlformats.org/markup-compatibility/2006">
              <mc:Choice xmlns:v="urn:schemas-microsoft-com:vml" Requires="v">
                <p:oleObj spid="_x0000_s37910" name="Equation" r:id="rId3" imgW="4520880" imgH="469800" progId="Equation.DSMT4">
                  <p:embed/>
                </p:oleObj>
              </mc:Choice>
              <mc:Fallback>
                <p:oleObj name="Equation" r:id="rId3" imgW="452088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362200"/>
                        <a:ext cx="4521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1360842" y="2949390"/>
          <a:ext cx="3124200" cy="469900"/>
        </p:xfrm>
        <a:graphic>
          <a:graphicData uri="http://schemas.openxmlformats.org/presentationml/2006/ole">
            <mc:AlternateContent xmlns:mc="http://schemas.openxmlformats.org/markup-compatibility/2006">
              <mc:Choice xmlns:v="urn:schemas-microsoft-com:vml" Requires="v">
                <p:oleObj spid="_x0000_s37911" name="Equation" r:id="rId5" imgW="3124080" imgH="469800" progId="Equation.DSMT4">
                  <p:embed/>
                </p:oleObj>
              </mc:Choice>
              <mc:Fallback>
                <p:oleObj name="Equation" r:id="rId5" imgW="312408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60842" y="2949390"/>
                        <a:ext cx="3124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37894" name="Picture 6"/>
          <p:cNvPicPr>
            <a:picLocks noChangeAspect="1" noChangeArrowheads="1"/>
          </p:cNvPicPr>
          <p:nvPr/>
        </p:nvPicPr>
        <p:blipFill>
          <a:blip r:embed="rId7"/>
          <a:srcRect/>
          <a:stretch>
            <a:fillRect/>
          </a:stretch>
        </p:blipFill>
        <p:spPr bwMode="auto">
          <a:xfrm>
            <a:off x="4800600" y="2990850"/>
            <a:ext cx="3905250" cy="219075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8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Combining Intersection and Union</a:t>
            </a:r>
            <a:endParaRPr lang="en-US" dirty="0"/>
          </a:p>
        </p:txBody>
      </p:sp>
      <p:sp>
        <p:nvSpPr>
          <p:cNvPr id="3" name="Content Placeholder 2"/>
          <p:cNvSpPr>
            <a:spLocks noGrp="1"/>
          </p:cNvSpPr>
          <p:nvPr>
            <p:ph idx="1"/>
          </p:nvPr>
        </p:nvSpPr>
        <p:spPr/>
        <p:txBody>
          <a:bodyPr/>
          <a:lstStyle/>
          <a:p>
            <a:r>
              <a:rPr lang="pt-BR" dirty="0" smtClean="0"/>
              <a:t>Let </a:t>
            </a:r>
            <a:r>
              <a:rPr lang="pt-BR" i="1" dirty="0" smtClean="0">
                <a:solidFill>
                  <a:srgbClr val="0000FF"/>
                </a:solidFill>
              </a:rPr>
              <a:t>U</a:t>
            </a:r>
            <a:r>
              <a:rPr lang="pt-BR" dirty="0" smtClean="0">
                <a:solidFill>
                  <a:srgbClr val="0000FF"/>
                </a:solidFill>
              </a:rPr>
              <a:t> = {a, b, c, d, e, . . , z}</a:t>
            </a:r>
            <a:r>
              <a:rPr lang="pt-BR" dirty="0" smtClean="0"/>
              <a:t>, </a:t>
            </a:r>
            <a:r>
              <a:rPr lang="pt-BR" i="1" dirty="0" smtClean="0">
                <a:solidFill>
                  <a:srgbClr val="0000FF"/>
                </a:solidFill>
              </a:rPr>
              <a:t>M</a:t>
            </a:r>
            <a:r>
              <a:rPr lang="pt-BR" dirty="0" smtClean="0">
                <a:solidFill>
                  <a:srgbClr val="0000FF"/>
                </a:solidFill>
              </a:rPr>
              <a:t> = {m, a, t, h}</a:t>
            </a:r>
            <a:r>
              <a:rPr lang="pt-BR" dirty="0" smtClean="0"/>
              <a:t>, </a:t>
            </a:r>
          </a:p>
          <a:p>
            <a:r>
              <a:rPr lang="pt-BR" i="1" dirty="0" smtClean="0">
                <a:solidFill>
                  <a:srgbClr val="0000FF"/>
                </a:solidFill>
              </a:rPr>
              <a:t>N</a:t>
            </a:r>
            <a:r>
              <a:rPr lang="pt-BR" dirty="0" smtClean="0">
                <a:solidFill>
                  <a:srgbClr val="0000FF"/>
                </a:solidFill>
              </a:rPr>
              <a:t> = {m, o, n, e, y}</a:t>
            </a:r>
            <a:r>
              <a:rPr lang="pt-BR" dirty="0" smtClean="0"/>
              <a:t>, and </a:t>
            </a:r>
            <a:r>
              <a:rPr lang="pt-BR" i="1" dirty="0" smtClean="0">
                <a:solidFill>
                  <a:srgbClr val="0000FF"/>
                </a:solidFill>
              </a:rPr>
              <a:t>K</a:t>
            </a:r>
            <a:r>
              <a:rPr lang="pt-BR" dirty="0" smtClean="0">
                <a:solidFill>
                  <a:srgbClr val="0000FF"/>
                </a:solidFill>
              </a:rPr>
              <a:t> = {i, n, v, e, s, t, o, r}</a:t>
            </a:r>
            <a:r>
              <a:rPr lang="pt-BR" dirty="0" smtClean="0"/>
              <a:t>. Find </a:t>
            </a:r>
          </a:p>
          <a:p>
            <a:r>
              <a:rPr lang="en-US" b="1" dirty="0" smtClean="0"/>
              <a:t>a.</a:t>
            </a:r>
            <a:r>
              <a:rPr lang="en-US" dirty="0" smtClean="0"/>
              <a:t>  </a:t>
            </a:r>
            <a:r>
              <a:rPr lang="en-US" dirty="0" smtClean="0">
                <a:solidFill>
                  <a:srgbClr val="0000FF"/>
                </a:solidFill>
              </a:rPr>
              <a:t>M ∪ (N ∩ K)</a:t>
            </a:r>
            <a:r>
              <a:rPr lang="en-US" dirty="0" smtClean="0"/>
              <a:t>			</a:t>
            </a:r>
            <a:r>
              <a:rPr lang="en-US" b="1" dirty="0" smtClean="0"/>
              <a:t>b.</a:t>
            </a:r>
            <a:r>
              <a:rPr lang="en-US" dirty="0" smtClean="0"/>
              <a:t>  </a:t>
            </a:r>
            <a:r>
              <a:rPr lang="en-US" dirty="0" smtClean="0">
                <a:solidFill>
                  <a:srgbClr val="0000FF"/>
                </a:solidFill>
              </a:rPr>
              <a:t>M ∩ (N ∪ K)</a:t>
            </a:r>
          </a:p>
          <a:p>
            <a:r>
              <a:rPr lang="en-US" b="1" dirty="0" smtClean="0"/>
              <a:t>Solution </a:t>
            </a:r>
          </a:p>
          <a:p>
            <a:pPr marL="461963" indent="-461963"/>
            <a:r>
              <a:rPr lang="en-US" b="1" dirty="0" smtClean="0"/>
              <a:t>a.	</a:t>
            </a:r>
            <a:r>
              <a:rPr lang="en-US" dirty="0" smtClean="0"/>
              <a:t>In order to find the solution when combining the operations of intersections and unions of sets, it might be best to describe the set first. </a:t>
            </a:r>
            <a:r>
              <a:rPr lang="en-US" i="1" dirty="0" smtClean="0">
                <a:solidFill>
                  <a:srgbClr val="0000FF"/>
                </a:solidFill>
              </a:rPr>
              <a:t>M</a:t>
            </a:r>
            <a:r>
              <a:rPr lang="en-US" dirty="0" smtClean="0">
                <a:solidFill>
                  <a:srgbClr val="0000FF"/>
                </a:solidFill>
              </a:rPr>
              <a:t> ∪ (</a:t>
            </a:r>
            <a:r>
              <a:rPr lang="en-US" i="1" dirty="0" smtClean="0">
                <a:solidFill>
                  <a:srgbClr val="0000FF"/>
                </a:solidFill>
              </a:rPr>
              <a:t>N</a:t>
            </a:r>
            <a:r>
              <a:rPr lang="en-US" dirty="0" smtClean="0">
                <a:solidFill>
                  <a:srgbClr val="0000FF"/>
                </a:solidFill>
              </a:rPr>
              <a:t> ∩ </a:t>
            </a:r>
            <a:r>
              <a:rPr lang="en-US" i="1" dirty="0" smtClean="0">
                <a:solidFill>
                  <a:srgbClr val="0000FF"/>
                </a:solidFill>
              </a:rPr>
              <a:t>K</a:t>
            </a:r>
            <a:r>
              <a:rPr lang="en-US" dirty="0" smtClean="0">
                <a:solidFill>
                  <a:srgbClr val="0000FF"/>
                </a:solidFill>
              </a:rPr>
              <a:t>)</a:t>
            </a:r>
            <a:r>
              <a:rPr lang="en-US" dirty="0" smtClean="0"/>
              <a:t> is the set of all elements that are in set </a:t>
            </a:r>
            <a:r>
              <a:rPr lang="en-US" i="1" dirty="0" smtClean="0"/>
              <a:t>M</a:t>
            </a:r>
            <a:r>
              <a:rPr lang="en-US" dirty="0" smtClean="0"/>
              <a:t> or are in </a:t>
            </a:r>
            <a:r>
              <a:rPr lang="en-US" i="1" dirty="0" smtClean="0"/>
              <a:t>N</a:t>
            </a:r>
            <a:r>
              <a:rPr lang="en-US" dirty="0" smtClean="0"/>
              <a:t> and in </a:t>
            </a:r>
            <a:r>
              <a:rPr lang="en-US" i="1" dirty="0" smtClean="0"/>
              <a:t>K</a:t>
            </a:r>
            <a:r>
              <a:rPr lang="en-US" dirty="0" smtClean="0"/>
              <a:t>. Let’s do each part and see what we get.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Combining Intersection and Union (cont.)</a:t>
            </a:r>
            <a:endParaRPr lang="en-US" dirty="0"/>
          </a:p>
        </p:txBody>
      </p:sp>
      <p:sp>
        <p:nvSpPr>
          <p:cNvPr id="3" name="Content Placeholder 2"/>
          <p:cNvSpPr>
            <a:spLocks noGrp="1"/>
          </p:cNvSpPr>
          <p:nvPr>
            <p:ph idx="1"/>
          </p:nvPr>
        </p:nvSpPr>
        <p:spPr/>
        <p:txBody>
          <a:bodyPr/>
          <a:lstStyle/>
          <a:p>
            <a:r>
              <a:rPr lang="pt-BR" i="1" dirty="0" smtClean="0">
                <a:solidFill>
                  <a:srgbClr val="0000FF"/>
                </a:solidFill>
              </a:rPr>
              <a:t>M</a:t>
            </a:r>
            <a:r>
              <a:rPr lang="pt-BR" dirty="0" smtClean="0">
                <a:solidFill>
                  <a:srgbClr val="0000FF"/>
                </a:solidFill>
              </a:rPr>
              <a:t> ∪ (</a:t>
            </a:r>
            <a:r>
              <a:rPr lang="pt-BR" i="1" dirty="0" smtClean="0">
                <a:solidFill>
                  <a:srgbClr val="0000FF"/>
                </a:solidFill>
              </a:rPr>
              <a:t>N</a:t>
            </a:r>
            <a:r>
              <a:rPr lang="pt-BR" dirty="0" smtClean="0">
                <a:solidFill>
                  <a:srgbClr val="0000FF"/>
                </a:solidFill>
              </a:rPr>
              <a:t> ∩ </a:t>
            </a:r>
            <a:r>
              <a:rPr lang="pt-BR" i="1" dirty="0" smtClean="0">
                <a:solidFill>
                  <a:srgbClr val="0000FF"/>
                </a:solidFill>
              </a:rPr>
              <a:t>K</a:t>
            </a:r>
            <a:r>
              <a:rPr lang="pt-BR" dirty="0" smtClean="0">
                <a:solidFill>
                  <a:srgbClr val="0000FF"/>
                </a:solidFill>
              </a:rPr>
              <a:t>)</a:t>
            </a:r>
            <a:r>
              <a:rPr lang="pt-BR" dirty="0" smtClean="0"/>
              <a:t> </a:t>
            </a:r>
          </a:p>
          <a:p>
            <a:pPr>
              <a:tabLst>
                <a:tab pos="569913" algn="l"/>
              </a:tabLst>
            </a:pPr>
            <a:r>
              <a:rPr lang="pt-BR" dirty="0" smtClean="0"/>
              <a:t>	</a:t>
            </a:r>
            <a:r>
              <a:rPr lang="pt-BR" dirty="0" smtClean="0">
                <a:solidFill>
                  <a:srgbClr val="000066"/>
                </a:solidFill>
              </a:rPr>
              <a:t>= {m, a, t, h} ∪ ({m, o, n, e, y} ∩ {i, n, v, e, s, t, o, r})</a:t>
            </a:r>
          </a:p>
          <a:p>
            <a:endParaRPr lang="pt-BR" dirty="0" smtClean="0"/>
          </a:p>
          <a:p>
            <a:r>
              <a:rPr lang="en-US" dirty="0" smtClean="0"/>
              <a:t>Just as in order of operations with numbers, we need to perform the operation in parentheses first. So,</a:t>
            </a:r>
          </a:p>
          <a:p>
            <a:r>
              <a:rPr lang="pt-BR" i="1" dirty="0" smtClean="0">
                <a:solidFill>
                  <a:srgbClr val="000066"/>
                </a:solidFill>
              </a:rPr>
              <a:t>N</a:t>
            </a:r>
            <a:r>
              <a:rPr lang="pt-BR" dirty="0" smtClean="0">
                <a:solidFill>
                  <a:srgbClr val="000066"/>
                </a:solidFill>
              </a:rPr>
              <a:t> ∩ </a:t>
            </a:r>
            <a:r>
              <a:rPr lang="pt-BR" i="1" dirty="0" smtClean="0">
                <a:solidFill>
                  <a:srgbClr val="000066"/>
                </a:solidFill>
              </a:rPr>
              <a:t>K</a:t>
            </a:r>
            <a:r>
              <a:rPr lang="pt-BR" dirty="0" smtClean="0">
                <a:solidFill>
                  <a:srgbClr val="000066"/>
                </a:solidFill>
              </a:rPr>
              <a:t> = ({m, o, n, e, y} ∩ {i, n, v, e, s, t, o, r}) = {o, n, e}</a:t>
            </a:r>
            <a:r>
              <a:rPr lang="pt-BR" dirty="0" smtClean="0"/>
              <a:t> and</a:t>
            </a:r>
            <a:endParaRPr lang="en-US" dirty="0"/>
          </a:p>
        </p:txBody>
      </p:sp>
      <p:graphicFrame>
        <p:nvGraphicFramePr>
          <p:cNvPr id="38915" name="Object 3"/>
          <p:cNvGraphicFramePr>
            <a:graphicFrameLocks noChangeAspect="1"/>
          </p:cNvGraphicFramePr>
          <p:nvPr/>
        </p:nvGraphicFramePr>
        <p:xfrm>
          <a:off x="1955800" y="4800600"/>
          <a:ext cx="5232400" cy="469900"/>
        </p:xfrm>
        <a:graphic>
          <a:graphicData uri="http://schemas.openxmlformats.org/presentationml/2006/ole">
            <mc:AlternateContent xmlns:mc="http://schemas.openxmlformats.org/markup-compatibility/2006">
              <mc:Choice xmlns:v="urn:schemas-microsoft-com:vml" Requires="v">
                <p:oleObj spid="_x0000_s38933" name="Equation" r:id="rId3" imgW="5232240" imgH="469800" progId="Equation.DSMT4">
                  <p:embed/>
                </p:oleObj>
              </mc:Choice>
              <mc:Fallback>
                <p:oleObj name="Equation" r:id="rId3" imgW="523224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5800" y="4800600"/>
                        <a:ext cx="5232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6" name="Object 4"/>
          <p:cNvGraphicFramePr>
            <a:graphicFrameLocks noChangeAspect="1"/>
          </p:cNvGraphicFramePr>
          <p:nvPr/>
        </p:nvGraphicFramePr>
        <p:xfrm>
          <a:off x="3763084" y="5377926"/>
          <a:ext cx="2921000" cy="469900"/>
        </p:xfrm>
        <a:graphic>
          <a:graphicData uri="http://schemas.openxmlformats.org/presentationml/2006/ole">
            <mc:AlternateContent xmlns:mc="http://schemas.openxmlformats.org/markup-compatibility/2006">
              <mc:Choice xmlns:v="urn:schemas-microsoft-com:vml" Requires="v">
                <p:oleObj spid="_x0000_s38934" name="Equation" r:id="rId5" imgW="2920680" imgH="469800" progId="Equation.DSMT4">
                  <p:embed/>
                </p:oleObj>
              </mc:Choice>
              <mc:Fallback>
                <p:oleObj name="Equation" r:id="rId5" imgW="292068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63084" y="5377926"/>
                        <a:ext cx="2921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Combining Intersection and Union (cont.)</a:t>
            </a:r>
            <a:endParaRPr lang="en-US" dirty="0"/>
          </a:p>
        </p:txBody>
      </p:sp>
      <p:sp>
        <p:nvSpPr>
          <p:cNvPr id="3" name="Content Placeholder 2"/>
          <p:cNvSpPr>
            <a:spLocks noGrp="1"/>
          </p:cNvSpPr>
          <p:nvPr>
            <p:ph idx="1"/>
          </p:nvPr>
        </p:nvSpPr>
        <p:spPr/>
        <p:txBody>
          <a:bodyPr/>
          <a:lstStyle/>
          <a:p>
            <a:pPr>
              <a:tabLst>
                <a:tab pos="461963" algn="l"/>
              </a:tabLst>
            </a:pPr>
            <a:r>
              <a:rPr lang="en-US" b="1" dirty="0" smtClean="0"/>
              <a:t>b.	</a:t>
            </a:r>
            <a:r>
              <a:rPr lang="en-US" dirty="0" smtClean="0"/>
              <a:t>Similarly, we can find </a:t>
            </a:r>
            <a:r>
              <a:rPr lang="en-US" i="1" dirty="0" smtClean="0">
                <a:solidFill>
                  <a:srgbClr val="0000FF"/>
                </a:solidFill>
              </a:rPr>
              <a:t>M</a:t>
            </a:r>
            <a:r>
              <a:rPr lang="en-US" dirty="0" smtClean="0">
                <a:solidFill>
                  <a:srgbClr val="0000FF"/>
                </a:solidFill>
              </a:rPr>
              <a:t> ∩ (</a:t>
            </a:r>
            <a:r>
              <a:rPr lang="en-US" i="1" dirty="0" smtClean="0">
                <a:solidFill>
                  <a:srgbClr val="0000FF"/>
                </a:solidFill>
              </a:rPr>
              <a:t>N</a:t>
            </a:r>
            <a:r>
              <a:rPr lang="en-US" dirty="0" smtClean="0">
                <a:solidFill>
                  <a:srgbClr val="0000FF"/>
                </a:solidFill>
              </a:rPr>
              <a:t> ∪ </a:t>
            </a:r>
            <a:r>
              <a:rPr lang="en-US" i="1" dirty="0" smtClean="0">
                <a:solidFill>
                  <a:srgbClr val="0000FF"/>
                </a:solidFill>
              </a:rPr>
              <a:t>K</a:t>
            </a:r>
            <a:r>
              <a:rPr lang="en-US" dirty="0" smtClean="0">
                <a:solidFill>
                  <a:srgbClr val="0000FF"/>
                </a:solidFill>
              </a:rPr>
              <a:t>)</a:t>
            </a:r>
            <a:r>
              <a:rPr lang="en-US" dirty="0" smtClean="0"/>
              <a:t> </a:t>
            </a:r>
          </a:p>
          <a:p>
            <a:pPr>
              <a:tabLst>
                <a:tab pos="461963" algn="l"/>
              </a:tabLst>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720081684"/>
              </p:ext>
            </p:extLst>
          </p:nvPr>
        </p:nvGraphicFramePr>
        <p:xfrm>
          <a:off x="457200" y="2216150"/>
          <a:ext cx="1752600" cy="469900"/>
        </p:xfrm>
        <a:graphic>
          <a:graphicData uri="http://schemas.openxmlformats.org/presentationml/2006/ole">
            <mc:AlternateContent xmlns:mc="http://schemas.openxmlformats.org/markup-compatibility/2006">
              <mc:Choice xmlns:v="urn:schemas-microsoft-com:vml" Requires="v">
                <p:oleObj spid="_x0000_s39954" name="Equation" r:id="rId3" imgW="1752480" imgH="469800" progId="Equation.DSMT4">
                  <p:embed/>
                </p:oleObj>
              </mc:Choice>
              <mc:Fallback>
                <p:oleObj name="Equation" r:id="rId3" imgW="1752480" imgH="469800" progId="Equation.DSMT4">
                  <p:embed/>
                  <p:pic>
                    <p:nvPicPr>
                      <p:cNvPr id="0" name=""/>
                      <p:cNvPicPr/>
                      <p:nvPr/>
                    </p:nvPicPr>
                    <p:blipFill>
                      <a:blip r:embed="rId4"/>
                      <a:stretch>
                        <a:fillRect/>
                      </a:stretch>
                    </p:blipFill>
                    <p:spPr>
                      <a:xfrm>
                        <a:off x="457200" y="2216150"/>
                        <a:ext cx="1752600" cy="46990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046414526"/>
              </p:ext>
            </p:extLst>
          </p:nvPr>
        </p:nvGraphicFramePr>
        <p:xfrm>
          <a:off x="2330155" y="2216150"/>
          <a:ext cx="5575300" cy="1104900"/>
        </p:xfrm>
        <a:graphic>
          <a:graphicData uri="http://schemas.openxmlformats.org/presentationml/2006/ole">
            <mc:AlternateContent xmlns:mc="http://schemas.openxmlformats.org/markup-compatibility/2006">
              <mc:Choice xmlns:v="urn:schemas-microsoft-com:vml" Requires="v">
                <p:oleObj spid="_x0000_s39955" name="Equation" r:id="rId5" imgW="5574960" imgH="1104840" progId="Equation.DSMT4">
                  <p:embed/>
                </p:oleObj>
              </mc:Choice>
              <mc:Fallback>
                <p:oleObj name="Equation" r:id="rId5" imgW="5574960" imgH="1104840" progId="Equation.DSMT4">
                  <p:embed/>
                  <p:pic>
                    <p:nvPicPr>
                      <p:cNvPr id="0" name=""/>
                      <p:cNvPicPr/>
                      <p:nvPr/>
                    </p:nvPicPr>
                    <p:blipFill>
                      <a:blip r:embed="rId6"/>
                      <a:stretch>
                        <a:fillRect/>
                      </a:stretch>
                    </p:blipFill>
                    <p:spPr>
                      <a:xfrm>
                        <a:off x="2330155" y="2216150"/>
                        <a:ext cx="5575300" cy="11049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674250319"/>
              </p:ext>
            </p:extLst>
          </p:nvPr>
        </p:nvGraphicFramePr>
        <p:xfrm>
          <a:off x="2330155" y="3416300"/>
          <a:ext cx="5651500" cy="469900"/>
        </p:xfrm>
        <a:graphic>
          <a:graphicData uri="http://schemas.openxmlformats.org/presentationml/2006/ole">
            <mc:AlternateContent xmlns:mc="http://schemas.openxmlformats.org/markup-compatibility/2006">
              <mc:Choice xmlns:v="urn:schemas-microsoft-com:vml" Requires="v">
                <p:oleObj spid="_x0000_s39956" name="Equation" r:id="rId7" imgW="5651280" imgH="469800" progId="Equation.DSMT4">
                  <p:embed/>
                </p:oleObj>
              </mc:Choice>
              <mc:Fallback>
                <p:oleObj name="Equation" r:id="rId7" imgW="5651280" imgH="469800" progId="Equation.DSMT4">
                  <p:embed/>
                  <p:pic>
                    <p:nvPicPr>
                      <p:cNvPr id="0" name=""/>
                      <p:cNvPicPr/>
                      <p:nvPr/>
                    </p:nvPicPr>
                    <p:blipFill>
                      <a:blip r:embed="rId8"/>
                      <a:stretch>
                        <a:fillRect/>
                      </a:stretch>
                    </p:blipFill>
                    <p:spPr>
                      <a:xfrm>
                        <a:off x="2330155" y="3416300"/>
                        <a:ext cx="5651500" cy="46990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283931783"/>
              </p:ext>
            </p:extLst>
          </p:nvPr>
        </p:nvGraphicFramePr>
        <p:xfrm>
          <a:off x="2330155" y="4022090"/>
          <a:ext cx="1168400" cy="469900"/>
        </p:xfrm>
        <a:graphic>
          <a:graphicData uri="http://schemas.openxmlformats.org/presentationml/2006/ole">
            <mc:AlternateContent xmlns:mc="http://schemas.openxmlformats.org/markup-compatibility/2006">
              <mc:Choice xmlns:v="urn:schemas-microsoft-com:vml" Requires="v">
                <p:oleObj spid="_x0000_s39957" name="Equation" r:id="rId9" imgW="1168200" imgH="469800" progId="Equation.DSMT4">
                  <p:embed/>
                </p:oleObj>
              </mc:Choice>
              <mc:Fallback>
                <p:oleObj name="Equation" r:id="rId9" imgW="1168200" imgH="469800" progId="Equation.DSMT4">
                  <p:embed/>
                  <p:pic>
                    <p:nvPicPr>
                      <p:cNvPr id="0" name=""/>
                      <p:cNvPicPr/>
                      <p:nvPr/>
                    </p:nvPicPr>
                    <p:blipFill>
                      <a:blip r:embed="rId10"/>
                      <a:stretch>
                        <a:fillRect/>
                      </a:stretch>
                    </p:blipFill>
                    <p:spPr>
                      <a:xfrm>
                        <a:off x="2330155" y="4022090"/>
                        <a:ext cx="1168400" cy="4699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de-DE" dirty="0" smtClean="0">
                <a:solidFill>
                  <a:srgbClr val="000000"/>
                </a:solidFill>
              </a:rPr>
              <a:t>Answer:  </a:t>
            </a:r>
            <a:r>
              <a:rPr lang="de-DE" dirty="0" smtClean="0">
                <a:solidFill>
                  <a:srgbClr val="FF0000"/>
                </a:solidFill>
              </a:rPr>
              <a:t>{n, e, t, o} </a:t>
            </a:r>
          </a:p>
          <a:p>
            <a:endParaRPr lang="en-US" dirty="0"/>
          </a:p>
        </p:txBody>
      </p:sp>
      <p:sp>
        <p:nvSpPr>
          <p:cNvPr id="4" name="Content Placeholder 3"/>
          <p:cNvSpPr txBox="1">
            <a:spLocks/>
          </p:cNvSpPr>
          <p:nvPr/>
        </p:nvSpPr>
        <p:spPr>
          <a:xfrm>
            <a:off x="457200" y="1280160"/>
            <a:ext cx="8229600" cy="1557349"/>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Skill Check #1</a:t>
            </a:r>
          </a:p>
          <a:p>
            <a:pPr marL="12700" lvl="0" indent="-12700" eaLnBrk="0" hangingPunct="0">
              <a:spcBef>
                <a:spcPct val="20000"/>
              </a:spcBef>
              <a:tabLst>
                <a:tab pos="457200" algn="l"/>
              </a:tabLst>
            </a:pPr>
            <a:r>
              <a:rPr lang="pt-BR" sz="2800" dirty="0" smtClean="0">
                <a:solidFill>
                  <a:srgbClr val="000000"/>
                </a:solidFill>
              </a:rPr>
              <a:t>Let, </a:t>
            </a:r>
            <a:r>
              <a:rPr lang="pt-BR" sz="2800" i="1" dirty="0" smtClean="0">
                <a:solidFill>
                  <a:srgbClr val="000000"/>
                </a:solidFill>
              </a:rPr>
              <a:t>M</a:t>
            </a:r>
            <a:r>
              <a:rPr lang="pt-BR" sz="2800" dirty="0" smtClean="0">
                <a:solidFill>
                  <a:srgbClr val="000000"/>
                </a:solidFill>
              </a:rPr>
              <a:t> = {m, a, t, h}, </a:t>
            </a:r>
            <a:r>
              <a:rPr lang="pt-BR" sz="2800" i="1" dirty="0" smtClean="0">
                <a:solidFill>
                  <a:srgbClr val="000000"/>
                </a:solidFill>
              </a:rPr>
              <a:t>N</a:t>
            </a:r>
            <a:r>
              <a:rPr lang="pt-BR" sz="2800" dirty="0" smtClean="0">
                <a:solidFill>
                  <a:srgbClr val="000000"/>
                </a:solidFill>
              </a:rPr>
              <a:t> = {m, o, n, e, y}, and </a:t>
            </a:r>
          </a:p>
          <a:p>
            <a:pPr marL="12700" lvl="0" indent="-12700" eaLnBrk="0" hangingPunct="0">
              <a:spcBef>
                <a:spcPct val="20000"/>
              </a:spcBef>
              <a:tabLst>
                <a:tab pos="457200" algn="l"/>
              </a:tabLst>
            </a:pPr>
            <a:r>
              <a:rPr lang="pt-BR" sz="2800" i="1" dirty="0" smtClean="0">
                <a:solidFill>
                  <a:srgbClr val="000000"/>
                </a:solidFill>
              </a:rPr>
              <a:t>K</a:t>
            </a:r>
            <a:r>
              <a:rPr lang="pt-BR" sz="2800" dirty="0" smtClean="0">
                <a:solidFill>
                  <a:srgbClr val="000000"/>
                </a:solidFill>
              </a:rPr>
              <a:t> = {i, n, v, e, s, t, o, r}. Find </a:t>
            </a:r>
            <a:r>
              <a:rPr lang="pt-BR" sz="2800" i="1" dirty="0" smtClean="0">
                <a:solidFill>
                  <a:srgbClr val="000000"/>
                </a:solidFill>
              </a:rPr>
              <a:t>K</a:t>
            </a:r>
            <a:r>
              <a:rPr lang="pt-BR" sz="2800" dirty="0" smtClean="0">
                <a:solidFill>
                  <a:srgbClr val="000000"/>
                </a:solidFill>
              </a:rPr>
              <a:t> ∩ (</a:t>
            </a:r>
            <a:r>
              <a:rPr lang="pt-BR" sz="2800" i="1" dirty="0" smtClean="0">
                <a:solidFill>
                  <a:srgbClr val="000000"/>
                </a:solidFill>
              </a:rPr>
              <a:t>M</a:t>
            </a:r>
            <a:r>
              <a:rPr lang="pt-BR" sz="2800" dirty="0" smtClean="0">
                <a:solidFill>
                  <a:srgbClr val="000000"/>
                </a:solidFill>
              </a:rPr>
              <a:t> ∪ </a:t>
            </a:r>
            <a:r>
              <a:rPr lang="pt-BR" sz="2800" i="1" dirty="0" smtClean="0">
                <a:solidFill>
                  <a:srgbClr val="000000"/>
                </a:solidFill>
              </a:rPr>
              <a:t>N</a:t>
            </a:r>
            <a:r>
              <a:rPr lang="pt-BR" sz="2800" dirty="0" smtClean="0">
                <a:solidFill>
                  <a:srgbClr val="000000"/>
                </a:solidFill>
              </a:rPr>
              <a:t>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Disjoint</a:t>
            </a:r>
            <a:endParaRPr lang="en-US" dirty="0"/>
          </a:p>
        </p:txBody>
      </p:sp>
      <p:sp>
        <p:nvSpPr>
          <p:cNvPr id="4" name="Content Placeholder 3"/>
          <p:cNvSpPr txBox="1">
            <a:spLocks/>
          </p:cNvSpPr>
          <p:nvPr/>
        </p:nvSpPr>
        <p:spPr>
          <a:xfrm>
            <a:off x="457200" y="1280160"/>
            <a:ext cx="8229600" cy="2763834"/>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Disjoint</a:t>
            </a:r>
          </a:p>
          <a:p>
            <a:pPr marL="12700" lvl="0" indent="-12700" eaLnBrk="0" hangingPunct="0">
              <a:spcBef>
                <a:spcPct val="20000"/>
              </a:spcBef>
              <a:tabLst>
                <a:tab pos="457200" algn="l"/>
              </a:tabLst>
            </a:pPr>
            <a:r>
              <a:rPr lang="en-US" sz="2800" dirty="0" smtClean="0">
                <a:solidFill>
                  <a:srgbClr val="000000"/>
                </a:solidFill>
              </a:rPr>
              <a:t>Two sets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are </a:t>
            </a:r>
            <a:r>
              <a:rPr lang="en-US" sz="2800" b="1" dirty="0" smtClean="0">
                <a:solidFill>
                  <a:srgbClr val="C00000"/>
                </a:solidFill>
              </a:rPr>
              <a:t>disjoint</a:t>
            </a:r>
            <a:r>
              <a:rPr lang="en-US" sz="2800" dirty="0" smtClean="0">
                <a:solidFill>
                  <a:srgbClr val="000000"/>
                </a:solidFill>
              </a:rPr>
              <a:t> if there are no elements in set </a:t>
            </a:r>
            <a:r>
              <a:rPr lang="en-US" sz="2800" i="1" dirty="0" smtClean="0">
                <a:solidFill>
                  <a:srgbClr val="000000"/>
                </a:solidFill>
              </a:rPr>
              <a:t>A</a:t>
            </a:r>
            <a:r>
              <a:rPr lang="en-US" sz="2800" dirty="0" smtClean="0">
                <a:solidFill>
                  <a:srgbClr val="000000"/>
                </a:solidFill>
              </a:rPr>
              <a:t> that are also contained in set </a:t>
            </a:r>
            <a:r>
              <a:rPr lang="en-US" sz="2800" i="1" dirty="0" smtClean="0">
                <a:solidFill>
                  <a:srgbClr val="000000"/>
                </a:solidFill>
              </a:rPr>
              <a:t>B</a:t>
            </a:r>
            <a:r>
              <a:rPr lang="en-US" sz="2800" dirty="0" smtClean="0">
                <a:solidFill>
                  <a:srgbClr val="000000"/>
                </a:solidFill>
              </a:rPr>
              <a:t>. In the case where two sets are disjoint, the intersection of those two sets is the </a:t>
            </a:r>
            <a:r>
              <a:rPr lang="en-US" sz="2800" b="1" dirty="0" smtClean="0">
                <a:solidFill>
                  <a:srgbClr val="C00000"/>
                </a:solidFill>
              </a:rPr>
              <a:t>null</a:t>
            </a:r>
            <a:r>
              <a:rPr lang="en-US" sz="2800" dirty="0" smtClean="0">
                <a:solidFill>
                  <a:srgbClr val="000000"/>
                </a:solidFill>
              </a:rPr>
              <a:t>, or empty set, ∅. Therefore, </a:t>
            </a:r>
            <a:r>
              <a:rPr lang="en-US" sz="2800" i="1" dirty="0" smtClean="0">
                <a:solidFill>
                  <a:srgbClr val="000000"/>
                </a:solidFill>
              </a:rPr>
              <a:t>A </a:t>
            </a:r>
            <a:r>
              <a:rPr lang="en-US" sz="2800" dirty="0" smtClean="0">
                <a:solidFill>
                  <a:srgbClr val="000000"/>
                </a:solidFill>
              </a:rPr>
              <a:t>∩ </a:t>
            </a:r>
            <a:r>
              <a:rPr lang="en-US" sz="2800" i="1" dirty="0" smtClean="0">
                <a:solidFill>
                  <a:srgbClr val="000000"/>
                </a:solidFill>
              </a:rPr>
              <a:t>B </a:t>
            </a:r>
            <a:r>
              <a:rPr lang="en-US" sz="2800" dirty="0" smtClean="0">
                <a:solidFill>
                  <a:srgbClr val="000000"/>
                </a:solidFill>
              </a:rPr>
              <a:t>= ∅ when sets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are disjoint.</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Identifying Disjoint Sets</a:t>
            </a:r>
            <a:endParaRPr lang="en-US" dirty="0"/>
          </a:p>
        </p:txBody>
      </p:sp>
      <p:sp>
        <p:nvSpPr>
          <p:cNvPr id="3" name="Content Placeholder 2"/>
          <p:cNvSpPr>
            <a:spLocks noGrp="1"/>
          </p:cNvSpPr>
          <p:nvPr>
            <p:ph idx="1"/>
          </p:nvPr>
        </p:nvSpPr>
        <p:spPr/>
        <p:txBody>
          <a:bodyPr/>
          <a:lstStyle/>
          <a:p>
            <a:r>
              <a:rPr lang="en-US" dirty="0" smtClean="0"/>
              <a:t>Let </a:t>
            </a:r>
            <a:r>
              <a:rPr lang="en-US" i="1" dirty="0" smtClean="0">
                <a:solidFill>
                  <a:srgbClr val="0000FF"/>
                </a:solidFill>
              </a:rPr>
              <a:t>U</a:t>
            </a:r>
            <a:r>
              <a:rPr lang="en-US" dirty="0" smtClean="0">
                <a:solidFill>
                  <a:srgbClr val="0000FF"/>
                </a:solidFill>
              </a:rPr>
              <a:t> = {all students}</a:t>
            </a:r>
            <a:r>
              <a:rPr lang="en-US" dirty="0" smtClean="0"/>
              <a:t>, </a:t>
            </a:r>
            <a:r>
              <a:rPr lang="en-US" i="1" dirty="0" smtClean="0">
                <a:solidFill>
                  <a:srgbClr val="0000FF"/>
                </a:solidFill>
              </a:rPr>
              <a:t>A</a:t>
            </a:r>
            <a:r>
              <a:rPr lang="en-US" dirty="0" smtClean="0">
                <a:solidFill>
                  <a:srgbClr val="0000FF"/>
                </a:solidFill>
              </a:rPr>
              <a:t> = {students with GPA &lt; 2.5}</a:t>
            </a:r>
            <a:r>
              <a:rPr lang="en-US" dirty="0" smtClean="0"/>
              <a:t>, and </a:t>
            </a:r>
            <a:r>
              <a:rPr lang="en-US" i="1" dirty="0" smtClean="0">
                <a:solidFill>
                  <a:srgbClr val="0000FF"/>
                </a:solidFill>
              </a:rPr>
              <a:t>B</a:t>
            </a:r>
            <a:r>
              <a:rPr lang="en-US" dirty="0" smtClean="0">
                <a:solidFill>
                  <a:srgbClr val="0000FF"/>
                </a:solidFill>
              </a:rPr>
              <a:t> = {students with GPA &gt; 3.0}</a:t>
            </a:r>
            <a:r>
              <a:rPr lang="en-US" dirty="0" smtClean="0"/>
              <a:t>. Determine if sets </a:t>
            </a:r>
            <a:r>
              <a:rPr lang="en-US" i="1" dirty="0" smtClean="0"/>
              <a:t>A</a:t>
            </a:r>
            <a:r>
              <a:rPr lang="en-US" dirty="0" smtClean="0"/>
              <a:t> and </a:t>
            </a:r>
            <a:r>
              <a:rPr lang="en-US" i="1" dirty="0" smtClean="0"/>
              <a:t>B</a:t>
            </a:r>
            <a:r>
              <a:rPr lang="en-US" dirty="0" smtClean="0"/>
              <a:t> are disjoint and draw a Venn diagram to illustrate the relationship between sets </a:t>
            </a:r>
            <a:r>
              <a:rPr lang="en-US" i="1" dirty="0" smtClean="0"/>
              <a:t>A</a:t>
            </a:r>
            <a:r>
              <a:rPr lang="en-US" dirty="0" smtClean="0"/>
              <a:t> and </a:t>
            </a:r>
            <a:r>
              <a:rPr lang="en-US" i="1" dirty="0" smtClean="0"/>
              <a:t>B</a:t>
            </a:r>
            <a:r>
              <a:rPr lang="en-US" dirty="0" smtClean="0"/>
              <a:t>.</a:t>
            </a:r>
          </a:p>
          <a:p>
            <a:r>
              <a:rPr lang="en-US" b="1" dirty="0" smtClean="0"/>
              <a:t>Solution </a:t>
            </a:r>
          </a:p>
          <a:p>
            <a:r>
              <a:rPr lang="en-US" dirty="0" smtClean="0"/>
              <a:t>Since it would be impossible for a student to have a GPA that is less than 2.5 and a GPA greater than 3.0 at the same time, sets </a:t>
            </a:r>
            <a:r>
              <a:rPr lang="en-US" i="1" dirty="0" smtClean="0"/>
              <a:t>A</a:t>
            </a:r>
            <a:r>
              <a:rPr lang="en-US" dirty="0" smtClean="0"/>
              <a:t> and </a:t>
            </a:r>
            <a:r>
              <a:rPr lang="en-US" i="1" dirty="0" smtClean="0"/>
              <a:t>B</a:t>
            </a:r>
            <a:r>
              <a:rPr lang="en-US" dirty="0" smtClean="0"/>
              <a:t> are disjoint. We can illustrate the relationship between sets </a:t>
            </a:r>
            <a:r>
              <a:rPr lang="en-US" i="1" dirty="0" smtClean="0"/>
              <a:t>A</a:t>
            </a:r>
            <a:r>
              <a:rPr lang="en-US" dirty="0" smtClean="0"/>
              <a:t> and </a:t>
            </a:r>
            <a:r>
              <a:rPr lang="en-US" i="1" dirty="0" smtClean="0"/>
              <a:t>B</a:t>
            </a:r>
            <a:r>
              <a:rPr lang="en-US" dirty="0" smtClean="0"/>
              <a:t> using a Venn diagram.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3022366"/>
          </a:xfrm>
          <a:prstGeom prst="rect">
            <a:avLst/>
          </a:prstGeom>
          <a:noFill/>
        </p:spPr>
        <p:txBody>
          <a:bodyPr>
            <a:spAutoFit/>
          </a:bodyPr>
          <a:lstStyle/>
          <a:p>
            <a:pPr marL="457200" indent="-457200">
              <a:buFont typeface="Courier New" panose="02070309020205020404" pitchFamily="49" charset="0"/>
              <a:buChar char="o"/>
            </a:pPr>
            <a:r>
              <a:rPr lang="en-US" dirty="0"/>
              <a:t>Find the cardinal number of a </a:t>
            </a:r>
            <a:r>
              <a:rPr lang="en-US" dirty="0" smtClean="0"/>
              <a:t>set.</a:t>
            </a:r>
            <a:endParaRPr lang="en-US" dirty="0"/>
          </a:p>
          <a:p>
            <a:pPr marL="457200" indent="-457200">
              <a:buFont typeface="Courier New" panose="02070309020205020404" pitchFamily="49" charset="0"/>
              <a:buChar char="o"/>
            </a:pPr>
            <a:r>
              <a:rPr lang="en-US" dirty="0"/>
              <a:t>Find unions and intersections of multiple </a:t>
            </a:r>
            <a:r>
              <a:rPr lang="en-US" dirty="0" smtClean="0"/>
              <a:t>sets.</a:t>
            </a:r>
            <a:endParaRPr lang="en-US" dirty="0"/>
          </a:p>
          <a:p>
            <a:pPr marL="457200" indent="-457200">
              <a:buFont typeface="Courier New" panose="02070309020205020404" pitchFamily="49" charset="0"/>
              <a:buChar char="o"/>
            </a:pPr>
            <a:r>
              <a:rPr lang="en-US" dirty="0"/>
              <a:t>Read information off of a Venn diagram to solve problems with </a:t>
            </a:r>
            <a:r>
              <a:rPr lang="en-US" dirty="0" smtClean="0"/>
              <a:t>sets.</a:t>
            </a:r>
            <a:endParaRPr lang="en-US" dirty="0"/>
          </a:p>
          <a:p>
            <a:pPr marL="457200" indent="-457200">
              <a:buFont typeface="Courier New" panose="02070309020205020404" pitchFamily="49" charset="0"/>
              <a:buChar char="o"/>
            </a:pPr>
            <a:r>
              <a:rPr lang="en-US" dirty="0"/>
              <a:t>Understand terminology related to </a:t>
            </a:r>
            <a:r>
              <a:rPr lang="en-US" dirty="0" smtClean="0"/>
              <a:t>sets.</a:t>
            </a:r>
            <a:endParaRPr lang="en-US" dirty="0"/>
          </a:p>
          <a:p>
            <a:pPr marL="457200" indent="-457200">
              <a:buFont typeface="Courier New" panose="02070309020205020404" pitchFamily="49" charset="0"/>
              <a:buChar char="o"/>
            </a:pPr>
            <a:r>
              <a:rPr lang="en-US" dirty="0"/>
              <a:t>Use the Inclusion-Exclusion </a:t>
            </a:r>
            <a:r>
              <a:rPr lang="en-US" dirty="0" smtClean="0"/>
              <a:t>Principle.</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Identifying Disjoint Sets (cont.)</a:t>
            </a:r>
            <a:endParaRPr lang="en-US" dirty="0"/>
          </a:p>
        </p:txBody>
      </p:sp>
      <p:sp>
        <p:nvSpPr>
          <p:cNvPr id="3" name="Content Placeholder 2"/>
          <p:cNvSpPr>
            <a:spLocks noGrp="1"/>
          </p:cNvSpPr>
          <p:nvPr>
            <p:ph idx="1"/>
          </p:nvPr>
        </p:nvSpPr>
        <p:spPr/>
        <p:txBody>
          <a:bodyPr/>
          <a:lstStyle/>
          <a:p>
            <a:r>
              <a:rPr lang="en-US" dirty="0" smtClean="0"/>
              <a:t>The universal set is represented as all students’ grade point averages of 0.0 to 4.0. Therefore, when sets </a:t>
            </a:r>
            <a:r>
              <a:rPr lang="en-US" i="1" dirty="0" smtClean="0"/>
              <a:t>A </a:t>
            </a:r>
            <a:r>
              <a:rPr lang="en-US" dirty="0" smtClean="0"/>
              <a:t>and </a:t>
            </a:r>
            <a:r>
              <a:rPr lang="en-US" i="1" dirty="0" smtClean="0"/>
              <a:t>B</a:t>
            </a:r>
            <a:r>
              <a:rPr lang="en-US" dirty="0" smtClean="0"/>
              <a:t> are described as students with GPAs less than 2.5 and greater than 3.0, respectively, there are no common GPAs. In addition, any student with a GPA between 2.5 and 3.0 is not represented in either set </a:t>
            </a:r>
            <a:r>
              <a:rPr lang="en-US" i="1" dirty="0" smtClean="0"/>
              <a:t>A</a:t>
            </a:r>
            <a:r>
              <a:rPr lang="en-US" dirty="0" smtClean="0"/>
              <a:t> or set </a:t>
            </a:r>
            <a:r>
              <a:rPr lang="en-US" i="1" dirty="0" smtClean="0"/>
              <a:t>B</a:t>
            </a:r>
            <a:r>
              <a:rPr lang="en-US" dirty="0" smtClean="0"/>
              <a:t>.</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Identifying Disjoint Sets (cont.)</a:t>
            </a:r>
            <a:endParaRPr lang="en-US" dirty="0"/>
          </a:p>
        </p:txBody>
      </p:sp>
      <p:pic>
        <p:nvPicPr>
          <p:cNvPr id="47105" name="Picture 1"/>
          <p:cNvPicPr>
            <a:picLocks noChangeAspect="1" noChangeArrowheads="1"/>
          </p:cNvPicPr>
          <p:nvPr/>
        </p:nvPicPr>
        <p:blipFill>
          <a:blip r:embed="rId2"/>
          <a:srcRect/>
          <a:stretch>
            <a:fillRect/>
          </a:stretch>
        </p:blipFill>
        <p:spPr bwMode="auto">
          <a:xfrm>
            <a:off x="2600325" y="2324100"/>
            <a:ext cx="3943350" cy="2209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 Morgan’s Laws </a:t>
            </a:r>
            <a:endParaRPr lang="en-US" dirty="0"/>
          </a:p>
        </p:txBody>
      </p:sp>
      <p:sp>
        <p:nvSpPr>
          <p:cNvPr id="4" name="Content Placeholder 3"/>
          <p:cNvSpPr txBox="1">
            <a:spLocks/>
          </p:cNvSpPr>
          <p:nvPr/>
        </p:nvSpPr>
        <p:spPr>
          <a:xfrm>
            <a:off x="457200" y="1280160"/>
            <a:ext cx="8229600" cy="3108543"/>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De Morgan’s Laws </a:t>
            </a:r>
          </a:p>
          <a:p>
            <a:pPr marL="12700" lvl="0" indent="-12700" eaLnBrk="0" hangingPunct="0">
              <a:spcBef>
                <a:spcPct val="20000"/>
              </a:spcBef>
              <a:tabLst>
                <a:tab pos="457200" algn="l"/>
              </a:tabLst>
            </a:pPr>
            <a:r>
              <a:rPr lang="en-US" sz="2800" dirty="0" smtClean="0">
                <a:solidFill>
                  <a:srgbClr val="000000"/>
                </a:solidFill>
              </a:rPr>
              <a:t>Let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be sets. Then,</a:t>
            </a:r>
          </a:p>
          <a:p>
            <a:pPr marL="12700" lvl="0" indent="-12700" eaLnBrk="0" hangingPunct="0">
              <a:spcBef>
                <a:spcPct val="20000"/>
              </a:spcBef>
              <a:tabLst>
                <a:tab pos="457200" algn="l"/>
              </a:tabLst>
            </a:pPr>
            <a:endParaRPr lang="af-ZA" sz="2800" dirty="0" smtClean="0">
              <a:solidFill>
                <a:srgbClr val="000000"/>
              </a:solidFill>
            </a:endParaRPr>
          </a:p>
          <a:p>
            <a:pPr marL="12700" lvl="0" indent="-12700" eaLnBrk="0" hangingPunct="0">
              <a:spcBef>
                <a:spcPct val="20000"/>
              </a:spcBef>
              <a:tabLst>
                <a:tab pos="457200" algn="l"/>
              </a:tabLst>
            </a:pPr>
            <a:endParaRPr lang="af-ZA" sz="2800" dirty="0" smtClean="0">
              <a:solidFill>
                <a:srgbClr val="000000"/>
              </a:solidFill>
            </a:endParaRPr>
          </a:p>
          <a:p>
            <a:pPr marL="12700" lvl="0" indent="-12700" eaLnBrk="0" hangingPunct="0">
              <a:spcBef>
                <a:spcPct val="20000"/>
              </a:spcBef>
              <a:tabLst>
                <a:tab pos="457200" algn="l"/>
              </a:tabLst>
            </a:pPr>
            <a:endParaRPr lang="en-US" sz="2800" dirty="0" smtClean="0">
              <a:solidFill>
                <a:srgbClr val="000000"/>
              </a:solidFill>
            </a:endParaRPr>
          </a:p>
          <a:p>
            <a:pPr marL="12700" lvl="0" indent="-12700" eaLnBrk="0" hangingPunct="0">
              <a:spcBef>
                <a:spcPct val="20000"/>
              </a:spcBef>
              <a:tabLst>
                <a:tab pos="457200" algn="l"/>
              </a:tabLst>
            </a:pP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41986" name="Object 2"/>
          <p:cNvGraphicFramePr>
            <a:graphicFrameLocks noChangeAspect="1"/>
          </p:cNvGraphicFramePr>
          <p:nvPr/>
        </p:nvGraphicFramePr>
        <p:xfrm>
          <a:off x="3321050" y="2390436"/>
          <a:ext cx="2501900" cy="1905000"/>
        </p:xfrm>
        <a:graphic>
          <a:graphicData uri="http://schemas.openxmlformats.org/presentationml/2006/ole">
            <mc:AlternateContent xmlns:mc="http://schemas.openxmlformats.org/markup-compatibility/2006">
              <mc:Choice xmlns:v="urn:schemas-microsoft-com:vml" Requires="v">
                <p:oleObj spid="_x0000_s41995" name="Equation" r:id="rId3" imgW="2501640" imgH="1904760" progId="Equation.DSMT4">
                  <p:embed/>
                </p:oleObj>
              </mc:Choice>
              <mc:Fallback>
                <p:oleObj name="Equation" r:id="rId3" imgW="2501640" imgH="19047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21050" y="2390436"/>
                        <a:ext cx="25019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De Morgan's Laws </a:t>
            </a:r>
            <a:endParaRPr lang="en-US" dirty="0"/>
          </a:p>
        </p:txBody>
      </p:sp>
      <p:sp>
        <p:nvSpPr>
          <p:cNvPr id="3" name="Content Placeholder 2"/>
          <p:cNvSpPr>
            <a:spLocks noGrp="1"/>
          </p:cNvSpPr>
          <p:nvPr>
            <p:ph idx="1"/>
          </p:nvPr>
        </p:nvSpPr>
        <p:spPr/>
        <p:txBody>
          <a:bodyPr/>
          <a:lstStyle/>
          <a:p>
            <a:r>
              <a:rPr lang="en-US" dirty="0" smtClean="0"/>
              <a:t>Given sets </a:t>
            </a:r>
            <a:r>
              <a:rPr lang="en-US" i="1" dirty="0" smtClean="0">
                <a:solidFill>
                  <a:srgbClr val="0000FF"/>
                </a:solidFill>
              </a:rPr>
              <a:t>U</a:t>
            </a:r>
            <a:r>
              <a:rPr lang="en-US" dirty="0" smtClean="0">
                <a:solidFill>
                  <a:srgbClr val="0000FF"/>
                </a:solidFill>
              </a:rPr>
              <a:t> = {a, b, c, d, . . . , z}</a:t>
            </a:r>
            <a:r>
              <a:rPr lang="en-US" dirty="0" smtClean="0"/>
              <a:t>, </a:t>
            </a:r>
            <a:r>
              <a:rPr lang="en-US" i="1" dirty="0" smtClean="0">
                <a:solidFill>
                  <a:srgbClr val="0000FF"/>
                </a:solidFill>
              </a:rPr>
              <a:t>A</a:t>
            </a:r>
            <a:r>
              <a:rPr lang="en-US" dirty="0" smtClean="0">
                <a:solidFill>
                  <a:srgbClr val="0000FF"/>
                </a:solidFill>
              </a:rPr>
              <a:t> = {h, o, u, n, d}</a:t>
            </a:r>
            <a:r>
              <a:rPr lang="en-US" dirty="0" smtClean="0"/>
              <a:t>, and </a:t>
            </a:r>
            <a:r>
              <a:rPr lang="en-US" i="1" dirty="0" smtClean="0">
                <a:solidFill>
                  <a:srgbClr val="0000FF"/>
                </a:solidFill>
              </a:rPr>
              <a:t>B</a:t>
            </a:r>
            <a:r>
              <a:rPr lang="en-US" dirty="0" smtClean="0">
                <a:solidFill>
                  <a:srgbClr val="0000FF"/>
                </a:solidFill>
              </a:rPr>
              <a:t> = {r, o, c, k}</a:t>
            </a:r>
            <a:r>
              <a:rPr lang="en-US" dirty="0" smtClean="0"/>
              <a:t>, verify that </a:t>
            </a:r>
            <a:r>
              <a:rPr lang="en-US" dirty="0" smtClean="0">
                <a:solidFill>
                  <a:srgbClr val="0000FF"/>
                </a:solidFill>
              </a:rPr>
              <a:t>(</a:t>
            </a:r>
            <a:r>
              <a:rPr lang="en-US" i="1" dirty="0" smtClean="0">
                <a:solidFill>
                  <a:srgbClr val="0000FF"/>
                </a:solidFill>
              </a:rPr>
              <a:t>A</a:t>
            </a:r>
            <a:r>
              <a:rPr lang="en-US" dirty="0" smtClean="0">
                <a:solidFill>
                  <a:srgbClr val="0000FF"/>
                </a:solidFill>
              </a:rPr>
              <a:t> ∪ </a:t>
            </a:r>
            <a:r>
              <a:rPr lang="en-US" i="1" dirty="0" smtClean="0">
                <a:solidFill>
                  <a:srgbClr val="0000FF"/>
                </a:solidFill>
              </a:rPr>
              <a:t>B</a:t>
            </a:r>
            <a:r>
              <a:rPr lang="en-US" dirty="0" smtClean="0">
                <a:solidFill>
                  <a:srgbClr val="0000FF"/>
                </a:solidFill>
              </a:rPr>
              <a:t>)′ = </a:t>
            </a:r>
            <a:r>
              <a:rPr lang="en-US" i="1" dirty="0" smtClean="0">
                <a:solidFill>
                  <a:srgbClr val="0000FF"/>
                </a:solidFill>
              </a:rPr>
              <a:t>A</a:t>
            </a:r>
            <a:r>
              <a:rPr lang="en-US" dirty="0" smtClean="0">
                <a:solidFill>
                  <a:srgbClr val="0000FF"/>
                </a:solidFill>
              </a:rPr>
              <a:t>′ ∩ </a:t>
            </a:r>
            <a:r>
              <a:rPr lang="en-US" i="1" dirty="0" smtClean="0">
                <a:solidFill>
                  <a:srgbClr val="0000FF"/>
                </a:solidFill>
              </a:rPr>
              <a:t>B</a:t>
            </a:r>
            <a:r>
              <a:rPr lang="en-US" dirty="0" smtClean="0">
                <a:solidFill>
                  <a:srgbClr val="0000FF"/>
                </a:solidFill>
              </a:rPr>
              <a:t>′.</a:t>
            </a:r>
          </a:p>
          <a:p>
            <a:r>
              <a:rPr lang="en-US" b="1" dirty="0" smtClean="0"/>
              <a:t>Solution </a:t>
            </a:r>
          </a:p>
          <a:p>
            <a:r>
              <a:rPr lang="en-US" dirty="0" smtClean="0"/>
              <a:t>The universal set </a:t>
            </a:r>
            <a:r>
              <a:rPr lang="en-US" i="1" dirty="0" smtClean="0"/>
              <a:t>U</a:t>
            </a:r>
            <a:r>
              <a:rPr lang="en-US" dirty="0" smtClean="0"/>
              <a:t> consists of all of the letters of the alphabet.</a:t>
            </a:r>
          </a:p>
          <a:p>
            <a:r>
              <a:rPr lang="en-US" dirty="0" smtClean="0"/>
              <a:t>Since </a:t>
            </a:r>
          </a:p>
          <a:p>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 = {h, o, u, n, d} ∪ {r, o, c, k} = {r, o, c, k, h, u, n, d},</a:t>
            </a:r>
            <a:r>
              <a:rPr lang="en-US" dirty="0" smtClean="0"/>
              <a:t> we know that </a:t>
            </a:r>
          </a:p>
          <a:p>
            <a:r>
              <a:rPr lang="en-US" dirty="0" smtClean="0">
                <a:solidFill>
                  <a:srgbClr val="000099"/>
                </a:solidFill>
              </a:rPr>
              <a:t>(</a:t>
            </a:r>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 = {a, b, e, f, g, i, j, l, m, p, q, s, t, v, w, x, y, z}</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De Morgan's Laws (cont.) </a:t>
            </a:r>
            <a:endParaRPr lang="en-US" dirty="0"/>
          </a:p>
        </p:txBody>
      </p:sp>
      <p:sp>
        <p:nvSpPr>
          <p:cNvPr id="3" name="Content Placeholder 2"/>
          <p:cNvSpPr>
            <a:spLocks noGrp="1"/>
          </p:cNvSpPr>
          <p:nvPr>
            <p:ph idx="1"/>
          </p:nvPr>
        </p:nvSpPr>
        <p:spPr/>
        <p:txBody>
          <a:bodyPr/>
          <a:lstStyle/>
          <a:p>
            <a:r>
              <a:rPr lang="en-US" dirty="0" smtClean="0"/>
              <a:t>Similarly, </a:t>
            </a:r>
          </a:p>
          <a:p>
            <a:r>
              <a:rPr lang="pt-BR" i="1" dirty="0" smtClean="0">
                <a:solidFill>
                  <a:srgbClr val="000099"/>
                </a:solidFill>
              </a:rPr>
              <a:t>A</a:t>
            </a:r>
            <a:r>
              <a:rPr lang="pt-BR" dirty="0" smtClean="0">
                <a:solidFill>
                  <a:srgbClr val="000099"/>
                </a:solidFill>
              </a:rPr>
              <a:t>′ = {a, b, c, e, f, g, i, j, k, l, m, p, q, r, s, t, v, w, x, y, z}</a:t>
            </a:r>
            <a:r>
              <a:rPr lang="pt-BR" dirty="0" smtClean="0"/>
              <a:t> and </a:t>
            </a:r>
          </a:p>
          <a:p>
            <a:r>
              <a:rPr lang="en-US" i="1" dirty="0" smtClean="0">
                <a:solidFill>
                  <a:srgbClr val="000099"/>
                </a:solidFill>
              </a:rPr>
              <a:t>B</a:t>
            </a:r>
            <a:r>
              <a:rPr lang="en-US" dirty="0" smtClean="0">
                <a:solidFill>
                  <a:srgbClr val="000099"/>
                </a:solidFill>
              </a:rPr>
              <a:t>′ = {a, b, d, e, f, g, h, i, j, l, m, n, p, q, s, t, u, v, w, x, y, z}, </a:t>
            </a:r>
          </a:p>
          <a:p>
            <a:r>
              <a:rPr lang="en-US" dirty="0" smtClean="0"/>
              <a:t>so </a:t>
            </a:r>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 = {a, b, e, f, g, i, j, l, m, p, q, s, t, v, w, x, y, z}.</a:t>
            </a:r>
            <a:r>
              <a:rPr lang="en-US" dirty="0" smtClean="0"/>
              <a:t> </a:t>
            </a:r>
          </a:p>
          <a:p>
            <a:r>
              <a:rPr lang="en-US" dirty="0" smtClean="0"/>
              <a:t>Notice that </a:t>
            </a:r>
          </a:p>
          <a:p>
            <a:r>
              <a:rPr lang="en-US" dirty="0" smtClean="0"/>
              <a:t>Hence we have verified De Morgan’s law for </a:t>
            </a:r>
            <a:r>
              <a:rPr lang="en-US" i="1" dirty="0" smtClean="0"/>
              <a:t>A</a:t>
            </a:r>
            <a:r>
              <a:rPr lang="en-US" dirty="0" smtClean="0"/>
              <a:t> and </a:t>
            </a:r>
            <a:r>
              <a:rPr lang="en-US" i="1" dirty="0" smtClean="0"/>
              <a:t>B</a:t>
            </a:r>
            <a:r>
              <a:rPr lang="en-US" dirty="0" smtClean="0"/>
              <a:t>.</a:t>
            </a:r>
            <a:endParaRPr lang="en-US" dirty="0"/>
          </a:p>
        </p:txBody>
      </p:sp>
      <p:graphicFrame>
        <p:nvGraphicFramePr>
          <p:cNvPr id="43010" name="Object 2"/>
          <p:cNvGraphicFramePr>
            <a:graphicFrameLocks noChangeAspect="1"/>
          </p:cNvGraphicFramePr>
          <p:nvPr/>
        </p:nvGraphicFramePr>
        <p:xfrm>
          <a:off x="2235200" y="3194574"/>
          <a:ext cx="2565400" cy="571500"/>
        </p:xfrm>
        <a:graphic>
          <a:graphicData uri="http://schemas.openxmlformats.org/presentationml/2006/ole">
            <mc:AlternateContent xmlns:mc="http://schemas.openxmlformats.org/markup-compatibility/2006">
              <mc:Choice xmlns:v="urn:schemas-microsoft-com:vml" Requires="v">
                <p:oleObj spid="_x0000_s43019" name="Equation" r:id="rId3" imgW="2565360" imgH="571320" progId="Equation.DSMT4">
                  <p:embed/>
                </p:oleObj>
              </mc:Choice>
              <mc:Fallback>
                <p:oleObj name="Equation" r:id="rId3" imgW="2565360" imgH="571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5200" y="3194574"/>
                        <a:ext cx="2565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30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a:t>
            </a:r>
            <a:endParaRPr lang="en-US" dirty="0"/>
          </a:p>
        </p:txBody>
      </p:sp>
      <p:sp>
        <p:nvSpPr>
          <p:cNvPr id="4" name="Content Placeholder 3"/>
          <p:cNvSpPr txBox="1">
            <a:spLocks/>
          </p:cNvSpPr>
          <p:nvPr/>
        </p:nvSpPr>
        <p:spPr>
          <a:xfrm>
            <a:off x="457200" y="1280160"/>
            <a:ext cx="8229600" cy="1557349"/>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Skill Check #2</a:t>
            </a:r>
          </a:p>
          <a:p>
            <a:pPr marL="12700" lvl="0" indent="-12700" eaLnBrk="0" hangingPunct="0">
              <a:spcBef>
                <a:spcPct val="20000"/>
              </a:spcBef>
              <a:tabLst>
                <a:tab pos="457200" algn="l"/>
              </a:tabLst>
            </a:pPr>
            <a:r>
              <a:rPr lang="en-US" sz="2800" dirty="0" smtClean="0">
                <a:solidFill>
                  <a:srgbClr val="000000"/>
                </a:solidFill>
              </a:rPr>
              <a:t>Let </a:t>
            </a:r>
            <a:r>
              <a:rPr lang="en-US" sz="2800" i="1" dirty="0" smtClean="0">
                <a:solidFill>
                  <a:srgbClr val="000000"/>
                </a:solidFill>
              </a:rPr>
              <a:t>U</a:t>
            </a:r>
            <a:r>
              <a:rPr lang="en-US" sz="2800" dirty="0" smtClean="0">
                <a:solidFill>
                  <a:srgbClr val="000000"/>
                </a:solidFill>
              </a:rPr>
              <a:t> = {a, b, c, . . . , z}, </a:t>
            </a:r>
            <a:r>
              <a:rPr lang="en-US" sz="2800" i="1" dirty="0" smtClean="0">
                <a:solidFill>
                  <a:srgbClr val="000000"/>
                </a:solidFill>
              </a:rPr>
              <a:t>A</a:t>
            </a:r>
            <a:r>
              <a:rPr lang="en-US" sz="2800" dirty="0" smtClean="0">
                <a:solidFill>
                  <a:srgbClr val="000000"/>
                </a:solidFill>
              </a:rPr>
              <a:t> = {h, o, u, n, d}, and </a:t>
            </a:r>
          </a:p>
          <a:p>
            <a:pPr marL="12700" lvl="0" indent="-12700" eaLnBrk="0" hangingPunct="0">
              <a:spcBef>
                <a:spcPct val="20000"/>
              </a:spcBef>
              <a:tabLst>
                <a:tab pos="457200" algn="l"/>
              </a:tabLst>
            </a:pPr>
            <a:r>
              <a:rPr lang="en-US" sz="2800" i="1" dirty="0" smtClean="0">
                <a:solidFill>
                  <a:srgbClr val="000000"/>
                </a:solidFill>
              </a:rPr>
              <a:t>B</a:t>
            </a:r>
            <a:r>
              <a:rPr lang="en-US" sz="2800" dirty="0" smtClean="0">
                <a:solidFill>
                  <a:srgbClr val="000000"/>
                </a:solidFill>
              </a:rPr>
              <a:t> = {r, o, c, k}, verify (</a:t>
            </a:r>
            <a:r>
              <a:rPr lang="en-US" sz="2800" i="1" dirty="0" smtClean="0">
                <a:solidFill>
                  <a:srgbClr val="000000"/>
                </a:solidFill>
              </a:rPr>
              <a:t>A</a:t>
            </a:r>
            <a:r>
              <a:rPr lang="en-US" sz="2800" dirty="0" smtClean="0">
                <a:solidFill>
                  <a:srgbClr val="000000"/>
                </a:solidFill>
              </a:rPr>
              <a:t> ∩ </a:t>
            </a:r>
            <a:r>
              <a:rPr lang="en-US" sz="2800" i="1" dirty="0" smtClean="0">
                <a:solidFill>
                  <a:srgbClr val="000000"/>
                </a:solidFill>
              </a:rPr>
              <a:t>B</a:t>
            </a:r>
            <a:r>
              <a:rPr lang="en-US" sz="2800" dirty="0" smtClean="0">
                <a:solidFill>
                  <a:srgbClr val="000000"/>
                </a:solidFill>
              </a:rPr>
              <a:t>)′ = </a:t>
            </a:r>
            <a:r>
              <a:rPr lang="en-US" sz="2800" i="1" dirty="0" smtClean="0">
                <a:solidFill>
                  <a:srgbClr val="000000"/>
                </a:solidFill>
              </a:rPr>
              <a:t>A</a:t>
            </a:r>
            <a:r>
              <a:rPr lang="en-US" sz="2800" dirty="0" smtClean="0">
                <a:solidFill>
                  <a:srgbClr val="000000"/>
                </a:solidFill>
              </a:rPr>
              <a:t>′ ∪ </a:t>
            </a:r>
            <a:r>
              <a:rPr lang="en-US" sz="2800" i="1" dirty="0" smtClean="0">
                <a:solidFill>
                  <a:srgbClr val="000000"/>
                </a:solidFill>
              </a:rPr>
              <a:t>B</a:t>
            </a:r>
            <a:r>
              <a:rPr lang="en-US" sz="2800" dirty="0" smtClean="0">
                <a:solidFill>
                  <a:srgbClr val="000000"/>
                </a:solidFill>
              </a:rPr>
              <a:t>′.</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a:t>
            </a:r>
            <a:endParaRPr lang="en-US" dirty="0"/>
          </a:p>
        </p:txBody>
      </p:sp>
      <p:sp>
        <p:nvSpPr>
          <p:cNvPr id="3" name="Content Placeholder 2"/>
          <p:cNvSpPr>
            <a:spLocks noGrp="1"/>
          </p:cNvSpPr>
          <p:nvPr>
            <p:ph idx="1"/>
          </p:nvPr>
        </p:nvSpPr>
        <p:spPr/>
        <p:txBody>
          <a:bodyPr>
            <a:normAutofit/>
          </a:bodyPr>
          <a:lstStyle/>
          <a:p>
            <a:r>
              <a:rPr lang="en-US" dirty="0" smtClean="0">
                <a:solidFill>
                  <a:srgbClr val="000000"/>
                </a:solidFill>
              </a:rPr>
              <a:t>Answer:</a:t>
            </a:r>
          </a:p>
          <a:p>
            <a:r>
              <a:rPr lang="en-US" i="1" dirty="0" smtClean="0">
                <a:solidFill>
                  <a:srgbClr val="FF0000"/>
                </a:solidFill>
              </a:rPr>
              <a:t>A </a:t>
            </a:r>
            <a:r>
              <a:rPr lang="en-US" dirty="0" smtClean="0">
                <a:solidFill>
                  <a:srgbClr val="FF0000"/>
                </a:solidFill>
              </a:rPr>
              <a:t>∩ </a:t>
            </a:r>
            <a:r>
              <a:rPr lang="en-US" i="1" dirty="0" smtClean="0">
                <a:solidFill>
                  <a:srgbClr val="FF0000"/>
                </a:solidFill>
              </a:rPr>
              <a:t>B</a:t>
            </a:r>
            <a:r>
              <a:rPr lang="en-US" dirty="0" smtClean="0">
                <a:solidFill>
                  <a:srgbClr val="FF0000"/>
                </a:solidFill>
              </a:rPr>
              <a:t> = {o}, so (</a:t>
            </a:r>
            <a:r>
              <a:rPr lang="en-US" i="1" dirty="0" smtClean="0">
                <a:solidFill>
                  <a:srgbClr val="FF0000"/>
                </a:solidFill>
              </a:rPr>
              <a:t>A</a:t>
            </a:r>
            <a:r>
              <a:rPr lang="en-US" dirty="0" smtClean="0">
                <a:solidFill>
                  <a:srgbClr val="FF0000"/>
                </a:solidFill>
              </a:rPr>
              <a:t> ∩ </a:t>
            </a:r>
            <a:r>
              <a:rPr lang="en-US" i="1" dirty="0" smtClean="0">
                <a:solidFill>
                  <a:srgbClr val="FF0000"/>
                </a:solidFill>
              </a:rPr>
              <a:t>B</a:t>
            </a:r>
            <a:r>
              <a:rPr lang="en-US" dirty="0" smtClean="0">
                <a:solidFill>
                  <a:srgbClr val="FF0000"/>
                </a:solidFill>
              </a:rPr>
              <a:t>)′ = {a, b, c, d, e, f, g, h, i, j, k, l, m, n, p, q, r, s, t, u, v, w, x, y, z}.</a:t>
            </a:r>
          </a:p>
          <a:p>
            <a:r>
              <a:rPr lang="en-US" i="1" dirty="0" smtClean="0">
                <a:solidFill>
                  <a:srgbClr val="FF0000"/>
                </a:solidFill>
              </a:rPr>
              <a:t>A</a:t>
            </a:r>
            <a:r>
              <a:rPr lang="en-US" dirty="0" smtClean="0">
                <a:solidFill>
                  <a:srgbClr val="FF0000"/>
                </a:solidFill>
              </a:rPr>
              <a:t>′ = {a, b, c, e, f, g, i, j, k, l, m, p, q, r, s, t, v, w, x, y, z} and </a:t>
            </a:r>
          </a:p>
          <a:p>
            <a:r>
              <a:rPr lang="en-US" i="1" dirty="0" smtClean="0">
                <a:solidFill>
                  <a:srgbClr val="FF0000"/>
                </a:solidFill>
              </a:rPr>
              <a:t>B</a:t>
            </a:r>
            <a:r>
              <a:rPr lang="en-US" dirty="0" smtClean="0">
                <a:solidFill>
                  <a:srgbClr val="FF0000"/>
                </a:solidFill>
              </a:rPr>
              <a:t>′ = {a, b, d, e, f, g, h, i, j, l, m, n, p, q, s, t, u, v, w, x, y, z}, so </a:t>
            </a:r>
            <a:r>
              <a:rPr lang="en-US" i="1" dirty="0" smtClean="0">
                <a:solidFill>
                  <a:srgbClr val="FF0000"/>
                </a:solidFill>
              </a:rPr>
              <a:t>A</a:t>
            </a:r>
            <a:r>
              <a:rPr lang="en-US" dirty="0" smtClean="0">
                <a:solidFill>
                  <a:srgbClr val="FF0000"/>
                </a:solidFill>
              </a:rPr>
              <a:t>′ ∪ </a:t>
            </a:r>
            <a:r>
              <a:rPr lang="en-US" i="1" dirty="0" smtClean="0">
                <a:solidFill>
                  <a:srgbClr val="FF0000"/>
                </a:solidFill>
              </a:rPr>
              <a:t>B</a:t>
            </a:r>
            <a:r>
              <a:rPr lang="en-US" dirty="0" smtClean="0">
                <a:solidFill>
                  <a:srgbClr val="FF0000"/>
                </a:solidFill>
              </a:rPr>
              <a:t>′ = {a, b, c, d, e, f, g, h, i, j, k, l, m, n, p, q, r, s, t, u, v, w, x, y, z}. This gives that (</a:t>
            </a:r>
            <a:r>
              <a:rPr lang="en-US" i="1" dirty="0" smtClean="0">
                <a:solidFill>
                  <a:srgbClr val="FF0000"/>
                </a:solidFill>
              </a:rPr>
              <a:t>A</a:t>
            </a:r>
            <a:r>
              <a:rPr lang="en-US" dirty="0" smtClean="0">
                <a:solidFill>
                  <a:srgbClr val="FF0000"/>
                </a:solidFill>
              </a:rPr>
              <a:t> ∩ </a:t>
            </a:r>
            <a:r>
              <a:rPr lang="en-US" i="1" dirty="0" smtClean="0">
                <a:solidFill>
                  <a:srgbClr val="FF0000"/>
                </a:solidFill>
              </a:rPr>
              <a:t>B</a:t>
            </a:r>
            <a:r>
              <a:rPr lang="en-US" dirty="0" smtClean="0">
                <a:solidFill>
                  <a:srgbClr val="FF0000"/>
                </a:solidFill>
              </a:rPr>
              <a:t>)′ = </a:t>
            </a:r>
            <a:r>
              <a:rPr lang="en-US" i="1" dirty="0" smtClean="0">
                <a:solidFill>
                  <a:srgbClr val="FF0000"/>
                </a:solidFill>
              </a:rPr>
              <a:t>A</a:t>
            </a:r>
            <a:r>
              <a:rPr lang="en-US" dirty="0" smtClean="0">
                <a:solidFill>
                  <a:srgbClr val="FF0000"/>
                </a:solidFill>
              </a:rPr>
              <a:t>′ ∪ </a:t>
            </a:r>
            <a:r>
              <a:rPr lang="en-US" i="1" dirty="0" smtClean="0">
                <a:solidFill>
                  <a:srgbClr val="FF0000"/>
                </a:solidFill>
              </a:rPr>
              <a:t>B</a:t>
            </a:r>
            <a:r>
              <a:rPr lang="en-US" dirty="0" smtClean="0">
                <a:solidFill>
                  <a:srgbClr val="FF0000"/>
                </a:solidFill>
              </a:rPr>
              <a:t>′</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Determining the Cardinal Number of a Union </a:t>
            </a:r>
            <a:endParaRPr lang="en-US" dirty="0"/>
          </a:p>
        </p:txBody>
      </p:sp>
      <p:sp>
        <p:nvSpPr>
          <p:cNvPr id="3" name="Content Placeholder 2"/>
          <p:cNvSpPr>
            <a:spLocks noGrp="1"/>
          </p:cNvSpPr>
          <p:nvPr>
            <p:ph idx="1"/>
          </p:nvPr>
        </p:nvSpPr>
        <p:spPr/>
        <p:txBody>
          <a:bodyPr/>
          <a:lstStyle/>
          <a:p>
            <a:r>
              <a:rPr lang="en-US" dirty="0" smtClean="0"/>
              <a:t>Let </a:t>
            </a:r>
            <a:r>
              <a:rPr lang="en-US" i="1" dirty="0" smtClean="0">
                <a:solidFill>
                  <a:srgbClr val="0000FF"/>
                </a:solidFill>
              </a:rPr>
              <a:t>A</a:t>
            </a:r>
            <a:r>
              <a:rPr lang="en-US" dirty="0" smtClean="0">
                <a:solidFill>
                  <a:srgbClr val="0000FF"/>
                </a:solidFill>
              </a:rPr>
              <a:t> = {1, 2, 3, 4, 5} </a:t>
            </a:r>
            <a:r>
              <a:rPr lang="en-US" dirty="0" smtClean="0"/>
              <a:t>and </a:t>
            </a:r>
            <a:r>
              <a:rPr lang="en-US" i="1" dirty="0" smtClean="0">
                <a:solidFill>
                  <a:srgbClr val="0000FF"/>
                </a:solidFill>
              </a:rPr>
              <a:t>B</a:t>
            </a:r>
            <a:r>
              <a:rPr lang="en-US" dirty="0" smtClean="0">
                <a:solidFill>
                  <a:srgbClr val="0000FF"/>
                </a:solidFill>
              </a:rPr>
              <a:t> = {2, 4, 6, 8}</a:t>
            </a:r>
            <a:r>
              <a:rPr lang="en-US" dirty="0" smtClean="0"/>
              <a:t>. Find </a:t>
            </a:r>
            <a:r>
              <a:rPr lang="en-US" dirty="0" smtClean="0">
                <a:solidFill>
                  <a:srgbClr val="0000FF"/>
                </a:solidFill>
              </a:rPr>
              <a:t>|</a:t>
            </a:r>
            <a:r>
              <a:rPr lang="en-US" i="1" dirty="0" smtClean="0">
                <a:solidFill>
                  <a:srgbClr val="0000FF"/>
                </a:solidFill>
              </a:rPr>
              <a:t>A</a:t>
            </a:r>
            <a:r>
              <a:rPr lang="en-US" dirty="0" smtClean="0">
                <a:solidFill>
                  <a:srgbClr val="0000FF"/>
                </a:solidFill>
              </a:rPr>
              <a:t> ∪ </a:t>
            </a:r>
            <a:r>
              <a:rPr lang="en-US" i="1" dirty="0" smtClean="0">
                <a:solidFill>
                  <a:srgbClr val="0000FF"/>
                </a:solidFill>
              </a:rPr>
              <a:t>B</a:t>
            </a:r>
            <a:r>
              <a:rPr lang="en-US" dirty="0" smtClean="0">
                <a:solidFill>
                  <a:srgbClr val="0000FF"/>
                </a:solidFill>
              </a:rPr>
              <a:t>|</a:t>
            </a:r>
            <a:r>
              <a:rPr lang="en-US" dirty="0" smtClean="0"/>
              <a:t>. </a:t>
            </a:r>
          </a:p>
          <a:p>
            <a:r>
              <a:rPr lang="en-US" b="1" dirty="0" smtClean="0"/>
              <a:t>Solution </a:t>
            </a:r>
          </a:p>
          <a:p>
            <a:r>
              <a:rPr lang="en-US" dirty="0" smtClean="0"/>
              <a:t>In Example 3</a:t>
            </a:r>
            <a:r>
              <a:rPr lang="en-US" b="1" dirty="0" smtClean="0"/>
              <a:t>a.</a:t>
            </a:r>
            <a:r>
              <a:rPr lang="en-US" dirty="0" smtClean="0"/>
              <a:t>, we found that </a:t>
            </a:r>
          </a:p>
          <a:p>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 = {1, 2, 3, 4, 5, 6, 8}</a:t>
            </a:r>
            <a:r>
              <a:rPr lang="en-US" dirty="0" smtClean="0"/>
              <a:t>. Therefore, the number of elements in the set </a:t>
            </a:r>
            <a:r>
              <a:rPr lang="en-US" i="1" dirty="0" smtClean="0"/>
              <a:t>A</a:t>
            </a:r>
            <a:r>
              <a:rPr lang="en-US" dirty="0" smtClean="0"/>
              <a:t> ∪ </a:t>
            </a:r>
            <a:r>
              <a:rPr lang="en-US" i="1" dirty="0" smtClean="0"/>
              <a:t>B</a:t>
            </a:r>
            <a:r>
              <a:rPr lang="en-US" dirty="0" smtClean="0"/>
              <a:t> is </a:t>
            </a:r>
            <a:r>
              <a:rPr lang="en-US" dirty="0" smtClean="0">
                <a:solidFill>
                  <a:srgbClr val="FF0000"/>
                </a:solidFill>
              </a:rPr>
              <a:t>|</a:t>
            </a:r>
            <a:r>
              <a:rPr lang="en-US" i="1" dirty="0" smtClean="0">
                <a:solidFill>
                  <a:srgbClr val="FF0000"/>
                </a:solidFill>
              </a:rPr>
              <a:t>A</a:t>
            </a:r>
            <a:r>
              <a:rPr lang="en-US" dirty="0" smtClean="0">
                <a:solidFill>
                  <a:srgbClr val="FF0000"/>
                </a:solidFill>
              </a:rPr>
              <a:t> ∪ </a:t>
            </a:r>
            <a:r>
              <a:rPr lang="en-US" i="1" dirty="0" smtClean="0">
                <a:solidFill>
                  <a:srgbClr val="FF0000"/>
                </a:solidFill>
              </a:rPr>
              <a:t>B</a:t>
            </a:r>
            <a:r>
              <a:rPr lang="en-US" dirty="0" smtClean="0">
                <a:solidFill>
                  <a:srgbClr val="FF0000"/>
                </a:solidFill>
              </a:rPr>
              <a:t>| = 7</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Inclusion-Exclusion Principle </a:t>
            </a:r>
            <a:endParaRPr lang="en-US" dirty="0"/>
          </a:p>
        </p:txBody>
      </p:sp>
      <p:sp>
        <p:nvSpPr>
          <p:cNvPr id="4" name="Content Placeholder 3"/>
          <p:cNvSpPr txBox="1">
            <a:spLocks/>
          </p:cNvSpPr>
          <p:nvPr/>
        </p:nvSpPr>
        <p:spPr>
          <a:xfrm>
            <a:off x="457200" y="1280160"/>
            <a:ext cx="8229600" cy="3194721"/>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Inclusion-Exclusion Principle </a:t>
            </a:r>
          </a:p>
          <a:p>
            <a:pPr marL="12700" lvl="0" indent="-12700" eaLnBrk="0" hangingPunct="0">
              <a:spcBef>
                <a:spcPct val="20000"/>
              </a:spcBef>
              <a:tabLst>
                <a:tab pos="457200" algn="l"/>
              </a:tabLst>
            </a:pPr>
            <a:r>
              <a:rPr lang="en-US" sz="2800" dirty="0" smtClean="0">
                <a:solidFill>
                  <a:srgbClr val="000000"/>
                </a:solidFill>
              </a:rPr>
              <a:t>The </a:t>
            </a:r>
            <a:r>
              <a:rPr lang="en-US" sz="2800" b="1" dirty="0" smtClean="0">
                <a:solidFill>
                  <a:srgbClr val="C00000"/>
                </a:solidFill>
              </a:rPr>
              <a:t>inclusion-exclusion principle </a:t>
            </a:r>
            <a:r>
              <a:rPr lang="en-US" sz="2800" dirty="0" smtClean="0">
                <a:solidFill>
                  <a:srgbClr val="000000"/>
                </a:solidFill>
              </a:rPr>
              <a:t>states that the number of elements in the union of two sets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is calculated by adding the number of elements in set </a:t>
            </a:r>
            <a:r>
              <a:rPr lang="en-US" sz="2800" i="1" dirty="0" smtClean="0">
                <a:solidFill>
                  <a:srgbClr val="000000"/>
                </a:solidFill>
              </a:rPr>
              <a:t>A</a:t>
            </a:r>
            <a:r>
              <a:rPr lang="en-US" sz="2800" dirty="0" smtClean="0">
                <a:solidFill>
                  <a:srgbClr val="000000"/>
                </a:solidFill>
              </a:rPr>
              <a:t> to the number of elements in set </a:t>
            </a:r>
            <a:r>
              <a:rPr lang="en-US" sz="2800" i="1" dirty="0" smtClean="0">
                <a:solidFill>
                  <a:srgbClr val="000000"/>
                </a:solidFill>
              </a:rPr>
              <a:t>B</a:t>
            </a:r>
            <a:r>
              <a:rPr lang="en-US" sz="2800" dirty="0" smtClean="0">
                <a:solidFill>
                  <a:srgbClr val="000000"/>
                </a:solidFill>
              </a:rPr>
              <a:t>, less the number of elements that appear in both sets. We denote this by |</a:t>
            </a:r>
            <a:r>
              <a:rPr lang="en-US" sz="2800" i="1" dirty="0" smtClean="0">
                <a:solidFill>
                  <a:srgbClr val="000000"/>
                </a:solidFill>
              </a:rPr>
              <a:t>A</a:t>
            </a:r>
            <a:r>
              <a:rPr lang="en-US" sz="2800" dirty="0" smtClean="0">
                <a:solidFill>
                  <a:srgbClr val="000000"/>
                </a:solidFill>
              </a:rPr>
              <a:t> ∪ </a:t>
            </a:r>
            <a:r>
              <a:rPr lang="en-US" sz="2800" i="1" dirty="0" smtClean="0">
                <a:solidFill>
                  <a:srgbClr val="000000"/>
                </a:solidFill>
              </a:rPr>
              <a:t>B</a:t>
            </a:r>
            <a:r>
              <a:rPr lang="en-US" sz="2800" dirty="0" smtClean="0">
                <a:solidFill>
                  <a:srgbClr val="000000"/>
                </a:solidFill>
              </a:rPr>
              <a:t>| = |</a:t>
            </a:r>
            <a:r>
              <a:rPr lang="en-US" sz="2800" i="1" dirty="0" smtClean="0">
                <a:solidFill>
                  <a:srgbClr val="000000"/>
                </a:solidFill>
              </a:rPr>
              <a:t>A</a:t>
            </a:r>
            <a:r>
              <a:rPr lang="en-US" sz="2800" dirty="0" smtClean="0">
                <a:solidFill>
                  <a:srgbClr val="000000"/>
                </a:solidFill>
              </a:rPr>
              <a:t>| + |</a:t>
            </a:r>
            <a:r>
              <a:rPr lang="en-US" sz="2800" i="1" dirty="0" smtClean="0">
                <a:solidFill>
                  <a:srgbClr val="000000"/>
                </a:solidFill>
              </a:rPr>
              <a:t>B</a:t>
            </a:r>
            <a:r>
              <a:rPr lang="en-US" sz="2800" dirty="0" smtClean="0">
                <a:solidFill>
                  <a:srgbClr val="000000"/>
                </a:solidFill>
              </a:rPr>
              <a:t>| </a:t>
            </a:r>
            <a:r>
              <a:rPr lang="en-US" sz="2800" dirty="0" smtClean="0">
                <a:solidFill>
                  <a:srgbClr val="000000"/>
                </a:solidFill>
                <a:latin typeface="Symbol" pitchFamily="18" charset="2"/>
              </a:rPr>
              <a:t>-</a:t>
            </a:r>
            <a:r>
              <a:rPr lang="en-US" sz="2800" dirty="0" smtClean="0">
                <a:solidFill>
                  <a:srgbClr val="000000"/>
                </a:solidFill>
              </a:rPr>
              <a:t> |</a:t>
            </a:r>
            <a:r>
              <a:rPr lang="en-US" sz="2800" i="1" dirty="0" smtClean="0">
                <a:solidFill>
                  <a:srgbClr val="000000"/>
                </a:solidFill>
              </a:rPr>
              <a:t>A</a:t>
            </a:r>
            <a:r>
              <a:rPr lang="en-US" sz="2800" dirty="0" smtClean="0">
                <a:solidFill>
                  <a:srgbClr val="000000"/>
                </a:solidFill>
              </a:rPr>
              <a:t> ∩ </a:t>
            </a:r>
            <a:r>
              <a:rPr lang="en-US" sz="2800" i="1" dirty="0" smtClean="0">
                <a:solidFill>
                  <a:srgbClr val="000000"/>
                </a:solidFill>
              </a:rPr>
              <a:t>B</a:t>
            </a:r>
            <a:r>
              <a:rPr lang="en-US" sz="2800" dirty="0" smtClean="0">
                <a:solidFill>
                  <a:srgbClr val="000000"/>
                </a:solidFill>
              </a:rPr>
              <a:t>|.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Applying the Inclusion-Exclusion Principle </a:t>
            </a:r>
            <a:endParaRPr lang="en-US" dirty="0"/>
          </a:p>
        </p:txBody>
      </p:sp>
      <p:sp>
        <p:nvSpPr>
          <p:cNvPr id="3" name="Content Placeholder 2"/>
          <p:cNvSpPr>
            <a:spLocks noGrp="1"/>
          </p:cNvSpPr>
          <p:nvPr>
            <p:ph idx="1"/>
          </p:nvPr>
        </p:nvSpPr>
        <p:spPr/>
        <p:txBody>
          <a:bodyPr/>
          <a:lstStyle/>
          <a:p>
            <a:r>
              <a:rPr lang="en-US" dirty="0" smtClean="0"/>
              <a:t>A standard deck of playing cards has 52 cards (26 of which are red and 26 of which are black) divided into 4 suits (clubs, spades, diamonds, and hearts), where there are 13 of each suit (Ace, 2, 3, 4, 5, 6, 7, 8, 9, 10, Jack, Queen, King). Of these cards, 12 are considered face cards (4 Kings, 4 Queens, and 4 Jacks). Find the number of cards in a standard deck that are either clubs or face cards.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dirty="0" smtClean="0">
                <a:solidFill>
                  <a:schemeClr val="accent1"/>
                </a:solidFill>
              </a:rPr>
              <a:t>Operations with Sets</a:t>
            </a:r>
            <a:endParaRPr lang="en-US" sz="3200" dirty="0" smtClean="0">
              <a:solidFill>
                <a:schemeClr val="accent1"/>
              </a:solidFill>
            </a:endParaRPr>
          </a:p>
        </p:txBody>
      </p:sp>
      <p:sp>
        <p:nvSpPr>
          <p:cNvPr id="5123" name="Rectangle 3"/>
          <p:cNvSpPr>
            <a:spLocks noGrp="1"/>
          </p:cNvSpPr>
          <p:nvPr>
            <p:ph idx="1"/>
          </p:nvPr>
        </p:nvSpPr>
        <p:spPr>
          <a:xfrm>
            <a:off x="457200" y="1280160"/>
            <a:ext cx="8229600" cy="2246769"/>
          </a:xfrm>
          <a:prstGeom prst="rect">
            <a:avLst/>
          </a:prstGeom>
          <a:noFill/>
        </p:spPr>
        <p:txBody>
          <a:bodyPr>
            <a:spAutoFit/>
          </a:bodyPr>
          <a:lstStyle/>
          <a:p>
            <a:r>
              <a:rPr lang="en-US" dirty="0" smtClean="0"/>
              <a:t>When some, but not all, of the elements of one set are contained in the other, the sets are represented as overlapping circles in a Venn diagram.  Elements that are common to two sets are referred to as the </a:t>
            </a:r>
            <a:r>
              <a:rPr lang="en-US" b="1" dirty="0" smtClean="0"/>
              <a:t>intersection</a:t>
            </a:r>
            <a:r>
              <a:rPr lang="en-US" dirty="0" smtClean="0"/>
              <a:t> of the sets.</a:t>
            </a:r>
            <a:endParaRPr lang="en-US" i="0" dirty="0" smtClean="0">
              <a:solidFill>
                <a:schemeClr val="tx1"/>
              </a:solidFill>
            </a:endParaRPr>
          </a:p>
        </p:txBody>
      </p:sp>
    </p:spTree>
    <p:extLst>
      <p:ext uri="{BB962C8B-B14F-4D97-AF65-F5344CB8AC3E}">
        <p14:creationId xmlns:p14="http://schemas.microsoft.com/office/powerpoint/2010/main" val="25710864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Applying the Inclusion-Exclusion Principle (cont.) </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We start the solution by writing what we are looking for using set notation. </a:t>
            </a:r>
          </a:p>
          <a:p>
            <a:r>
              <a:rPr lang="en-US" dirty="0" smtClean="0">
                <a:solidFill>
                  <a:srgbClr val="000099"/>
                </a:solidFill>
              </a:rPr>
              <a:t>|clubs ∪ face cards| </a:t>
            </a:r>
          </a:p>
          <a:p>
            <a:r>
              <a:rPr lang="en-US" dirty="0" smtClean="0">
                <a:solidFill>
                  <a:srgbClr val="000099"/>
                </a:solidFill>
              </a:rPr>
              <a:t>	= |clubs| + |face cards| </a:t>
            </a:r>
            <a:r>
              <a:rPr lang="en-US" dirty="0" smtClean="0">
                <a:solidFill>
                  <a:srgbClr val="000099"/>
                </a:solidFill>
                <a:latin typeface="Symbol" pitchFamily="18" charset="2"/>
              </a:rPr>
              <a:t>-</a:t>
            </a:r>
            <a:r>
              <a:rPr lang="en-US" dirty="0" smtClean="0">
                <a:solidFill>
                  <a:srgbClr val="000099"/>
                </a:solidFill>
              </a:rPr>
              <a:t> |clubs ∩ face cards|</a:t>
            </a:r>
            <a:r>
              <a:rPr lang="en-US" dirty="0" smtClean="0"/>
              <a:t>. </a:t>
            </a:r>
          </a:p>
          <a:p>
            <a:r>
              <a:rPr lang="en-US" dirty="0" smtClean="0"/>
              <a:t>If the set </a:t>
            </a:r>
            <a:r>
              <a:rPr lang="en-US" i="1" dirty="0" smtClean="0"/>
              <a:t>A</a:t>
            </a:r>
            <a:r>
              <a:rPr lang="en-US" dirty="0" smtClean="0"/>
              <a:t> consists of clubs and the set </a:t>
            </a:r>
            <a:r>
              <a:rPr lang="en-US" i="1" dirty="0" smtClean="0"/>
              <a:t>B</a:t>
            </a:r>
            <a:r>
              <a:rPr lang="en-US" dirty="0" smtClean="0"/>
              <a:t> consists of face cards, then this is equivalent to </a:t>
            </a:r>
          </a:p>
          <a:p>
            <a:pPr algn="ctr"/>
            <a:r>
              <a:rPr lang="en-US" dirty="0" smtClean="0">
                <a:solidFill>
                  <a:srgbClr val="000099"/>
                </a:solidFill>
              </a:rPr>
              <a:t>|</a:t>
            </a:r>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 = |</a:t>
            </a:r>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 </a:t>
            </a:r>
            <a:r>
              <a:rPr lang="en-US" dirty="0" smtClean="0">
                <a:solidFill>
                  <a:srgbClr val="000099"/>
                </a:solidFill>
                <a:latin typeface="Symbol" pitchFamily="18" charset="2"/>
              </a:rPr>
              <a:t>-</a:t>
            </a:r>
            <a:r>
              <a:rPr lang="en-US" dirty="0" smtClean="0">
                <a:solidFill>
                  <a:srgbClr val="000099"/>
                </a:solidFill>
              </a:rPr>
              <a:t> |</a:t>
            </a:r>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 </a:t>
            </a:r>
            <a:endParaRPr lang="en-US"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Applying the Inclusion-Exclusion Principle (cont.) </a:t>
            </a:r>
            <a:endParaRPr lang="en-US" dirty="0"/>
          </a:p>
        </p:txBody>
      </p:sp>
      <p:sp>
        <p:nvSpPr>
          <p:cNvPr id="3" name="Content Placeholder 2"/>
          <p:cNvSpPr>
            <a:spLocks noGrp="1"/>
          </p:cNvSpPr>
          <p:nvPr>
            <p:ph idx="1"/>
          </p:nvPr>
        </p:nvSpPr>
        <p:spPr/>
        <p:txBody>
          <a:bodyPr/>
          <a:lstStyle/>
          <a:p>
            <a:r>
              <a:rPr lang="en-US" dirty="0" smtClean="0"/>
              <a:t>There are 13 clubs in the deck and there are 12 face cards. However, there are 3 face cards that are also clubs (King of clubs, Queen of clubs, and Jack of clubs). Therefore, </a:t>
            </a:r>
          </a:p>
          <a:p>
            <a:pPr algn="ctr"/>
            <a:r>
              <a:rPr lang="en-US" dirty="0" smtClean="0">
                <a:solidFill>
                  <a:srgbClr val="000099"/>
                </a:solidFill>
              </a:rPr>
              <a:t>|</a:t>
            </a:r>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 = 13 + 12 </a:t>
            </a:r>
            <a:r>
              <a:rPr lang="en-US" dirty="0" smtClean="0">
                <a:solidFill>
                  <a:srgbClr val="000099"/>
                </a:solidFill>
                <a:latin typeface="Symbol" pitchFamily="18" charset="2"/>
              </a:rPr>
              <a:t>-</a:t>
            </a:r>
            <a:r>
              <a:rPr lang="en-US" dirty="0" smtClean="0">
                <a:solidFill>
                  <a:srgbClr val="000099"/>
                </a:solidFill>
              </a:rPr>
              <a:t> 3 =</a:t>
            </a:r>
            <a:r>
              <a:rPr lang="en-US" dirty="0" smtClean="0">
                <a:solidFill>
                  <a:srgbClr val="FF0000"/>
                </a:solidFill>
              </a:rPr>
              <a:t> 22</a:t>
            </a:r>
            <a:r>
              <a:rPr lang="en-US" dirty="0" smtClean="0"/>
              <a:t>. </a:t>
            </a:r>
          </a:p>
          <a:p>
            <a:r>
              <a:rPr lang="en-US" dirty="0" smtClean="0"/>
              <a:t>So, the number of cards that are either clubs or face cards is </a:t>
            </a:r>
            <a:r>
              <a:rPr lang="en-US" dirty="0" smtClean="0">
                <a:solidFill>
                  <a:srgbClr val="FF0000"/>
                </a:solidFill>
              </a:rPr>
              <a:t>22</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solidFill>
                  <a:srgbClr val="000000"/>
                </a:solidFill>
              </a:rPr>
              <a:t>Answer: </a:t>
            </a:r>
            <a:r>
              <a:rPr lang="en-US" dirty="0" smtClean="0">
                <a:solidFill>
                  <a:srgbClr val="FF0000"/>
                </a:solidFill>
              </a:rPr>
              <a:t>28</a:t>
            </a:r>
            <a:r>
              <a:rPr lang="en-US" dirty="0" smtClean="0"/>
              <a:t> </a:t>
            </a:r>
          </a:p>
          <a:p>
            <a:endParaRPr lang="en-US" dirty="0"/>
          </a:p>
        </p:txBody>
      </p:sp>
      <p:sp>
        <p:nvSpPr>
          <p:cNvPr id="4" name="Content Placeholder 3"/>
          <p:cNvSpPr txBox="1">
            <a:spLocks/>
          </p:cNvSpPr>
          <p:nvPr/>
        </p:nvSpPr>
        <p:spPr>
          <a:xfrm>
            <a:off x="457200" y="1280160"/>
            <a:ext cx="8229600" cy="1471172"/>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Skill Check #3</a:t>
            </a:r>
          </a:p>
          <a:p>
            <a:pPr marL="12700" lvl="0" indent="-12700" eaLnBrk="0" hangingPunct="0">
              <a:spcBef>
                <a:spcPct val="20000"/>
              </a:spcBef>
              <a:tabLst>
                <a:tab pos="457200" algn="l"/>
              </a:tabLst>
            </a:pPr>
            <a:r>
              <a:rPr lang="en-US" sz="2800" dirty="0" smtClean="0">
                <a:solidFill>
                  <a:srgbClr val="000000"/>
                </a:solidFill>
              </a:rPr>
              <a:t>Find the number of playing cards that are either even (2, 4, 6, 8, 10) or are diamonds.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Intersection </a:t>
            </a:r>
            <a:endParaRPr lang="en-US" dirty="0"/>
          </a:p>
        </p:txBody>
      </p:sp>
      <p:sp>
        <p:nvSpPr>
          <p:cNvPr id="4" name="Content Placeholder 3"/>
          <p:cNvSpPr txBox="1">
            <a:spLocks/>
          </p:cNvSpPr>
          <p:nvPr/>
        </p:nvSpPr>
        <p:spPr>
          <a:xfrm>
            <a:off x="457200" y="1280160"/>
            <a:ext cx="8229600" cy="1902059"/>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Intersection </a:t>
            </a:r>
          </a:p>
          <a:p>
            <a:pPr marL="12700" lvl="0" indent="-12700" eaLnBrk="0" hangingPunct="0">
              <a:spcBef>
                <a:spcPct val="20000"/>
              </a:spcBef>
              <a:tabLst>
                <a:tab pos="457200" algn="l"/>
              </a:tabLst>
            </a:pPr>
            <a:r>
              <a:rPr lang="en-US" sz="2800" dirty="0" smtClean="0">
                <a:solidFill>
                  <a:srgbClr val="000000"/>
                </a:solidFill>
              </a:rPr>
              <a:t>The </a:t>
            </a:r>
            <a:r>
              <a:rPr lang="en-US" sz="2800" b="1" dirty="0" smtClean="0">
                <a:solidFill>
                  <a:srgbClr val="C00000"/>
                </a:solidFill>
              </a:rPr>
              <a:t>intersection</a:t>
            </a:r>
            <a:r>
              <a:rPr lang="en-US" sz="2800" dirty="0" smtClean="0">
                <a:solidFill>
                  <a:srgbClr val="000000"/>
                </a:solidFill>
              </a:rPr>
              <a:t> of two sets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is the set of all elements common to both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We denote the intersection of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as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10241" name="Object 1"/>
          <p:cNvGraphicFramePr>
            <a:graphicFrameLocks noChangeAspect="1"/>
          </p:cNvGraphicFramePr>
          <p:nvPr/>
        </p:nvGraphicFramePr>
        <p:xfrm>
          <a:off x="4324874" y="2699274"/>
          <a:ext cx="4013200" cy="469900"/>
        </p:xfrm>
        <a:graphic>
          <a:graphicData uri="http://schemas.openxmlformats.org/presentationml/2006/ole">
            <mc:AlternateContent xmlns:mc="http://schemas.openxmlformats.org/markup-compatibility/2006">
              <mc:Choice xmlns:v="urn:schemas-microsoft-com:vml" Requires="v">
                <p:oleObj spid="_x0000_s10250" name="Equation" r:id="rId3" imgW="4012920" imgH="469800" progId="Equation.DSMT4">
                  <p:embed/>
                </p:oleObj>
              </mc:Choice>
              <mc:Fallback>
                <p:oleObj name="Equation" r:id="rId3" imgW="4012920" imgH="4698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4874" y="2699274"/>
                        <a:ext cx="4013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Determining the Intersection of Sets </a:t>
            </a:r>
            <a:endParaRPr lang="en-US" dirty="0"/>
          </a:p>
        </p:txBody>
      </p:sp>
      <p:sp>
        <p:nvSpPr>
          <p:cNvPr id="3" name="Content Placeholder 2"/>
          <p:cNvSpPr>
            <a:spLocks noGrp="1"/>
          </p:cNvSpPr>
          <p:nvPr>
            <p:ph idx="1"/>
          </p:nvPr>
        </p:nvSpPr>
        <p:spPr/>
        <p:txBody>
          <a:bodyPr/>
          <a:lstStyle/>
          <a:p>
            <a:r>
              <a:rPr lang="en-US" dirty="0" smtClean="0"/>
              <a:t>Find the intersection of the sets </a:t>
            </a:r>
            <a:r>
              <a:rPr lang="en-US" i="1" dirty="0" smtClean="0">
                <a:solidFill>
                  <a:srgbClr val="0000FF"/>
                </a:solidFill>
              </a:rPr>
              <a:t>A</a:t>
            </a:r>
            <a:r>
              <a:rPr lang="en-US" dirty="0" smtClean="0">
                <a:solidFill>
                  <a:srgbClr val="0000FF"/>
                </a:solidFill>
              </a:rPr>
              <a:t> = {n, u, m, b, e, r, s}</a:t>
            </a:r>
            <a:r>
              <a:rPr lang="en-US" dirty="0" smtClean="0"/>
              <a:t> and </a:t>
            </a:r>
            <a:r>
              <a:rPr lang="en-US" i="1" dirty="0" smtClean="0">
                <a:solidFill>
                  <a:srgbClr val="0000FF"/>
                </a:solidFill>
              </a:rPr>
              <a:t>B</a:t>
            </a:r>
            <a:r>
              <a:rPr lang="en-US" dirty="0" smtClean="0">
                <a:solidFill>
                  <a:srgbClr val="0000FF"/>
                </a:solidFill>
              </a:rPr>
              <a:t> = {r, u, l, e}</a:t>
            </a:r>
            <a:r>
              <a:rPr lang="en-US" dirty="0" smtClean="0"/>
              <a:t>. </a:t>
            </a:r>
          </a:p>
          <a:p>
            <a:r>
              <a:rPr lang="en-US" b="1" dirty="0" smtClean="0"/>
              <a:t>Solution </a:t>
            </a:r>
          </a:p>
          <a:p>
            <a:r>
              <a:rPr lang="en-US" dirty="0" smtClean="0"/>
              <a:t>Since the intersection of two sets consists of all of the elements that appear in </a:t>
            </a:r>
            <a:r>
              <a:rPr lang="en-US" i="1" dirty="0" smtClean="0"/>
              <a:t>both</a:t>
            </a:r>
            <a:r>
              <a:rPr lang="en-US" dirty="0" smtClean="0"/>
              <a:t> sets, we can see that the intersection of </a:t>
            </a:r>
            <a:r>
              <a:rPr lang="en-US" i="1" dirty="0" smtClean="0"/>
              <a:t>A</a:t>
            </a:r>
            <a:r>
              <a:rPr lang="en-US" dirty="0" smtClean="0"/>
              <a:t> and </a:t>
            </a:r>
            <a:r>
              <a:rPr lang="en-US" i="1" dirty="0" smtClean="0"/>
              <a:t>B</a:t>
            </a:r>
            <a:r>
              <a:rPr lang="en-US" dirty="0" smtClean="0"/>
              <a:t> consists of the elements r, u, and e. </a:t>
            </a:r>
            <a:endParaRPr lang="en-US" dirty="0"/>
          </a:p>
        </p:txBody>
      </p:sp>
      <p:graphicFrame>
        <p:nvGraphicFramePr>
          <p:cNvPr id="32771" name="Object 3"/>
          <p:cNvGraphicFramePr>
            <a:graphicFrameLocks noChangeAspect="1"/>
          </p:cNvGraphicFramePr>
          <p:nvPr/>
        </p:nvGraphicFramePr>
        <p:xfrm>
          <a:off x="2133600" y="4646258"/>
          <a:ext cx="5410200" cy="469900"/>
        </p:xfrm>
        <a:graphic>
          <a:graphicData uri="http://schemas.openxmlformats.org/presentationml/2006/ole">
            <mc:AlternateContent xmlns:mc="http://schemas.openxmlformats.org/markup-compatibility/2006">
              <mc:Choice xmlns:v="urn:schemas-microsoft-com:vml" Requires="v">
                <p:oleObj spid="_x0000_s32789" name="Equation" r:id="rId3" imgW="5410080" imgH="469800" progId="Equation.DSMT4">
                  <p:embed/>
                </p:oleObj>
              </mc:Choice>
              <mc:Fallback>
                <p:oleObj name="Equation" r:id="rId3" imgW="541008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4646258"/>
                        <a:ext cx="5410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2971800" y="5234342"/>
          <a:ext cx="1422400" cy="469900"/>
        </p:xfrm>
        <a:graphic>
          <a:graphicData uri="http://schemas.openxmlformats.org/presentationml/2006/ole">
            <mc:AlternateContent xmlns:mc="http://schemas.openxmlformats.org/markup-compatibility/2006">
              <mc:Choice xmlns:v="urn:schemas-microsoft-com:vml" Requires="v">
                <p:oleObj spid="_x0000_s32790" name="Equation" r:id="rId5" imgW="1422360" imgH="469800" progId="Equation.DSMT4">
                  <p:embed/>
                </p:oleObj>
              </mc:Choice>
              <mc:Fallback>
                <p:oleObj name="Equation" r:id="rId5" imgW="142236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71800" y="5234342"/>
                        <a:ext cx="1422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Determining the Intersection of Sets (cont.) </a:t>
            </a:r>
            <a:endParaRPr lang="en-US" dirty="0"/>
          </a:p>
        </p:txBody>
      </p:sp>
      <p:sp>
        <p:nvSpPr>
          <p:cNvPr id="3" name="Content Placeholder 2"/>
          <p:cNvSpPr>
            <a:spLocks noGrp="1"/>
          </p:cNvSpPr>
          <p:nvPr>
            <p:ph idx="1"/>
          </p:nvPr>
        </p:nvSpPr>
        <p:spPr/>
        <p:txBody>
          <a:bodyPr/>
          <a:lstStyle/>
          <a:p>
            <a:r>
              <a:rPr lang="en-US" dirty="0" smtClean="0"/>
              <a:t>We can also use a Venn diagram to find the intersection.</a:t>
            </a:r>
          </a:p>
          <a:p>
            <a:endParaRPr lang="af-ZA" dirty="0" smtClean="0"/>
          </a:p>
          <a:p>
            <a:endParaRPr lang="af-ZA" dirty="0" smtClean="0"/>
          </a:p>
          <a:p>
            <a:endParaRPr lang="af-ZA" dirty="0" smtClean="0"/>
          </a:p>
          <a:p>
            <a:endParaRPr lang="af-ZA" dirty="0" smtClean="0"/>
          </a:p>
          <a:p>
            <a:endParaRPr lang="af-ZA" dirty="0" smtClean="0"/>
          </a:p>
          <a:p>
            <a:r>
              <a:rPr lang="en-US" dirty="0" smtClean="0"/>
              <a:t>Notice that any elements in the intersection of the Venn diagram are only listed once.</a:t>
            </a:r>
            <a:endParaRPr lang="en-US" dirty="0"/>
          </a:p>
        </p:txBody>
      </p:sp>
      <p:pic>
        <p:nvPicPr>
          <p:cNvPr id="40961" name="Picture 1"/>
          <p:cNvPicPr>
            <a:picLocks noChangeAspect="1" noChangeArrowheads="1"/>
          </p:cNvPicPr>
          <p:nvPr/>
        </p:nvPicPr>
        <p:blipFill>
          <a:blip r:embed="rId2"/>
          <a:srcRect/>
          <a:stretch>
            <a:fillRect/>
          </a:stretch>
        </p:blipFill>
        <p:spPr bwMode="auto">
          <a:xfrm>
            <a:off x="2614613" y="2338388"/>
            <a:ext cx="3914775" cy="218122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a Venn Diagram to Find the Intersection </a:t>
            </a:r>
            <a:endParaRPr lang="en-US" dirty="0"/>
          </a:p>
        </p:txBody>
      </p:sp>
      <p:sp>
        <p:nvSpPr>
          <p:cNvPr id="3" name="Content Placeholder 2"/>
          <p:cNvSpPr>
            <a:spLocks noGrp="1"/>
          </p:cNvSpPr>
          <p:nvPr>
            <p:ph idx="1"/>
          </p:nvPr>
        </p:nvSpPr>
        <p:spPr/>
        <p:txBody>
          <a:bodyPr/>
          <a:lstStyle/>
          <a:p>
            <a:r>
              <a:rPr lang="en-US" dirty="0" smtClean="0"/>
              <a:t>The given Venn diagram represents the number of students that participated in certain activities while on a spring break trip. Determine the number of students that went both hiking and skiing over spring break. </a:t>
            </a:r>
            <a:endParaRPr lang="en-US" dirty="0"/>
          </a:p>
        </p:txBody>
      </p:sp>
      <p:pic>
        <p:nvPicPr>
          <p:cNvPr id="46081" name="Picture 1"/>
          <p:cNvPicPr>
            <a:picLocks noChangeAspect="1" noChangeArrowheads="1"/>
          </p:cNvPicPr>
          <p:nvPr/>
        </p:nvPicPr>
        <p:blipFill>
          <a:blip r:embed="rId2"/>
          <a:srcRect/>
          <a:stretch>
            <a:fillRect/>
          </a:stretch>
        </p:blipFill>
        <p:spPr bwMode="auto">
          <a:xfrm>
            <a:off x="2609850" y="3429000"/>
            <a:ext cx="3924300" cy="2209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a Venn Diagram to Find the Intersection (cont.) </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Using the Venn diagram, we can see that 52 students went skiing exclusively on their break, 27 students went hiking exclusively, and 13 students went both skiing </a:t>
            </a:r>
            <a:r>
              <a:rPr lang="en-US" i="1" dirty="0" smtClean="0"/>
              <a:t>and</a:t>
            </a:r>
            <a:r>
              <a:rPr lang="en-US" dirty="0" smtClean="0"/>
              <a:t> hiking.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Union </a:t>
            </a:r>
            <a:endParaRPr lang="en-US" dirty="0"/>
          </a:p>
        </p:txBody>
      </p:sp>
      <p:sp>
        <p:nvSpPr>
          <p:cNvPr id="4" name="Content Placeholder 3"/>
          <p:cNvSpPr txBox="1">
            <a:spLocks/>
          </p:cNvSpPr>
          <p:nvPr/>
        </p:nvSpPr>
        <p:spPr>
          <a:xfrm>
            <a:off x="457200" y="1280160"/>
            <a:ext cx="8229600" cy="1988237"/>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Union</a:t>
            </a:r>
          </a:p>
          <a:p>
            <a:pPr marL="12700" lvl="0" indent="-12700" eaLnBrk="0" hangingPunct="0">
              <a:spcBef>
                <a:spcPct val="20000"/>
              </a:spcBef>
              <a:tabLst>
                <a:tab pos="457200" algn="l"/>
              </a:tabLst>
            </a:pPr>
            <a:r>
              <a:rPr lang="en-US" sz="2800" dirty="0" smtClean="0">
                <a:solidFill>
                  <a:srgbClr val="000000"/>
                </a:solidFill>
              </a:rPr>
              <a:t>The </a:t>
            </a:r>
            <a:r>
              <a:rPr lang="en-US" sz="2800" b="1" dirty="0" smtClean="0">
                <a:solidFill>
                  <a:srgbClr val="C00000"/>
                </a:solidFill>
              </a:rPr>
              <a:t>union</a:t>
            </a:r>
            <a:r>
              <a:rPr lang="en-US" sz="2800" dirty="0" smtClean="0">
                <a:solidFill>
                  <a:srgbClr val="000000"/>
                </a:solidFill>
              </a:rPr>
              <a:t> of two sets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is the set of all elements in </a:t>
            </a:r>
            <a:r>
              <a:rPr lang="en-US" sz="2800" i="1" dirty="0" smtClean="0">
                <a:solidFill>
                  <a:srgbClr val="000000"/>
                </a:solidFill>
              </a:rPr>
              <a:t>A</a:t>
            </a:r>
            <a:r>
              <a:rPr lang="en-US" sz="2800" dirty="0" smtClean="0">
                <a:solidFill>
                  <a:srgbClr val="000000"/>
                </a:solidFill>
              </a:rPr>
              <a:t> or in </a:t>
            </a:r>
            <a:r>
              <a:rPr lang="en-US" sz="2800" i="1" dirty="0" smtClean="0">
                <a:solidFill>
                  <a:srgbClr val="000000"/>
                </a:solidFill>
              </a:rPr>
              <a:t>B</a:t>
            </a:r>
            <a:r>
              <a:rPr lang="en-US" sz="2800" dirty="0" smtClean="0">
                <a:solidFill>
                  <a:srgbClr val="000000"/>
                </a:solidFill>
              </a:rPr>
              <a:t>. We denote the union of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as </a:t>
            </a:r>
          </a:p>
          <a:p>
            <a:pPr marL="12700" lvl="0" indent="-12700" eaLnBrk="0" hangingPunct="0">
              <a:spcBef>
                <a:spcPct val="20000"/>
              </a:spcBef>
              <a:tabLst>
                <a:tab pos="457200" algn="l"/>
              </a:tabLst>
            </a:pPr>
            <a:r>
              <a:rPr lang="en-US" sz="2800" i="1" dirty="0" smtClean="0">
                <a:solidFill>
                  <a:srgbClr val="000000"/>
                </a:solidFill>
              </a:rPr>
              <a:t>A</a:t>
            </a:r>
            <a:r>
              <a:rPr lang="en-US" sz="2800" dirty="0" smtClean="0">
                <a:solidFill>
                  <a:srgbClr val="000000"/>
                </a:solidFill>
              </a:rPr>
              <a:t> ∪ </a:t>
            </a:r>
            <a:r>
              <a:rPr lang="en-US" sz="2800" i="1" dirty="0" smtClean="0">
                <a:solidFill>
                  <a:srgbClr val="000000"/>
                </a:solidFill>
              </a:rPr>
              <a:t>B</a:t>
            </a:r>
            <a:r>
              <a:rPr lang="en-US" sz="2800" dirty="0" smtClean="0">
                <a:solidFill>
                  <a:srgbClr val="000000"/>
                </a:solidFill>
              </a:rPr>
              <a:t> = {</a:t>
            </a:r>
            <a:r>
              <a:rPr lang="en-US" sz="2800" i="1" dirty="0" smtClean="0">
                <a:solidFill>
                  <a:srgbClr val="000000"/>
                </a:solidFill>
              </a:rPr>
              <a:t>x</a:t>
            </a:r>
            <a:r>
              <a:rPr lang="en-US" sz="2800" dirty="0" smtClean="0">
                <a:solidFill>
                  <a:srgbClr val="000000"/>
                </a:solidFill>
              </a:rPr>
              <a:t> | </a:t>
            </a:r>
            <a:r>
              <a:rPr lang="en-US" sz="2800" i="1" dirty="0" smtClean="0">
                <a:solidFill>
                  <a:srgbClr val="000000"/>
                </a:solidFill>
              </a:rPr>
              <a:t>x</a:t>
            </a:r>
            <a:r>
              <a:rPr lang="en-US" sz="2800" dirty="0" smtClean="0">
                <a:solidFill>
                  <a:srgbClr val="000000"/>
                </a:solidFill>
              </a:rPr>
              <a:t> ∈ </a:t>
            </a:r>
            <a:r>
              <a:rPr lang="en-US" sz="2800" i="1" dirty="0" smtClean="0">
                <a:solidFill>
                  <a:srgbClr val="000000"/>
                </a:solidFill>
              </a:rPr>
              <a:t>A</a:t>
            </a:r>
            <a:r>
              <a:rPr lang="en-US" sz="2800" dirty="0" smtClean="0">
                <a:solidFill>
                  <a:srgbClr val="000000"/>
                </a:solidFill>
              </a:rPr>
              <a:t> or </a:t>
            </a:r>
            <a:r>
              <a:rPr lang="en-US" sz="2800" i="1" dirty="0" smtClean="0">
                <a:solidFill>
                  <a:srgbClr val="000000"/>
                </a:solidFill>
              </a:rPr>
              <a:t>x</a:t>
            </a:r>
            <a:r>
              <a:rPr lang="en-US" sz="2800" dirty="0" smtClean="0">
                <a:solidFill>
                  <a:srgbClr val="000000"/>
                </a:solidFill>
              </a:rPr>
              <a:t> ∈ </a:t>
            </a:r>
            <a:r>
              <a:rPr lang="en-US" sz="2800" i="1" dirty="0" smtClean="0">
                <a:solidFill>
                  <a:srgbClr val="000000"/>
                </a:solidFill>
              </a:rPr>
              <a:t>B</a:t>
            </a:r>
            <a:r>
              <a:rPr lang="en-US" sz="2800" dirty="0" smtClean="0">
                <a:solidFill>
                  <a:srgbClr val="000000"/>
                </a:solidFill>
              </a:rPr>
              <a:t>}.</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1874</TotalTime>
  <Words>2025</Words>
  <Application>Microsoft Office PowerPoint</Application>
  <PresentationFormat>On-screen Show (4:3)</PresentationFormat>
  <Paragraphs>163</Paragraphs>
  <Slides>32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32</vt:i4>
      </vt:variant>
    </vt:vector>
  </HeadingPairs>
  <TitlesOfParts>
    <vt:vector size="39" baseType="lpstr">
      <vt:lpstr>Symbol</vt:lpstr>
      <vt:lpstr>Calibri</vt:lpstr>
      <vt:lpstr>Courier New</vt:lpstr>
      <vt:lpstr>Arial</vt:lpstr>
      <vt:lpstr>Office Theme</vt:lpstr>
      <vt:lpstr>Equation</vt:lpstr>
      <vt:lpstr>MathType 7.0 Equation</vt:lpstr>
      <vt:lpstr>Section 8.2</vt:lpstr>
      <vt:lpstr>Objectives</vt:lpstr>
      <vt:lpstr>Operations with Sets</vt:lpstr>
      <vt:lpstr>Intersection </vt:lpstr>
      <vt:lpstr>Example 1: Determining the Intersection of Sets </vt:lpstr>
      <vt:lpstr>Example 1: Determining the Intersection of Sets (cont.) </vt:lpstr>
      <vt:lpstr>Example 2: Using a Venn Diagram to Find the Intersection </vt:lpstr>
      <vt:lpstr>Example 2: Using a Venn Diagram to Find the Intersection (cont.) </vt:lpstr>
      <vt:lpstr>Union </vt:lpstr>
      <vt:lpstr>Example 3: Determining the Union of Sets</vt:lpstr>
      <vt:lpstr>Example 3: Determining the Union of Sets (cont.)</vt:lpstr>
      <vt:lpstr>Example 3: Determining the Union of Sets (cont.)</vt:lpstr>
      <vt:lpstr>Example 3: Determining the Union of Sets (cont.)</vt:lpstr>
      <vt:lpstr>Example 4: Combining Intersection and Union</vt:lpstr>
      <vt:lpstr>Example 4: Combining Intersection and Union (cont.)</vt:lpstr>
      <vt:lpstr>Example 4: Combining Intersection and Union (cont.)</vt:lpstr>
      <vt:lpstr>Skill Check #1</vt:lpstr>
      <vt:lpstr>Disjoint</vt:lpstr>
      <vt:lpstr>Example 5: Identifying Disjoint Sets</vt:lpstr>
      <vt:lpstr>Example 5: Identifying Disjoint Sets (cont.)</vt:lpstr>
      <vt:lpstr>Example 5: Identifying Disjoint Sets (cont.)</vt:lpstr>
      <vt:lpstr>De Morgan’s Laws </vt:lpstr>
      <vt:lpstr>Example 6: Using De Morgan's Laws </vt:lpstr>
      <vt:lpstr>Example 6: Using De Morgan's Laws (cont.) </vt:lpstr>
      <vt:lpstr>Skill Check #2</vt:lpstr>
      <vt:lpstr>Skill Check #2</vt:lpstr>
      <vt:lpstr>Example 7: Determining the Cardinal Number of a Union </vt:lpstr>
      <vt:lpstr>Inclusion-Exclusion Principle </vt:lpstr>
      <vt:lpstr>Example 8: Applying the Inclusion-Exclusion Principle </vt:lpstr>
      <vt:lpstr>Example 8: Applying the Inclusion-Exclusion Principle (cont.) </vt:lpstr>
      <vt:lpstr>Example 8: Applying the Inclusion-Exclusion Principle (cont.) </vt:lpstr>
      <vt:lpstr>Skill Check #3</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syamprasad</cp:lastModifiedBy>
  <cp:revision>284</cp:revision>
  <dcterms:created xsi:type="dcterms:W3CDTF">2013-04-26T14:43:13Z</dcterms:created>
  <dcterms:modified xsi:type="dcterms:W3CDTF">2019-08-22T05:54:55Z</dcterms:modified>
</cp:coreProperties>
</file>