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handoutMasterIdLst>
    <p:handoutMasterId r:id="rId30"/>
  </p:handoutMasterIdLst>
  <p:sldIdLst>
    <p:sldId id="256" r:id="rId2"/>
    <p:sldId id="289" r:id="rId3"/>
    <p:sldId id="290" r:id="rId4"/>
    <p:sldId id="265" r:id="rId5"/>
    <p:sldId id="266" r:id="rId6"/>
    <p:sldId id="291" r:id="rId7"/>
    <p:sldId id="267" r:id="rId8"/>
    <p:sldId id="268" r:id="rId9"/>
    <p:sldId id="269" r:id="rId10"/>
    <p:sldId id="270" r:id="rId11"/>
    <p:sldId id="271" r:id="rId12"/>
    <p:sldId id="273" r:id="rId13"/>
    <p:sldId id="272"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Lst>
  <p:sldSz cx="9144000" cy="6858000" type="screen4x3"/>
  <p:notesSz cx="6858000" cy="9144000"/>
  <p:embeddedFontLst>
    <p:embeddedFont>
      <p:font typeface="Calibri" panose="020F0502020204030204" pitchFamily="34" charset="0"/>
      <p:regular r:id="rId31"/>
      <p:bold r:id="rId32"/>
      <p:italic r:id="rId33"/>
      <p:boldItalic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1"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910" autoAdjust="0"/>
    <p:restoredTop sz="94709" autoAdjust="0"/>
  </p:normalViewPr>
  <p:slideViewPr>
    <p:cSldViewPr>
      <p:cViewPr varScale="1">
        <p:scale>
          <a:sx n="97" d="100"/>
          <a:sy n="97" d="100"/>
        </p:scale>
        <p:origin x="282"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7/30/2021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7/30/2021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10.wmf"/><Relationship Id="rId7" Type="http://schemas.openxmlformats.org/officeDocument/2006/relationships/image" Target="../media/image12.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3.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wmf"/><Relationship Id="rId7" Type="http://schemas.openxmlformats.org/officeDocument/2006/relationships/image" Target="../media/image17.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6.wmf"/><Relationship Id="rId4" Type="http://schemas.openxmlformats.org/officeDocument/2006/relationships/oleObject" Target="../embeddings/oleObject15.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s>
</file>

<file path=ppt/slides/_rels/slide24.xml.rels><?xml version="1.0" encoding="UTF-8" standalone="yes"?>
<Relationships xmlns="http://schemas.openxmlformats.org/package/2006/relationships"><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5" Type="http://schemas.openxmlformats.org/officeDocument/2006/relationships/image" Target="../media/image26.wmf"/><Relationship Id="rId4" Type="http://schemas.openxmlformats.org/officeDocument/2006/relationships/oleObject" Target="../embeddings/oleObject25.bin"/></Relationships>
</file>

<file path=ppt/slides/_rels/slide25.x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9.bin"/><Relationship Id="rId5" Type="http://schemas.openxmlformats.org/officeDocument/2006/relationships/image" Target="../media/image29.wmf"/><Relationship Id="rId4" Type="http://schemas.openxmlformats.org/officeDocument/2006/relationships/oleObject" Target="../embeddings/oleObject28.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32.wmf"/><Relationship Id="rId4" Type="http://schemas.openxmlformats.org/officeDocument/2006/relationships/oleObject" Target="../embeddings/oleObject31.bin"/><Relationship Id="rId9" Type="http://schemas.openxmlformats.org/officeDocument/2006/relationships/image" Target="../media/image34.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6.wmf"/><Relationship Id="rId4" Type="http://schemas.openxmlformats.org/officeDocument/2006/relationships/oleObject" Target="../embeddings/oleObject35.bin"/><Relationship Id="rId9" Type="http://schemas.openxmlformats.org/officeDocument/2006/relationships/image" Target="../media/image3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Counting Principles and Probability </a:t>
            </a:r>
            <a:endParaRPr lang="en-US" b="1" i="1" baseline="30000"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sp>
        <p:nvSpPr>
          <p:cNvPr id="3" name="Content Placeholder 2"/>
          <p:cNvSpPr>
            <a:spLocks noGrp="1"/>
          </p:cNvSpPr>
          <p:nvPr>
            <p:ph idx="1"/>
          </p:nvPr>
        </p:nvSpPr>
        <p:spPr>
          <a:xfrm>
            <a:off x="457200" y="1280160"/>
            <a:ext cx="8229600" cy="4832092"/>
          </a:xfrm>
        </p:spPr>
        <p:txBody>
          <a:bodyPr>
            <a:spAutoFit/>
          </a:bodyPr>
          <a:lstStyle/>
          <a:p>
            <a:r>
              <a:rPr lang="en-US" b="1" dirty="0"/>
              <a:t>Solution </a:t>
            </a:r>
          </a:p>
          <a:p>
            <a:r>
              <a:rPr lang="en-US" dirty="0"/>
              <a:t>This time, the order in which the three students are chosen does make a difference when we are counting, so we’ll use a permutation. Note that </a:t>
            </a:r>
            <a:r>
              <a:rPr lang="en-US" i="1" dirty="0"/>
              <a:t>n </a:t>
            </a:r>
            <a:r>
              <a:rPr lang="en-US" dirty="0"/>
              <a:t>is still </a:t>
            </a:r>
            <a:r>
              <a:rPr lang="en-US" dirty="0">
                <a:solidFill>
                  <a:srgbClr val="0000FF"/>
                </a:solidFill>
              </a:rPr>
              <a:t>20</a:t>
            </a:r>
            <a:r>
              <a:rPr lang="en-US" dirty="0"/>
              <a:t> and </a:t>
            </a:r>
            <a:r>
              <a:rPr lang="en-US" i="1" dirty="0"/>
              <a:t>r</a:t>
            </a:r>
            <a:r>
              <a:rPr lang="en-US" dirty="0"/>
              <a:t> is still 3. Now there are</a:t>
            </a:r>
            <a:r>
              <a:rPr lang="en-US" i="1" dirty="0"/>
              <a:t> </a:t>
            </a:r>
          </a:p>
          <a:p>
            <a:endParaRPr lang="en-US" i="1" dirty="0"/>
          </a:p>
          <a:p>
            <a:endParaRPr lang="en-US" i="1" dirty="0"/>
          </a:p>
          <a:p>
            <a:endParaRPr lang="en-US" i="1" dirty="0"/>
          </a:p>
          <a:p>
            <a:r>
              <a:rPr lang="en-US" dirty="0"/>
              <a:t>possible ways to choose the three lucky students for the trip.</a:t>
            </a:r>
          </a:p>
        </p:txBody>
      </p:sp>
      <p:graphicFrame>
        <p:nvGraphicFramePr>
          <p:cNvPr id="3075" name="Object 3"/>
          <p:cNvGraphicFramePr>
            <a:graphicFrameLocks noChangeAspect="1"/>
          </p:cNvGraphicFramePr>
          <p:nvPr>
            <p:extLst>
              <p:ext uri="{D42A27DB-BD31-4B8C-83A1-F6EECF244321}">
                <p14:modId xmlns:p14="http://schemas.microsoft.com/office/powerpoint/2010/main" val="2990060640"/>
              </p:ext>
            </p:extLst>
          </p:nvPr>
        </p:nvGraphicFramePr>
        <p:xfrm>
          <a:off x="1905000" y="3817961"/>
          <a:ext cx="508000" cy="431800"/>
        </p:xfrm>
        <a:graphic>
          <a:graphicData uri="http://schemas.openxmlformats.org/presentationml/2006/ole">
            <mc:AlternateContent xmlns:mc="http://schemas.openxmlformats.org/markup-compatibility/2006">
              <mc:Choice xmlns:v="urn:schemas-microsoft-com:vml" Requires="v">
                <p:oleObj name="Equation" r:id="rId2" imgW="507960" imgH="431640" progId="Equation.DSMT4">
                  <p:embed/>
                </p:oleObj>
              </mc:Choice>
              <mc:Fallback>
                <p:oleObj name="Equation" r:id="rId2" imgW="50796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3817961"/>
                        <a:ext cx="508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2315041781"/>
              </p:ext>
            </p:extLst>
          </p:nvPr>
        </p:nvGraphicFramePr>
        <p:xfrm>
          <a:off x="2487304" y="3581401"/>
          <a:ext cx="1524000" cy="952500"/>
        </p:xfrm>
        <a:graphic>
          <a:graphicData uri="http://schemas.openxmlformats.org/presentationml/2006/ole">
            <mc:AlternateContent xmlns:mc="http://schemas.openxmlformats.org/markup-compatibility/2006">
              <mc:Choice xmlns:v="urn:schemas-microsoft-com:vml" Requires="v">
                <p:oleObj name="Equation" r:id="rId4" imgW="1523880" imgH="952200" progId="Equation.DSMT4">
                  <p:embed/>
                </p:oleObj>
              </mc:Choice>
              <mc:Fallback>
                <p:oleObj name="Equation" r:id="rId4" imgW="1523880" imgH="952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7304" y="3581401"/>
                        <a:ext cx="1524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3879757490"/>
              </p:ext>
            </p:extLst>
          </p:nvPr>
        </p:nvGraphicFramePr>
        <p:xfrm>
          <a:off x="4038600" y="3540457"/>
          <a:ext cx="2628900" cy="876300"/>
        </p:xfrm>
        <a:graphic>
          <a:graphicData uri="http://schemas.openxmlformats.org/presentationml/2006/ole">
            <mc:AlternateContent xmlns:mc="http://schemas.openxmlformats.org/markup-compatibility/2006">
              <mc:Choice xmlns:v="urn:schemas-microsoft-com:vml" Requires="v">
                <p:oleObj name="Equation" r:id="rId6" imgW="2628720" imgH="876240" progId="Equation.DSMT4">
                  <p:embed/>
                </p:oleObj>
              </mc:Choice>
              <mc:Fallback>
                <p:oleObj name="Equation" r:id="rId6" imgW="2628720" imgH="8762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38600" y="3540457"/>
                        <a:ext cx="262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167426153"/>
              </p:ext>
            </p:extLst>
          </p:nvPr>
        </p:nvGraphicFramePr>
        <p:xfrm>
          <a:off x="4079544" y="4634553"/>
          <a:ext cx="2108200" cy="469900"/>
        </p:xfrm>
        <a:graphic>
          <a:graphicData uri="http://schemas.openxmlformats.org/presentationml/2006/ole">
            <mc:AlternateContent xmlns:mc="http://schemas.openxmlformats.org/markup-compatibility/2006">
              <mc:Choice xmlns:v="urn:schemas-microsoft-com:vml" Requires="v">
                <p:oleObj name="Equation" r:id="rId8" imgW="2108160" imgH="469800" progId="Equation.DSMT4">
                  <p:embed/>
                </p:oleObj>
              </mc:Choice>
              <mc:Fallback>
                <p:oleObj name="Equation" r:id="rId8" imgW="210816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79544" y="4634553"/>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363922372"/>
              </p:ext>
            </p:extLst>
          </p:nvPr>
        </p:nvGraphicFramePr>
        <p:xfrm>
          <a:off x="6207456" y="4724401"/>
          <a:ext cx="1016000" cy="292100"/>
        </p:xfrm>
        <a:graphic>
          <a:graphicData uri="http://schemas.openxmlformats.org/presentationml/2006/ole">
            <mc:AlternateContent xmlns:mc="http://schemas.openxmlformats.org/markup-compatibility/2006">
              <mc:Choice xmlns:v="urn:schemas-microsoft-com:vml" Requires="v">
                <p:oleObj name="Equation" r:id="rId10" imgW="1015920" imgH="291960" progId="Equation.DSMT4">
                  <p:embed/>
                </p:oleObj>
              </mc:Choice>
              <mc:Fallback>
                <p:oleObj name="Equation" r:id="rId10" imgW="101592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207456" y="4724401"/>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16200000" flipH="1">
            <a:off x="6172200" y="3505201"/>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271448" y="4114801"/>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7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sp>
        <p:nvSpPr>
          <p:cNvPr id="3" name="Content Placeholder 2"/>
          <p:cNvSpPr>
            <a:spLocks noGrp="1"/>
          </p:cNvSpPr>
          <p:nvPr>
            <p:ph idx="1"/>
          </p:nvPr>
        </p:nvSpPr>
        <p:spPr>
          <a:xfrm>
            <a:off x="457200" y="1280160"/>
            <a:ext cx="8229600" cy="2332946"/>
          </a:xfrm>
        </p:spPr>
        <p:txBody>
          <a:bodyPr>
            <a:spAutoFit/>
          </a:bodyPr>
          <a:lstStyle/>
          <a:p>
            <a:r>
              <a:rPr lang="en-US" dirty="0"/>
              <a:t>However, let’s consider how many outcomes are in the event that you, Sheldon, and Leonard are chosen, and that your name is drawn first; we'll call this event </a:t>
            </a:r>
            <a:r>
              <a:rPr lang="en-US" i="1" dirty="0"/>
              <a:t>E. </a:t>
            </a:r>
          </a:p>
          <a:p>
            <a:r>
              <a:rPr lang="en-US" dirty="0"/>
              <a:t>Let’s list all the ways that the three of you could be chosen.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graphicFrame>
        <p:nvGraphicFramePr>
          <p:cNvPr id="5" name="Table 4"/>
          <p:cNvGraphicFramePr>
            <a:graphicFrameLocks noGrp="1"/>
          </p:cNvGraphicFramePr>
          <p:nvPr>
            <p:extLst>
              <p:ext uri="{D42A27DB-BD31-4B8C-83A1-F6EECF244321}">
                <p14:modId xmlns:p14="http://schemas.microsoft.com/office/powerpoint/2010/main" val="367017884"/>
              </p:ext>
            </p:extLst>
          </p:nvPr>
        </p:nvGraphicFramePr>
        <p:xfrm>
          <a:off x="1005840" y="1371600"/>
          <a:ext cx="7132320" cy="4206240"/>
        </p:xfrm>
        <a:graphic>
          <a:graphicData uri="http://schemas.openxmlformats.org/drawingml/2006/table">
            <a:tbl>
              <a:tblPr firstRow="1" bandRow="1">
                <a:tableStyleId>{5C22544A-7EE6-4342-B048-85BDC9FD1C3A}</a:tableStyleId>
              </a:tblPr>
              <a:tblGrid>
                <a:gridCol w="2377440">
                  <a:extLst>
                    <a:ext uri="{9D8B030D-6E8A-4147-A177-3AD203B41FA5}">
                      <a16:colId xmlns:a16="http://schemas.microsoft.com/office/drawing/2014/main" val="20000"/>
                    </a:ext>
                  </a:extLst>
                </a:gridCol>
                <a:gridCol w="2377440">
                  <a:extLst>
                    <a:ext uri="{9D8B030D-6E8A-4147-A177-3AD203B41FA5}">
                      <a16:colId xmlns:a16="http://schemas.microsoft.com/office/drawing/2014/main" val="20001"/>
                    </a:ext>
                  </a:extLst>
                </a:gridCol>
                <a:gridCol w="2377440">
                  <a:extLst>
                    <a:ext uri="{9D8B030D-6E8A-4147-A177-3AD203B41FA5}">
                      <a16:colId xmlns:a16="http://schemas.microsoft.com/office/drawing/2014/main" val="20002"/>
                    </a:ext>
                  </a:extLst>
                </a:gridCol>
              </a:tblGrid>
              <a:tr h="548640">
                <a:tc gridSpan="3">
                  <a:txBody>
                    <a:bodyPr/>
                    <a:lstStyle/>
                    <a:p>
                      <a:pPr algn="ctr"/>
                      <a:r>
                        <a:rPr lang="en-US" sz="2400" b="1" kern="1200" baseline="0" dirty="0">
                          <a:solidFill>
                            <a:schemeClr val="lt1"/>
                          </a:solidFill>
                          <a:latin typeface="+mn-lt"/>
                          <a:ea typeface="+mn-ea"/>
                          <a:cs typeface="+mn-cs"/>
                        </a:rPr>
                        <a:t>Table 1 </a:t>
                      </a:r>
                      <a:r>
                        <a:rPr lang="en-US" sz="2400" b="1" kern="1200" baseline="0">
                          <a:solidFill>
                            <a:schemeClr val="lt1"/>
                          </a:solidFill>
                          <a:latin typeface="+mn-lt"/>
                          <a:ea typeface="+mn-ea"/>
                          <a:cs typeface="+mn-cs"/>
                        </a:rPr>
                        <a:t>: Permutations </a:t>
                      </a:r>
                      <a:r>
                        <a:rPr lang="en-US" sz="2400" b="1" kern="1200" baseline="0" dirty="0">
                          <a:solidFill>
                            <a:schemeClr val="lt1"/>
                          </a:solidFill>
                          <a:latin typeface="+mn-lt"/>
                          <a:ea typeface="+mn-ea"/>
                          <a:cs typeface="+mn-cs"/>
                        </a:rPr>
                        <a:t>of You, Leonard, and Sheldon </a:t>
                      </a:r>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0"/>
                  </a:ext>
                </a:extLst>
              </a:tr>
              <a:tr h="457200">
                <a:tc>
                  <a:txBody>
                    <a:bodyPr/>
                    <a:lstStyle/>
                    <a:p>
                      <a:pPr algn="ctr" fontAlgn="b"/>
                      <a:r>
                        <a:rPr lang="en-US" sz="2400" b="1" u="none" strike="noStrike" dirty="0">
                          <a:solidFill>
                            <a:srgbClr val="000000"/>
                          </a:solidFill>
                        </a:rPr>
                        <a:t>Possibility 1</a:t>
                      </a:r>
                      <a:endParaRPr lang="en-US" sz="2400" b="1" i="0" u="none" strike="noStrike" dirty="0">
                        <a:solidFill>
                          <a:srgbClr val="000000"/>
                        </a:solidFill>
                        <a:latin typeface="Calibri"/>
                      </a:endParaRPr>
                    </a:p>
                  </a:txBody>
                  <a:tcPr marL="9525" marR="9525" marT="9525" marB="0" anchor="ctr"/>
                </a:tc>
                <a:tc>
                  <a:txBody>
                    <a:bodyPr/>
                    <a:lstStyle/>
                    <a:p>
                      <a:pPr algn="ctr" fontAlgn="b"/>
                      <a:r>
                        <a:rPr lang="en-US" sz="2400" b="1" u="none" strike="noStrike" dirty="0">
                          <a:solidFill>
                            <a:srgbClr val="000000"/>
                          </a:solidFill>
                        </a:rPr>
                        <a:t>Possibility 2</a:t>
                      </a:r>
                      <a:endParaRPr lang="en-US" sz="2400" b="1" i="0" u="none" strike="noStrike" dirty="0">
                        <a:solidFill>
                          <a:srgbClr val="000000"/>
                        </a:solidFill>
                        <a:latin typeface="Calibri"/>
                      </a:endParaRPr>
                    </a:p>
                  </a:txBody>
                  <a:tcPr marL="9525" marR="9525" marT="9525" marB="0" anchor="ctr"/>
                </a:tc>
                <a:tc>
                  <a:txBody>
                    <a:bodyPr/>
                    <a:lstStyle/>
                    <a:p>
                      <a:pPr algn="ctr" fontAlgn="b"/>
                      <a:r>
                        <a:rPr lang="en-US" sz="2400" b="1" u="none" strike="noStrike" dirty="0">
                          <a:solidFill>
                            <a:srgbClr val="000000"/>
                          </a:solidFill>
                        </a:rPr>
                        <a:t>Possibility 3</a:t>
                      </a:r>
                      <a:endParaRPr lang="en-US" sz="2400" b="1"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1"/>
                  </a:ext>
                </a:extLst>
              </a:tr>
              <a:tr h="457200">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2"/>
                  </a:ext>
                </a:extLst>
              </a:tr>
              <a:tr h="457200">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3"/>
                  </a:ext>
                </a:extLst>
              </a:tr>
              <a:tr h="457200">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4"/>
                  </a:ext>
                </a:extLst>
              </a:tr>
              <a:tr h="457200">
                <a:tc>
                  <a:txBody>
                    <a:bodyPr/>
                    <a:lstStyle/>
                    <a:p>
                      <a:pPr algn="ctr" fontAlgn="b"/>
                      <a:r>
                        <a:rPr lang="en-US" sz="2400" b="1" u="none" strike="noStrike" dirty="0">
                          <a:solidFill>
                            <a:srgbClr val="000000"/>
                          </a:solidFill>
                        </a:rPr>
                        <a:t>Possibility 4</a:t>
                      </a:r>
                      <a:endParaRPr lang="en-US" sz="2400" b="1" i="0" u="none" strike="noStrike" dirty="0">
                        <a:solidFill>
                          <a:srgbClr val="000000"/>
                        </a:solidFill>
                        <a:latin typeface="Calibri"/>
                      </a:endParaRPr>
                    </a:p>
                  </a:txBody>
                  <a:tcPr marL="9525" marR="9525" marT="9525" marB="0" anchor="ctr"/>
                </a:tc>
                <a:tc>
                  <a:txBody>
                    <a:bodyPr/>
                    <a:lstStyle/>
                    <a:p>
                      <a:pPr algn="ctr" fontAlgn="b"/>
                      <a:r>
                        <a:rPr lang="en-US" sz="2400" b="1" u="none" strike="noStrike" dirty="0">
                          <a:solidFill>
                            <a:srgbClr val="000000"/>
                          </a:solidFill>
                        </a:rPr>
                        <a:t>Possibility 5</a:t>
                      </a:r>
                      <a:endParaRPr lang="en-US" sz="2400" b="1" i="0" u="none" strike="noStrike" dirty="0">
                        <a:solidFill>
                          <a:srgbClr val="000000"/>
                        </a:solidFill>
                        <a:latin typeface="Calibri"/>
                      </a:endParaRPr>
                    </a:p>
                  </a:txBody>
                  <a:tcPr marL="9525" marR="9525" marT="9525" marB="0" anchor="ctr"/>
                </a:tc>
                <a:tc>
                  <a:txBody>
                    <a:bodyPr/>
                    <a:lstStyle/>
                    <a:p>
                      <a:pPr algn="ctr" fontAlgn="b"/>
                      <a:r>
                        <a:rPr lang="en-US" sz="2400" b="1" u="none" strike="noStrike" dirty="0">
                          <a:solidFill>
                            <a:srgbClr val="000000"/>
                          </a:solidFill>
                        </a:rPr>
                        <a:t>Possibility 6</a:t>
                      </a:r>
                      <a:endParaRPr lang="en-US" sz="2400" b="1"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5"/>
                  </a:ext>
                </a:extLst>
              </a:tr>
              <a:tr h="457200">
                <a:tc>
                  <a:txBody>
                    <a:bodyPr/>
                    <a:lstStyle/>
                    <a:p>
                      <a:pPr algn="ctr" fontAlgn="b"/>
                      <a:r>
                        <a:rPr lang="en-US" sz="2400" u="none" strike="noStrike">
                          <a:solidFill>
                            <a:srgbClr val="000000"/>
                          </a:solidFill>
                        </a:rPr>
                        <a:t>1st pick: Sheldon</a:t>
                      </a:r>
                      <a:endParaRPr lang="en-US" sz="2400" b="0" i="0" u="none" strike="noStrike">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6"/>
                  </a:ext>
                </a:extLst>
              </a:tr>
              <a:tr h="457200">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7"/>
                  </a:ext>
                </a:extLst>
              </a:tr>
              <a:tr h="457200">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8"/>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sp>
        <p:nvSpPr>
          <p:cNvPr id="3" name="Content Placeholder 2"/>
          <p:cNvSpPr>
            <a:spLocks noGrp="1"/>
          </p:cNvSpPr>
          <p:nvPr>
            <p:ph idx="1"/>
          </p:nvPr>
        </p:nvSpPr>
        <p:spPr>
          <a:xfrm>
            <a:off x="457200" y="1280160"/>
            <a:ext cx="8229600" cy="4228850"/>
          </a:xfrm>
        </p:spPr>
        <p:txBody>
          <a:bodyPr>
            <a:spAutoFit/>
          </a:bodyPr>
          <a:lstStyle/>
          <a:p>
            <a:r>
              <a:rPr lang="en-US" dirty="0"/>
              <a:t>We can see that there are only two ways in which you are first in the list, and therefore get all expenses paid. So the probability that the event described occurs in this way is </a:t>
            </a:r>
          </a:p>
          <a:p>
            <a:endParaRPr lang="en-US" dirty="0"/>
          </a:p>
          <a:p>
            <a:endParaRPr lang="en-US" dirty="0"/>
          </a:p>
          <a:p>
            <a:r>
              <a:rPr lang="en-US" dirty="0"/>
              <a:t>It seems that there is an even smaller chance of this happening, so it’s better not to be greedy and wish for the top spot! </a:t>
            </a:r>
          </a:p>
        </p:txBody>
      </p:sp>
      <p:graphicFrame>
        <p:nvGraphicFramePr>
          <p:cNvPr id="4099" name="Object 3"/>
          <p:cNvGraphicFramePr>
            <a:graphicFrameLocks noChangeAspect="1"/>
          </p:cNvGraphicFramePr>
          <p:nvPr/>
        </p:nvGraphicFramePr>
        <p:xfrm>
          <a:off x="2805752" y="3207698"/>
          <a:ext cx="685800" cy="469900"/>
        </p:xfrm>
        <a:graphic>
          <a:graphicData uri="http://schemas.openxmlformats.org/presentationml/2006/ole">
            <mc:AlternateContent xmlns:mc="http://schemas.openxmlformats.org/markup-compatibility/2006">
              <mc:Choice xmlns:v="urn:schemas-microsoft-com:vml" Requires="v">
                <p:oleObj name="Equation" r:id="rId2" imgW="685800" imgH="469800" progId="Equation.DSMT4">
                  <p:embed/>
                </p:oleObj>
              </mc:Choice>
              <mc:Fallback>
                <p:oleObj name="Equation" r:id="rId2" imgW="6858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5752" y="3207698"/>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518848" y="3009900"/>
          <a:ext cx="1066800" cy="838200"/>
        </p:xfrm>
        <a:graphic>
          <a:graphicData uri="http://schemas.openxmlformats.org/presentationml/2006/ole">
            <mc:AlternateContent xmlns:mc="http://schemas.openxmlformats.org/markup-compatibility/2006">
              <mc:Choice xmlns:v="urn:schemas-microsoft-com:vml" Requires="v">
                <p:oleObj name="Equation" r:id="rId4" imgW="1066680" imgH="838080" progId="Equation.DSMT4">
                  <p:embed/>
                </p:oleObj>
              </mc:Choice>
              <mc:Fallback>
                <p:oleObj name="Equation" r:id="rId4" imgW="106668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18848" y="3009900"/>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518414625"/>
              </p:ext>
            </p:extLst>
          </p:nvPr>
        </p:nvGraphicFramePr>
        <p:xfrm>
          <a:off x="4623748" y="3296598"/>
          <a:ext cx="1714500" cy="292100"/>
        </p:xfrm>
        <a:graphic>
          <a:graphicData uri="http://schemas.openxmlformats.org/presentationml/2006/ole">
            <mc:AlternateContent xmlns:mc="http://schemas.openxmlformats.org/markup-compatibility/2006">
              <mc:Choice xmlns:v="urn:schemas-microsoft-com:vml" Requires="v">
                <p:oleObj name="Equation" r:id="rId6" imgW="1714320" imgH="291960" progId="Equation.DSMT4">
                  <p:embed/>
                </p:oleObj>
              </mc:Choice>
              <mc:Fallback>
                <p:oleObj name="Equation" r:id="rId6" imgW="1714320" imgH="291960" progId="Equation.DSMT4">
                  <p:embed/>
                  <p:pic>
                    <p:nvPicPr>
                      <p:cNvPr id="0" name="Picture 5"/>
                      <p:cNvPicPr>
                        <a:picLocks noChangeAspect="1" noChangeArrowheads="1"/>
                      </p:cNvPicPr>
                      <p:nvPr/>
                    </p:nvPicPr>
                    <p:blipFill>
                      <a:blip r:embed="rId7"/>
                      <a:srcRect/>
                      <a:stretch>
                        <a:fillRect/>
                      </a:stretch>
                    </p:blipFill>
                    <p:spPr bwMode="auto">
                      <a:xfrm>
                        <a:off x="4623748" y="3296598"/>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Complement of an Event</a:t>
            </a: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a:solidFill>
                  <a:srgbClr val="000000"/>
                </a:solidFill>
              </a:rPr>
              <a:t>Complement of </a:t>
            </a:r>
            <a:r>
              <a:rPr lang="en-US" b="1">
                <a:solidFill>
                  <a:srgbClr val="000000"/>
                </a:solidFill>
              </a:rPr>
              <a:t>an Event</a:t>
            </a:r>
            <a:endParaRPr lang="en-US" b="1" dirty="0">
              <a:solidFill>
                <a:srgbClr val="000000"/>
              </a:solidFill>
            </a:endParaRPr>
          </a:p>
          <a:p>
            <a:r>
              <a:rPr lang="en-US" dirty="0">
                <a:solidFill>
                  <a:srgbClr val="000000"/>
                </a:solidFill>
              </a:rPr>
              <a:t>The </a:t>
            </a:r>
            <a:r>
              <a:rPr lang="en-US" b="1" dirty="0">
                <a:solidFill>
                  <a:srgbClr val="C00000"/>
                </a:solidFill>
              </a:rPr>
              <a:t>complement</a:t>
            </a:r>
            <a:r>
              <a:rPr lang="en-US" dirty="0">
                <a:solidFill>
                  <a:srgbClr val="000000"/>
                </a:solidFill>
              </a:rPr>
              <a:t> of event </a:t>
            </a:r>
            <a:r>
              <a:rPr lang="en-US" i="1" dirty="0">
                <a:solidFill>
                  <a:srgbClr val="000000"/>
                </a:solidFill>
              </a:rPr>
              <a:t>E</a:t>
            </a:r>
            <a:r>
              <a:rPr lang="en-US" dirty="0">
                <a:solidFill>
                  <a:srgbClr val="000000"/>
                </a:solidFill>
              </a:rPr>
              <a:t>, denoted by </a:t>
            </a:r>
            <a:r>
              <a:rPr lang="en-US" i="1" dirty="0" err="1">
                <a:solidFill>
                  <a:srgbClr val="000000"/>
                </a:solidFill>
              </a:rPr>
              <a:t>E</a:t>
            </a:r>
            <a:r>
              <a:rPr lang="en-US" baseline="30000" dirty="0" err="1">
                <a:solidFill>
                  <a:srgbClr val="000000"/>
                </a:solidFill>
              </a:rPr>
              <a:t>c</a:t>
            </a:r>
            <a:r>
              <a:rPr lang="en-US" dirty="0">
                <a:solidFill>
                  <a:srgbClr val="000000"/>
                </a:solidFill>
              </a:rPr>
              <a:t>, consists of all outcomes in the sample space that are </a:t>
            </a:r>
            <a:r>
              <a:rPr lang="en-US" i="1" dirty="0">
                <a:solidFill>
                  <a:srgbClr val="000000"/>
                </a:solidFill>
              </a:rPr>
              <a:t>not</a:t>
            </a:r>
            <a:r>
              <a:rPr lang="en-US" dirty="0">
                <a:solidFill>
                  <a:srgbClr val="000000"/>
                </a:solidFill>
              </a:rPr>
              <a:t> in event </a:t>
            </a:r>
            <a:r>
              <a:rPr lang="en-US" i="1" dirty="0">
                <a:solidFill>
                  <a:srgbClr val="000000"/>
                </a:solidFill>
              </a:rPr>
              <a:t>E</a:t>
            </a:r>
            <a:r>
              <a:rPr lang="en-US" dirty="0">
                <a:solidFill>
                  <a:srgbClr val="000000"/>
                </a:solidFill>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Complement of an Event</a:t>
            </a:r>
          </a:p>
        </p:txBody>
      </p:sp>
      <p:sp>
        <p:nvSpPr>
          <p:cNvPr id="3" name="Content Placeholder 2"/>
          <p:cNvSpPr>
            <a:spLocks noGrp="1"/>
          </p:cNvSpPr>
          <p:nvPr>
            <p:ph idx="1"/>
          </p:nvPr>
        </p:nvSpPr>
        <p:spPr>
          <a:xfrm>
            <a:off x="457200" y="1280160"/>
            <a:ext cx="8229600" cy="3367076"/>
          </a:xfrm>
        </p:spPr>
        <p:txBody>
          <a:bodyPr>
            <a:spAutoFit/>
          </a:bodyPr>
          <a:lstStyle/>
          <a:p>
            <a:r>
              <a:rPr lang="en-US" dirty="0"/>
              <a:t>Describe the complement for each of the following events. </a:t>
            </a:r>
          </a:p>
          <a:p>
            <a:pPr marL="341313" indent="-341313"/>
            <a:r>
              <a:rPr lang="en-US" b="1" dirty="0"/>
              <a:t>a. </a:t>
            </a:r>
            <a:r>
              <a:rPr lang="en-US" dirty="0"/>
              <a:t>Rolling an even number on a die. </a:t>
            </a:r>
          </a:p>
          <a:p>
            <a:pPr marL="341313" indent="-341313"/>
            <a:r>
              <a:rPr lang="en-US" b="1" dirty="0"/>
              <a:t>b. </a:t>
            </a:r>
            <a:r>
              <a:rPr lang="en-US" dirty="0"/>
              <a:t>Choosing a number that doesn’t end in 1, from all positive two-digit whole numbers. </a:t>
            </a:r>
          </a:p>
          <a:p>
            <a:pPr marL="341313" indent="-341313"/>
            <a:r>
              <a:rPr lang="en-US" b="1" dirty="0"/>
              <a:t>c.</a:t>
            </a:r>
            <a:r>
              <a:rPr lang="en-US" dirty="0"/>
              <a:t> From a class of </a:t>
            </a:r>
            <a:r>
              <a:rPr lang="en-US" dirty="0">
                <a:solidFill>
                  <a:srgbClr val="0000FF"/>
                </a:solidFill>
              </a:rPr>
              <a:t>52</a:t>
            </a:r>
            <a:r>
              <a:rPr lang="en-US" dirty="0"/>
              <a:t> students, choosing a student who is over </a:t>
            </a:r>
            <a:r>
              <a:rPr lang="en-US" dirty="0">
                <a:solidFill>
                  <a:srgbClr val="0000FF"/>
                </a:solidFill>
              </a:rPr>
              <a:t>21</a:t>
            </a:r>
            <a:r>
              <a:rPr lang="en-US" dirty="0"/>
              <a:t> years old.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Complement of an Event (cont.)</a:t>
            </a:r>
          </a:p>
        </p:txBody>
      </p:sp>
      <p:sp>
        <p:nvSpPr>
          <p:cNvPr id="3" name="Content Placeholder 2"/>
          <p:cNvSpPr>
            <a:spLocks noGrp="1"/>
          </p:cNvSpPr>
          <p:nvPr>
            <p:ph idx="1"/>
          </p:nvPr>
        </p:nvSpPr>
        <p:spPr>
          <a:xfrm>
            <a:off x="457200" y="1280160"/>
            <a:ext cx="8229600" cy="4659737"/>
          </a:xfrm>
        </p:spPr>
        <p:txBody>
          <a:bodyPr>
            <a:spAutoFit/>
          </a:bodyPr>
          <a:lstStyle/>
          <a:p>
            <a:pPr marL="341313" indent="-341313"/>
            <a:r>
              <a:rPr lang="en-US" b="1" dirty="0"/>
              <a:t>Solution </a:t>
            </a:r>
          </a:p>
          <a:p>
            <a:pPr marL="341313" indent="-341313"/>
            <a:r>
              <a:rPr lang="en-US" b="1" dirty="0"/>
              <a:t>a. </a:t>
            </a:r>
            <a:r>
              <a:rPr lang="en-US" dirty="0"/>
              <a:t>The complement contains all the odd numbers on a die (that is, </a:t>
            </a:r>
            <a:r>
              <a:rPr lang="en-US" dirty="0">
                <a:solidFill>
                  <a:srgbClr val="000099"/>
                </a:solidFill>
              </a:rPr>
              <a:t>1, 3, and 5</a:t>
            </a:r>
            <a:r>
              <a:rPr lang="en-US" dirty="0"/>
              <a:t>). </a:t>
            </a:r>
          </a:p>
          <a:p>
            <a:pPr marL="341313" indent="-341313"/>
            <a:r>
              <a:rPr lang="en-US" b="1" dirty="0"/>
              <a:t>b. </a:t>
            </a:r>
            <a:r>
              <a:rPr lang="en-US" dirty="0"/>
              <a:t>The set of all positive two-digit whole numbers includes the numbers 10 through 99. The complement of our event would be all two-digit numbers that do end in 1 (that is, </a:t>
            </a:r>
            <a:r>
              <a:rPr lang="en-US" dirty="0">
                <a:solidFill>
                  <a:srgbClr val="000099"/>
                </a:solidFill>
              </a:rPr>
              <a:t>11, 21, 31, 41, 51, 61, 71, 81, and 91</a:t>
            </a:r>
            <a:r>
              <a:rPr lang="en-US" dirty="0"/>
              <a:t>). </a:t>
            </a:r>
          </a:p>
          <a:p>
            <a:pPr marL="341313" indent="-341313"/>
            <a:r>
              <a:rPr lang="en-US" b="1" dirty="0"/>
              <a:t>c. </a:t>
            </a:r>
            <a:r>
              <a:rPr lang="en-US" dirty="0"/>
              <a:t>The complement consists of the students in the class who are </a:t>
            </a:r>
            <a:r>
              <a:rPr lang="en-US" dirty="0">
                <a:solidFill>
                  <a:srgbClr val="000099"/>
                </a:solidFill>
              </a:rPr>
              <a:t>21 years old or younger</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a:t>
            </a:r>
          </a:p>
        </p:txBody>
      </p:sp>
      <p:sp>
        <p:nvSpPr>
          <p:cNvPr id="3" name="Content Placeholder 2"/>
          <p:cNvSpPr>
            <a:spLocks noGrp="1"/>
          </p:cNvSpPr>
          <p:nvPr>
            <p:ph idx="1"/>
          </p:nvPr>
        </p:nvSpPr>
        <p:spPr>
          <a:xfrm>
            <a:off x="457200" y="1280160"/>
            <a:ext cx="8229600" cy="4056495"/>
          </a:xfrm>
          <a:solidFill>
            <a:schemeClr val="accent3"/>
          </a:solidFill>
          <a:ln w="28575">
            <a:solidFill>
              <a:srgbClr val="000000"/>
            </a:solidFill>
          </a:ln>
        </p:spPr>
        <p:txBody>
          <a:bodyPr>
            <a:spAutoFit/>
          </a:bodyPr>
          <a:lstStyle/>
          <a:p>
            <a:pPr algn="ctr"/>
            <a:r>
              <a:rPr lang="en-US" b="1" dirty="0">
                <a:solidFill>
                  <a:srgbClr val="000000"/>
                </a:solidFill>
              </a:rPr>
              <a:t>Skill Check #1</a:t>
            </a:r>
          </a:p>
          <a:p>
            <a:r>
              <a:rPr lang="en-US" dirty="0">
                <a:solidFill>
                  <a:srgbClr val="000000"/>
                </a:solidFill>
              </a:rPr>
              <a:t>A pair of dice is rolled and the resulting sum is odd. Which of the following outcomes could be in the complement of this event? </a:t>
            </a:r>
          </a:p>
          <a:p>
            <a:pPr>
              <a:spcBef>
                <a:spcPts val="0"/>
              </a:spcBef>
            </a:pPr>
            <a:r>
              <a:rPr lang="en-US" b="1" dirty="0">
                <a:solidFill>
                  <a:srgbClr val="000000"/>
                </a:solidFill>
              </a:rPr>
              <a:t>a. </a:t>
            </a:r>
            <a:r>
              <a:rPr lang="en-US" dirty="0">
                <a:solidFill>
                  <a:srgbClr val="000000"/>
                </a:solidFill>
              </a:rPr>
              <a:t>A sum greater than 8 </a:t>
            </a:r>
          </a:p>
          <a:p>
            <a:pPr>
              <a:spcBef>
                <a:spcPts val="0"/>
              </a:spcBef>
            </a:pPr>
            <a:r>
              <a:rPr lang="en-US" b="1" dirty="0">
                <a:solidFill>
                  <a:srgbClr val="000000"/>
                </a:solidFill>
              </a:rPr>
              <a:t>b. </a:t>
            </a:r>
            <a:r>
              <a:rPr lang="en-US" dirty="0">
                <a:solidFill>
                  <a:srgbClr val="000000"/>
                </a:solidFill>
              </a:rPr>
              <a:t>A sum that is an even number </a:t>
            </a:r>
          </a:p>
          <a:p>
            <a:pPr>
              <a:spcBef>
                <a:spcPts val="0"/>
              </a:spcBef>
            </a:pPr>
            <a:r>
              <a:rPr lang="en-US" b="1" dirty="0">
                <a:solidFill>
                  <a:srgbClr val="000000"/>
                </a:solidFill>
              </a:rPr>
              <a:t>c. </a:t>
            </a:r>
            <a:r>
              <a:rPr lang="en-US" dirty="0">
                <a:solidFill>
                  <a:srgbClr val="000000"/>
                </a:solidFill>
              </a:rPr>
              <a:t>A sum less than 5 </a:t>
            </a:r>
          </a:p>
          <a:p>
            <a:pPr>
              <a:spcBef>
                <a:spcPts val="0"/>
              </a:spcBef>
            </a:pPr>
            <a:r>
              <a:rPr lang="en-US" b="1" dirty="0">
                <a:solidFill>
                  <a:srgbClr val="000000"/>
                </a:solidFill>
              </a:rPr>
              <a:t>d. </a:t>
            </a:r>
            <a:r>
              <a:rPr lang="en-US" dirty="0">
                <a:solidFill>
                  <a:srgbClr val="000000"/>
                </a:solidFill>
              </a:rPr>
              <a:t>A sum that is a multiple of 3 </a:t>
            </a:r>
          </a:p>
          <a:p>
            <a:pPr>
              <a:spcBef>
                <a:spcPts val="0"/>
              </a:spcBef>
            </a:pPr>
            <a:r>
              <a:rPr lang="en-US" b="1" dirty="0">
                <a:solidFill>
                  <a:srgbClr val="000000"/>
                </a:solidFill>
              </a:rPr>
              <a:t>e. </a:t>
            </a:r>
            <a:r>
              <a:rPr lang="en-US" dirty="0">
                <a:solidFill>
                  <a:srgbClr val="000000"/>
                </a:solidFill>
              </a:rPr>
              <a:t>All of the above</a:t>
            </a:r>
          </a:p>
        </p:txBody>
      </p:sp>
      <p:sp>
        <p:nvSpPr>
          <p:cNvPr id="4" name="Content Placeholder 2"/>
          <p:cNvSpPr txBox="1">
            <a:spLocks/>
          </p:cNvSpPr>
          <p:nvPr/>
        </p:nvSpPr>
        <p:spPr>
          <a:xfrm>
            <a:off x="457200" y="5423848"/>
            <a:ext cx="8229600" cy="5334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i="0" u="none" strike="noStrike" kern="1200" cap="none" spc="0" normalizeH="0" baseline="0" noProof="0" dirty="0">
                <a:ln>
                  <a:noFill/>
                </a:ln>
                <a:solidFill>
                  <a:srgbClr val="000000"/>
                </a:solidFill>
                <a:effectLst/>
                <a:uLnTx/>
                <a:uFillTx/>
                <a:latin typeface="+mn-lt"/>
                <a:ea typeface="+mn-ea"/>
                <a:cs typeface="+mn-cs"/>
              </a:rPr>
              <a:t>Answer: </a:t>
            </a:r>
            <a:r>
              <a:rPr kumimoji="0" lang="en-US" sz="2800" b="1" i="0" u="none" strike="noStrike" kern="1200" cap="none" spc="0" normalizeH="0" baseline="0" noProof="0" dirty="0">
                <a:ln>
                  <a:noFill/>
                </a:ln>
                <a:solidFill>
                  <a:srgbClr val="000000"/>
                </a:solidFill>
                <a:effectLst/>
                <a:uLnTx/>
                <a:uFillTx/>
                <a:latin typeface="+mn-lt"/>
                <a:ea typeface="+mn-ea"/>
                <a:cs typeface="+mn-cs"/>
              </a:rPr>
              <a:t>e. </a:t>
            </a:r>
            <a:r>
              <a:rPr kumimoji="0" lang="en-US" sz="2800" b="0" i="0" u="none" strike="noStrike" kern="1200" cap="none" spc="0" normalizeH="0" baseline="0" noProof="0" dirty="0">
                <a:ln>
                  <a:noFill/>
                </a:ln>
                <a:solidFill>
                  <a:srgbClr val="FF0000"/>
                </a:solidFill>
                <a:effectLst/>
                <a:uLnTx/>
                <a:uFillTx/>
                <a:latin typeface="+mn-lt"/>
                <a:ea typeface="+mn-ea"/>
                <a:cs typeface="+mn-cs"/>
              </a:rPr>
              <a:t>all of the above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Complement Rules of Probability</a:t>
            </a:r>
          </a:p>
        </p:txBody>
      </p:sp>
      <p:sp>
        <p:nvSpPr>
          <p:cNvPr id="3" name="Content Placeholder 2"/>
          <p:cNvSpPr>
            <a:spLocks noGrp="1"/>
          </p:cNvSpPr>
          <p:nvPr>
            <p:ph idx="1"/>
          </p:nvPr>
        </p:nvSpPr>
        <p:spPr>
          <a:xfrm>
            <a:off x="457200" y="1280160"/>
            <a:ext cx="8229600" cy="2591479"/>
          </a:xfrm>
          <a:solidFill>
            <a:schemeClr val="accent3"/>
          </a:solidFill>
          <a:ln w="28575">
            <a:solidFill>
              <a:srgbClr val="000000"/>
            </a:solidFill>
          </a:ln>
        </p:spPr>
        <p:txBody>
          <a:bodyPr>
            <a:spAutoFit/>
          </a:bodyPr>
          <a:lstStyle/>
          <a:p>
            <a:pPr algn="ctr"/>
            <a:r>
              <a:rPr lang="en-US" b="1" dirty="0">
                <a:solidFill>
                  <a:srgbClr val="000000"/>
                </a:solidFill>
              </a:rPr>
              <a:t>Complement Rules of Probability</a:t>
            </a:r>
          </a:p>
          <a:p>
            <a:pPr algn="ctr"/>
            <a:endParaRPr lang="en-US" b="1" dirty="0">
              <a:solidFill>
                <a:srgbClr val="000000"/>
              </a:solidFill>
            </a:endParaRPr>
          </a:p>
          <a:p>
            <a:pPr algn="ctr"/>
            <a:endParaRPr lang="en-US" b="1" dirty="0">
              <a:solidFill>
                <a:srgbClr val="000000"/>
              </a:solidFill>
            </a:endParaRPr>
          </a:p>
          <a:p>
            <a:pPr algn="ctr"/>
            <a:endParaRPr lang="en-US" b="1" dirty="0">
              <a:solidFill>
                <a:srgbClr val="000000"/>
              </a:solidFill>
            </a:endParaRPr>
          </a:p>
          <a:p>
            <a:pPr algn="ctr"/>
            <a:endParaRPr lang="en-US" b="1" dirty="0">
              <a:solidFill>
                <a:srgbClr val="000000"/>
              </a:solidFill>
            </a:endParaRPr>
          </a:p>
        </p:txBody>
      </p:sp>
      <p:graphicFrame>
        <p:nvGraphicFramePr>
          <p:cNvPr id="5122" name="Object 2"/>
          <p:cNvGraphicFramePr>
            <a:graphicFrameLocks noChangeAspect="1"/>
          </p:cNvGraphicFramePr>
          <p:nvPr/>
        </p:nvGraphicFramePr>
        <p:xfrm>
          <a:off x="547048" y="1779896"/>
          <a:ext cx="2730500" cy="1917700"/>
        </p:xfrm>
        <a:graphic>
          <a:graphicData uri="http://schemas.openxmlformats.org/presentationml/2006/ole">
            <mc:AlternateContent xmlns:mc="http://schemas.openxmlformats.org/markup-compatibility/2006">
              <mc:Choice xmlns:v="urn:schemas-microsoft-com:vml" Requires="v">
                <p:oleObj name="Equation" r:id="rId2" imgW="2730240" imgH="1917360" progId="Equation.DSMT4">
                  <p:embed/>
                </p:oleObj>
              </mc:Choice>
              <mc:Fallback>
                <p:oleObj name="Equation" r:id="rId2" imgW="2730240" imgH="19173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048" y="1779896"/>
                        <a:ext cx="27305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a:t>
            </a:r>
          </a:p>
        </p:txBody>
      </p:sp>
      <p:sp>
        <p:nvSpPr>
          <p:cNvPr id="3" name="Content Placeholder 2"/>
          <p:cNvSpPr>
            <a:spLocks noGrp="1"/>
          </p:cNvSpPr>
          <p:nvPr>
            <p:ph idx="1"/>
          </p:nvPr>
        </p:nvSpPr>
        <p:spPr/>
        <p:txBody>
          <a:bodyPr/>
          <a:lstStyle/>
          <a:p>
            <a:r>
              <a:rPr lang="en-US" dirty="0"/>
              <a:t>Using the data given, find the following probabilities involving nuts imported into the United States between 2006-2011.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 name="Rectangle 3"/>
          <p:cNvSpPr>
            <a:spLocks noGrp="1"/>
          </p:cNvSpPr>
          <p:nvPr>
            <p:ph idx="1"/>
          </p:nvPr>
        </p:nvSpPr>
        <p:spPr>
          <a:xfrm>
            <a:off x="457200" y="1280160"/>
            <a:ext cx="8229600" cy="3453253"/>
          </a:xfrm>
          <a:prstGeom prst="rect">
            <a:avLst/>
          </a:prstGeom>
          <a:noFill/>
        </p:spPr>
        <p:txBody>
          <a:bodyPr>
            <a:spAutoFit/>
          </a:bodyPr>
          <a:lstStyle/>
          <a:p>
            <a:pPr marL="457200" indent="-457200">
              <a:buFont typeface="Courier New" panose="02070309020205020404" pitchFamily="49" charset="0"/>
              <a:buChar char="o"/>
            </a:pPr>
            <a:r>
              <a:rPr lang="en-US" dirty="0"/>
              <a:t>Calculate classical probabilities using combinations.</a:t>
            </a:r>
          </a:p>
          <a:p>
            <a:pPr marL="457200" indent="-457200">
              <a:buFont typeface="Courier New" panose="02070309020205020404" pitchFamily="49" charset="0"/>
              <a:buChar char="o"/>
            </a:pPr>
            <a:r>
              <a:rPr lang="en-US" dirty="0"/>
              <a:t>Calculate classical probabilities using permutations.</a:t>
            </a:r>
          </a:p>
          <a:p>
            <a:pPr marL="457200" indent="-457200">
              <a:buFont typeface="Courier New" panose="02070309020205020404" pitchFamily="49" charset="0"/>
              <a:buChar char="o"/>
            </a:pPr>
            <a:r>
              <a:rPr lang="en-US" dirty="0"/>
              <a:t>Determine complements and use them to calculate probabilities.</a:t>
            </a:r>
          </a:p>
          <a:p>
            <a:pPr marL="457200" indent="-457200">
              <a:buFont typeface="Courier New" panose="02070309020205020404" pitchFamily="49" charset="0"/>
              <a:buChar char="o"/>
            </a:pPr>
            <a:r>
              <a:rPr lang="en-US" dirty="0"/>
              <a:t>Find the classical probability.</a:t>
            </a:r>
          </a:p>
          <a:p>
            <a:pPr marL="457200" indent="-457200">
              <a:buFont typeface="Courier New" panose="02070309020205020404" pitchFamily="49" charset="0"/>
              <a:buChar char="o"/>
            </a:pPr>
            <a:r>
              <a:rPr lang="en-US" dirty="0"/>
              <a:t>Use the Fundamental Counting Principle to calculate probabilities.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graphicFrame>
        <p:nvGraphicFramePr>
          <p:cNvPr id="4" name="Table 3"/>
          <p:cNvGraphicFramePr>
            <a:graphicFrameLocks noGrp="1"/>
          </p:cNvGraphicFramePr>
          <p:nvPr/>
        </p:nvGraphicFramePr>
        <p:xfrm>
          <a:off x="1554480" y="1219200"/>
          <a:ext cx="6035040" cy="4631676"/>
        </p:xfrm>
        <a:graphic>
          <a:graphicData uri="http://schemas.openxmlformats.org/drawingml/2006/table">
            <a:tbl>
              <a:tblPr firstRow="1" bandRow="1">
                <a:tableStyleId>{5C22544A-7EE6-4342-B048-85BDC9FD1C3A}</a:tableStyleId>
              </a:tblPr>
              <a:tblGrid>
                <a:gridCol w="54864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731520">
                <a:tc gridSpan="3">
                  <a:txBody>
                    <a:bodyPr/>
                    <a:lstStyle/>
                    <a:p>
                      <a:pPr algn="ctr" fontAlgn="b"/>
                      <a:r>
                        <a:rPr lang="en-US" sz="2000" u="none" strike="noStrike" dirty="0"/>
                        <a:t>Table 2: US Import Destinations by Weight (in pounds) for Fresh or Dried Walnuts and Pistachios, 2006–2011 </a:t>
                      </a:r>
                      <a:endParaRPr lang="en-US" sz="2000" b="0" i="0" u="none" strike="noStrike" dirty="0">
                        <a:solidFill>
                          <a:srgbClr val="000000"/>
                        </a:solidFill>
                        <a:latin typeface="Calibri"/>
                      </a:endParaRPr>
                    </a:p>
                  </a:txBody>
                  <a:tcPr marL="4973" marR="4973" marT="4973" marB="0" anchor="ctr"/>
                </a:tc>
                <a:tc hMerge="1">
                  <a:txBody>
                    <a:bodyPr/>
                    <a:lstStyle/>
                    <a:p>
                      <a:pPr algn="ctr" fontAlgn="b"/>
                      <a:endParaRPr lang="en-US" sz="2000" b="0" i="0" u="none" strike="noStrike" dirty="0">
                        <a:solidFill>
                          <a:srgbClr val="000000"/>
                        </a:solidFill>
                        <a:latin typeface="Calibri"/>
                      </a:endParaRPr>
                    </a:p>
                  </a:txBody>
                  <a:tcPr marL="4973" marR="4973" marT="4973" marB="0" anchor="ctr"/>
                </a:tc>
                <a:tc hMerge="1">
                  <a:txBody>
                    <a:bodyPr/>
                    <a:lstStyle/>
                    <a:p>
                      <a:pPr algn="l" fontAlgn="b"/>
                      <a:endParaRPr lang="en-US" sz="2000" b="0" i="0" u="none" strike="noStrike" dirty="0">
                        <a:solidFill>
                          <a:srgbClr val="000000"/>
                        </a:solidFill>
                        <a:latin typeface="Calibri"/>
                      </a:endParaRPr>
                    </a:p>
                  </a:txBody>
                  <a:tcPr marL="4973" marR="4973" marT="4973" marB="0" anchor="b"/>
                </a:tc>
                <a:extLst>
                  <a:ext uri="{0D108BD9-81ED-4DB2-BD59-A6C34878D82A}">
                    <a16:rowId xmlns:a16="http://schemas.microsoft.com/office/drawing/2014/main" val="10000"/>
                  </a:ext>
                </a:extLst>
              </a:tr>
              <a:tr h="274320">
                <a:tc rowSpan="6">
                  <a:txBody>
                    <a:bodyPr/>
                    <a:lstStyle/>
                    <a:p>
                      <a:pPr algn="ctr" fontAlgn="b"/>
                      <a:r>
                        <a:rPr lang="en-US" sz="2000" u="none" strike="noStrike" dirty="0">
                          <a:solidFill>
                            <a:srgbClr val="000000"/>
                          </a:solidFill>
                        </a:rPr>
                        <a:t>Walnuts</a:t>
                      </a:r>
                      <a:endParaRPr lang="en-US" sz="2000" b="0" i="0" u="none" strike="noStrike" dirty="0">
                        <a:solidFill>
                          <a:srgbClr val="000000"/>
                        </a:solidFill>
                        <a:latin typeface="Calibri"/>
                      </a:endParaRPr>
                    </a:p>
                  </a:txBody>
                  <a:tcPr marL="4973" marR="4973" marT="4973" marB="0" vert="vert270" anchor="ctr"/>
                </a:tc>
                <a:tc>
                  <a:txBody>
                    <a:bodyPr/>
                    <a:lstStyle/>
                    <a:p>
                      <a:pPr algn="ctr" fontAlgn="b"/>
                      <a:r>
                        <a:rPr lang="en-US" sz="1800" u="none" strike="noStrike" dirty="0">
                          <a:solidFill>
                            <a:srgbClr val="000000"/>
                          </a:solidFill>
                        </a:rPr>
                        <a:t>India</a:t>
                      </a:r>
                      <a:endParaRPr lang="en-US" sz="18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4373</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1"/>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Mexico</a:t>
                      </a:r>
                      <a:endParaRPr lang="en-US" sz="18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1268</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2"/>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Spain</a:t>
                      </a:r>
                      <a:endParaRPr lang="en-US" sz="18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5239</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3"/>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China</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1533</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4"/>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Austria</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1938</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5"/>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Other countries</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4157</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6"/>
                  </a:ext>
                </a:extLst>
              </a:tr>
              <a:tr h="274320">
                <a:tc rowSpan="6">
                  <a:txBody>
                    <a:bodyPr/>
                    <a:lstStyle/>
                    <a:p>
                      <a:pPr algn="ctr" fontAlgn="b"/>
                      <a:r>
                        <a:rPr lang="en-US" sz="2000" u="none" strike="noStrike" dirty="0">
                          <a:solidFill>
                            <a:srgbClr val="000000"/>
                          </a:solidFill>
                        </a:rPr>
                        <a:t>Pistachios</a:t>
                      </a:r>
                      <a:endParaRPr lang="en-US" sz="2000" b="0" i="0" u="none" strike="noStrike" dirty="0">
                        <a:solidFill>
                          <a:srgbClr val="000000"/>
                        </a:solidFill>
                        <a:latin typeface="Calibri"/>
                      </a:endParaRPr>
                    </a:p>
                  </a:txBody>
                  <a:tcPr marL="4973" marR="4973" marT="4973" marB="0" vert="vert270" anchor="ctr"/>
                </a:tc>
                <a:tc>
                  <a:txBody>
                    <a:bodyPr/>
                    <a:lstStyle/>
                    <a:p>
                      <a:pPr algn="ctr" fontAlgn="b"/>
                      <a:r>
                        <a:rPr lang="en-US" sz="1800" u="none" strike="noStrike" dirty="0">
                          <a:solidFill>
                            <a:srgbClr val="000000"/>
                          </a:solidFill>
                        </a:rPr>
                        <a:t>Iran</a:t>
                      </a:r>
                      <a:endParaRPr lang="en-US" sz="18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2012</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7"/>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Turkey</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2030</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8"/>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Hong Kong</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262</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9"/>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Switzerland</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64</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10"/>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Italy</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115</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11"/>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Other countries</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323</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12"/>
                  </a:ext>
                </a:extLst>
              </a:tr>
              <a:tr h="548640">
                <a:tc gridSpan="3">
                  <a:txBody>
                    <a:bodyPr/>
                    <a:lstStyle/>
                    <a:p>
                      <a:pPr algn="ctr" fontAlgn="b"/>
                      <a:r>
                        <a:rPr lang="en-US" sz="1600" u="none" strike="noStrike" dirty="0">
                          <a:solidFill>
                            <a:srgbClr val="000000"/>
                          </a:solidFill>
                        </a:rPr>
                        <a:t>Source: USDA. “Fruit and Tree Nut Data.” http://www.ers.usda.gov/data-products/fruit-and-tree-nut-data/data-by-commodity.aspx</a:t>
                      </a:r>
                      <a:endParaRPr lang="en-US" sz="1600" b="0" i="0" u="none" strike="noStrike" dirty="0">
                        <a:solidFill>
                          <a:srgbClr val="000000"/>
                        </a:solidFill>
                        <a:latin typeface="Calibri"/>
                      </a:endParaRPr>
                    </a:p>
                  </a:txBody>
                  <a:tcPr marL="4973" marR="4973" marT="4973" marB="0" anchor="ctr"/>
                </a:tc>
                <a:tc hMerge="1">
                  <a:txBody>
                    <a:bodyPr/>
                    <a:lstStyle/>
                    <a:p>
                      <a:pPr algn="ctr" fontAlgn="b"/>
                      <a:endParaRPr lang="en-US" sz="2000" b="0" i="0" u="none" strike="noStrike" dirty="0">
                        <a:solidFill>
                          <a:srgbClr val="000000"/>
                        </a:solidFill>
                        <a:latin typeface="Calibri"/>
                      </a:endParaRPr>
                    </a:p>
                  </a:txBody>
                  <a:tcPr marL="4973" marR="4973" marT="4973" marB="0" anchor="ctr"/>
                </a:tc>
                <a:tc hMerge="1">
                  <a:txBody>
                    <a:bodyPr/>
                    <a:lstStyle/>
                    <a:p>
                      <a:pPr algn="ctr" fontAlgn="b"/>
                      <a:endParaRPr lang="en-US" sz="20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4142673"/>
          </a:xfrm>
        </p:spPr>
        <p:txBody>
          <a:bodyPr>
            <a:spAutoFit/>
          </a:bodyPr>
          <a:lstStyle/>
          <a:p>
            <a:pPr marL="341313" indent="-341313"/>
            <a:r>
              <a:rPr lang="en-US" b="1" dirty="0"/>
              <a:t>a. </a:t>
            </a:r>
            <a:r>
              <a:rPr lang="en-US" dirty="0"/>
              <a:t>The probability that the walnuts you consumed during this period were from Austria. </a:t>
            </a:r>
          </a:p>
          <a:p>
            <a:pPr marL="341313" indent="-341313"/>
            <a:r>
              <a:rPr lang="en-US" b="1" dirty="0"/>
              <a:t>b. </a:t>
            </a:r>
            <a:r>
              <a:rPr lang="en-US" dirty="0"/>
              <a:t>The probability that the walnuts you consumed during this period were from somewhere other than Austria. </a:t>
            </a:r>
          </a:p>
          <a:p>
            <a:pPr marL="341313" indent="-341313"/>
            <a:r>
              <a:rPr lang="en-US" b="1" dirty="0"/>
              <a:t>c. </a:t>
            </a:r>
            <a:r>
              <a:rPr lang="en-US" dirty="0"/>
              <a:t>Assume that you also purchased pistachios during this time period. What is the probability that the pistachios came from somewhere other than Italy and Switzerland?</a:t>
            </a:r>
            <a:r>
              <a:rPr lang="en-US" b="1"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3194721"/>
          </a:xfrm>
        </p:spPr>
        <p:txBody>
          <a:bodyPr>
            <a:spAutoFit/>
          </a:bodyPr>
          <a:lstStyle/>
          <a:p>
            <a:pPr marL="341313" indent="-341313"/>
            <a:r>
              <a:rPr lang="en-US" b="1" dirty="0"/>
              <a:t>Solution </a:t>
            </a:r>
          </a:p>
          <a:p>
            <a:pPr marL="341313" indent="-341313"/>
            <a:r>
              <a:rPr lang="en-US" b="1" dirty="0"/>
              <a:t>a. </a:t>
            </a:r>
            <a:r>
              <a:rPr lang="en-US" dirty="0"/>
              <a:t>The probability that the walnuts you consumed during this period were from Austria is found by dividing the weight of walnuts imported from Austria by the weight of total walnuts imported during this time period. The first number is given in the table as </a:t>
            </a:r>
            <a:r>
              <a:rPr lang="en-US" dirty="0">
                <a:solidFill>
                  <a:srgbClr val="0000FF"/>
                </a:solidFill>
              </a:rPr>
              <a:t>1938</a:t>
            </a:r>
            <a:r>
              <a:rPr lang="en-US" dirty="0"/>
              <a:t> pounds.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3453253"/>
          </a:xfrm>
        </p:spPr>
        <p:txBody>
          <a:bodyPr>
            <a:spAutoFit/>
          </a:bodyPr>
          <a:lstStyle/>
          <a:p>
            <a:r>
              <a:rPr lang="en-US" dirty="0"/>
              <a:t>To find the total weight of walnuts imported, we need to add together all of the weights of walnuts imported. </a:t>
            </a:r>
          </a:p>
          <a:p>
            <a:endParaRPr lang="en-US" dirty="0"/>
          </a:p>
          <a:p>
            <a:endParaRPr lang="en-US" dirty="0"/>
          </a:p>
          <a:p>
            <a:endParaRPr lang="en-US" dirty="0"/>
          </a:p>
          <a:p>
            <a:r>
              <a:rPr lang="en-US" dirty="0"/>
              <a:t>The probability that the walnuts were from Austria is then found by</a:t>
            </a:r>
          </a:p>
        </p:txBody>
      </p:sp>
      <p:graphicFrame>
        <p:nvGraphicFramePr>
          <p:cNvPr id="6147" name="Object 3"/>
          <p:cNvGraphicFramePr>
            <a:graphicFrameLocks noChangeAspect="1"/>
          </p:cNvGraphicFramePr>
          <p:nvPr/>
        </p:nvGraphicFramePr>
        <p:xfrm>
          <a:off x="1254456" y="4975556"/>
          <a:ext cx="3517900" cy="469900"/>
        </p:xfrm>
        <a:graphic>
          <a:graphicData uri="http://schemas.openxmlformats.org/presentationml/2006/ole">
            <mc:AlternateContent xmlns:mc="http://schemas.openxmlformats.org/markup-compatibility/2006">
              <mc:Choice xmlns:v="urn:schemas-microsoft-com:vml" Requires="v">
                <p:oleObj name="Equation" r:id="rId2" imgW="3517560" imgH="469800" progId="Equation.DSMT4">
                  <p:embed/>
                </p:oleObj>
              </mc:Choice>
              <mc:Fallback>
                <p:oleObj name="Equation" r:id="rId2" imgW="351756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4456" y="4975556"/>
                        <a:ext cx="351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4800600" y="4759656"/>
          <a:ext cx="1358900" cy="889000"/>
        </p:xfrm>
        <a:graphic>
          <a:graphicData uri="http://schemas.openxmlformats.org/presentationml/2006/ole">
            <mc:AlternateContent xmlns:mc="http://schemas.openxmlformats.org/markup-compatibility/2006">
              <mc:Choice xmlns:v="urn:schemas-microsoft-com:vml" Requires="v">
                <p:oleObj name="Equation" r:id="rId4" imgW="1358640" imgH="888840" progId="Equation.DSMT4">
                  <p:embed/>
                </p:oleObj>
              </mc:Choice>
              <mc:Fallback>
                <p:oleObj name="Equation" r:id="rId4" imgW="1358640" imgH="8888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4759656"/>
                        <a:ext cx="135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6172200" y="5050808"/>
          <a:ext cx="1714500" cy="292100"/>
        </p:xfrm>
        <a:graphic>
          <a:graphicData uri="http://schemas.openxmlformats.org/presentationml/2006/ole">
            <mc:AlternateContent xmlns:mc="http://schemas.openxmlformats.org/markup-compatibility/2006">
              <mc:Choice xmlns:v="urn:schemas-microsoft-com:vml" Requires="v">
                <p:oleObj name="Equation" r:id="rId6" imgW="1714320" imgH="291960" progId="Equation.DSMT4">
                  <p:embed/>
                </p:oleObj>
              </mc:Choice>
              <mc:Fallback>
                <p:oleObj name="Equation" r:id="rId6" imgW="171432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72200" y="5050808"/>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734704" y="2326944"/>
          <a:ext cx="2870200" cy="368300"/>
        </p:xfrm>
        <a:graphic>
          <a:graphicData uri="http://schemas.openxmlformats.org/presentationml/2006/ole">
            <mc:AlternateContent xmlns:mc="http://schemas.openxmlformats.org/markup-compatibility/2006">
              <mc:Choice xmlns:v="urn:schemas-microsoft-com:vml" Requires="v">
                <p:oleObj name="Equation" r:id="rId8" imgW="2869920" imgH="368280" progId="Equation.DSMT4">
                  <p:embed/>
                </p:oleObj>
              </mc:Choice>
              <mc:Fallback>
                <p:oleObj name="Equation" r:id="rId8" imgW="2869920" imgH="3682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4704" y="2326944"/>
                        <a:ext cx="2870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2321256" y="2860344"/>
          <a:ext cx="6096000" cy="292100"/>
        </p:xfrm>
        <a:graphic>
          <a:graphicData uri="http://schemas.openxmlformats.org/presentationml/2006/ole">
            <mc:AlternateContent xmlns:mc="http://schemas.openxmlformats.org/markup-compatibility/2006">
              <mc:Choice xmlns:v="urn:schemas-microsoft-com:vml" Requires="v">
                <p:oleObj name="Equation" r:id="rId10" imgW="6095880" imgH="291960" progId="Equation.DSMT4">
                  <p:embed/>
                </p:oleObj>
              </mc:Choice>
              <mc:Fallback>
                <p:oleObj name="Equation" r:id="rId10" imgW="6095880" imgH="29196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21256" y="2860344"/>
                        <a:ext cx="609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2362200" y="3393744"/>
          <a:ext cx="1308100" cy="330200"/>
        </p:xfrm>
        <a:graphic>
          <a:graphicData uri="http://schemas.openxmlformats.org/presentationml/2006/ole">
            <mc:AlternateContent xmlns:mc="http://schemas.openxmlformats.org/markup-compatibility/2006">
              <mc:Choice xmlns:v="urn:schemas-microsoft-com:vml" Requires="v">
                <p:oleObj name="Equation" r:id="rId12" imgW="1307880" imgH="330120" progId="Equation.DSMT4">
                  <p:embed/>
                </p:oleObj>
              </mc:Choice>
              <mc:Fallback>
                <p:oleObj name="Equation" r:id="rId12" imgW="1307880" imgH="33012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62200" y="3393744"/>
                        <a:ext cx="1308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2677656"/>
          </a:xfrm>
        </p:spPr>
        <p:txBody>
          <a:bodyPr>
            <a:spAutoFit/>
          </a:bodyPr>
          <a:lstStyle/>
          <a:p>
            <a:pPr marL="341313" indent="-341313"/>
            <a:r>
              <a:rPr lang="en-US" b="1" dirty="0"/>
              <a:t>b. </a:t>
            </a:r>
            <a:r>
              <a:rPr lang="en-US" dirty="0"/>
              <a:t>We could find the probability that the walnuts came from somewhere other than Austria by combining all the remaining places together. However, given that we just calculated the probability that the walnuts were from Austria, it is easier for us to just calculate the complement.</a:t>
            </a:r>
            <a:r>
              <a:rPr lang="en-US" b="1" dirty="0"/>
              <a:t> </a:t>
            </a:r>
          </a:p>
        </p:txBody>
      </p:sp>
      <p:graphicFrame>
        <p:nvGraphicFramePr>
          <p:cNvPr id="8195" name="Object 3"/>
          <p:cNvGraphicFramePr>
            <a:graphicFrameLocks noChangeAspect="1"/>
          </p:cNvGraphicFramePr>
          <p:nvPr/>
        </p:nvGraphicFramePr>
        <p:xfrm>
          <a:off x="1003300" y="4102100"/>
          <a:ext cx="7137400" cy="469900"/>
        </p:xfrm>
        <a:graphic>
          <a:graphicData uri="http://schemas.openxmlformats.org/presentationml/2006/ole">
            <mc:AlternateContent xmlns:mc="http://schemas.openxmlformats.org/markup-compatibility/2006">
              <mc:Choice xmlns:v="urn:schemas-microsoft-com:vml" Requires="v">
                <p:oleObj name="Equation" r:id="rId2" imgW="7137360" imgH="469800" progId="Equation.DSMT4">
                  <p:embed/>
                </p:oleObj>
              </mc:Choice>
              <mc:Fallback>
                <p:oleObj name="Equation" r:id="rId2" imgW="713736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4102100"/>
                        <a:ext cx="713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3845256" y="4738048"/>
          <a:ext cx="2095500" cy="292100"/>
        </p:xfrm>
        <a:graphic>
          <a:graphicData uri="http://schemas.openxmlformats.org/presentationml/2006/ole">
            <mc:AlternateContent xmlns:mc="http://schemas.openxmlformats.org/markup-compatibility/2006">
              <mc:Choice xmlns:v="urn:schemas-microsoft-com:vml" Requires="v">
                <p:oleObj name="Equation" r:id="rId4" imgW="2095200" imgH="291960" progId="Equation.DSMT4">
                  <p:embed/>
                </p:oleObj>
              </mc:Choice>
              <mc:Fallback>
                <p:oleObj name="Equation" r:id="rId4" imgW="209520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45256" y="4738048"/>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5965208" y="4738048"/>
          <a:ext cx="1638300" cy="292100"/>
        </p:xfrm>
        <a:graphic>
          <a:graphicData uri="http://schemas.openxmlformats.org/presentationml/2006/ole">
            <mc:AlternateContent xmlns:mc="http://schemas.openxmlformats.org/markup-compatibility/2006">
              <mc:Choice xmlns:v="urn:schemas-microsoft-com:vml" Requires="v">
                <p:oleObj name="Equation" r:id="rId6" imgW="1638000" imgH="291960" progId="Equation.DSMT4">
                  <p:embed/>
                </p:oleObj>
              </mc:Choice>
              <mc:Fallback>
                <p:oleObj name="Equation" r:id="rId6" imgW="16380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65208" y="4738048"/>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2246769"/>
          </a:xfrm>
        </p:spPr>
        <p:txBody>
          <a:bodyPr>
            <a:spAutoFit/>
          </a:bodyPr>
          <a:lstStyle/>
          <a:p>
            <a:pPr marL="341313" indent="-341313"/>
            <a:r>
              <a:rPr lang="en-US" b="1" dirty="0"/>
              <a:t>c. </a:t>
            </a:r>
            <a:r>
              <a:rPr lang="en-US" dirty="0"/>
              <a:t>Again, it will be easier for us to calculate the complement here rather than all the other possibilities. First calculate the probability that the pistachios you consumed came from either Italy or Switzerland. </a:t>
            </a:r>
          </a:p>
        </p:txBody>
      </p:sp>
      <p:graphicFrame>
        <p:nvGraphicFramePr>
          <p:cNvPr id="9219" name="Object 3"/>
          <p:cNvGraphicFramePr>
            <a:graphicFrameLocks noChangeAspect="1"/>
          </p:cNvGraphicFramePr>
          <p:nvPr/>
        </p:nvGraphicFramePr>
        <p:xfrm>
          <a:off x="1219200" y="3731904"/>
          <a:ext cx="3175000" cy="368300"/>
        </p:xfrm>
        <a:graphic>
          <a:graphicData uri="http://schemas.openxmlformats.org/presentationml/2006/ole">
            <mc:AlternateContent xmlns:mc="http://schemas.openxmlformats.org/markup-compatibility/2006">
              <mc:Choice xmlns:v="urn:schemas-microsoft-com:vml" Requires="v">
                <p:oleObj name="Equation" r:id="rId2" imgW="3174840" imgH="368280" progId="Equation.DSMT4">
                  <p:embed/>
                </p:oleObj>
              </mc:Choice>
              <mc:Fallback>
                <p:oleObj name="Equation" r:id="rId2" imgW="3174840" imgH="3682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731904"/>
                        <a:ext cx="3175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1852304" y="4266252"/>
          <a:ext cx="5194300" cy="292100"/>
        </p:xfrm>
        <a:graphic>
          <a:graphicData uri="http://schemas.openxmlformats.org/presentationml/2006/ole">
            <mc:AlternateContent xmlns:mc="http://schemas.openxmlformats.org/markup-compatibility/2006">
              <mc:Choice xmlns:v="urn:schemas-microsoft-com:vml" Requires="v">
                <p:oleObj name="Equation" r:id="rId4" imgW="5194080" imgH="291960" progId="Equation.DSMT4">
                  <p:embed/>
                </p:oleObj>
              </mc:Choice>
              <mc:Fallback>
                <p:oleObj name="Equation" r:id="rId4" imgW="519408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2304" y="4266252"/>
                        <a:ext cx="519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7061200" y="4279900"/>
          <a:ext cx="1016000" cy="292100"/>
        </p:xfrm>
        <a:graphic>
          <a:graphicData uri="http://schemas.openxmlformats.org/presentationml/2006/ole">
            <mc:AlternateContent xmlns:mc="http://schemas.openxmlformats.org/markup-compatibility/2006">
              <mc:Choice xmlns:v="urn:schemas-microsoft-com:vml" Requires="v">
                <p:oleObj name="Equation" r:id="rId6" imgW="1015920" imgH="291960" progId="Equation.DSMT4">
                  <p:embed/>
                </p:oleObj>
              </mc:Choice>
              <mc:Fallback>
                <p:oleObj name="Equation" r:id="rId6" imgW="101592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61200" y="42799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3568005"/>
            <a:ext cx="8229600" cy="1384995"/>
          </a:xfrm>
        </p:spPr>
        <p:txBody>
          <a:bodyPr>
            <a:spAutoFit/>
          </a:bodyPr>
          <a:lstStyle/>
          <a:p>
            <a:r>
              <a:rPr lang="en-US" dirty="0"/>
              <a:t>Now, to calculate the probability that the pistachios came from somewhere other than Switzerland or Italy, we’ll find the complement. </a:t>
            </a:r>
          </a:p>
        </p:txBody>
      </p:sp>
      <p:graphicFrame>
        <p:nvGraphicFramePr>
          <p:cNvPr id="10243" name="Object 3"/>
          <p:cNvGraphicFramePr>
            <a:graphicFrameLocks noChangeAspect="1"/>
          </p:cNvGraphicFramePr>
          <p:nvPr/>
        </p:nvGraphicFramePr>
        <p:xfrm>
          <a:off x="707408" y="1641144"/>
          <a:ext cx="4051300" cy="469900"/>
        </p:xfrm>
        <a:graphic>
          <a:graphicData uri="http://schemas.openxmlformats.org/presentationml/2006/ole">
            <mc:AlternateContent xmlns:mc="http://schemas.openxmlformats.org/markup-compatibility/2006">
              <mc:Choice xmlns:v="urn:schemas-microsoft-com:vml" Requires="v">
                <p:oleObj name="Equation" r:id="rId2" imgW="4051080" imgH="469800" progId="Equation.DSMT4">
                  <p:embed/>
                </p:oleObj>
              </mc:Choice>
              <mc:Fallback>
                <p:oleObj name="Equation" r:id="rId2" imgW="40510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7408" y="1641144"/>
                        <a:ext cx="405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4800600" y="1447800"/>
          <a:ext cx="3632200" cy="901700"/>
        </p:xfrm>
        <a:graphic>
          <a:graphicData uri="http://schemas.openxmlformats.org/presentationml/2006/ole">
            <mc:AlternateContent xmlns:mc="http://schemas.openxmlformats.org/markup-compatibility/2006">
              <mc:Choice xmlns:v="urn:schemas-microsoft-com:vml" Requires="v">
                <p:oleObj name="Equation" r:id="rId4" imgW="3632040" imgH="901440" progId="Equation.DSMT4">
                  <p:embed/>
                </p:oleObj>
              </mc:Choice>
              <mc:Fallback>
                <p:oleObj name="Equation" r:id="rId4" imgW="3632040" imgH="9014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447800"/>
                        <a:ext cx="3632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753592" y="2452048"/>
          <a:ext cx="1549400" cy="838200"/>
        </p:xfrm>
        <a:graphic>
          <a:graphicData uri="http://schemas.openxmlformats.org/presentationml/2006/ole">
            <mc:AlternateContent xmlns:mc="http://schemas.openxmlformats.org/markup-compatibility/2006">
              <mc:Choice xmlns:v="urn:schemas-microsoft-com:vml" Requires="v">
                <p:oleObj name="Equation" r:id="rId6" imgW="1549080" imgH="838080" progId="Equation.DSMT4">
                  <p:embed/>
                </p:oleObj>
              </mc:Choice>
              <mc:Fallback>
                <p:oleObj name="Equation" r:id="rId6" imgW="154908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3592" y="2452048"/>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6324600" y="2743200"/>
          <a:ext cx="1625600" cy="292100"/>
        </p:xfrm>
        <a:graphic>
          <a:graphicData uri="http://schemas.openxmlformats.org/presentationml/2006/ole">
            <mc:AlternateContent xmlns:mc="http://schemas.openxmlformats.org/markup-compatibility/2006">
              <mc:Choice xmlns:v="urn:schemas-microsoft-com:vml" Requires="v">
                <p:oleObj name="Equation" r:id="rId8" imgW="1625400" imgH="291960" progId="Equation.DSMT4">
                  <p:embed/>
                </p:oleObj>
              </mc:Choice>
              <mc:Fallback>
                <p:oleObj name="Equation" r:id="rId8" imgW="162540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24600" y="2743200"/>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graphicFrame>
        <p:nvGraphicFramePr>
          <p:cNvPr id="11268" name="Object 4"/>
          <p:cNvGraphicFramePr>
            <a:graphicFrameLocks noChangeAspect="1"/>
          </p:cNvGraphicFramePr>
          <p:nvPr/>
        </p:nvGraphicFramePr>
        <p:xfrm>
          <a:off x="914400" y="1371600"/>
          <a:ext cx="4597400" cy="469900"/>
        </p:xfrm>
        <a:graphic>
          <a:graphicData uri="http://schemas.openxmlformats.org/presentationml/2006/ole">
            <mc:AlternateContent xmlns:mc="http://schemas.openxmlformats.org/markup-compatibility/2006">
              <mc:Choice xmlns:v="urn:schemas-microsoft-com:vml" Requires="v">
                <p:oleObj name="Equation" r:id="rId2" imgW="4597200" imgH="469800" progId="Equation.DSMT4">
                  <p:embed/>
                </p:oleObj>
              </mc:Choice>
              <mc:Fallback>
                <p:oleObj name="Equation" r:id="rId2" imgW="4597200" imgH="4698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371600"/>
                        <a:ext cx="459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743200" y="1953904"/>
          <a:ext cx="4787900" cy="469900"/>
        </p:xfrm>
        <a:graphic>
          <a:graphicData uri="http://schemas.openxmlformats.org/presentationml/2006/ole">
            <mc:AlternateContent xmlns:mc="http://schemas.openxmlformats.org/markup-compatibility/2006">
              <mc:Choice xmlns:v="urn:schemas-microsoft-com:vml" Requires="v">
                <p:oleObj name="Equation" r:id="rId4" imgW="4787640" imgH="469800" progId="Equation.DSMT4">
                  <p:embed/>
                </p:oleObj>
              </mc:Choice>
              <mc:Fallback>
                <p:oleObj name="Equation" r:id="rId4" imgW="4787640" imgH="469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1953904"/>
                        <a:ext cx="478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743200" y="2590800"/>
          <a:ext cx="2095500" cy="292100"/>
        </p:xfrm>
        <a:graphic>
          <a:graphicData uri="http://schemas.openxmlformats.org/presentationml/2006/ole">
            <mc:AlternateContent xmlns:mc="http://schemas.openxmlformats.org/markup-compatibility/2006">
              <mc:Choice xmlns:v="urn:schemas-microsoft-com:vml" Requires="v">
                <p:oleObj name="Equation" r:id="rId6" imgW="2095200" imgH="291960" progId="Equation.DSMT4">
                  <p:embed/>
                </p:oleObj>
              </mc:Choice>
              <mc:Fallback>
                <p:oleObj name="Equation" r:id="rId6" imgW="2095200" imgH="2919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25908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751160" y="3124200"/>
          <a:ext cx="1625600" cy="292100"/>
        </p:xfrm>
        <a:graphic>
          <a:graphicData uri="http://schemas.openxmlformats.org/presentationml/2006/ole">
            <mc:AlternateContent xmlns:mc="http://schemas.openxmlformats.org/markup-compatibility/2006">
              <mc:Choice xmlns:v="urn:schemas-microsoft-com:vml" Requires="v">
                <p:oleObj name="Equation" r:id="rId8" imgW="1625400" imgH="291960" progId="Equation.DSMT4">
                  <p:embed/>
                </p:oleObj>
              </mc:Choice>
              <mc:Fallback>
                <p:oleObj name="Equation" r:id="rId8" imgW="1625400" imgH="291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51160" y="3124200"/>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Counting Methods to Find Probability</a:t>
            </a:r>
          </a:p>
        </p:txBody>
      </p:sp>
      <p:sp>
        <p:nvSpPr>
          <p:cNvPr id="3" name="Content Placeholder 2"/>
          <p:cNvSpPr>
            <a:spLocks noGrp="1"/>
          </p:cNvSpPr>
          <p:nvPr>
            <p:ph idx="1"/>
          </p:nvPr>
        </p:nvSpPr>
        <p:spPr/>
        <p:txBody>
          <a:bodyPr/>
          <a:lstStyle/>
          <a:p>
            <a:r>
              <a:rPr lang="en-US" dirty="0"/>
              <a:t>Our goal is to be able to calculate classical probability for certain events. Now that we’ve looked at several methods of counting the outcomes in a sample space, we can begin to look at calculating probabilities.</a:t>
            </a:r>
          </a:p>
        </p:txBody>
      </p:sp>
    </p:spTree>
    <p:extLst>
      <p:ext uri="{BB962C8B-B14F-4D97-AF65-F5344CB8AC3E}">
        <p14:creationId xmlns:p14="http://schemas.microsoft.com/office/powerpoint/2010/main" val="2087338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Classical Probability Using Combinations </a:t>
            </a:r>
          </a:p>
        </p:txBody>
      </p:sp>
      <p:sp>
        <p:nvSpPr>
          <p:cNvPr id="3" name="Content Placeholder 2"/>
          <p:cNvSpPr>
            <a:spLocks noGrp="1"/>
          </p:cNvSpPr>
          <p:nvPr>
            <p:ph idx="1"/>
          </p:nvPr>
        </p:nvSpPr>
        <p:spPr/>
        <p:txBody>
          <a:bodyPr>
            <a:noAutofit/>
          </a:bodyPr>
          <a:lstStyle/>
          <a:p>
            <a:r>
              <a:rPr lang="en-US" dirty="0"/>
              <a:t>Suppose that as one of the </a:t>
            </a:r>
            <a:r>
              <a:rPr lang="en-US" dirty="0">
                <a:solidFill>
                  <a:srgbClr val="0000FF"/>
                </a:solidFill>
              </a:rPr>
              <a:t>20</a:t>
            </a:r>
            <a:r>
              <a:rPr lang="en-US" dirty="0"/>
              <a:t> graduate students in the physics department, you have a chance of being selected for one of the three student spots for a conference trip to Cancun. If the names of all the graduate students were put in a hat and three were drawn, what is the probability that you and your two friends, Leonard and Sheldon, end up being chosen?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Classical Probability Using Combinations (cont.)</a:t>
            </a:r>
          </a:p>
        </p:txBody>
      </p:sp>
      <p:sp>
        <p:nvSpPr>
          <p:cNvPr id="3" name="Content Placeholder 2"/>
          <p:cNvSpPr>
            <a:spLocks noGrp="1"/>
          </p:cNvSpPr>
          <p:nvPr>
            <p:ph idx="1"/>
          </p:nvPr>
        </p:nvSpPr>
        <p:spPr/>
        <p:txBody>
          <a:bodyPr>
            <a:noAutofit/>
          </a:bodyPr>
          <a:lstStyle/>
          <a:p>
            <a:r>
              <a:rPr lang="en-US" b="1" dirty="0"/>
              <a:t>Solution </a:t>
            </a:r>
          </a:p>
          <a:p>
            <a:r>
              <a:rPr lang="en-US" dirty="0"/>
              <a:t>The first thing we need to do is count the number of ways that the three student spots on the trip can be filled. Because the order in which the students are chosen is not important, we can count the outcomes using the combination formula.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Classical Probability Using Combinations (cont.)</a:t>
            </a:r>
          </a:p>
        </p:txBody>
      </p:sp>
      <p:sp>
        <p:nvSpPr>
          <p:cNvPr id="3" name="Content Placeholder 2"/>
          <p:cNvSpPr>
            <a:spLocks noGrp="1"/>
          </p:cNvSpPr>
          <p:nvPr>
            <p:ph idx="1"/>
          </p:nvPr>
        </p:nvSpPr>
        <p:spPr/>
        <p:txBody>
          <a:bodyPr/>
          <a:lstStyle/>
          <a:p>
            <a:r>
              <a:rPr lang="en-US" dirty="0"/>
              <a:t>We have </a:t>
            </a:r>
            <a:r>
              <a:rPr lang="en-US" dirty="0">
                <a:solidFill>
                  <a:srgbClr val="0000FF"/>
                </a:solidFill>
              </a:rPr>
              <a:t>20</a:t>
            </a:r>
            <a:r>
              <a:rPr lang="en-US" dirty="0"/>
              <a:t> students to choose from, so </a:t>
            </a:r>
            <a:r>
              <a:rPr lang="en-US" i="1" dirty="0">
                <a:solidFill>
                  <a:srgbClr val="000099"/>
                </a:solidFill>
              </a:rPr>
              <a:t>n </a:t>
            </a:r>
            <a:r>
              <a:rPr lang="en-US" dirty="0">
                <a:solidFill>
                  <a:srgbClr val="000099"/>
                </a:solidFill>
              </a:rPr>
              <a:t>= 20 </a:t>
            </a:r>
            <a:r>
              <a:rPr lang="en-US" dirty="0"/>
              <a:t>and </a:t>
            </a:r>
            <a:br>
              <a:rPr lang="en-US" dirty="0"/>
            </a:br>
            <a:r>
              <a:rPr lang="en-US" i="1" dirty="0">
                <a:solidFill>
                  <a:srgbClr val="000099"/>
                </a:solidFill>
              </a:rPr>
              <a:t>r</a:t>
            </a:r>
            <a:r>
              <a:rPr lang="en-US" dirty="0">
                <a:solidFill>
                  <a:srgbClr val="000099"/>
                </a:solidFill>
              </a:rPr>
              <a:t> = 3</a:t>
            </a:r>
            <a:r>
              <a:rPr lang="en-US" dirty="0"/>
              <a:t>. That means there are</a:t>
            </a:r>
          </a:p>
          <a:p>
            <a:endParaRPr lang="en-US" dirty="0"/>
          </a:p>
          <a:p>
            <a:endParaRPr lang="en-US" dirty="0"/>
          </a:p>
          <a:p>
            <a:endParaRPr lang="en-US" dirty="0"/>
          </a:p>
          <a:p>
            <a:r>
              <a:rPr lang="en-US" dirty="0"/>
              <a:t>possible ways to choose </a:t>
            </a:r>
            <a:r>
              <a:rPr lang="en-US" dirty="0">
                <a:solidFill>
                  <a:srgbClr val="0000FF"/>
                </a:solidFill>
              </a:rPr>
              <a:t>3</a:t>
            </a:r>
            <a:r>
              <a:rPr lang="en-US" dirty="0"/>
              <a:t> students from </a:t>
            </a:r>
            <a:r>
              <a:rPr lang="en-US" dirty="0">
                <a:solidFill>
                  <a:srgbClr val="0000FF"/>
                </a:solidFill>
              </a:rPr>
              <a:t>20</a:t>
            </a:r>
            <a:r>
              <a:rPr lang="en-US" dirty="0"/>
              <a:t> for the trip.</a:t>
            </a:r>
          </a:p>
        </p:txBody>
      </p:sp>
      <p:graphicFrame>
        <p:nvGraphicFramePr>
          <p:cNvPr id="4" name="Object 4"/>
          <p:cNvGraphicFramePr>
            <a:graphicFrameLocks noChangeAspect="1"/>
          </p:cNvGraphicFramePr>
          <p:nvPr>
            <p:extLst>
              <p:ext uri="{D42A27DB-BD31-4B8C-83A1-F6EECF244321}">
                <p14:modId xmlns:p14="http://schemas.microsoft.com/office/powerpoint/2010/main" val="2865148577"/>
              </p:ext>
            </p:extLst>
          </p:nvPr>
        </p:nvGraphicFramePr>
        <p:xfrm>
          <a:off x="394648" y="2775612"/>
          <a:ext cx="558800" cy="431800"/>
        </p:xfrm>
        <a:graphic>
          <a:graphicData uri="http://schemas.openxmlformats.org/presentationml/2006/ole">
            <mc:AlternateContent xmlns:mc="http://schemas.openxmlformats.org/markup-compatibility/2006">
              <mc:Choice xmlns:v="urn:schemas-microsoft-com:vml" Requires="v">
                <p:oleObj name="Equation" r:id="rId2" imgW="558720" imgH="431640" progId="Equation.DSMT4">
                  <p:embed/>
                </p:oleObj>
              </mc:Choice>
              <mc:Fallback>
                <p:oleObj name="Equation" r:id="rId2" imgW="558720" imgH="43164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648" y="2775612"/>
                        <a:ext cx="558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5"/>
          <p:cNvGraphicFramePr>
            <a:graphicFrameLocks noChangeAspect="1"/>
          </p:cNvGraphicFramePr>
          <p:nvPr>
            <p:extLst>
              <p:ext uri="{D42A27DB-BD31-4B8C-83A1-F6EECF244321}">
                <p14:modId xmlns:p14="http://schemas.microsoft.com/office/powerpoint/2010/main" val="221565188"/>
              </p:ext>
            </p:extLst>
          </p:nvPr>
        </p:nvGraphicFramePr>
        <p:xfrm>
          <a:off x="1017896" y="2552700"/>
          <a:ext cx="1816100" cy="952500"/>
        </p:xfrm>
        <a:graphic>
          <a:graphicData uri="http://schemas.openxmlformats.org/presentationml/2006/ole">
            <mc:AlternateContent xmlns:mc="http://schemas.openxmlformats.org/markup-compatibility/2006">
              <mc:Choice xmlns:v="urn:schemas-microsoft-com:vml" Requires="v">
                <p:oleObj name="Equation" r:id="rId4" imgW="1815840" imgH="952200" progId="Equation.DSMT4">
                  <p:embed/>
                </p:oleObj>
              </mc:Choice>
              <mc:Fallback>
                <p:oleObj name="Equation" r:id="rId4" imgW="1815840" imgH="9522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7896" y="2552700"/>
                        <a:ext cx="1816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6"/>
          <p:cNvGraphicFramePr>
            <a:graphicFrameLocks noChangeAspect="1"/>
          </p:cNvGraphicFramePr>
          <p:nvPr>
            <p:extLst>
              <p:ext uri="{D42A27DB-BD31-4B8C-83A1-F6EECF244321}">
                <p14:modId xmlns:p14="http://schemas.microsoft.com/office/powerpoint/2010/main" val="1926751962"/>
              </p:ext>
            </p:extLst>
          </p:nvPr>
        </p:nvGraphicFramePr>
        <p:xfrm>
          <a:off x="2868304" y="2500952"/>
          <a:ext cx="2628900" cy="876300"/>
        </p:xfrm>
        <a:graphic>
          <a:graphicData uri="http://schemas.openxmlformats.org/presentationml/2006/ole">
            <mc:AlternateContent xmlns:mc="http://schemas.openxmlformats.org/markup-compatibility/2006">
              <mc:Choice xmlns:v="urn:schemas-microsoft-com:vml" Requires="v">
                <p:oleObj name="Equation" r:id="rId6" imgW="2628720" imgH="876240" progId="Equation.DSMT4">
                  <p:embed/>
                </p:oleObj>
              </mc:Choice>
              <mc:Fallback>
                <p:oleObj name="Equation" r:id="rId6" imgW="2628720" imgH="87624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8304" y="2500952"/>
                        <a:ext cx="262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7"/>
          <p:cNvGraphicFramePr>
            <a:graphicFrameLocks noChangeAspect="1"/>
          </p:cNvGraphicFramePr>
          <p:nvPr>
            <p:extLst>
              <p:ext uri="{D42A27DB-BD31-4B8C-83A1-F6EECF244321}">
                <p14:modId xmlns:p14="http://schemas.microsoft.com/office/powerpoint/2010/main" val="3924352130"/>
              </p:ext>
            </p:extLst>
          </p:nvPr>
        </p:nvGraphicFramePr>
        <p:xfrm>
          <a:off x="5535304" y="2511756"/>
          <a:ext cx="2171700" cy="990600"/>
        </p:xfrm>
        <a:graphic>
          <a:graphicData uri="http://schemas.openxmlformats.org/presentationml/2006/ole">
            <mc:AlternateContent xmlns:mc="http://schemas.openxmlformats.org/markup-compatibility/2006">
              <mc:Choice xmlns:v="urn:schemas-microsoft-com:vml" Requires="v">
                <p:oleObj name="Equation" r:id="rId8" imgW="2171520" imgH="990360" progId="Equation.DSMT4">
                  <p:embed/>
                </p:oleObj>
              </mc:Choice>
              <mc:Fallback>
                <p:oleObj name="Equation" r:id="rId8" imgW="2171520" imgH="99036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35304" y="2511756"/>
                        <a:ext cx="2171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8"/>
          <p:cNvGraphicFramePr>
            <a:graphicFrameLocks noChangeAspect="1"/>
          </p:cNvGraphicFramePr>
          <p:nvPr>
            <p:extLst>
              <p:ext uri="{D42A27DB-BD31-4B8C-83A1-F6EECF244321}">
                <p14:modId xmlns:p14="http://schemas.microsoft.com/office/powerpoint/2010/main" val="4228231716"/>
              </p:ext>
            </p:extLst>
          </p:nvPr>
        </p:nvGraphicFramePr>
        <p:xfrm>
          <a:off x="7745104" y="2843852"/>
          <a:ext cx="1003300" cy="292100"/>
        </p:xfrm>
        <a:graphic>
          <a:graphicData uri="http://schemas.openxmlformats.org/presentationml/2006/ole">
            <mc:AlternateContent xmlns:mc="http://schemas.openxmlformats.org/markup-compatibility/2006">
              <mc:Choice xmlns:v="urn:schemas-microsoft-com:vml" Requires="v">
                <p:oleObj name="Equation" r:id="rId10" imgW="1002960" imgH="291960" progId="Equation.DSMT4">
                  <p:embed/>
                </p:oleObj>
              </mc:Choice>
              <mc:Fallback>
                <p:oleObj name="Equation" r:id="rId10" imgW="1002960" imgH="29196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745104" y="284385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a:off x="5029200" y="2511756"/>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239904" y="3031508"/>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032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Classical Probability Using Combinations (cont.)</a:t>
            </a:r>
          </a:p>
        </p:txBody>
      </p:sp>
      <p:sp>
        <p:nvSpPr>
          <p:cNvPr id="3" name="Content Placeholder 2"/>
          <p:cNvSpPr>
            <a:spLocks noGrp="1"/>
          </p:cNvSpPr>
          <p:nvPr>
            <p:ph idx="1"/>
          </p:nvPr>
        </p:nvSpPr>
        <p:spPr/>
        <p:txBody>
          <a:bodyPr>
            <a:noAutofit/>
          </a:bodyPr>
          <a:lstStyle/>
          <a:p>
            <a:r>
              <a:rPr lang="en-US" dirty="0"/>
              <a:t>There is only one way in which to choose you and your two friends, so the probability of this event happening is </a:t>
            </a:r>
          </a:p>
          <a:p>
            <a:endParaRPr lang="en-US" dirty="0"/>
          </a:p>
          <a:p>
            <a:endParaRPr lang="en-US" dirty="0"/>
          </a:p>
          <a:p>
            <a:r>
              <a:rPr lang="en-US" dirty="0"/>
              <a:t>In other words, it is very unlikely that the three of you would randomly be chosen to go on the conference trip to Cancun together.</a:t>
            </a:r>
          </a:p>
        </p:txBody>
      </p:sp>
      <p:graphicFrame>
        <p:nvGraphicFramePr>
          <p:cNvPr id="2051" name="Object 3"/>
          <p:cNvGraphicFramePr>
            <a:graphicFrameLocks noChangeAspect="1"/>
          </p:cNvGraphicFramePr>
          <p:nvPr>
            <p:extLst>
              <p:ext uri="{D42A27DB-BD31-4B8C-83A1-F6EECF244321}">
                <p14:modId xmlns:p14="http://schemas.microsoft.com/office/powerpoint/2010/main" val="610914259"/>
              </p:ext>
            </p:extLst>
          </p:nvPr>
        </p:nvGraphicFramePr>
        <p:xfrm>
          <a:off x="255896" y="2930856"/>
          <a:ext cx="5867400" cy="469900"/>
        </p:xfrm>
        <a:graphic>
          <a:graphicData uri="http://schemas.openxmlformats.org/presentationml/2006/ole">
            <mc:AlternateContent xmlns:mc="http://schemas.openxmlformats.org/markup-compatibility/2006">
              <mc:Choice xmlns:v="urn:schemas-microsoft-com:vml" Requires="v">
                <p:oleObj name="Equation" r:id="rId2" imgW="5867280" imgH="469800" progId="Equation.DSMT4">
                  <p:embed/>
                </p:oleObj>
              </mc:Choice>
              <mc:Fallback>
                <p:oleObj name="Equation" r:id="rId2" imgW="58672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896" y="2930856"/>
                        <a:ext cx="586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2928504076"/>
              </p:ext>
            </p:extLst>
          </p:nvPr>
        </p:nvGraphicFramePr>
        <p:xfrm>
          <a:off x="6150592" y="2743200"/>
          <a:ext cx="1054100" cy="838200"/>
        </p:xfrm>
        <a:graphic>
          <a:graphicData uri="http://schemas.openxmlformats.org/presentationml/2006/ole">
            <mc:AlternateContent xmlns:mc="http://schemas.openxmlformats.org/markup-compatibility/2006">
              <mc:Choice xmlns:v="urn:schemas-microsoft-com:vml" Requires="v">
                <p:oleObj name="Equation" r:id="rId4" imgW="1054080" imgH="838080" progId="Equation.DSMT4">
                  <p:embed/>
                </p:oleObj>
              </mc:Choice>
              <mc:Fallback>
                <p:oleObj name="Equation" r:id="rId4" imgW="105408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50592" y="27432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3500381711"/>
              </p:ext>
            </p:extLst>
          </p:nvPr>
        </p:nvGraphicFramePr>
        <p:xfrm>
          <a:off x="7220236" y="3026392"/>
          <a:ext cx="1714500" cy="292100"/>
        </p:xfrm>
        <a:graphic>
          <a:graphicData uri="http://schemas.openxmlformats.org/presentationml/2006/ole">
            <mc:AlternateContent xmlns:mc="http://schemas.openxmlformats.org/markup-compatibility/2006">
              <mc:Choice xmlns:v="urn:schemas-microsoft-com:vml" Requires="v">
                <p:oleObj name="Equation" r:id="rId6" imgW="1714320" imgH="291960" progId="Equation.DSMT4">
                  <p:embed/>
                </p:oleObj>
              </mc:Choice>
              <mc:Fallback>
                <p:oleObj name="Equation" r:id="rId6" imgW="171432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20236" y="3026392"/>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a:t>
            </a:r>
          </a:p>
        </p:txBody>
      </p:sp>
      <p:sp>
        <p:nvSpPr>
          <p:cNvPr id="3" name="Content Placeholder 2"/>
          <p:cNvSpPr>
            <a:spLocks noGrp="1"/>
          </p:cNvSpPr>
          <p:nvPr>
            <p:ph idx="1"/>
          </p:nvPr>
        </p:nvSpPr>
        <p:spPr>
          <a:xfrm>
            <a:off x="457200" y="1280160"/>
            <a:ext cx="8229600" cy="4401205"/>
          </a:xfrm>
        </p:spPr>
        <p:txBody>
          <a:bodyPr>
            <a:spAutoFit/>
          </a:bodyPr>
          <a:lstStyle/>
          <a:p>
            <a:r>
              <a:rPr lang="en-US" dirty="0"/>
              <a:t>Let’s change the previous example slightly. Suppose that as one of the </a:t>
            </a:r>
            <a:r>
              <a:rPr lang="en-US" dirty="0">
                <a:solidFill>
                  <a:srgbClr val="0000FF"/>
                </a:solidFill>
              </a:rPr>
              <a:t>20</a:t>
            </a:r>
            <a:r>
              <a:rPr lang="en-US" dirty="0"/>
              <a:t> graduate students in the physics department, you have a chance of being selected for one of the three student spots for a conference in Cancun. The names of all the graduate students are put in a hat and three are drawn. However, if your name is drawn first, you get all expenses paid. If you are chosen second, everything is paid for except meals, and if you’re chosen third, you must pay for your own meals and hotel.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sp>
        <p:nvSpPr>
          <p:cNvPr id="3" name="Content Placeholder 2"/>
          <p:cNvSpPr>
            <a:spLocks noGrp="1"/>
          </p:cNvSpPr>
          <p:nvPr>
            <p:ph idx="1"/>
          </p:nvPr>
        </p:nvSpPr>
        <p:spPr>
          <a:xfrm>
            <a:off x="457200" y="1280160"/>
            <a:ext cx="8229600" cy="2677656"/>
          </a:xfrm>
        </p:spPr>
        <p:txBody>
          <a:bodyPr>
            <a:spAutoFit/>
          </a:bodyPr>
          <a:lstStyle/>
          <a:p>
            <a:r>
              <a:rPr lang="en-US" dirty="0"/>
              <a:t>(This means that the department still picks up the tab for the flight and conference fees of the three lucky students, so it’s not a bad deal!) What is the probability that you and your two friends, Leonard and Sheldon, all end up being chosen, and that your name is drawn first?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1606</TotalTime>
  <Words>1565</Words>
  <Application>Microsoft Office PowerPoint</Application>
  <PresentationFormat>On-screen Show (4:3)</PresentationFormat>
  <Paragraphs>148</Paragraphs>
  <Slides>27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2" baseType="lpstr">
      <vt:lpstr>Calibri</vt:lpstr>
      <vt:lpstr>Courier New</vt:lpstr>
      <vt:lpstr>Arial</vt:lpstr>
      <vt:lpstr>Office Theme</vt:lpstr>
      <vt:lpstr>Equation</vt:lpstr>
      <vt:lpstr>Section 8.5</vt:lpstr>
      <vt:lpstr>Objectives</vt:lpstr>
      <vt:lpstr>Using Counting Methods to Find Probability</vt:lpstr>
      <vt:lpstr>Example 1: Calculating Classical Probability Using Combinations </vt:lpstr>
      <vt:lpstr>Example 1: Calculating Classical Probability Using Combinations (cont.)</vt:lpstr>
      <vt:lpstr>Example 1: Calculating Classical Probability Using Combinations (cont.)</vt:lpstr>
      <vt:lpstr>Example 1: Calculating Classical Probability Using Combinations (cont.)</vt:lpstr>
      <vt:lpstr>Example 2: Calculating Classical Probability Using Permutations</vt:lpstr>
      <vt:lpstr>Example 2: Calculating Classical Probability Using Permutations (cont.)</vt:lpstr>
      <vt:lpstr>Example 2: Calculating Classical Probability Using Permutations (cont.)</vt:lpstr>
      <vt:lpstr>Example 2: Calculating Classical Probability Using Permutations (cont.)</vt:lpstr>
      <vt:lpstr>Example 2: Calculating Classical Probability Using Permutations (cont.)</vt:lpstr>
      <vt:lpstr>Example 2: Calculating Classical Probability Using Permutations (cont.)</vt:lpstr>
      <vt:lpstr>Complement of an Event</vt:lpstr>
      <vt:lpstr>Example 3: Finding the Complement of an Event</vt:lpstr>
      <vt:lpstr>Example 3: Finding the Complement of an Event (cont.)</vt:lpstr>
      <vt:lpstr>Skill Check #1</vt:lpstr>
      <vt:lpstr>Complement Rules of Probability</vt:lpstr>
      <vt:lpstr>Example 4: Finding Probability Using Complements</vt:lpstr>
      <vt:lpstr>Example 4: Finding Probability Using Complements (cont.)</vt:lpstr>
      <vt:lpstr>Example 4: Finding Probability Using Complements (cont.)</vt:lpstr>
      <vt:lpstr>Example 4: Finding Probability Using Complements (cont.)</vt:lpstr>
      <vt:lpstr>Example 4: Finding Probability Using Complements (cont.)</vt:lpstr>
      <vt:lpstr>Example 4: Finding Probability Using Complements (cont.)</vt:lpstr>
      <vt:lpstr>Example 4: Finding Probability Using Complements (cont.)</vt:lpstr>
      <vt:lpstr>Example 4: Finding Probability Using Complements (cont.)</vt:lpstr>
      <vt:lpstr>Example 4: Finding Probability Using Complements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Danielle Bess</cp:lastModifiedBy>
  <cp:revision>224</cp:revision>
  <dcterms:created xsi:type="dcterms:W3CDTF">2013-04-26T14:43:13Z</dcterms:created>
  <dcterms:modified xsi:type="dcterms:W3CDTF">2021-07-30T17:22:34Z</dcterms:modified>
</cp:coreProperties>
</file>