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5"/>
  </p:notesMasterIdLst>
  <p:handoutMasterIdLst>
    <p:handoutMasterId r:id="rId66"/>
  </p:handoutMasterIdLst>
  <p:sldIdLst>
    <p:sldId id="256" r:id="rId2"/>
    <p:sldId id="341" r:id="rId3"/>
    <p:sldId id="367" r:id="rId4"/>
    <p:sldId id="263" r:id="rId5"/>
    <p:sldId id="307" r:id="rId6"/>
    <p:sldId id="308" r:id="rId7"/>
    <p:sldId id="309" r:id="rId8"/>
    <p:sldId id="310" r:id="rId9"/>
    <p:sldId id="311" r:id="rId10"/>
    <p:sldId id="312" r:id="rId11"/>
    <p:sldId id="313" r:id="rId12"/>
    <p:sldId id="314" r:id="rId13"/>
    <p:sldId id="315" r:id="rId14"/>
    <p:sldId id="316" r:id="rId15"/>
    <p:sldId id="317" r:id="rId16"/>
    <p:sldId id="318" r:id="rId17"/>
    <p:sldId id="366" r:id="rId18"/>
    <p:sldId id="319" r:id="rId19"/>
    <p:sldId id="320" r:id="rId20"/>
    <p:sldId id="321" r:id="rId21"/>
    <p:sldId id="322" r:id="rId22"/>
    <p:sldId id="323" r:id="rId23"/>
    <p:sldId id="324" r:id="rId24"/>
    <p:sldId id="325" r:id="rId25"/>
    <p:sldId id="326" r:id="rId26"/>
    <p:sldId id="327" r:id="rId27"/>
    <p:sldId id="328" r:id="rId28"/>
    <p:sldId id="329" r:id="rId29"/>
    <p:sldId id="330" r:id="rId30"/>
    <p:sldId id="331" r:id="rId31"/>
    <p:sldId id="332" r:id="rId32"/>
    <p:sldId id="333" r:id="rId33"/>
    <p:sldId id="334" r:id="rId34"/>
    <p:sldId id="335" r:id="rId35"/>
    <p:sldId id="336" r:id="rId36"/>
    <p:sldId id="338" r:id="rId37"/>
    <p:sldId id="337" r:id="rId38"/>
    <p:sldId id="339" r:id="rId39"/>
    <p:sldId id="340" r:id="rId40"/>
    <p:sldId id="342" r:id="rId41"/>
    <p:sldId id="343" r:id="rId42"/>
    <p:sldId id="344" r:id="rId43"/>
    <p:sldId id="345" r:id="rId44"/>
    <p:sldId id="346" r:id="rId45"/>
    <p:sldId id="347" r:id="rId46"/>
    <p:sldId id="348" r:id="rId47"/>
    <p:sldId id="349" r:id="rId48"/>
    <p:sldId id="350" r:id="rId49"/>
    <p:sldId id="351" r:id="rId50"/>
    <p:sldId id="352" r:id="rId51"/>
    <p:sldId id="353" r:id="rId52"/>
    <p:sldId id="354" r:id="rId53"/>
    <p:sldId id="355" r:id="rId54"/>
    <p:sldId id="356" r:id="rId55"/>
    <p:sldId id="357" r:id="rId56"/>
    <p:sldId id="358" r:id="rId57"/>
    <p:sldId id="359" r:id="rId58"/>
    <p:sldId id="360" r:id="rId59"/>
    <p:sldId id="361" r:id="rId60"/>
    <p:sldId id="362" r:id="rId61"/>
    <p:sldId id="363" r:id="rId62"/>
    <p:sldId id="364" r:id="rId63"/>
    <p:sldId id="365" r:id="rId64"/>
  </p:sldIdLst>
  <p:sldSz cx="9144000" cy="6858000" type="screen4x3"/>
  <p:notesSz cx="6858000" cy="9144000"/>
  <p:embeddedFontLst>
    <p:embeddedFont>
      <p:font typeface="Calibri" panose="020F0502020204030204" pitchFamily="34" charset="0"/>
      <p:regular r:id="rId67"/>
      <p:bold r:id="rId68"/>
      <p:italic r:id="rId69"/>
      <p:boldItalic r:id="rId7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3"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FF"/>
    <a:srgbClr val="FF00FF"/>
    <a:srgbClr val="000099"/>
    <a:srgbClr val="000000"/>
    <a:srgbClr val="1F497D"/>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69" autoAdjust="0"/>
    <p:restoredTop sz="94671" autoAdjust="0"/>
  </p:normalViewPr>
  <p:slideViewPr>
    <p:cSldViewPr>
      <p:cViewPr varScale="1">
        <p:scale>
          <a:sx n="85" d="100"/>
          <a:sy n="85" d="100"/>
        </p:scale>
        <p:origin x="522"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font" Target="fonts/font3.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font" Target="fonts/font4.fntdata"/><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4" Type="http://schemas.openxmlformats.org/officeDocument/2006/relationships/image" Target="../media/image37.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5" Type="http://schemas.openxmlformats.org/officeDocument/2006/relationships/image" Target="../media/image47.wmf"/><Relationship Id="rId4" Type="http://schemas.openxmlformats.org/officeDocument/2006/relationships/image" Target="../media/image4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5" Type="http://schemas.openxmlformats.org/officeDocument/2006/relationships/image" Target="../media/image61.wmf"/><Relationship Id="rId4" Type="http://schemas.openxmlformats.org/officeDocument/2006/relationships/image" Target="../media/image60.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 Id="rId4" Type="http://schemas.openxmlformats.org/officeDocument/2006/relationships/image" Target="../media/image68.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71.wmf"/><Relationship Id="rId1" Type="http://schemas.openxmlformats.org/officeDocument/2006/relationships/image" Target="../media/image70.wmf"/></Relationships>
</file>

<file path=ppt/drawings/_rels/vmlDrawing29.vml.rels><?xml version="1.0" encoding="UTF-8" standalone="yes"?>
<Relationships xmlns="http://schemas.openxmlformats.org/package/2006/relationships"><Relationship Id="rId2" Type="http://schemas.openxmlformats.org/officeDocument/2006/relationships/image" Target="../media/image73.wmf"/><Relationship Id="rId1" Type="http://schemas.openxmlformats.org/officeDocument/2006/relationships/image" Target="../media/image7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6" Type="http://schemas.openxmlformats.org/officeDocument/2006/relationships/image" Target="../media/image79.wmf"/><Relationship Id="rId5" Type="http://schemas.openxmlformats.org/officeDocument/2006/relationships/image" Target="../media/image78.wmf"/><Relationship Id="rId4" Type="http://schemas.openxmlformats.org/officeDocument/2006/relationships/image" Target="../media/image77.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1.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_rels/slide14.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5.wmf"/><Relationship Id="rId5" Type="http://schemas.openxmlformats.org/officeDocument/2006/relationships/oleObject" Target="../embeddings/oleObject13.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5.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0.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1.wmf"/></Relationships>
</file>

<file path=ppt/slides/_rels/slide22.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3.wmf"/><Relationship Id="rId5" Type="http://schemas.openxmlformats.org/officeDocument/2006/relationships/oleObject" Target="../embeddings/oleObject20.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2.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7.wmf"/><Relationship Id="rId5" Type="http://schemas.openxmlformats.org/officeDocument/2006/relationships/oleObject" Target="../embeddings/oleObject24.bin"/><Relationship Id="rId4" Type="http://schemas.openxmlformats.org/officeDocument/2006/relationships/image" Target="../media/image26.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9.wmf"/></Relationships>
</file>

<file path=ppt/slides/_rels/slide34.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1.wmf"/><Relationship Id="rId5" Type="http://schemas.openxmlformats.org/officeDocument/2006/relationships/oleObject" Target="../embeddings/oleObject28.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0.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oleObject" Target="../embeddings/oleObject36.bin"/><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5.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4.bin"/><Relationship Id="rId14" Type="http://schemas.openxmlformats.org/officeDocument/2006/relationships/image" Target="../media/image39.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40.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42.wmf"/><Relationship Id="rId5" Type="http://schemas.openxmlformats.org/officeDocument/2006/relationships/oleObject" Target="../embeddings/oleObject39.bin"/><Relationship Id="rId4" Type="http://schemas.openxmlformats.org/officeDocument/2006/relationships/image" Target="../media/image41.wmf"/></Relationships>
</file>

<file path=ppt/slides/_rels/slide43.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0.bin"/><Relationship Id="rId7" Type="http://schemas.openxmlformats.org/officeDocument/2006/relationships/oleObject" Target="../embeddings/oleObject42.bin"/><Relationship Id="rId12"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44.wmf"/><Relationship Id="rId11" Type="http://schemas.openxmlformats.org/officeDocument/2006/relationships/oleObject" Target="../embeddings/oleObject44.bin"/><Relationship Id="rId5" Type="http://schemas.openxmlformats.org/officeDocument/2006/relationships/oleObject" Target="../embeddings/oleObject41.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3.bin"/></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49.wmf"/><Relationship Id="rId5" Type="http://schemas.openxmlformats.org/officeDocument/2006/relationships/oleObject" Target="../embeddings/oleObject46.bin"/><Relationship Id="rId4" Type="http://schemas.openxmlformats.org/officeDocument/2006/relationships/image" Target="../media/image48.w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51.wmf"/><Relationship Id="rId5" Type="http://schemas.openxmlformats.org/officeDocument/2006/relationships/oleObject" Target="../embeddings/oleObject48.bin"/><Relationship Id="rId4" Type="http://schemas.openxmlformats.org/officeDocument/2006/relationships/image" Target="../media/image50.w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53.wmf"/><Relationship Id="rId5" Type="http://schemas.openxmlformats.org/officeDocument/2006/relationships/oleObject" Target="../embeddings/oleObject50.bin"/><Relationship Id="rId4" Type="http://schemas.openxmlformats.org/officeDocument/2006/relationships/image" Target="../media/image52.w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51.bin"/><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55.wmf"/><Relationship Id="rId5" Type="http://schemas.openxmlformats.org/officeDocument/2006/relationships/oleObject" Target="../embeddings/oleObject52.bin"/><Relationship Id="rId4" Type="http://schemas.openxmlformats.org/officeDocument/2006/relationships/image" Target="../media/image54.w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58.wmf"/><Relationship Id="rId11" Type="http://schemas.openxmlformats.org/officeDocument/2006/relationships/oleObject" Target="../embeddings/oleObject58.bin"/><Relationship Id="rId5" Type="http://schemas.openxmlformats.org/officeDocument/2006/relationships/oleObject" Target="../embeddings/oleObject55.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7.bin"/></Relationships>
</file>

<file path=ppt/slides/_rels/slide56.x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oleObject" Target="../embeddings/oleObject59.bin"/><Relationship Id="rId7"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63.wmf"/><Relationship Id="rId5" Type="http://schemas.openxmlformats.org/officeDocument/2006/relationships/oleObject" Target="../embeddings/oleObject60.bin"/><Relationship Id="rId4" Type="http://schemas.openxmlformats.org/officeDocument/2006/relationships/image" Target="../media/image62.wmf"/></Relationships>
</file>

<file path=ppt/slides/_rels/slide57.x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oleObject" Target="../embeddings/oleObject62.bin"/><Relationship Id="rId7"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66.wmf"/><Relationship Id="rId5" Type="http://schemas.openxmlformats.org/officeDocument/2006/relationships/oleObject" Target="../embeddings/oleObject63.bin"/><Relationship Id="rId10" Type="http://schemas.openxmlformats.org/officeDocument/2006/relationships/image" Target="../media/image68.wmf"/><Relationship Id="rId4" Type="http://schemas.openxmlformats.org/officeDocument/2006/relationships/image" Target="../media/image65.wmf"/><Relationship Id="rId9" Type="http://schemas.openxmlformats.org/officeDocument/2006/relationships/oleObject" Target="../embeddings/oleObject65.bin"/></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27.vml"/><Relationship Id="rId4" Type="http://schemas.openxmlformats.org/officeDocument/2006/relationships/image" Target="../media/image69.wmf"/></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67.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71.wmf"/><Relationship Id="rId5" Type="http://schemas.openxmlformats.org/officeDocument/2006/relationships/oleObject" Target="../embeddings/oleObject68.bin"/><Relationship Id="rId4" Type="http://schemas.openxmlformats.org/officeDocument/2006/relationships/image" Target="../media/image70.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73.wmf"/><Relationship Id="rId5" Type="http://schemas.openxmlformats.org/officeDocument/2006/relationships/oleObject" Target="../embeddings/oleObject70.bin"/><Relationship Id="rId4" Type="http://schemas.openxmlformats.org/officeDocument/2006/relationships/image" Target="../media/image72.wmf"/></Relationships>
</file>

<file path=ppt/slides/_rels/slide61.xml.rels><?xml version="1.0" encoding="UTF-8" standalone="yes"?>
<Relationships xmlns="http://schemas.openxmlformats.org/package/2006/relationships"><Relationship Id="rId8" Type="http://schemas.openxmlformats.org/officeDocument/2006/relationships/image" Target="../media/image76.wmf"/><Relationship Id="rId13" Type="http://schemas.openxmlformats.org/officeDocument/2006/relationships/oleObject" Target="../embeddings/oleObject76.bin"/><Relationship Id="rId3" Type="http://schemas.openxmlformats.org/officeDocument/2006/relationships/oleObject" Target="../embeddings/oleObject71.bin"/><Relationship Id="rId7" Type="http://schemas.openxmlformats.org/officeDocument/2006/relationships/oleObject" Target="../embeddings/oleObject73.bin"/><Relationship Id="rId12" Type="http://schemas.openxmlformats.org/officeDocument/2006/relationships/image" Target="../media/image78.wmf"/><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75.wmf"/><Relationship Id="rId11" Type="http://schemas.openxmlformats.org/officeDocument/2006/relationships/oleObject" Target="../embeddings/oleObject75.bin"/><Relationship Id="rId5" Type="http://schemas.openxmlformats.org/officeDocument/2006/relationships/oleObject" Target="../embeddings/oleObject72.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74.bin"/><Relationship Id="rId14" Type="http://schemas.openxmlformats.org/officeDocument/2006/relationships/image" Target="../media/image79.wmf"/></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80.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7.wmf"/><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8.6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buNone/>
              <a:defRPr/>
            </a:pPr>
            <a:r>
              <a:rPr lang="en-US" b="1" i="1" dirty="0"/>
              <a:t>Probability Rules and Bayes' Theorem </a:t>
            </a:r>
            <a:endParaRPr lang="en-US" b="1" i="1" baseline="30000" dirty="0" smtClean="0">
              <a:solidFill>
                <a:schemeClr val="accen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the Addition Rule for Probability </a:t>
            </a:r>
            <a:endParaRPr lang="en-US" dirty="0"/>
          </a:p>
        </p:txBody>
      </p:sp>
      <p:sp>
        <p:nvSpPr>
          <p:cNvPr id="3" name="Content Placeholder 2"/>
          <p:cNvSpPr>
            <a:spLocks noGrp="1"/>
          </p:cNvSpPr>
          <p:nvPr>
            <p:ph idx="1"/>
          </p:nvPr>
        </p:nvSpPr>
        <p:spPr/>
        <p:txBody>
          <a:bodyPr/>
          <a:lstStyle/>
          <a:p>
            <a:r>
              <a:rPr lang="en-US" dirty="0" smtClean="0"/>
              <a:t>Recall the example from Section 7.2 where you won a new iPod. You can have any iPod you want, you just have to go to the store and pick it out. We can create a tree diagram to list the possible iPods you could choose from.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the Addition Rule for Probability (cont.)</a:t>
            </a:r>
            <a:endParaRPr lang="en-US" dirty="0"/>
          </a:p>
        </p:txBody>
      </p:sp>
      <p:pic>
        <p:nvPicPr>
          <p:cNvPr id="51202" name="Picture 2"/>
          <p:cNvPicPr>
            <a:picLocks noChangeAspect="1" noChangeArrowheads="1"/>
          </p:cNvPicPr>
          <p:nvPr/>
        </p:nvPicPr>
        <p:blipFill>
          <a:blip r:embed="rId2" cstate="print"/>
          <a:srcRect/>
          <a:stretch>
            <a:fillRect/>
          </a:stretch>
        </p:blipFill>
        <p:spPr bwMode="auto">
          <a:xfrm>
            <a:off x="2624138" y="1129352"/>
            <a:ext cx="3291840" cy="487739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the Addition Rule for Probability (cont.)</a:t>
            </a:r>
            <a:endParaRPr lang="en-US" dirty="0"/>
          </a:p>
        </p:txBody>
      </p:sp>
      <p:sp>
        <p:nvSpPr>
          <p:cNvPr id="3" name="Content Placeholder 2"/>
          <p:cNvSpPr>
            <a:spLocks noGrp="1"/>
          </p:cNvSpPr>
          <p:nvPr>
            <p:ph idx="1"/>
          </p:nvPr>
        </p:nvSpPr>
        <p:spPr>
          <a:xfrm>
            <a:off x="457200" y="1280160"/>
            <a:ext cx="8229600" cy="4228850"/>
          </a:xfrm>
        </p:spPr>
        <p:txBody>
          <a:bodyPr>
            <a:spAutoFit/>
          </a:bodyPr>
          <a:lstStyle/>
          <a:p>
            <a:r>
              <a:rPr lang="en-US" dirty="0" smtClean="0"/>
              <a:t>Assuming that you are equally likely to choose any of the </a:t>
            </a:r>
            <a:r>
              <a:rPr lang="en-US" dirty="0" smtClean="0">
                <a:solidFill>
                  <a:srgbClr val="0000FF"/>
                </a:solidFill>
              </a:rPr>
              <a:t>48</a:t>
            </a:r>
            <a:r>
              <a:rPr lang="en-US" dirty="0" smtClean="0"/>
              <a:t> iPods, what is the probability that the iPod you choose is orange or not engraved? </a:t>
            </a:r>
          </a:p>
          <a:p>
            <a:r>
              <a:rPr lang="en-US" b="1" dirty="0" smtClean="0"/>
              <a:t>Solution </a:t>
            </a:r>
          </a:p>
          <a:p>
            <a:r>
              <a:rPr lang="en-US" dirty="0" smtClean="0"/>
              <a:t>We begin again by finding the probabilities of both criteria individually. The tree diagram shows that of the </a:t>
            </a:r>
            <a:r>
              <a:rPr lang="en-US" dirty="0" smtClean="0">
                <a:solidFill>
                  <a:srgbClr val="0000FF"/>
                </a:solidFill>
              </a:rPr>
              <a:t>48</a:t>
            </a:r>
            <a:r>
              <a:rPr lang="en-US" dirty="0" smtClean="0"/>
              <a:t> iPods, there are </a:t>
            </a:r>
            <a:r>
              <a:rPr lang="en-US" dirty="0" smtClean="0">
                <a:solidFill>
                  <a:srgbClr val="0000FF"/>
                </a:solidFill>
              </a:rPr>
              <a:t>6</a:t>
            </a:r>
            <a:r>
              <a:rPr lang="en-US" dirty="0" smtClean="0"/>
              <a:t> orange possibilities, so the probability is </a:t>
            </a:r>
          </a:p>
          <a:p>
            <a:endParaRPr lang="en-US" dirty="0" smtClean="0"/>
          </a:p>
        </p:txBody>
      </p:sp>
      <p:graphicFrame>
        <p:nvGraphicFramePr>
          <p:cNvPr id="52226" name="Object 2"/>
          <p:cNvGraphicFramePr>
            <a:graphicFrameLocks noChangeAspect="1"/>
          </p:cNvGraphicFramePr>
          <p:nvPr>
            <p:extLst>
              <p:ext uri="{D42A27DB-BD31-4B8C-83A1-F6EECF244321}">
                <p14:modId xmlns:p14="http://schemas.microsoft.com/office/powerpoint/2010/main" val="118913188"/>
              </p:ext>
            </p:extLst>
          </p:nvPr>
        </p:nvGraphicFramePr>
        <p:xfrm>
          <a:off x="3403600" y="4876800"/>
          <a:ext cx="2336800" cy="838200"/>
        </p:xfrm>
        <a:graphic>
          <a:graphicData uri="http://schemas.openxmlformats.org/presentationml/2006/ole">
            <mc:AlternateContent xmlns:mc="http://schemas.openxmlformats.org/markup-compatibility/2006">
              <mc:Choice xmlns:v="urn:schemas-microsoft-com:vml" Requires="v">
                <p:oleObj spid="_x0000_s52257" name="Equation" r:id="rId3" imgW="2336760" imgH="838080" progId="Equation.DSMT4">
                  <p:embed/>
                </p:oleObj>
              </mc:Choice>
              <mc:Fallback>
                <p:oleObj name="Equation" r:id="rId3" imgW="2336760" imgH="838080" progId="Equation.DSMT4">
                  <p:embed/>
                  <p:pic>
                    <p:nvPicPr>
                      <p:cNvPr id="0" name="Picture 2"/>
                      <p:cNvPicPr>
                        <a:picLocks noChangeAspect="1" noChangeArrowheads="1"/>
                      </p:cNvPicPr>
                      <p:nvPr/>
                    </p:nvPicPr>
                    <p:blipFill>
                      <a:blip r:embed="rId4"/>
                      <a:srcRect/>
                      <a:stretch>
                        <a:fillRect/>
                      </a:stretch>
                    </p:blipFill>
                    <p:spPr bwMode="auto">
                      <a:xfrm>
                        <a:off x="3403600" y="4876800"/>
                        <a:ext cx="233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the Addition Rule for Probability (cont.)</a:t>
            </a:r>
            <a:endParaRPr lang="en-US" dirty="0"/>
          </a:p>
        </p:txBody>
      </p:sp>
      <p:sp>
        <p:nvSpPr>
          <p:cNvPr id="3" name="Content Placeholder 2"/>
          <p:cNvSpPr>
            <a:spLocks noGrp="1"/>
          </p:cNvSpPr>
          <p:nvPr>
            <p:ph idx="1"/>
          </p:nvPr>
        </p:nvSpPr>
        <p:spPr>
          <a:xfrm>
            <a:off x="457200" y="1280160"/>
            <a:ext cx="8229600" cy="3022366"/>
          </a:xfrm>
        </p:spPr>
        <p:txBody>
          <a:bodyPr>
            <a:spAutoFit/>
          </a:bodyPr>
          <a:lstStyle/>
          <a:p>
            <a:r>
              <a:rPr lang="en-US" dirty="0" smtClean="0"/>
              <a:t>There are </a:t>
            </a:r>
            <a:r>
              <a:rPr lang="en-US" dirty="0" smtClean="0">
                <a:solidFill>
                  <a:srgbClr val="0000FF"/>
                </a:solidFill>
              </a:rPr>
              <a:t>24 iPods </a:t>
            </a:r>
            <a:r>
              <a:rPr lang="en-US" dirty="0" smtClean="0"/>
              <a:t>that are not engraved, so </a:t>
            </a:r>
          </a:p>
          <a:p>
            <a:endParaRPr lang="en-US" dirty="0" smtClean="0"/>
          </a:p>
          <a:p>
            <a:endParaRPr lang="en-US" dirty="0" smtClean="0"/>
          </a:p>
          <a:p>
            <a:r>
              <a:rPr lang="en-US" dirty="0" smtClean="0"/>
              <a:t>There are three orange iPods that are also not engraved, so </a:t>
            </a:r>
          </a:p>
          <a:p>
            <a:endParaRPr lang="en-US" dirty="0" smtClean="0"/>
          </a:p>
        </p:txBody>
      </p:sp>
      <p:graphicFrame>
        <p:nvGraphicFramePr>
          <p:cNvPr id="53250" name="Object 2"/>
          <p:cNvGraphicFramePr>
            <a:graphicFrameLocks noChangeAspect="1"/>
          </p:cNvGraphicFramePr>
          <p:nvPr>
            <p:extLst>
              <p:ext uri="{D42A27DB-BD31-4B8C-83A1-F6EECF244321}">
                <p14:modId xmlns:p14="http://schemas.microsoft.com/office/powerpoint/2010/main" val="794337602"/>
              </p:ext>
            </p:extLst>
          </p:nvPr>
        </p:nvGraphicFramePr>
        <p:xfrm>
          <a:off x="2959100" y="1828800"/>
          <a:ext cx="3225800" cy="838200"/>
        </p:xfrm>
        <a:graphic>
          <a:graphicData uri="http://schemas.openxmlformats.org/presentationml/2006/ole">
            <mc:AlternateContent xmlns:mc="http://schemas.openxmlformats.org/markup-compatibility/2006">
              <mc:Choice xmlns:v="urn:schemas-microsoft-com:vml" Requires="v">
                <p:oleObj spid="_x0000_s53312" name="Equation" r:id="rId3" imgW="3225600" imgH="838080" progId="Equation.DSMT4">
                  <p:embed/>
                </p:oleObj>
              </mc:Choice>
              <mc:Fallback>
                <p:oleObj name="Equation" r:id="rId3" imgW="3225600" imgH="838080" progId="Equation.DSMT4">
                  <p:embed/>
                  <p:pic>
                    <p:nvPicPr>
                      <p:cNvPr id="0" name="Picture 2"/>
                      <p:cNvPicPr>
                        <a:picLocks noChangeAspect="1" noChangeArrowheads="1"/>
                      </p:cNvPicPr>
                      <p:nvPr/>
                    </p:nvPicPr>
                    <p:blipFill>
                      <a:blip r:embed="rId4"/>
                      <a:srcRect/>
                      <a:stretch>
                        <a:fillRect/>
                      </a:stretch>
                    </p:blipFill>
                    <p:spPr bwMode="auto">
                      <a:xfrm>
                        <a:off x="2959100" y="1828800"/>
                        <a:ext cx="322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1" name="Object 3"/>
          <p:cNvGraphicFramePr>
            <a:graphicFrameLocks noChangeAspect="1"/>
          </p:cNvGraphicFramePr>
          <p:nvPr>
            <p:extLst>
              <p:ext uri="{D42A27DB-BD31-4B8C-83A1-F6EECF244321}">
                <p14:modId xmlns:p14="http://schemas.microsoft.com/office/powerpoint/2010/main" val="233742318"/>
              </p:ext>
            </p:extLst>
          </p:nvPr>
        </p:nvGraphicFramePr>
        <p:xfrm>
          <a:off x="2089150" y="3872552"/>
          <a:ext cx="4965700" cy="838200"/>
        </p:xfrm>
        <a:graphic>
          <a:graphicData uri="http://schemas.openxmlformats.org/presentationml/2006/ole">
            <mc:AlternateContent xmlns:mc="http://schemas.openxmlformats.org/markup-compatibility/2006">
              <mc:Choice xmlns:v="urn:schemas-microsoft-com:vml" Requires="v">
                <p:oleObj spid="_x0000_s53313" name="Equation" r:id="rId5" imgW="4965480" imgH="838080" progId="Equation.DSMT4">
                  <p:embed/>
                </p:oleObj>
              </mc:Choice>
              <mc:Fallback>
                <p:oleObj name="Equation" r:id="rId5" imgW="4965480" imgH="838080" progId="Equation.DSMT4">
                  <p:embed/>
                  <p:pic>
                    <p:nvPicPr>
                      <p:cNvPr id="0" name="Picture 3"/>
                      <p:cNvPicPr>
                        <a:picLocks noChangeAspect="1" noChangeArrowheads="1"/>
                      </p:cNvPicPr>
                      <p:nvPr/>
                    </p:nvPicPr>
                    <p:blipFill>
                      <a:blip r:embed="rId6"/>
                      <a:srcRect/>
                      <a:stretch>
                        <a:fillRect/>
                      </a:stretch>
                    </p:blipFill>
                    <p:spPr bwMode="auto">
                      <a:xfrm>
                        <a:off x="2089150" y="3872552"/>
                        <a:ext cx="496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the Addition Rule for Probability (cont.)</a:t>
            </a:r>
            <a:endParaRPr lang="en-US" dirty="0"/>
          </a:p>
        </p:txBody>
      </p:sp>
      <p:sp>
        <p:nvSpPr>
          <p:cNvPr id="3" name="Content Placeholder 2"/>
          <p:cNvSpPr>
            <a:spLocks noGrp="1"/>
          </p:cNvSpPr>
          <p:nvPr>
            <p:ph idx="1"/>
          </p:nvPr>
        </p:nvSpPr>
        <p:spPr>
          <a:xfrm>
            <a:off x="457200" y="1280160"/>
            <a:ext cx="8229600" cy="523220"/>
          </a:xfrm>
        </p:spPr>
        <p:txBody>
          <a:bodyPr>
            <a:spAutoFit/>
          </a:bodyPr>
          <a:lstStyle/>
          <a:p>
            <a:r>
              <a:rPr lang="en-US" dirty="0" smtClean="0"/>
              <a:t>Using the Addition Rule for Probability, we have</a:t>
            </a:r>
            <a:endParaRPr lang="en-US" dirty="0"/>
          </a:p>
        </p:txBody>
      </p:sp>
      <p:graphicFrame>
        <p:nvGraphicFramePr>
          <p:cNvPr id="54276" name="Object 4"/>
          <p:cNvGraphicFramePr>
            <a:graphicFrameLocks noChangeAspect="1"/>
          </p:cNvGraphicFramePr>
          <p:nvPr/>
        </p:nvGraphicFramePr>
        <p:xfrm>
          <a:off x="1072488" y="2182504"/>
          <a:ext cx="3886200" cy="469900"/>
        </p:xfrm>
        <a:graphic>
          <a:graphicData uri="http://schemas.openxmlformats.org/presentationml/2006/ole">
            <mc:AlternateContent xmlns:mc="http://schemas.openxmlformats.org/markup-compatibility/2006">
              <mc:Choice xmlns:v="urn:schemas-microsoft-com:vml" Requires="v">
                <p:oleObj spid="_x0000_s54400" name="Equation" r:id="rId3" imgW="3886200" imgH="469800" progId="Equation.DSMT4">
                  <p:embed/>
                </p:oleObj>
              </mc:Choice>
              <mc:Fallback>
                <p:oleObj name="Equation" r:id="rId3" imgW="388620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2488" y="2182504"/>
                        <a:ext cx="388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4980296" y="1967552"/>
          <a:ext cx="2184400" cy="838200"/>
        </p:xfrm>
        <a:graphic>
          <a:graphicData uri="http://schemas.openxmlformats.org/presentationml/2006/ole">
            <mc:AlternateContent xmlns:mc="http://schemas.openxmlformats.org/markup-compatibility/2006">
              <mc:Choice xmlns:v="urn:schemas-microsoft-com:vml" Requires="v">
                <p:oleObj spid="_x0000_s54401" name="Equation" r:id="rId5" imgW="2184120" imgH="838080" progId="Equation.DSMT4">
                  <p:embed/>
                </p:oleObj>
              </mc:Choice>
              <mc:Fallback>
                <p:oleObj name="Equation" r:id="rId5" imgW="218412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80296" y="1967552"/>
                        <a:ext cx="218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4966648" y="2917208"/>
          <a:ext cx="723900" cy="838200"/>
        </p:xfrm>
        <a:graphic>
          <a:graphicData uri="http://schemas.openxmlformats.org/presentationml/2006/ole">
            <mc:AlternateContent xmlns:mc="http://schemas.openxmlformats.org/markup-compatibility/2006">
              <mc:Choice xmlns:v="urn:schemas-microsoft-com:vml" Requires="v">
                <p:oleObj spid="_x0000_s54402" name="Equation" r:id="rId7" imgW="723600" imgH="838080" progId="Equation.DSMT4">
                  <p:embed/>
                </p:oleObj>
              </mc:Choice>
              <mc:Fallback>
                <p:oleObj name="Equation" r:id="rId7" imgW="7236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66648" y="2917208"/>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9" name="Object 7"/>
          <p:cNvGraphicFramePr>
            <a:graphicFrameLocks noChangeAspect="1"/>
          </p:cNvGraphicFramePr>
          <p:nvPr>
            <p:extLst>
              <p:ext uri="{D42A27DB-BD31-4B8C-83A1-F6EECF244321}">
                <p14:modId xmlns:p14="http://schemas.microsoft.com/office/powerpoint/2010/main" val="2286110176"/>
              </p:ext>
            </p:extLst>
          </p:nvPr>
        </p:nvGraphicFramePr>
        <p:xfrm>
          <a:off x="4980296" y="3927144"/>
          <a:ext cx="1358900" cy="292100"/>
        </p:xfrm>
        <a:graphic>
          <a:graphicData uri="http://schemas.openxmlformats.org/presentationml/2006/ole">
            <mc:AlternateContent xmlns:mc="http://schemas.openxmlformats.org/markup-compatibility/2006">
              <mc:Choice xmlns:v="urn:schemas-microsoft-com:vml" Requires="v">
                <p:oleObj spid="_x0000_s54403" name="Equation" r:id="rId9" imgW="1358640" imgH="291960" progId="Equation.DSMT4">
                  <p:embed/>
                </p:oleObj>
              </mc:Choice>
              <mc:Fallback>
                <p:oleObj name="Equation" r:id="rId9" imgW="1358640" imgH="291960" progId="Equation.DSMT4">
                  <p:embed/>
                  <p:pic>
                    <p:nvPicPr>
                      <p:cNvPr id="0" name="Picture 7"/>
                      <p:cNvPicPr>
                        <a:picLocks noChangeAspect="1" noChangeArrowheads="1"/>
                      </p:cNvPicPr>
                      <p:nvPr/>
                    </p:nvPicPr>
                    <p:blipFill>
                      <a:blip r:embed="rId10"/>
                      <a:srcRect/>
                      <a:stretch>
                        <a:fillRect/>
                      </a:stretch>
                    </p:blipFill>
                    <p:spPr bwMode="auto">
                      <a:xfrm>
                        <a:off x="4980296" y="3927144"/>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 Rule for Mutually Exclusive Events </a:t>
            </a:r>
            <a:endParaRPr lang="en-US" dirty="0"/>
          </a:p>
        </p:txBody>
      </p:sp>
      <p:sp>
        <p:nvSpPr>
          <p:cNvPr id="3" name="Content Placeholder 2"/>
          <p:cNvSpPr>
            <a:spLocks noGrp="1"/>
          </p:cNvSpPr>
          <p:nvPr>
            <p:ph idx="1"/>
          </p:nvPr>
        </p:nvSpPr>
        <p:spPr>
          <a:xfrm>
            <a:off x="457200" y="1280160"/>
            <a:ext cx="8229600" cy="2606040"/>
          </a:xfrm>
          <a:solidFill>
            <a:schemeClr val="accent3"/>
          </a:solidFill>
          <a:ln w="28575">
            <a:solidFill>
              <a:srgbClr val="000000"/>
            </a:solidFill>
          </a:ln>
        </p:spPr>
        <p:txBody>
          <a:bodyPr>
            <a:noAutofit/>
          </a:bodyPr>
          <a:lstStyle/>
          <a:p>
            <a:pPr algn="ctr"/>
            <a:r>
              <a:rPr lang="en-US" b="1" dirty="0" smtClean="0">
                <a:solidFill>
                  <a:srgbClr val="000000"/>
                </a:solidFill>
              </a:rPr>
              <a:t>Addition Rule for Mutually Exclusive Events </a:t>
            </a:r>
          </a:p>
          <a:p>
            <a:r>
              <a:rPr lang="en-US" dirty="0" smtClean="0">
                <a:solidFill>
                  <a:srgbClr val="000000"/>
                </a:solidFill>
              </a:rPr>
              <a:t>The probability of Event </a:t>
            </a:r>
            <a:r>
              <a:rPr lang="en-US" i="1" dirty="0" smtClean="0">
                <a:solidFill>
                  <a:srgbClr val="000000"/>
                </a:solidFill>
              </a:rPr>
              <a:t>A</a:t>
            </a:r>
            <a:r>
              <a:rPr lang="en-US" dirty="0" smtClean="0">
                <a:solidFill>
                  <a:srgbClr val="000000"/>
                </a:solidFill>
              </a:rPr>
              <a:t> happening or Event </a:t>
            </a:r>
            <a:r>
              <a:rPr lang="en-US" i="1" dirty="0" smtClean="0">
                <a:solidFill>
                  <a:srgbClr val="000000"/>
                </a:solidFill>
              </a:rPr>
              <a:t>B</a:t>
            </a:r>
            <a:r>
              <a:rPr lang="en-US" dirty="0" smtClean="0">
                <a:solidFill>
                  <a:srgbClr val="000000"/>
                </a:solidFill>
              </a:rPr>
              <a:t> happening when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have no outcomes in common is </a:t>
            </a:r>
          </a:p>
        </p:txBody>
      </p:sp>
      <p:graphicFrame>
        <p:nvGraphicFramePr>
          <p:cNvPr id="55298" name="Object 2"/>
          <p:cNvGraphicFramePr>
            <a:graphicFrameLocks noChangeAspect="1"/>
          </p:cNvGraphicFramePr>
          <p:nvPr>
            <p:extLst>
              <p:ext uri="{D42A27DB-BD31-4B8C-83A1-F6EECF244321}">
                <p14:modId xmlns:p14="http://schemas.microsoft.com/office/powerpoint/2010/main" val="621155060"/>
              </p:ext>
            </p:extLst>
          </p:nvPr>
        </p:nvGraphicFramePr>
        <p:xfrm>
          <a:off x="2857500" y="3194050"/>
          <a:ext cx="3429000" cy="469900"/>
        </p:xfrm>
        <a:graphic>
          <a:graphicData uri="http://schemas.openxmlformats.org/presentationml/2006/ole">
            <mc:AlternateContent xmlns:mc="http://schemas.openxmlformats.org/markup-compatibility/2006">
              <mc:Choice xmlns:v="urn:schemas-microsoft-com:vml" Requires="v">
                <p:oleObj spid="_x0000_s55329" name="Equation" r:id="rId3" imgW="3429000" imgH="469800" progId="Equation.DSMT4">
                  <p:embed/>
                </p:oleObj>
              </mc:Choice>
              <mc:Fallback>
                <p:oleObj name="Equation" r:id="rId3" imgW="3429000" imgH="469800" progId="Equation.DSMT4">
                  <p:embed/>
                  <p:pic>
                    <p:nvPicPr>
                      <p:cNvPr id="0" name="Picture 2"/>
                      <p:cNvPicPr>
                        <a:picLocks noChangeAspect="1" noChangeArrowheads="1"/>
                      </p:cNvPicPr>
                      <p:nvPr/>
                    </p:nvPicPr>
                    <p:blipFill>
                      <a:blip r:embed="rId4"/>
                      <a:srcRect/>
                      <a:stretch>
                        <a:fillRect/>
                      </a:stretch>
                    </p:blipFill>
                    <p:spPr bwMode="auto">
                      <a:xfrm>
                        <a:off x="2857500" y="3194050"/>
                        <a:ext cx="3429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3711785"/>
          </a:xfrm>
          <a:solidFill>
            <a:schemeClr val="accent3"/>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For each pair of events, decide whether they are mutually exclusive or not. </a:t>
            </a:r>
          </a:p>
          <a:p>
            <a:pPr marL="347663" indent="-347663"/>
            <a:r>
              <a:rPr lang="en-US" b="1" dirty="0" smtClean="0">
                <a:solidFill>
                  <a:srgbClr val="000000"/>
                </a:solidFill>
              </a:rPr>
              <a:t>a.</a:t>
            </a:r>
            <a:r>
              <a:rPr lang="en-US" dirty="0" smtClean="0">
                <a:solidFill>
                  <a:srgbClr val="000000"/>
                </a:solidFill>
              </a:rPr>
              <a:t> Let event </a:t>
            </a:r>
            <a:r>
              <a:rPr lang="en-US" i="1" dirty="0" smtClean="0">
                <a:solidFill>
                  <a:srgbClr val="000000"/>
                </a:solidFill>
              </a:rPr>
              <a:t>A</a:t>
            </a:r>
            <a:r>
              <a:rPr lang="en-US" dirty="0" smtClean="0">
                <a:solidFill>
                  <a:srgbClr val="000000"/>
                </a:solidFill>
              </a:rPr>
              <a:t> consist of randomly selecting an adult from the mall who has shopped online at least once in the past 6 months. Let event </a:t>
            </a:r>
            <a:r>
              <a:rPr lang="en-US" i="1" dirty="0" smtClean="0">
                <a:solidFill>
                  <a:srgbClr val="000000"/>
                </a:solidFill>
              </a:rPr>
              <a:t>B</a:t>
            </a:r>
            <a:r>
              <a:rPr lang="en-US" dirty="0" smtClean="0">
                <a:solidFill>
                  <a:srgbClr val="000000"/>
                </a:solidFill>
              </a:rPr>
              <a:t> consist of randomly selecting an adult from the mall who has never shopped online.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(cont.) </a:t>
            </a:r>
            <a:endParaRPr lang="en-US" dirty="0"/>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Skill Check #1 (cont.)</a:t>
            </a:r>
          </a:p>
          <a:p>
            <a:pPr marL="347663" indent="-347663"/>
            <a:r>
              <a:rPr lang="en-US" b="1" dirty="0" smtClean="0">
                <a:solidFill>
                  <a:srgbClr val="000000"/>
                </a:solidFill>
              </a:rPr>
              <a:t>b. </a:t>
            </a:r>
            <a:r>
              <a:rPr lang="en-US" dirty="0" smtClean="0">
                <a:solidFill>
                  <a:srgbClr val="000000"/>
                </a:solidFill>
              </a:rPr>
              <a:t>Let event </a:t>
            </a:r>
            <a:r>
              <a:rPr lang="en-US" i="1" dirty="0" smtClean="0">
                <a:solidFill>
                  <a:srgbClr val="000000"/>
                </a:solidFill>
              </a:rPr>
              <a:t>A</a:t>
            </a:r>
            <a:r>
              <a:rPr lang="en-US" dirty="0" smtClean="0">
                <a:solidFill>
                  <a:srgbClr val="000000"/>
                </a:solidFill>
              </a:rPr>
              <a:t> consist of selecting an odd number and event </a:t>
            </a:r>
            <a:r>
              <a:rPr lang="en-US" i="1" dirty="0" smtClean="0">
                <a:solidFill>
                  <a:srgbClr val="000000"/>
                </a:solidFill>
              </a:rPr>
              <a:t>B</a:t>
            </a:r>
            <a:r>
              <a:rPr lang="en-US" dirty="0" smtClean="0">
                <a:solidFill>
                  <a:srgbClr val="000000"/>
                </a:solidFill>
              </a:rPr>
              <a:t> consist of selecting a prime number. </a:t>
            </a:r>
          </a:p>
        </p:txBody>
      </p:sp>
      <p:sp>
        <p:nvSpPr>
          <p:cNvPr id="4" name="Rectangle 3"/>
          <p:cNvSpPr/>
          <p:nvPr/>
        </p:nvSpPr>
        <p:spPr>
          <a:xfrm>
            <a:off x="457200" y="5065693"/>
            <a:ext cx="6934200" cy="954107"/>
          </a:xfrm>
          <a:prstGeom prst="rect">
            <a:avLst/>
          </a:prstGeom>
        </p:spPr>
        <p:txBody>
          <a:bodyPr wrap="square">
            <a:spAutoFit/>
          </a:bodyPr>
          <a:lstStyle/>
          <a:p>
            <a:pPr>
              <a:tabLst>
                <a:tab pos="1379538" algn="l"/>
              </a:tabLst>
            </a:pPr>
            <a:r>
              <a:rPr lang="en-US" sz="2800" dirty="0" smtClean="0">
                <a:solidFill>
                  <a:srgbClr val="000000"/>
                </a:solidFill>
              </a:rPr>
              <a:t>Answer:	</a:t>
            </a:r>
            <a:r>
              <a:rPr lang="en-US" sz="2800" b="1" dirty="0" smtClean="0">
                <a:solidFill>
                  <a:srgbClr val="000000"/>
                </a:solidFill>
              </a:rPr>
              <a:t>a.</a:t>
            </a:r>
            <a:r>
              <a:rPr lang="en-US" sz="2800" dirty="0" smtClean="0">
                <a:solidFill>
                  <a:srgbClr val="000000"/>
                </a:solidFill>
              </a:rPr>
              <a:t> </a:t>
            </a:r>
            <a:r>
              <a:rPr lang="en-US" sz="2800" dirty="0" smtClean="0">
                <a:solidFill>
                  <a:srgbClr val="FF0000"/>
                </a:solidFill>
              </a:rPr>
              <a:t>Mutually exclusive </a:t>
            </a:r>
          </a:p>
          <a:p>
            <a:pPr>
              <a:tabLst>
                <a:tab pos="1379538" algn="l"/>
              </a:tabLst>
            </a:pPr>
            <a:r>
              <a:rPr lang="en-US" sz="2800" b="1" dirty="0" smtClean="0">
                <a:solidFill>
                  <a:srgbClr val="000000"/>
                </a:solidFill>
              </a:rPr>
              <a:t>	b. </a:t>
            </a:r>
            <a:r>
              <a:rPr lang="en-US" sz="2800" dirty="0" smtClean="0">
                <a:solidFill>
                  <a:srgbClr val="FF0000"/>
                </a:solidFill>
              </a:rPr>
              <a:t>Not mutually exclusive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a:t>
            </a:r>
            <a:endParaRPr lang="en-US" dirty="0"/>
          </a:p>
        </p:txBody>
      </p:sp>
      <p:sp>
        <p:nvSpPr>
          <p:cNvPr id="3" name="Content Placeholder 2"/>
          <p:cNvSpPr>
            <a:spLocks noGrp="1"/>
          </p:cNvSpPr>
          <p:nvPr>
            <p:ph idx="1"/>
          </p:nvPr>
        </p:nvSpPr>
        <p:spPr/>
        <p:txBody>
          <a:bodyPr/>
          <a:lstStyle/>
          <a:p>
            <a:r>
              <a:rPr lang="en-US" dirty="0" smtClean="0"/>
              <a:t>Suppose that you have decided it’s time to get a pet. Your apartment complex allows you to have only one pet and you decide to go to the local animal shelter to adopt one of the available pets. Because you can’t decide between a dog and a cat, you’ve left the choice up to chance. You’re going to run your finger down the list of available animals without looking and let the lucky pet be the one you stop on. The following graph shows the available animals on the list at the shelter.</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(cont.)</a:t>
            </a:r>
            <a:endParaRPr lang="en-US" dirty="0"/>
          </a:p>
        </p:txBody>
      </p:sp>
      <p:sp>
        <p:nvSpPr>
          <p:cNvPr id="3" name="Content Placeholder 2"/>
          <p:cNvSpPr>
            <a:spLocks noGrp="1"/>
          </p:cNvSpPr>
          <p:nvPr>
            <p:ph idx="1"/>
          </p:nvPr>
        </p:nvSpPr>
        <p:spPr>
          <a:xfrm>
            <a:off x="457200" y="4584918"/>
            <a:ext cx="8321040" cy="1815882"/>
          </a:xfrm>
        </p:spPr>
        <p:txBody>
          <a:bodyPr>
            <a:spAutoFit/>
          </a:bodyPr>
          <a:lstStyle/>
          <a:p>
            <a:r>
              <a:rPr lang="en-US" dirty="0" smtClean="0"/>
              <a:t>Unfortunately, you didn’t consider that other kinds of animals might be on the list. What is the probability that you choose either a cat or a dog to take home with you? </a:t>
            </a:r>
            <a:endParaRPr lang="en-US" dirty="0"/>
          </a:p>
        </p:txBody>
      </p:sp>
      <p:pic>
        <p:nvPicPr>
          <p:cNvPr id="56322" name="Picture 2"/>
          <p:cNvPicPr>
            <a:picLocks noChangeAspect="1" noChangeArrowheads="1"/>
          </p:cNvPicPr>
          <p:nvPr/>
        </p:nvPicPr>
        <p:blipFill>
          <a:blip r:embed="rId2" cstate="print"/>
          <a:srcRect/>
          <a:stretch>
            <a:fillRect/>
          </a:stretch>
        </p:blipFill>
        <p:spPr bwMode="auto">
          <a:xfrm>
            <a:off x="1828800" y="1112950"/>
            <a:ext cx="5486400" cy="3382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smtClean="0">
                <a:solidFill>
                  <a:schemeClr val="accent1"/>
                </a:solidFill>
              </a:rPr>
              <a:t>Objectives</a:t>
            </a:r>
            <a:endParaRPr lang="en-US" sz="3200" dirty="0" smtClean="0">
              <a:solidFill>
                <a:schemeClr val="accent1"/>
              </a:solidFill>
            </a:endParaRPr>
          </a:p>
        </p:txBody>
      </p:sp>
      <p:sp>
        <p:nvSpPr>
          <p:cNvPr id="5" name="Rectangle 3"/>
          <p:cNvSpPr>
            <a:spLocks noGrp="1"/>
          </p:cNvSpPr>
          <p:nvPr>
            <p:ph idx="1"/>
          </p:nvPr>
        </p:nvSpPr>
        <p:spPr>
          <a:xfrm>
            <a:off x="457200" y="1280160"/>
            <a:ext cx="8229600" cy="3022366"/>
          </a:xfrm>
          <a:prstGeom prst="rect">
            <a:avLst/>
          </a:prstGeom>
          <a:noFill/>
        </p:spPr>
        <p:txBody>
          <a:bodyPr>
            <a:spAutoFit/>
          </a:bodyPr>
          <a:lstStyle/>
          <a:p>
            <a:pPr marL="457200" indent="-457200">
              <a:buFont typeface="Courier New" panose="02070309020205020404" pitchFamily="49" charset="0"/>
              <a:buChar char="o"/>
            </a:pPr>
            <a:r>
              <a:rPr lang="en-US" dirty="0"/>
              <a:t>Determine whether events are </a:t>
            </a:r>
            <a:r>
              <a:rPr lang="en-US" dirty="0" smtClean="0"/>
              <a:t>independent.</a:t>
            </a:r>
            <a:endParaRPr lang="en-US" dirty="0"/>
          </a:p>
          <a:p>
            <a:pPr marL="457200" indent="-457200">
              <a:buFont typeface="Courier New" panose="02070309020205020404" pitchFamily="49" charset="0"/>
              <a:buChar char="o"/>
            </a:pPr>
            <a:r>
              <a:rPr lang="en-US" dirty="0"/>
              <a:t>Find probabilities of dependent </a:t>
            </a:r>
            <a:r>
              <a:rPr lang="en-US" dirty="0" smtClean="0"/>
              <a:t>events.</a:t>
            </a:r>
            <a:endParaRPr lang="en-US" dirty="0"/>
          </a:p>
          <a:p>
            <a:pPr marL="457200" indent="-457200">
              <a:buFont typeface="Courier New" panose="02070309020205020404" pitchFamily="49" charset="0"/>
              <a:buChar char="o"/>
            </a:pPr>
            <a:r>
              <a:rPr lang="en-US" dirty="0"/>
              <a:t>Find probabilities of events that are not mutually </a:t>
            </a:r>
            <a:r>
              <a:rPr lang="en-US" dirty="0" smtClean="0"/>
              <a:t>exclusive.</a:t>
            </a:r>
            <a:endParaRPr lang="en-US" dirty="0"/>
          </a:p>
          <a:p>
            <a:pPr marL="457200" indent="-457200">
              <a:buFont typeface="Courier New" panose="02070309020205020404" pitchFamily="49" charset="0"/>
              <a:buChar char="o"/>
            </a:pPr>
            <a:r>
              <a:rPr lang="en-US" dirty="0"/>
              <a:t>Find probabilities of independent </a:t>
            </a:r>
            <a:r>
              <a:rPr lang="en-US" dirty="0" smtClean="0"/>
              <a:t>events.</a:t>
            </a:r>
            <a:endParaRPr lang="en-US" dirty="0"/>
          </a:p>
          <a:p>
            <a:pPr marL="457200" indent="-457200">
              <a:buFont typeface="Courier New" panose="02070309020205020404" pitchFamily="49" charset="0"/>
              <a:buChar char="o"/>
            </a:pPr>
            <a:r>
              <a:rPr lang="en-US" dirty="0"/>
              <a:t>Find probabilities of mutually exclusive </a:t>
            </a:r>
            <a:r>
              <a:rPr lang="en-US" dirty="0" smtClean="0"/>
              <a:t>events.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(cont.)</a:t>
            </a:r>
            <a:endParaRPr lang="en-US" dirty="0"/>
          </a:p>
        </p:txBody>
      </p:sp>
      <p:sp>
        <p:nvSpPr>
          <p:cNvPr id="3" name="Content Placeholder 2"/>
          <p:cNvSpPr>
            <a:spLocks noGrp="1"/>
          </p:cNvSpPr>
          <p:nvPr>
            <p:ph idx="1"/>
          </p:nvPr>
        </p:nvSpPr>
        <p:spPr>
          <a:xfrm>
            <a:off x="457200" y="1280160"/>
            <a:ext cx="8229600" cy="3280898"/>
          </a:xfrm>
        </p:spPr>
        <p:txBody>
          <a:bodyPr>
            <a:spAutoFit/>
          </a:bodyPr>
          <a:lstStyle/>
          <a:p>
            <a:r>
              <a:rPr lang="en-US" b="1" dirty="0" smtClean="0"/>
              <a:t>Solution </a:t>
            </a:r>
          </a:p>
          <a:p>
            <a:r>
              <a:rPr lang="en-US" dirty="0" smtClean="0"/>
              <a:t>Once again, we’ll begin by finding the probability of choosing a cat and the probability of choosing a dog individually. We can add the totals of each animal category to find out that there are currently </a:t>
            </a:r>
            <a:r>
              <a:rPr lang="en-US" dirty="0" smtClean="0">
                <a:solidFill>
                  <a:srgbClr val="0000FF"/>
                </a:solidFill>
              </a:rPr>
              <a:t>32 </a:t>
            </a:r>
            <a:r>
              <a:rPr lang="en-US" dirty="0" smtClean="0"/>
              <a:t>animals available at the shelter. </a:t>
            </a:r>
          </a:p>
          <a:p>
            <a:r>
              <a:rPr lang="en-US" dirty="0" smtClean="0"/>
              <a:t>The probability of choosing a cat is </a:t>
            </a:r>
          </a:p>
        </p:txBody>
      </p:sp>
      <p:graphicFrame>
        <p:nvGraphicFramePr>
          <p:cNvPr id="57346" name="Object 2"/>
          <p:cNvGraphicFramePr>
            <a:graphicFrameLocks noChangeAspect="1"/>
          </p:cNvGraphicFramePr>
          <p:nvPr>
            <p:extLst>
              <p:ext uri="{D42A27DB-BD31-4B8C-83A1-F6EECF244321}">
                <p14:modId xmlns:p14="http://schemas.microsoft.com/office/powerpoint/2010/main" val="2520017669"/>
              </p:ext>
            </p:extLst>
          </p:nvPr>
        </p:nvGraphicFramePr>
        <p:xfrm>
          <a:off x="3695700" y="4572000"/>
          <a:ext cx="1752600" cy="838200"/>
        </p:xfrm>
        <a:graphic>
          <a:graphicData uri="http://schemas.openxmlformats.org/presentationml/2006/ole">
            <mc:AlternateContent xmlns:mc="http://schemas.openxmlformats.org/markup-compatibility/2006">
              <mc:Choice xmlns:v="urn:schemas-microsoft-com:vml" Requires="v">
                <p:oleObj spid="_x0000_s57377" name="Equation" r:id="rId3" imgW="1752480" imgH="838080" progId="Equation.DSMT4">
                  <p:embed/>
                </p:oleObj>
              </mc:Choice>
              <mc:Fallback>
                <p:oleObj name="Equation" r:id="rId3" imgW="1752480" imgH="838080" progId="Equation.DSMT4">
                  <p:embed/>
                  <p:pic>
                    <p:nvPicPr>
                      <p:cNvPr id="0" name="Picture 2"/>
                      <p:cNvPicPr>
                        <a:picLocks noChangeAspect="1" noChangeArrowheads="1"/>
                      </p:cNvPicPr>
                      <p:nvPr/>
                    </p:nvPicPr>
                    <p:blipFill>
                      <a:blip r:embed="rId4"/>
                      <a:srcRect/>
                      <a:stretch>
                        <a:fillRect/>
                      </a:stretch>
                    </p:blipFill>
                    <p:spPr bwMode="auto">
                      <a:xfrm>
                        <a:off x="3695700" y="4572000"/>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(cont.)</a:t>
            </a:r>
            <a:endParaRPr lang="en-US" dirty="0"/>
          </a:p>
        </p:txBody>
      </p:sp>
      <p:sp>
        <p:nvSpPr>
          <p:cNvPr id="3" name="Content Placeholder 2"/>
          <p:cNvSpPr>
            <a:spLocks noGrp="1"/>
          </p:cNvSpPr>
          <p:nvPr>
            <p:ph idx="1"/>
          </p:nvPr>
        </p:nvSpPr>
        <p:spPr>
          <a:xfrm>
            <a:off x="457200" y="1280160"/>
            <a:ext cx="8229600" cy="3367076"/>
          </a:xfrm>
        </p:spPr>
        <p:txBody>
          <a:bodyPr>
            <a:spAutoFit/>
          </a:bodyPr>
          <a:lstStyle/>
          <a:p>
            <a:r>
              <a:rPr lang="en-US" dirty="0" smtClean="0"/>
              <a:t>The probability of choosing a dog is </a:t>
            </a:r>
          </a:p>
          <a:p>
            <a:endParaRPr lang="en-US" dirty="0" smtClean="0"/>
          </a:p>
          <a:p>
            <a:endParaRPr lang="en-US" dirty="0" smtClean="0"/>
          </a:p>
          <a:p>
            <a:r>
              <a:rPr lang="en-US" dirty="0" smtClean="0"/>
              <a:t>Because these are mutually exclusive events, that is, you cannot choose an animal that is both a cat and dog at the same time, we do not need to worry about duplicating the count of any animal. </a:t>
            </a:r>
            <a:endParaRPr lang="en-US" dirty="0"/>
          </a:p>
        </p:txBody>
      </p:sp>
      <p:graphicFrame>
        <p:nvGraphicFramePr>
          <p:cNvPr id="58370" name="Object 2"/>
          <p:cNvGraphicFramePr>
            <a:graphicFrameLocks noChangeAspect="1"/>
          </p:cNvGraphicFramePr>
          <p:nvPr>
            <p:extLst>
              <p:ext uri="{D42A27DB-BD31-4B8C-83A1-F6EECF244321}">
                <p14:modId xmlns:p14="http://schemas.microsoft.com/office/powerpoint/2010/main" val="3002608055"/>
              </p:ext>
            </p:extLst>
          </p:nvPr>
        </p:nvGraphicFramePr>
        <p:xfrm>
          <a:off x="3638550" y="1871663"/>
          <a:ext cx="1866900" cy="838200"/>
        </p:xfrm>
        <a:graphic>
          <a:graphicData uri="http://schemas.openxmlformats.org/presentationml/2006/ole">
            <mc:AlternateContent xmlns:mc="http://schemas.openxmlformats.org/markup-compatibility/2006">
              <mc:Choice xmlns:v="urn:schemas-microsoft-com:vml" Requires="v">
                <p:oleObj spid="_x0000_s58401" name="Equation" r:id="rId3" imgW="1866600" imgH="838080" progId="Equation.DSMT4">
                  <p:embed/>
                </p:oleObj>
              </mc:Choice>
              <mc:Fallback>
                <p:oleObj name="Equation" r:id="rId3" imgW="1866600" imgH="838080" progId="Equation.DSMT4">
                  <p:embed/>
                  <p:pic>
                    <p:nvPicPr>
                      <p:cNvPr id="0" name="Picture 2"/>
                      <p:cNvPicPr>
                        <a:picLocks noChangeAspect="1" noChangeArrowheads="1"/>
                      </p:cNvPicPr>
                      <p:nvPr/>
                    </p:nvPicPr>
                    <p:blipFill>
                      <a:blip r:embed="rId4"/>
                      <a:srcRect/>
                      <a:stretch>
                        <a:fillRect/>
                      </a:stretch>
                    </p:blipFill>
                    <p:spPr bwMode="auto">
                      <a:xfrm>
                        <a:off x="3638550" y="1871663"/>
                        <a:ext cx="186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(cont.)</a:t>
            </a:r>
            <a:endParaRPr lang="en-US" dirty="0"/>
          </a:p>
        </p:txBody>
      </p:sp>
      <p:sp>
        <p:nvSpPr>
          <p:cNvPr id="3" name="Content Placeholder 2"/>
          <p:cNvSpPr>
            <a:spLocks noGrp="1"/>
          </p:cNvSpPr>
          <p:nvPr>
            <p:ph idx="1"/>
          </p:nvPr>
        </p:nvSpPr>
        <p:spPr>
          <a:xfrm>
            <a:off x="457200" y="1280160"/>
            <a:ext cx="8229600" cy="523220"/>
          </a:xfrm>
        </p:spPr>
        <p:txBody>
          <a:bodyPr>
            <a:spAutoFit/>
          </a:bodyPr>
          <a:lstStyle/>
          <a:p>
            <a:r>
              <a:rPr lang="en-US" dirty="0" smtClean="0"/>
              <a:t>So, using the formula, we have </a:t>
            </a:r>
            <a:endParaRPr lang="en-US" dirty="0"/>
          </a:p>
        </p:txBody>
      </p:sp>
      <p:graphicFrame>
        <p:nvGraphicFramePr>
          <p:cNvPr id="59395" name="Object 3"/>
          <p:cNvGraphicFramePr>
            <a:graphicFrameLocks noChangeAspect="1"/>
          </p:cNvGraphicFramePr>
          <p:nvPr/>
        </p:nvGraphicFramePr>
        <p:xfrm>
          <a:off x="2881086" y="2104572"/>
          <a:ext cx="1943100" cy="469900"/>
        </p:xfrm>
        <a:graphic>
          <a:graphicData uri="http://schemas.openxmlformats.org/presentationml/2006/ole">
            <mc:AlternateContent xmlns:mc="http://schemas.openxmlformats.org/markup-compatibility/2006">
              <mc:Choice xmlns:v="urn:schemas-microsoft-com:vml" Requires="v">
                <p:oleObj spid="_x0000_s59519" name="Equation" r:id="rId3" imgW="1942920" imgH="469800" progId="Equation.DSMT4">
                  <p:embed/>
                </p:oleObj>
              </mc:Choice>
              <mc:Fallback>
                <p:oleObj name="Equation" r:id="rId3" imgW="19429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1086" y="2104572"/>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396" name="Object 4"/>
          <p:cNvGraphicFramePr>
            <a:graphicFrameLocks noChangeAspect="1"/>
          </p:cNvGraphicFramePr>
          <p:nvPr/>
        </p:nvGraphicFramePr>
        <p:xfrm>
          <a:off x="4833258" y="1905000"/>
          <a:ext cx="1435100" cy="838200"/>
        </p:xfrm>
        <a:graphic>
          <a:graphicData uri="http://schemas.openxmlformats.org/presentationml/2006/ole">
            <mc:AlternateContent xmlns:mc="http://schemas.openxmlformats.org/markup-compatibility/2006">
              <mc:Choice xmlns:v="urn:schemas-microsoft-com:vml" Requires="v">
                <p:oleObj spid="_x0000_s59520" name="Equation" r:id="rId5" imgW="1434960" imgH="838080" progId="Equation.DSMT4">
                  <p:embed/>
                </p:oleObj>
              </mc:Choice>
              <mc:Fallback>
                <p:oleObj name="Equation" r:id="rId5" imgW="14349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33258" y="19050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397" name="Object 5"/>
          <p:cNvGraphicFramePr>
            <a:graphicFrameLocks noChangeAspect="1"/>
          </p:cNvGraphicFramePr>
          <p:nvPr/>
        </p:nvGraphicFramePr>
        <p:xfrm>
          <a:off x="4833258" y="2837544"/>
          <a:ext cx="711200" cy="838200"/>
        </p:xfrm>
        <a:graphic>
          <a:graphicData uri="http://schemas.openxmlformats.org/presentationml/2006/ole">
            <mc:AlternateContent xmlns:mc="http://schemas.openxmlformats.org/markup-compatibility/2006">
              <mc:Choice xmlns:v="urn:schemas-microsoft-com:vml" Requires="v">
                <p:oleObj spid="_x0000_s59521" name="Equation" r:id="rId7" imgW="711000" imgH="838080" progId="Equation.DSMT4">
                  <p:embed/>
                </p:oleObj>
              </mc:Choice>
              <mc:Fallback>
                <p:oleObj name="Equation" r:id="rId7" imgW="7110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33258" y="283754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398" name="Object 6"/>
          <p:cNvGraphicFramePr>
            <a:graphicFrameLocks noChangeAspect="1"/>
          </p:cNvGraphicFramePr>
          <p:nvPr>
            <p:extLst>
              <p:ext uri="{D42A27DB-BD31-4B8C-83A1-F6EECF244321}">
                <p14:modId xmlns:p14="http://schemas.microsoft.com/office/powerpoint/2010/main" val="2273277510"/>
              </p:ext>
            </p:extLst>
          </p:nvPr>
        </p:nvGraphicFramePr>
        <p:xfrm>
          <a:off x="4847772" y="3839028"/>
          <a:ext cx="1003300" cy="292100"/>
        </p:xfrm>
        <a:graphic>
          <a:graphicData uri="http://schemas.openxmlformats.org/presentationml/2006/ole">
            <mc:AlternateContent xmlns:mc="http://schemas.openxmlformats.org/markup-compatibility/2006">
              <mc:Choice xmlns:v="urn:schemas-microsoft-com:vml" Requires="v">
                <p:oleObj spid="_x0000_s59522" name="Equation" r:id="rId9" imgW="1002960" imgH="291960" progId="Equation.DSMT4">
                  <p:embed/>
                </p:oleObj>
              </mc:Choice>
              <mc:Fallback>
                <p:oleObj name="Equation" r:id="rId9" imgW="1002960" imgH="291960" progId="Equation.DSMT4">
                  <p:embed/>
                  <p:pic>
                    <p:nvPicPr>
                      <p:cNvPr id="0" name="Picture 6"/>
                      <p:cNvPicPr>
                        <a:picLocks noChangeAspect="1" noChangeArrowheads="1"/>
                      </p:cNvPicPr>
                      <p:nvPr/>
                    </p:nvPicPr>
                    <p:blipFill>
                      <a:blip r:embed="rId10"/>
                      <a:srcRect/>
                      <a:stretch>
                        <a:fillRect/>
                      </a:stretch>
                    </p:blipFill>
                    <p:spPr bwMode="auto">
                      <a:xfrm>
                        <a:off x="4847772" y="3839028"/>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3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939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93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Applying the Addition Rule for Mutually Exclusive Events (cont.)</a:t>
            </a:r>
            <a:endParaRPr lang="en-US" dirty="0"/>
          </a:p>
        </p:txBody>
      </p:sp>
      <p:sp>
        <p:nvSpPr>
          <p:cNvPr id="3" name="Content Placeholder 2"/>
          <p:cNvSpPr>
            <a:spLocks noGrp="1"/>
          </p:cNvSpPr>
          <p:nvPr>
            <p:ph idx="1"/>
          </p:nvPr>
        </p:nvSpPr>
        <p:spPr/>
        <p:txBody>
          <a:bodyPr/>
          <a:lstStyle/>
          <a:p>
            <a:r>
              <a:rPr lang="en-US" dirty="0" smtClean="0"/>
              <a:t>Even though you forgot about the fact that other animals might be at the shelter, you still have a </a:t>
            </a:r>
            <a:r>
              <a:rPr lang="en-US" dirty="0" smtClean="0">
                <a:solidFill>
                  <a:srgbClr val="FF0000"/>
                </a:solidFill>
              </a:rPr>
              <a:t>75% </a:t>
            </a:r>
            <a:r>
              <a:rPr lang="en-US" dirty="0" smtClean="0"/>
              <a:t>chance of randomly choosing a cat or a dog. However, that means there is also a </a:t>
            </a:r>
            <a:r>
              <a:rPr lang="en-US" dirty="0" smtClean="0">
                <a:solidFill>
                  <a:srgbClr val="000099"/>
                </a:solidFill>
              </a:rPr>
              <a:t>25%</a:t>
            </a:r>
            <a:r>
              <a:rPr lang="en-US" dirty="0" smtClean="0"/>
              <a:t> chance you will select one of the other animals, some of which your landlord might not approve!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Applying the Addition Rule for Mutually Exclusive Events </a:t>
            </a:r>
            <a:endParaRPr lang="en-US" dirty="0"/>
          </a:p>
        </p:txBody>
      </p:sp>
      <p:sp>
        <p:nvSpPr>
          <p:cNvPr id="3" name="Content Placeholder 2"/>
          <p:cNvSpPr>
            <a:spLocks noGrp="1"/>
          </p:cNvSpPr>
          <p:nvPr>
            <p:ph idx="1"/>
          </p:nvPr>
        </p:nvSpPr>
        <p:spPr/>
        <p:txBody>
          <a:bodyPr/>
          <a:lstStyle/>
          <a:p>
            <a:r>
              <a:rPr lang="en-US" dirty="0" smtClean="0"/>
              <a:t>Choosing a college can be an exciting and nervous time in the life of a high school student. Emma has finally narrowed down her choices to the top 4. She’s also given each school a probability based on certain characteristics.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Applying the Addition Rule for Mutually Exclusive Events (cont.)</a:t>
            </a:r>
            <a:endParaRPr lang="en-US" dirty="0"/>
          </a:p>
        </p:txBody>
      </p:sp>
      <p:graphicFrame>
        <p:nvGraphicFramePr>
          <p:cNvPr id="4" name="Content Placeholder 3"/>
          <p:cNvGraphicFramePr>
            <a:graphicFrameLocks noGrp="1"/>
          </p:cNvGraphicFramePr>
          <p:nvPr>
            <p:ph idx="1"/>
          </p:nvPr>
        </p:nvGraphicFramePr>
        <p:xfrm>
          <a:off x="457200" y="1279525"/>
          <a:ext cx="8366760" cy="2834640"/>
        </p:xfrm>
        <a:graphic>
          <a:graphicData uri="http://schemas.openxmlformats.org/drawingml/2006/table">
            <a:tbl>
              <a:tblPr firstRow="1" bandRow="1">
                <a:tableStyleId>{5C22544A-7EE6-4342-B048-85BDC9FD1C3A}</a:tableStyleId>
              </a:tblPr>
              <a:tblGrid>
                <a:gridCol w="1645920"/>
                <a:gridCol w="4663440"/>
                <a:gridCol w="2057400"/>
              </a:tblGrid>
              <a:tr h="5486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2: University Probabilities </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1" i="0" u="none" strike="noStrike" dirty="0">
                        <a:solidFill>
                          <a:schemeClr val="bg1"/>
                        </a:solidFill>
                        <a:latin typeface="Calibri"/>
                      </a:endParaRPr>
                    </a:p>
                  </a:txBody>
                  <a:tcPr marL="9525" marR="9525" marT="9525" marB="0" anchor="ctr"/>
                </a:tc>
              </a:tr>
              <a:tr h="457200">
                <a:tc>
                  <a:txBody>
                    <a:bodyPr/>
                    <a:lstStyle/>
                    <a:p>
                      <a:pPr algn="ctr" fontAlgn="b"/>
                      <a:r>
                        <a:rPr lang="en-US" sz="2400" b="1" i="0" u="none" strike="noStrike" dirty="0">
                          <a:solidFill>
                            <a:srgbClr val="000000"/>
                          </a:solidFill>
                          <a:latin typeface="Calibri"/>
                        </a:rPr>
                        <a:t>University</a:t>
                      </a:r>
                    </a:p>
                  </a:txBody>
                  <a:tcPr marL="9525" marR="9525" marT="9525" marB="0" anchor="ctr"/>
                </a:tc>
                <a:tc>
                  <a:txBody>
                    <a:bodyPr/>
                    <a:lstStyle/>
                    <a:p>
                      <a:pPr algn="ctr" fontAlgn="b"/>
                      <a:r>
                        <a:rPr lang="en-US" sz="2400" b="1" i="0" u="none" strike="noStrike" dirty="0">
                          <a:solidFill>
                            <a:srgbClr val="000000"/>
                          </a:solidFill>
                          <a:latin typeface="Calibri"/>
                        </a:rPr>
                        <a:t>Characteristic</a:t>
                      </a:r>
                    </a:p>
                  </a:txBody>
                  <a:tcPr marL="9525" marR="9525" marT="9525" marB="0" anchor="ctr"/>
                </a:tc>
                <a:tc>
                  <a:txBody>
                    <a:bodyPr/>
                    <a:lstStyle/>
                    <a:p>
                      <a:pPr algn="ctr" fontAlgn="b"/>
                      <a:r>
                        <a:rPr lang="en-US" sz="2400" b="1" i="0" u="none" strike="noStrike" dirty="0" smtClean="0">
                          <a:solidFill>
                            <a:srgbClr val="000000"/>
                          </a:solidFill>
                          <a:latin typeface="+mn-lt"/>
                        </a:rPr>
                        <a:t>Probability</a:t>
                      </a:r>
                      <a:endParaRPr lang="en-US" sz="2400" b="1" i="0" u="none" strike="noStrike" dirty="0">
                        <a:solidFill>
                          <a:srgbClr val="000000"/>
                        </a:solidFill>
                        <a:latin typeface="Calibri"/>
                      </a:endParaRPr>
                    </a:p>
                  </a:txBody>
                  <a:tcPr marL="9525" marR="9525" marT="9525" marB="0" anchor="ctr"/>
                </a:tc>
              </a:tr>
              <a:tr h="457200">
                <a:tc>
                  <a:txBody>
                    <a:bodyPr/>
                    <a:lstStyle/>
                    <a:p>
                      <a:pPr algn="ctr" fontAlgn="b"/>
                      <a:r>
                        <a:rPr lang="en-US" sz="2400" b="0" i="0" u="none" strike="noStrike" dirty="0">
                          <a:solidFill>
                            <a:srgbClr val="000000"/>
                          </a:solidFill>
                          <a:latin typeface="Calibri"/>
                        </a:rPr>
                        <a:t>A</a:t>
                      </a:r>
                    </a:p>
                  </a:txBody>
                  <a:tcPr marL="9525" marR="9525" marT="9525" marB="0" anchor="ctr"/>
                </a:tc>
                <a:tc>
                  <a:txBody>
                    <a:bodyPr/>
                    <a:lstStyle/>
                    <a:p>
                      <a:pPr algn="ctr" fontAlgn="b"/>
                      <a:r>
                        <a:rPr lang="en-US" sz="2400" b="0" i="0" u="none" strike="noStrike" dirty="0">
                          <a:solidFill>
                            <a:srgbClr val="000000"/>
                          </a:solidFill>
                          <a:latin typeface="Calibri"/>
                        </a:rPr>
                        <a:t>Closest to home</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i="1" kern="1200" baseline="0" dirty="0" smtClean="0">
                          <a:solidFill>
                            <a:srgbClr val="000000"/>
                          </a:solidFill>
                          <a:latin typeface="+mn-lt"/>
                          <a:ea typeface="+mn-ea"/>
                          <a:cs typeface="+mn-cs"/>
                        </a:rPr>
                        <a:t>P</a:t>
                      </a:r>
                      <a:r>
                        <a:rPr lang="en-US" sz="2400" kern="1200" baseline="0" dirty="0" smtClean="0">
                          <a:solidFill>
                            <a:srgbClr val="000000"/>
                          </a:solidFill>
                          <a:latin typeface="+mn-lt"/>
                          <a:ea typeface="+mn-ea"/>
                          <a:cs typeface="+mn-cs"/>
                        </a:rPr>
                        <a:t>(</a:t>
                      </a:r>
                      <a:r>
                        <a:rPr lang="en-US" sz="2400" i="1" kern="1200" baseline="0" dirty="0" smtClean="0">
                          <a:solidFill>
                            <a:srgbClr val="000000"/>
                          </a:solidFill>
                          <a:latin typeface="+mn-lt"/>
                          <a:ea typeface="+mn-ea"/>
                          <a:cs typeface="+mn-cs"/>
                        </a:rPr>
                        <a:t>A</a:t>
                      </a:r>
                      <a:r>
                        <a:rPr lang="en-US" sz="2400" kern="1200" baseline="0" dirty="0" smtClean="0">
                          <a:solidFill>
                            <a:srgbClr val="000000"/>
                          </a:solidFill>
                          <a:latin typeface="+mn-lt"/>
                          <a:ea typeface="+mn-ea"/>
                          <a:cs typeface="+mn-cs"/>
                        </a:rPr>
                        <a:t>)=0.25</a:t>
                      </a:r>
                    </a:p>
                  </a:txBody>
                  <a:tcPr marL="9525" marR="9525" marT="9525" marB="0" anchor="ctr"/>
                </a:tc>
              </a:tr>
              <a:tr h="457200">
                <a:tc>
                  <a:txBody>
                    <a:bodyPr/>
                    <a:lstStyle/>
                    <a:p>
                      <a:pPr algn="ctr" fontAlgn="b"/>
                      <a:r>
                        <a:rPr lang="en-US" sz="2400" b="0" i="0" u="none" strike="noStrike" dirty="0">
                          <a:solidFill>
                            <a:srgbClr val="000000"/>
                          </a:solidFill>
                          <a:latin typeface="Calibri"/>
                        </a:rPr>
                        <a:t>B</a:t>
                      </a:r>
                    </a:p>
                  </a:txBody>
                  <a:tcPr marL="9525" marR="9525" marT="9525" marB="0" anchor="ctr"/>
                </a:tc>
                <a:tc>
                  <a:txBody>
                    <a:bodyPr/>
                    <a:lstStyle/>
                    <a:p>
                      <a:pPr algn="ctr" fontAlgn="b"/>
                      <a:r>
                        <a:rPr lang="en-US" sz="2400" b="0" i="0" u="none" strike="noStrike" dirty="0">
                          <a:solidFill>
                            <a:srgbClr val="000000"/>
                          </a:solidFill>
                          <a:latin typeface="Calibri"/>
                        </a:rPr>
                        <a:t>Best sports</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i="1" kern="1200" baseline="0" dirty="0" smtClean="0">
                          <a:solidFill>
                            <a:srgbClr val="000000"/>
                          </a:solidFill>
                          <a:latin typeface="+mn-lt"/>
                          <a:ea typeface="+mn-ea"/>
                          <a:cs typeface="+mn-cs"/>
                        </a:rPr>
                        <a:t>P</a:t>
                      </a:r>
                      <a:r>
                        <a:rPr lang="en-US" sz="2400" kern="1200" baseline="0" dirty="0" smtClean="0">
                          <a:solidFill>
                            <a:srgbClr val="000000"/>
                          </a:solidFill>
                          <a:latin typeface="+mn-lt"/>
                          <a:ea typeface="+mn-ea"/>
                          <a:cs typeface="+mn-cs"/>
                        </a:rPr>
                        <a:t>(</a:t>
                      </a:r>
                      <a:r>
                        <a:rPr lang="en-US" sz="2400" i="1" kern="1200" baseline="0" dirty="0" smtClean="0">
                          <a:solidFill>
                            <a:srgbClr val="000000"/>
                          </a:solidFill>
                          <a:latin typeface="+mn-lt"/>
                          <a:ea typeface="+mn-ea"/>
                          <a:cs typeface="+mn-cs"/>
                        </a:rPr>
                        <a:t>B</a:t>
                      </a:r>
                      <a:r>
                        <a:rPr lang="en-US" sz="2400" kern="1200" baseline="0" dirty="0" smtClean="0">
                          <a:solidFill>
                            <a:srgbClr val="000000"/>
                          </a:solidFill>
                          <a:latin typeface="+mn-lt"/>
                          <a:ea typeface="+mn-ea"/>
                          <a:cs typeface="+mn-cs"/>
                        </a:rPr>
                        <a:t>)=0.10</a:t>
                      </a:r>
                    </a:p>
                  </a:txBody>
                  <a:tcPr marL="9525" marR="9525" marT="9525" marB="0" anchor="ctr"/>
                </a:tc>
              </a:tr>
              <a:tr h="457200">
                <a:tc>
                  <a:txBody>
                    <a:bodyPr/>
                    <a:lstStyle/>
                    <a:p>
                      <a:pPr algn="ctr" fontAlgn="b"/>
                      <a:r>
                        <a:rPr lang="en-US" sz="2400" b="0" i="0" u="none" strike="noStrike" dirty="0">
                          <a:solidFill>
                            <a:srgbClr val="000000"/>
                          </a:solidFill>
                          <a:latin typeface="Calibri"/>
                        </a:rPr>
                        <a:t>C</a:t>
                      </a:r>
                    </a:p>
                  </a:txBody>
                  <a:tcPr marL="9525" marR="9525" marT="9525" marB="0" anchor="ctr"/>
                </a:tc>
                <a:tc>
                  <a:txBody>
                    <a:bodyPr/>
                    <a:lstStyle/>
                    <a:p>
                      <a:pPr algn="ctr" fontAlgn="b"/>
                      <a:r>
                        <a:rPr lang="en-US" sz="2400" b="0" i="0" u="none" strike="noStrike" dirty="0">
                          <a:solidFill>
                            <a:srgbClr val="000000"/>
                          </a:solidFill>
                          <a:latin typeface="Calibri"/>
                        </a:rPr>
                        <a:t>Her best friend’s choice</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i="1" kern="1200" baseline="0" dirty="0" smtClean="0">
                          <a:solidFill>
                            <a:srgbClr val="000000"/>
                          </a:solidFill>
                          <a:latin typeface="+mn-lt"/>
                          <a:ea typeface="+mn-ea"/>
                          <a:cs typeface="+mn-cs"/>
                        </a:rPr>
                        <a:t>P</a:t>
                      </a:r>
                      <a:r>
                        <a:rPr lang="en-US" sz="2400" kern="1200" baseline="0" dirty="0" smtClean="0">
                          <a:solidFill>
                            <a:srgbClr val="000000"/>
                          </a:solidFill>
                          <a:latin typeface="+mn-lt"/>
                          <a:ea typeface="+mn-ea"/>
                          <a:cs typeface="+mn-cs"/>
                        </a:rPr>
                        <a:t>(</a:t>
                      </a:r>
                      <a:r>
                        <a:rPr lang="en-US" sz="2400" i="1" kern="1200" baseline="0" dirty="0" smtClean="0">
                          <a:solidFill>
                            <a:srgbClr val="000000"/>
                          </a:solidFill>
                          <a:latin typeface="+mn-lt"/>
                          <a:ea typeface="+mn-ea"/>
                          <a:cs typeface="+mn-cs"/>
                        </a:rPr>
                        <a:t>C</a:t>
                      </a:r>
                      <a:r>
                        <a:rPr lang="en-US" sz="2400" kern="1200" baseline="0" dirty="0" smtClean="0">
                          <a:solidFill>
                            <a:srgbClr val="000000"/>
                          </a:solidFill>
                          <a:latin typeface="+mn-lt"/>
                          <a:ea typeface="+mn-ea"/>
                          <a:cs typeface="+mn-cs"/>
                        </a:rPr>
                        <a:t>)=0.30</a:t>
                      </a:r>
                    </a:p>
                  </a:txBody>
                  <a:tcPr marL="9525" marR="9525" marT="9525" marB="0" anchor="ctr"/>
                </a:tc>
              </a:tr>
              <a:tr h="457200">
                <a:tc>
                  <a:txBody>
                    <a:bodyPr/>
                    <a:lstStyle/>
                    <a:p>
                      <a:pPr algn="ctr" fontAlgn="b"/>
                      <a:r>
                        <a:rPr lang="en-US" sz="2400" b="0" i="0" u="none" strike="noStrike" dirty="0">
                          <a:solidFill>
                            <a:srgbClr val="000000"/>
                          </a:solidFill>
                          <a:latin typeface="Calibri"/>
                        </a:rPr>
                        <a:t>D</a:t>
                      </a:r>
                    </a:p>
                  </a:txBody>
                  <a:tcPr marL="9525" marR="9525" marT="9525" marB="0" anchor="ctr"/>
                </a:tc>
                <a:tc>
                  <a:txBody>
                    <a:bodyPr/>
                    <a:lstStyle/>
                    <a:p>
                      <a:pPr algn="ctr" fontAlgn="b"/>
                      <a:r>
                        <a:rPr lang="en-US" sz="2400" b="0" i="0" u="none" strike="noStrike" dirty="0">
                          <a:solidFill>
                            <a:srgbClr val="000000"/>
                          </a:solidFill>
                          <a:latin typeface="Calibri"/>
                        </a:rPr>
                        <a:t>Best academic program of her choice</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i="1" kern="1200" baseline="0" dirty="0" smtClean="0">
                          <a:solidFill>
                            <a:srgbClr val="000000"/>
                          </a:solidFill>
                          <a:latin typeface="+mn-lt"/>
                          <a:ea typeface="+mn-ea"/>
                          <a:cs typeface="+mn-cs"/>
                        </a:rPr>
                        <a:t>P</a:t>
                      </a:r>
                      <a:r>
                        <a:rPr lang="en-US" sz="2400" kern="1200" baseline="0" dirty="0" smtClean="0">
                          <a:solidFill>
                            <a:srgbClr val="000000"/>
                          </a:solidFill>
                          <a:latin typeface="+mn-lt"/>
                          <a:ea typeface="+mn-ea"/>
                          <a:cs typeface="+mn-cs"/>
                        </a:rPr>
                        <a:t>(</a:t>
                      </a:r>
                      <a:r>
                        <a:rPr lang="en-US" sz="2400" i="1" kern="1200" baseline="0" dirty="0" smtClean="0">
                          <a:solidFill>
                            <a:srgbClr val="000000"/>
                          </a:solidFill>
                          <a:latin typeface="+mn-lt"/>
                          <a:ea typeface="+mn-ea"/>
                          <a:cs typeface="+mn-cs"/>
                        </a:rPr>
                        <a:t>D</a:t>
                      </a:r>
                      <a:r>
                        <a:rPr lang="en-US" sz="2400" kern="1200" baseline="0" dirty="0" smtClean="0">
                          <a:solidFill>
                            <a:srgbClr val="000000"/>
                          </a:solidFill>
                          <a:latin typeface="+mn-lt"/>
                          <a:ea typeface="+mn-ea"/>
                          <a:cs typeface="+mn-cs"/>
                        </a:rPr>
                        <a:t>)=0.35</a:t>
                      </a:r>
                      <a:endParaRPr lang="en-US" sz="2400" b="0" i="0" u="none" strike="noStrike" dirty="0">
                        <a:solidFill>
                          <a:srgbClr val="000000"/>
                        </a:solidFill>
                        <a:latin typeface="Calibri"/>
                      </a:endParaRPr>
                    </a:p>
                  </a:txBody>
                  <a:tcPr marL="9525" marR="9525" marT="9525" marB="0" anchor="ctr"/>
                </a:tc>
              </a:tr>
            </a:tbl>
          </a:graphicData>
        </a:graphic>
      </p:graphicFrame>
      <p:sp>
        <p:nvSpPr>
          <p:cNvPr id="5" name="Rectangle 4"/>
          <p:cNvSpPr/>
          <p:nvPr/>
        </p:nvSpPr>
        <p:spPr>
          <a:xfrm>
            <a:off x="457200" y="4419600"/>
            <a:ext cx="8229600" cy="1384995"/>
          </a:xfrm>
          <a:prstGeom prst="rect">
            <a:avLst/>
          </a:prstGeom>
        </p:spPr>
        <p:txBody>
          <a:bodyPr>
            <a:spAutoFit/>
          </a:bodyPr>
          <a:lstStyle/>
          <a:p>
            <a:r>
              <a:rPr lang="en-US" sz="2800" dirty="0" smtClean="0"/>
              <a:t>What is the probability that Emma ends up at University B or University D? </a:t>
            </a:r>
            <a:endParaRPr lang="en-U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Applying the Addition Rule for Mutually Exclusive Events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Since Emma will choose one or the other, but not both at the same time, these events are mutually exclusive. So we just need to add the probability of her choosing University B to the probability of choosing University D. </a:t>
            </a:r>
            <a:endParaRPr lang="en-US" dirty="0"/>
          </a:p>
        </p:txBody>
      </p:sp>
      <p:graphicFrame>
        <p:nvGraphicFramePr>
          <p:cNvPr id="64515" name="Object 3"/>
          <p:cNvGraphicFramePr>
            <a:graphicFrameLocks noChangeAspect="1"/>
          </p:cNvGraphicFramePr>
          <p:nvPr>
            <p:extLst>
              <p:ext uri="{D42A27DB-BD31-4B8C-83A1-F6EECF244321}">
                <p14:modId xmlns:p14="http://schemas.microsoft.com/office/powerpoint/2010/main" val="1505679353"/>
              </p:ext>
            </p:extLst>
          </p:nvPr>
        </p:nvGraphicFramePr>
        <p:xfrm>
          <a:off x="899886" y="3962400"/>
          <a:ext cx="4432300" cy="469900"/>
        </p:xfrm>
        <a:graphic>
          <a:graphicData uri="http://schemas.openxmlformats.org/presentationml/2006/ole">
            <mc:AlternateContent xmlns:mc="http://schemas.openxmlformats.org/markup-compatibility/2006">
              <mc:Choice xmlns:v="urn:schemas-microsoft-com:vml" Requires="v">
                <p:oleObj spid="_x0000_s64608" name="Equation" r:id="rId3" imgW="4431960" imgH="469800" progId="Equation.DSMT4">
                  <p:embed/>
                </p:oleObj>
              </mc:Choice>
              <mc:Fallback>
                <p:oleObj name="Equation" r:id="rId3" imgW="44319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886" y="3962400"/>
                        <a:ext cx="4432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16" name="Object 4"/>
          <p:cNvGraphicFramePr>
            <a:graphicFrameLocks noChangeAspect="1"/>
          </p:cNvGraphicFramePr>
          <p:nvPr>
            <p:extLst>
              <p:ext uri="{D42A27DB-BD31-4B8C-83A1-F6EECF244321}">
                <p14:modId xmlns:p14="http://schemas.microsoft.com/office/powerpoint/2010/main" val="3229477212"/>
              </p:ext>
            </p:extLst>
          </p:nvPr>
        </p:nvGraphicFramePr>
        <p:xfrm>
          <a:off x="5334000" y="4042230"/>
          <a:ext cx="1866900" cy="292100"/>
        </p:xfrm>
        <a:graphic>
          <a:graphicData uri="http://schemas.openxmlformats.org/presentationml/2006/ole">
            <mc:AlternateContent xmlns:mc="http://schemas.openxmlformats.org/markup-compatibility/2006">
              <mc:Choice xmlns:v="urn:schemas-microsoft-com:vml" Requires="v">
                <p:oleObj spid="_x0000_s64609" name="Equation" r:id="rId5" imgW="1866600" imgH="291960" progId="Equation.DSMT4">
                  <p:embed/>
                </p:oleObj>
              </mc:Choice>
              <mc:Fallback>
                <p:oleObj name="Equation" r:id="rId5" imgW="18666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4042230"/>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17" name="Object 5"/>
          <p:cNvGraphicFramePr>
            <a:graphicFrameLocks noChangeAspect="1"/>
          </p:cNvGraphicFramePr>
          <p:nvPr>
            <p:extLst>
              <p:ext uri="{D42A27DB-BD31-4B8C-83A1-F6EECF244321}">
                <p14:modId xmlns:p14="http://schemas.microsoft.com/office/powerpoint/2010/main" val="198252901"/>
              </p:ext>
            </p:extLst>
          </p:nvPr>
        </p:nvGraphicFramePr>
        <p:xfrm>
          <a:off x="7239000" y="4042230"/>
          <a:ext cx="1003300" cy="292100"/>
        </p:xfrm>
        <a:graphic>
          <a:graphicData uri="http://schemas.openxmlformats.org/presentationml/2006/ole">
            <mc:AlternateContent xmlns:mc="http://schemas.openxmlformats.org/markup-compatibility/2006">
              <mc:Choice xmlns:v="urn:schemas-microsoft-com:vml" Requires="v">
                <p:oleObj spid="_x0000_s64610" name="Equation" r:id="rId7" imgW="1002960" imgH="291960" progId="Equation.DSMT4">
                  <p:embed/>
                </p:oleObj>
              </mc:Choice>
              <mc:Fallback>
                <p:oleObj name="Equation" r:id="rId7" imgW="1002960" imgH="291960" progId="Equation.DSMT4">
                  <p:embed/>
                  <p:pic>
                    <p:nvPicPr>
                      <p:cNvPr id="0" name="Picture 5"/>
                      <p:cNvPicPr>
                        <a:picLocks noChangeAspect="1" noChangeArrowheads="1"/>
                      </p:cNvPicPr>
                      <p:nvPr/>
                    </p:nvPicPr>
                    <p:blipFill>
                      <a:blip r:embed="rId8"/>
                      <a:srcRect/>
                      <a:stretch>
                        <a:fillRect/>
                      </a:stretch>
                    </p:blipFill>
                    <p:spPr bwMode="auto">
                      <a:xfrm>
                        <a:off x="7239000" y="404223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Events</a:t>
            </a:r>
            <a:endParaRPr lang="en-US" dirty="0"/>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Independent Events</a:t>
            </a:r>
          </a:p>
          <a:p>
            <a:r>
              <a:rPr lang="en-US" b="1" dirty="0" smtClean="0">
                <a:solidFill>
                  <a:srgbClr val="C00000"/>
                </a:solidFill>
              </a:rPr>
              <a:t>Independent events</a:t>
            </a:r>
            <a:r>
              <a:rPr lang="en-US" b="1" dirty="0" smtClean="0">
                <a:solidFill>
                  <a:srgbClr val="000000"/>
                </a:solidFill>
              </a:rPr>
              <a:t> </a:t>
            </a:r>
            <a:r>
              <a:rPr lang="en-US" dirty="0" smtClean="0">
                <a:solidFill>
                  <a:srgbClr val="000000"/>
                </a:solidFill>
              </a:rPr>
              <a:t>are events where the result of one event does not influence the probability of the other.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Dependent Events </a:t>
            </a: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Dependent Events </a:t>
            </a:r>
          </a:p>
          <a:p>
            <a:r>
              <a:rPr lang="en-US" b="1" dirty="0" smtClean="0">
                <a:solidFill>
                  <a:srgbClr val="C00000"/>
                </a:solidFill>
              </a:rPr>
              <a:t>Dependent events </a:t>
            </a:r>
            <a:r>
              <a:rPr lang="en-US" dirty="0" smtClean="0">
                <a:solidFill>
                  <a:srgbClr val="000000"/>
                </a:solidFill>
              </a:rPr>
              <a:t>are events where the result of one event influences the probability of the other.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Independent vs. Dependent Events </a:t>
            </a:r>
            <a:endParaRPr lang="en-US" dirty="0"/>
          </a:p>
        </p:txBody>
      </p:sp>
      <p:sp>
        <p:nvSpPr>
          <p:cNvPr id="3" name="Content Placeholder 2"/>
          <p:cNvSpPr>
            <a:spLocks noGrp="1"/>
          </p:cNvSpPr>
          <p:nvPr>
            <p:ph idx="1"/>
          </p:nvPr>
        </p:nvSpPr>
        <p:spPr>
          <a:xfrm>
            <a:off x="457200" y="1280160"/>
            <a:ext cx="8321040" cy="5176802"/>
          </a:xfrm>
        </p:spPr>
        <p:txBody>
          <a:bodyPr>
            <a:spAutoFit/>
          </a:bodyPr>
          <a:lstStyle/>
          <a:p>
            <a:r>
              <a:rPr lang="en-US" dirty="0" smtClean="0"/>
              <a:t>Determine if the following pairs of events are independent. </a:t>
            </a:r>
          </a:p>
          <a:p>
            <a:pPr marL="347663" indent="-347663"/>
            <a:r>
              <a:rPr lang="en-US" b="1" dirty="0" smtClean="0"/>
              <a:t>a. Event </a:t>
            </a:r>
            <a:r>
              <a:rPr lang="en-US" b="1" i="1" dirty="0" smtClean="0"/>
              <a:t>A</a:t>
            </a:r>
            <a:r>
              <a:rPr lang="en-US" b="1" dirty="0" smtClean="0"/>
              <a:t>:</a:t>
            </a:r>
            <a:r>
              <a:rPr lang="en-US" b="1" i="1" dirty="0" smtClean="0"/>
              <a:t> </a:t>
            </a:r>
            <a:r>
              <a:rPr lang="en-US" dirty="0" smtClean="0"/>
              <a:t>Eating a red candy from a new bag of Skittles. </a:t>
            </a:r>
            <a:r>
              <a:rPr lang="en-US" b="1" dirty="0" smtClean="0"/>
              <a:t>Event </a:t>
            </a:r>
            <a:r>
              <a:rPr lang="en-US" b="1" i="1" dirty="0" smtClean="0"/>
              <a:t>B</a:t>
            </a:r>
            <a:r>
              <a:rPr lang="en-US" b="1" dirty="0" smtClean="0"/>
              <a:t>:</a:t>
            </a:r>
            <a:r>
              <a:rPr lang="en-US" dirty="0" smtClean="0"/>
              <a:t> Pulling a second Skittle from the same bag that is also red.</a:t>
            </a:r>
            <a:r>
              <a:rPr lang="en-US" b="1" i="1" dirty="0" smtClean="0"/>
              <a:t> </a:t>
            </a:r>
          </a:p>
          <a:p>
            <a:pPr marL="347663" indent="-347663"/>
            <a:r>
              <a:rPr lang="en-US" b="1" dirty="0" smtClean="0"/>
              <a:t>b. Event </a:t>
            </a:r>
            <a:r>
              <a:rPr lang="en-US" b="1" i="1" dirty="0" smtClean="0"/>
              <a:t>A</a:t>
            </a:r>
            <a:r>
              <a:rPr lang="en-US" b="1" dirty="0" smtClean="0"/>
              <a:t>:</a:t>
            </a:r>
            <a:r>
              <a:rPr lang="en-US" b="1" i="1" dirty="0" smtClean="0"/>
              <a:t> </a:t>
            </a:r>
            <a:r>
              <a:rPr lang="en-US" dirty="0" smtClean="0"/>
              <a:t>A woman giving birth to a daughter. </a:t>
            </a:r>
          </a:p>
          <a:p>
            <a:pPr marL="347663" indent="-347663">
              <a:spcBef>
                <a:spcPts val="0"/>
              </a:spcBef>
            </a:pPr>
            <a:r>
              <a:rPr lang="en-US" b="1" dirty="0" smtClean="0"/>
              <a:t>	Event </a:t>
            </a:r>
            <a:r>
              <a:rPr lang="en-US" b="1" i="1" dirty="0" smtClean="0"/>
              <a:t>B</a:t>
            </a:r>
            <a:r>
              <a:rPr lang="en-US" b="1" dirty="0" smtClean="0"/>
              <a:t>:</a:t>
            </a:r>
            <a:r>
              <a:rPr lang="en-US" dirty="0" smtClean="0"/>
              <a:t> The same woman’s second child is also a girl.</a:t>
            </a:r>
            <a:r>
              <a:rPr lang="en-US" b="1" i="1" dirty="0" smtClean="0"/>
              <a:t> </a:t>
            </a:r>
          </a:p>
          <a:p>
            <a:pPr marL="347663" indent="-347663"/>
            <a:r>
              <a:rPr lang="en-US" b="1" dirty="0" smtClean="0"/>
              <a:t>c. Event </a:t>
            </a:r>
            <a:r>
              <a:rPr lang="en-US" b="1" i="1" dirty="0" smtClean="0"/>
              <a:t>A</a:t>
            </a:r>
            <a:r>
              <a:rPr lang="en-US" b="1" dirty="0" smtClean="0"/>
              <a:t>:</a:t>
            </a:r>
            <a:r>
              <a:rPr lang="en-US" b="1" i="1" dirty="0" smtClean="0"/>
              <a:t> </a:t>
            </a:r>
            <a:r>
              <a:rPr lang="en-US" dirty="0" smtClean="0"/>
              <a:t>Tina is the first woman to finish the 2020 Boston Marathon. </a:t>
            </a:r>
            <a:r>
              <a:rPr lang="en-US" b="1" dirty="0" smtClean="0"/>
              <a:t>Event </a:t>
            </a:r>
            <a:r>
              <a:rPr lang="en-US" b="1" i="1" dirty="0" smtClean="0"/>
              <a:t>B</a:t>
            </a:r>
            <a:r>
              <a:rPr lang="en-US" b="1" dirty="0" smtClean="0"/>
              <a:t>:</a:t>
            </a:r>
            <a:r>
              <a:rPr lang="en-US" dirty="0" smtClean="0"/>
              <a:t> Tina is the first woman to finish the 2021 New York Marathon.</a:t>
            </a:r>
            <a:r>
              <a:rPr lang="en-US" b="1" i="1"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 and Multiplication Rules of Probability</a:t>
            </a:r>
            <a:endParaRPr lang="en-US" dirty="0"/>
          </a:p>
        </p:txBody>
      </p:sp>
      <p:sp>
        <p:nvSpPr>
          <p:cNvPr id="3" name="Content Placeholder 2"/>
          <p:cNvSpPr>
            <a:spLocks noGrp="1"/>
          </p:cNvSpPr>
          <p:nvPr>
            <p:ph idx="1"/>
          </p:nvPr>
        </p:nvSpPr>
        <p:spPr/>
        <p:txBody>
          <a:bodyPr/>
          <a:lstStyle/>
          <a:p>
            <a:r>
              <a:rPr lang="en-US" dirty="0" smtClean="0"/>
              <a:t>We now turn our attention to those probabilities that involve two events, rather than just a singular event. There are only two possibilities.</a:t>
            </a:r>
          </a:p>
          <a:p>
            <a:pPr marL="514350" indent="-514350">
              <a:buFont typeface="+mj-lt"/>
              <a:buAutoNum type="arabicPeriod"/>
            </a:pPr>
            <a:r>
              <a:rPr lang="en-US" dirty="0" smtClean="0"/>
              <a:t>Event </a:t>
            </a:r>
            <a:r>
              <a:rPr lang="en-US" i="1" dirty="0" smtClean="0"/>
              <a:t>A</a:t>
            </a:r>
            <a:r>
              <a:rPr lang="en-US" dirty="0" smtClean="0"/>
              <a:t> happening </a:t>
            </a:r>
            <a:r>
              <a:rPr lang="en-US" b="1" i="1" dirty="0" smtClean="0"/>
              <a:t>or</a:t>
            </a:r>
            <a:r>
              <a:rPr lang="en-US" dirty="0" smtClean="0"/>
              <a:t> Event </a:t>
            </a:r>
            <a:r>
              <a:rPr lang="en-US" i="1" dirty="0" smtClean="0"/>
              <a:t>B</a:t>
            </a:r>
            <a:r>
              <a:rPr lang="en-US" dirty="0" smtClean="0"/>
              <a:t> happening</a:t>
            </a:r>
          </a:p>
          <a:p>
            <a:pPr marL="514350" indent="-514350">
              <a:buFont typeface="+mj-lt"/>
              <a:buAutoNum type="arabicPeriod"/>
            </a:pPr>
            <a:r>
              <a:rPr lang="en-US" dirty="0"/>
              <a:t>Event </a:t>
            </a:r>
            <a:r>
              <a:rPr lang="en-US" i="1" dirty="0"/>
              <a:t>A</a:t>
            </a:r>
            <a:r>
              <a:rPr lang="en-US" dirty="0"/>
              <a:t> happening </a:t>
            </a:r>
            <a:r>
              <a:rPr lang="en-US" b="1" i="1" dirty="0" smtClean="0"/>
              <a:t>and </a:t>
            </a:r>
            <a:r>
              <a:rPr lang="en-US" dirty="0" smtClean="0"/>
              <a:t>Event </a:t>
            </a:r>
            <a:r>
              <a:rPr lang="en-US" i="1" dirty="0"/>
              <a:t>B</a:t>
            </a:r>
            <a:r>
              <a:rPr lang="en-US" dirty="0"/>
              <a:t> happening</a:t>
            </a:r>
          </a:p>
          <a:p>
            <a:r>
              <a:rPr lang="en-US" dirty="0" smtClean="0"/>
              <a:t>Of course, there are some subtleties of distinction that we will need to take note of as we go along.</a:t>
            </a:r>
            <a:endParaRPr lang="en-US" dirty="0"/>
          </a:p>
        </p:txBody>
      </p:sp>
    </p:spTree>
    <p:extLst>
      <p:ext uri="{BB962C8B-B14F-4D97-AF65-F5344CB8AC3E}">
        <p14:creationId xmlns:p14="http://schemas.microsoft.com/office/powerpoint/2010/main" val="13308181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Independent vs. Dependent Events (cont.)</a:t>
            </a:r>
            <a:endParaRPr lang="en-US" dirty="0"/>
          </a:p>
        </p:txBody>
      </p:sp>
      <p:sp>
        <p:nvSpPr>
          <p:cNvPr id="3" name="Content Placeholder 2"/>
          <p:cNvSpPr>
            <a:spLocks noGrp="1"/>
          </p:cNvSpPr>
          <p:nvPr>
            <p:ph idx="1"/>
          </p:nvPr>
        </p:nvSpPr>
        <p:spPr>
          <a:xfrm>
            <a:off x="457200" y="1280160"/>
            <a:ext cx="8229600" cy="4573560"/>
          </a:xfrm>
        </p:spPr>
        <p:txBody>
          <a:bodyPr>
            <a:spAutoFit/>
          </a:bodyPr>
          <a:lstStyle/>
          <a:p>
            <a:pPr marL="347663" indent="-347663"/>
            <a:r>
              <a:rPr lang="en-US" b="1" dirty="0" smtClean="0"/>
              <a:t>Solution </a:t>
            </a:r>
          </a:p>
          <a:p>
            <a:pPr marL="347663" indent="-347663"/>
            <a:r>
              <a:rPr lang="en-US" b="1" dirty="0" smtClean="0"/>
              <a:t>a. </a:t>
            </a:r>
            <a:r>
              <a:rPr lang="en-US" dirty="0" smtClean="0"/>
              <a:t>These events are dependent. The chances of drawing a second red Skittle from the bag decreases after the first one is drawn, because it obviously was not replaced in the bag. It was eaten.</a:t>
            </a:r>
            <a:r>
              <a:rPr lang="en-US" b="1" dirty="0" smtClean="0"/>
              <a:t> </a:t>
            </a:r>
          </a:p>
          <a:p>
            <a:pPr marL="347663" indent="-347663"/>
            <a:r>
              <a:rPr lang="en-US" b="1" dirty="0" smtClean="0"/>
              <a:t>b. </a:t>
            </a:r>
            <a:r>
              <a:rPr lang="en-US" dirty="0" smtClean="0"/>
              <a:t>Although these events might appear dependent on one another, the probability that a child is a girl is the same for any given pregnancy. It is not affected by the gender of any previous pregnancies. Therefore, these events are independent.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Independent vs. Dependent Events (cont.)</a:t>
            </a:r>
            <a:endParaRPr lang="en-US" dirty="0"/>
          </a:p>
        </p:txBody>
      </p:sp>
      <p:sp>
        <p:nvSpPr>
          <p:cNvPr id="3" name="Content Placeholder 2"/>
          <p:cNvSpPr>
            <a:spLocks noGrp="1"/>
          </p:cNvSpPr>
          <p:nvPr>
            <p:ph idx="1"/>
          </p:nvPr>
        </p:nvSpPr>
        <p:spPr>
          <a:xfrm>
            <a:off x="457200" y="1280160"/>
            <a:ext cx="8229600" cy="4401205"/>
          </a:xfrm>
        </p:spPr>
        <p:txBody>
          <a:bodyPr>
            <a:spAutoFit/>
          </a:bodyPr>
          <a:lstStyle/>
          <a:p>
            <a:pPr marL="347663" indent="-347663"/>
            <a:r>
              <a:rPr lang="en-US" b="1" dirty="0" smtClean="0"/>
              <a:t>c. 	</a:t>
            </a:r>
            <a:r>
              <a:rPr lang="en-US" dirty="0" smtClean="0"/>
              <a:t>At first glance these events might seem independent of one another. You might think that winning one race has no effect on winning a second race. In fact, the best starting positions for runners in large marathons are given to winners of previous races. Also, running a second marathon in consecutive years will have an effect on your body when training for and running the second one (whether that effect is positive or negative). Therefore, these events are dependent.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Independent vs. Dependent Events (cont.)</a:t>
            </a:r>
            <a:endParaRPr lang="en-US" dirty="0"/>
          </a:p>
        </p:txBody>
      </p:sp>
      <p:sp>
        <p:nvSpPr>
          <p:cNvPr id="3" name="Content Placeholder 2"/>
          <p:cNvSpPr>
            <a:spLocks noGrp="1"/>
          </p:cNvSpPr>
          <p:nvPr>
            <p:ph idx="1"/>
          </p:nvPr>
        </p:nvSpPr>
        <p:spPr>
          <a:xfrm>
            <a:off x="457200" y="1280160"/>
            <a:ext cx="8229600" cy="2246769"/>
          </a:xfrm>
        </p:spPr>
        <p:txBody>
          <a:bodyPr>
            <a:spAutoFit/>
          </a:bodyPr>
          <a:lstStyle/>
          <a:p>
            <a:r>
              <a:rPr lang="en-US" dirty="0" smtClean="0"/>
              <a:t>This example illustrates determining dependence of events. Sometimes our own personal knowledge or experiences are not enough to rely on and we need to look to experts in other fields to help us determine whether events are dependent or not.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Multiplication Rule for Independent Events </a:t>
            </a:r>
            <a:endParaRPr lang="en-US" dirty="0"/>
          </a:p>
        </p:txBody>
      </p:sp>
      <p:sp>
        <p:nvSpPr>
          <p:cNvPr id="3" name="Content Placeholder 2"/>
          <p:cNvSpPr>
            <a:spLocks noGrp="1"/>
          </p:cNvSpPr>
          <p:nvPr>
            <p:ph idx="1"/>
          </p:nvPr>
        </p:nvSpPr>
        <p:spPr>
          <a:xfrm>
            <a:off x="457200" y="1280160"/>
            <a:ext cx="8229600" cy="2419124"/>
          </a:xfrm>
          <a:solidFill>
            <a:schemeClr val="accent3"/>
          </a:solidFill>
          <a:ln w="28575">
            <a:solidFill>
              <a:srgbClr val="000000"/>
            </a:solidFill>
          </a:ln>
        </p:spPr>
        <p:txBody>
          <a:bodyPr>
            <a:spAutoFit/>
          </a:bodyPr>
          <a:lstStyle/>
          <a:p>
            <a:pPr algn="ctr"/>
            <a:r>
              <a:rPr lang="en-US" b="1" dirty="0" smtClean="0">
                <a:solidFill>
                  <a:srgbClr val="000000"/>
                </a:solidFill>
              </a:rPr>
              <a:t>Multiplication Rule for Independent Events </a:t>
            </a:r>
          </a:p>
          <a:p>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are </a:t>
            </a:r>
            <a:r>
              <a:rPr lang="en-US" b="1" dirty="0" smtClean="0">
                <a:solidFill>
                  <a:srgbClr val="C00000"/>
                </a:solidFill>
              </a:rPr>
              <a:t>independent events </a:t>
            </a:r>
            <a:r>
              <a:rPr lang="en-US" dirty="0" smtClean="0">
                <a:solidFill>
                  <a:srgbClr val="000000"/>
                </a:solidFill>
              </a:rPr>
              <a:t>when the probability of Event </a:t>
            </a:r>
            <a:r>
              <a:rPr lang="en-US" i="1" dirty="0" smtClean="0">
                <a:solidFill>
                  <a:srgbClr val="000000"/>
                </a:solidFill>
              </a:rPr>
              <a:t>A</a:t>
            </a:r>
            <a:r>
              <a:rPr lang="en-US" dirty="0" smtClean="0">
                <a:solidFill>
                  <a:srgbClr val="000000"/>
                </a:solidFill>
              </a:rPr>
              <a:t> happening and Event </a:t>
            </a:r>
            <a:r>
              <a:rPr lang="en-US" i="1" dirty="0" smtClean="0">
                <a:solidFill>
                  <a:srgbClr val="000000"/>
                </a:solidFill>
              </a:rPr>
              <a:t>B</a:t>
            </a:r>
            <a:r>
              <a:rPr lang="en-US" dirty="0" smtClean="0">
                <a:solidFill>
                  <a:srgbClr val="000000"/>
                </a:solidFill>
              </a:rPr>
              <a:t> happening is given by </a:t>
            </a:r>
          </a:p>
          <a:p>
            <a:endParaRPr lang="en-US" dirty="0" smtClean="0">
              <a:solidFill>
                <a:srgbClr val="000000"/>
              </a:solidFill>
            </a:endParaRPr>
          </a:p>
        </p:txBody>
      </p:sp>
      <p:graphicFrame>
        <p:nvGraphicFramePr>
          <p:cNvPr id="65538" name="Object 2"/>
          <p:cNvGraphicFramePr>
            <a:graphicFrameLocks noChangeAspect="1"/>
          </p:cNvGraphicFramePr>
          <p:nvPr/>
        </p:nvGraphicFramePr>
        <p:xfrm>
          <a:off x="2800350" y="2910114"/>
          <a:ext cx="3543300" cy="469900"/>
        </p:xfrm>
        <a:graphic>
          <a:graphicData uri="http://schemas.openxmlformats.org/presentationml/2006/ole">
            <mc:AlternateContent xmlns:mc="http://schemas.openxmlformats.org/markup-compatibility/2006">
              <mc:Choice xmlns:v="urn:schemas-microsoft-com:vml" Requires="v">
                <p:oleObj spid="_x0000_s65569" name="Equation" r:id="rId3" imgW="3543120" imgH="469800" progId="Equation.DSMT4">
                  <p:embed/>
                </p:oleObj>
              </mc:Choice>
              <mc:Fallback>
                <p:oleObj name="Equation" r:id="rId3" imgW="354312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0350" y="2910114"/>
                        <a:ext cx="354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Multiplication Rule for Independent Events </a:t>
            </a:r>
            <a:endParaRPr lang="en-US" dirty="0"/>
          </a:p>
        </p:txBody>
      </p:sp>
      <p:sp>
        <p:nvSpPr>
          <p:cNvPr id="3" name="Content Placeholder 2"/>
          <p:cNvSpPr>
            <a:spLocks noGrp="1"/>
          </p:cNvSpPr>
          <p:nvPr>
            <p:ph idx="1"/>
          </p:nvPr>
        </p:nvSpPr>
        <p:spPr/>
        <p:txBody>
          <a:bodyPr/>
          <a:lstStyle/>
          <a:p>
            <a:r>
              <a:rPr lang="en-US" dirty="0" smtClean="0"/>
              <a:t>Given a fair die and a standard deck of </a:t>
            </a:r>
            <a:r>
              <a:rPr lang="en-US" dirty="0" smtClean="0">
                <a:solidFill>
                  <a:srgbClr val="0000FF"/>
                </a:solidFill>
              </a:rPr>
              <a:t>52</a:t>
            </a:r>
            <a:r>
              <a:rPr lang="en-US" dirty="0" smtClean="0"/>
              <a:t> cards, find the probability of rolling a </a:t>
            </a:r>
            <a:r>
              <a:rPr lang="en-US" dirty="0" smtClean="0">
                <a:solidFill>
                  <a:srgbClr val="0000FF"/>
                </a:solidFill>
              </a:rPr>
              <a:t>6</a:t>
            </a:r>
            <a:r>
              <a:rPr lang="en-US" dirty="0" smtClean="0"/>
              <a:t> </a:t>
            </a:r>
            <a:r>
              <a:rPr lang="en-US" i="1" dirty="0" smtClean="0"/>
              <a:t>and </a:t>
            </a:r>
            <a:r>
              <a:rPr lang="en-US" dirty="0" smtClean="0"/>
              <a:t>drawing an ace. </a:t>
            </a:r>
          </a:p>
          <a:p>
            <a:r>
              <a:rPr lang="en-US" b="1" dirty="0" smtClean="0"/>
              <a:t>Solution </a:t>
            </a:r>
          </a:p>
          <a:p>
            <a:r>
              <a:rPr lang="en-US" dirty="0" smtClean="0"/>
              <a:t>Because the number rolled on the die does not affect the card drawn from the deck and vice versa, the events here are independent. Using the Multiplication Rule for Independent Events, we have </a:t>
            </a:r>
            <a:endParaRPr lang="en-US" dirty="0"/>
          </a:p>
        </p:txBody>
      </p:sp>
      <p:graphicFrame>
        <p:nvGraphicFramePr>
          <p:cNvPr id="66563" name="Object 3"/>
          <p:cNvGraphicFramePr>
            <a:graphicFrameLocks noChangeAspect="1"/>
          </p:cNvGraphicFramePr>
          <p:nvPr/>
        </p:nvGraphicFramePr>
        <p:xfrm>
          <a:off x="1738086" y="4539342"/>
          <a:ext cx="3949700" cy="469900"/>
        </p:xfrm>
        <a:graphic>
          <a:graphicData uri="http://schemas.openxmlformats.org/presentationml/2006/ole">
            <mc:AlternateContent xmlns:mc="http://schemas.openxmlformats.org/markup-compatibility/2006">
              <mc:Choice xmlns:v="urn:schemas-microsoft-com:vml" Requires="v">
                <p:oleObj spid="_x0000_s66687" name="Equation" r:id="rId3" imgW="3949560" imgH="469800" progId="Equation.DSMT4">
                  <p:embed/>
                </p:oleObj>
              </mc:Choice>
              <mc:Fallback>
                <p:oleObj name="Equation" r:id="rId3" imgW="39495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8086" y="4539342"/>
                        <a:ext cx="394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3657600" y="5105400"/>
          <a:ext cx="1104900" cy="838200"/>
        </p:xfrm>
        <a:graphic>
          <a:graphicData uri="http://schemas.openxmlformats.org/presentationml/2006/ole">
            <mc:AlternateContent xmlns:mc="http://schemas.openxmlformats.org/markup-compatibility/2006">
              <mc:Choice xmlns:v="urn:schemas-microsoft-com:vml" Requires="v">
                <p:oleObj spid="_x0000_s66688" name="Equation" r:id="rId5" imgW="1104840" imgH="838080" progId="Equation.DSMT4">
                  <p:embed/>
                </p:oleObj>
              </mc:Choice>
              <mc:Fallback>
                <p:oleObj name="Equation" r:id="rId5" imgW="1104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51054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4800600" y="5105400"/>
          <a:ext cx="889000" cy="838200"/>
        </p:xfrm>
        <a:graphic>
          <a:graphicData uri="http://schemas.openxmlformats.org/presentationml/2006/ole">
            <mc:AlternateContent xmlns:mc="http://schemas.openxmlformats.org/markup-compatibility/2006">
              <mc:Choice xmlns:v="urn:schemas-microsoft-com:vml" Requires="v">
                <p:oleObj spid="_x0000_s66689" name="Equation" r:id="rId7" imgW="888840" imgH="838080" progId="Equation.DSMT4">
                  <p:embed/>
                </p:oleObj>
              </mc:Choice>
              <mc:Fallback>
                <p:oleObj name="Equation" r:id="rId7" imgW="8888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00600" y="51054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6566" name="Object 6"/>
          <p:cNvGraphicFramePr>
            <a:graphicFrameLocks noChangeAspect="1"/>
          </p:cNvGraphicFramePr>
          <p:nvPr>
            <p:extLst>
              <p:ext uri="{D42A27DB-BD31-4B8C-83A1-F6EECF244321}">
                <p14:modId xmlns:p14="http://schemas.microsoft.com/office/powerpoint/2010/main" val="3031987343"/>
              </p:ext>
            </p:extLst>
          </p:nvPr>
        </p:nvGraphicFramePr>
        <p:xfrm>
          <a:off x="5715000" y="5410200"/>
          <a:ext cx="1714500" cy="292100"/>
        </p:xfrm>
        <a:graphic>
          <a:graphicData uri="http://schemas.openxmlformats.org/presentationml/2006/ole">
            <mc:AlternateContent xmlns:mc="http://schemas.openxmlformats.org/markup-compatibility/2006">
              <mc:Choice xmlns:v="urn:schemas-microsoft-com:vml" Requires="v">
                <p:oleObj spid="_x0000_s66690" name="Equation" r:id="rId9" imgW="1714320" imgH="291960" progId="Equation.DSMT4">
                  <p:embed/>
                </p:oleObj>
              </mc:Choice>
              <mc:Fallback>
                <p:oleObj name="Equation" r:id="rId9" imgW="1714320" imgH="291960" progId="Equation.DSMT4">
                  <p:embed/>
                  <p:pic>
                    <p:nvPicPr>
                      <p:cNvPr id="0" name="Picture 6"/>
                      <p:cNvPicPr>
                        <a:picLocks noChangeAspect="1" noChangeArrowheads="1"/>
                      </p:cNvPicPr>
                      <p:nvPr/>
                    </p:nvPicPr>
                    <p:blipFill>
                      <a:blip r:embed="rId10"/>
                      <a:srcRect/>
                      <a:stretch>
                        <a:fillRect/>
                      </a:stretch>
                    </p:blipFill>
                    <p:spPr bwMode="auto">
                      <a:xfrm>
                        <a:off x="5715000" y="5410200"/>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65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Multiplication Rule for Independent Events </a:t>
            </a:r>
            <a:endParaRPr lang="en-US" dirty="0"/>
          </a:p>
        </p:txBody>
      </p:sp>
      <p:sp>
        <p:nvSpPr>
          <p:cNvPr id="3" name="Content Placeholder 2"/>
          <p:cNvSpPr>
            <a:spLocks noGrp="1"/>
          </p:cNvSpPr>
          <p:nvPr>
            <p:ph idx="1"/>
          </p:nvPr>
        </p:nvSpPr>
        <p:spPr/>
        <p:txBody>
          <a:bodyPr/>
          <a:lstStyle/>
          <a:p>
            <a:r>
              <a:rPr lang="en-US" dirty="0" smtClean="0"/>
              <a:t>Suppose we know the following breakdown for internal medicine/pediatric hospitalists who work at Madison Regional Hospital and the ages of their patients on a given day. </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Multiplication Rule for Independent Events (cont.)</a:t>
            </a:r>
            <a:endParaRPr lang="en-US" dirty="0"/>
          </a:p>
        </p:txBody>
      </p:sp>
      <p:graphicFrame>
        <p:nvGraphicFramePr>
          <p:cNvPr id="4" name="Content Placeholder 3"/>
          <p:cNvGraphicFramePr>
            <a:graphicFrameLocks noGrp="1"/>
          </p:cNvGraphicFramePr>
          <p:nvPr>
            <p:ph idx="1"/>
          </p:nvPr>
        </p:nvGraphicFramePr>
        <p:xfrm>
          <a:off x="1920240" y="1219200"/>
          <a:ext cx="5303520" cy="4581525"/>
        </p:xfrm>
        <a:graphic>
          <a:graphicData uri="http://schemas.openxmlformats.org/drawingml/2006/table">
            <a:tbl>
              <a:tblPr firstRow="1" bandRow="1">
                <a:tableStyleId>{5C22544A-7EE6-4342-B048-85BDC9FD1C3A}</a:tableStyleId>
              </a:tblPr>
              <a:tblGrid>
                <a:gridCol w="731520"/>
                <a:gridCol w="2286000"/>
                <a:gridCol w="2286000"/>
              </a:tblGrid>
              <a:tr h="5486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3: Hospitalists </a:t>
                      </a:r>
                      <a:r>
                        <a:rPr lang="en-US" sz="2400" b="1" i="0" u="none" strike="noStrike" dirty="0">
                          <a:solidFill>
                            <a:schemeClr val="bg1"/>
                          </a:solidFill>
                          <a:latin typeface="Calibri"/>
                        </a:rPr>
                        <a:t>at Madison </a:t>
                      </a:r>
                      <a:endParaRPr lang="en-US" sz="2400" b="1" i="0" u="none" strike="noStrike" dirty="0" smtClean="0">
                        <a:solidFill>
                          <a:schemeClr val="bg1"/>
                        </a:solidFill>
                        <a:latin typeface="Calibri"/>
                      </a:endParaRPr>
                    </a:p>
                    <a:p>
                      <a:pPr algn="ctr" fontAlgn="b"/>
                      <a:r>
                        <a:rPr lang="en-US" sz="2400" b="1" i="0" u="none" strike="noStrike" dirty="0" smtClean="0">
                          <a:solidFill>
                            <a:schemeClr val="bg1"/>
                          </a:solidFill>
                          <a:latin typeface="Calibri"/>
                        </a:rPr>
                        <a:t>Regional Hospital</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800" b="0" i="0" u="none" strike="noStrike" dirty="0">
                        <a:solidFill>
                          <a:srgbClr val="000000"/>
                        </a:solidFill>
                        <a:latin typeface="Calibri"/>
                      </a:endParaRPr>
                    </a:p>
                  </a:txBody>
                  <a:tcPr marL="9525" marR="9525" marT="9525" marB="0" anchor="ctr"/>
                </a:tc>
                <a:tc hMerge="1">
                  <a:txBody>
                    <a:bodyPr/>
                    <a:lstStyle/>
                    <a:p>
                      <a:pPr algn="ctr" fontAlgn="b"/>
                      <a:endParaRPr lang="en-US" sz="2800" b="0" i="0" u="none" strike="noStrike" dirty="0">
                        <a:solidFill>
                          <a:srgbClr val="000000"/>
                        </a:solidFill>
                        <a:latin typeface="Calibri"/>
                      </a:endParaRPr>
                    </a:p>
                  </a:txBody>
                  <a:tcPr marL="9525" marR="9525" marT="9525" marB="0" anchor="ctr"/>
                </a:tc>
              </a:tr>
              <a:tr h="640080">
                <a:tc rowSpan="3">
                  <a:txBody>
                    <a:bodyPr/>
                    <a:lstStyle/>
                    <a:p>
                      <a:pPr algn="ctr" fontAlgn="b"/>
                      <a:r>
                        <a:rPr lang="en-US" sz="2400" b="1" i="0" u="none" strike="noStrike" dirty="0">
                          <a:solidFill>
                            <a:srgbClr val="000000"/>
                          </a:solidFill>
                          <a:latin typeface="Calibri"/>
                        </a:rPr>
                        <a:t>Hospitalist Gender</a:t>
                      </a:r>
                    </a:p>
                  </a:txBody>
                  <a:tcPr marL="9525" marR="9525" marT="9525" marB="0" vert="vert270" anchor="ctr"/>
                </a:tc>
                <a:tc>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 </a:t>
                      </a:r>
                      <a:r>
                        <a:rPr lang="en-US" sz="2400" b="1" i="0" u="none" strike="noStrike" dirty="0" smtClean="0">
                          <a:solidFill>
                            <a:srgbClr val="000000"/>
                          </a:solidFill>
                          <a:latin typeface="+mn-lt"/>
                        </a:rPr>
                        <a:t>Number</a:t>
                      </a:r>
                      <a:endParaRPr lang="en-US" sz="2400" b="1" i="0" u="none" strike="noStrike" dirty="0">
                        <a:solidFill>
                          <a:srgbClr val="000000"/>
                        </a:solidFill>
                        <a:latin typeface="Calibri"/>
                      </a:endParaRPr>
                    </a:p>
                  </a:txBody>
                  <a:tcPr marL="9525" marR="9525" marT="9525" marB="0" anchor="ctr"/>
                </a:tc>
              </a:tr>
              <a:tr h="640080">
                <a:tc vMerge="1">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mn-lt"/>
                        </a:rPr>
                        <a:t>Male</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 </a:t>
                      </a:r>
                      <a:r>
                        <a:rPr lang="en-US" sz="2400" b="0" i="0" u="none" strike="noStrike" dirty="0" smtClean="0">
                          <a:solidFill>
                            <a:srgbClr val="000000"/>
                          </a:solidFill>
                          <a:latin typeface="Calibri"/>
                        </a:rPr>
                        <a:t>6</a:t>
                      </a:r>
                      <a:endParaRPr lang="en-US" sz="2400" b="0" i="0" u="none" strike="noStrike" dirty="0">
                        <a:solidFill>
                          <a:srgbClr val="000000"/>
                        </a:solidFill>
                        <a:latin typeface="Calibri"/>
                      </a:endParaRPr>
                    </a:p>
                  </a:txBody>
                  <a:tcPr marL="9525" marR="9525" marT="9525" marB="0" anchor="ctr"/>
                </a:tc>
              </a:tr>
              <a:tr h="640080">
                <a:tc vMerge="1">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mn-lt"/>
                        </a:rPr>
                        <a:t>Female</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 </a:t>
                      </a:r>
                      <a:r>
                        <a:rPr lang="en-US" sz="2400" b="0" i="0" u="none" strike="noStrike" dirty="0" smtClean="0">
                          <a:solidFill>
                            <a:srgbClr val="000000"/>
                          </a:solidFill>
                          <a:latin typeface="Calibri"/>
                        </a:rPr>
                        <a:t>7</a:t>
                      </a:r>
                      <a:endParaRPr lang="en-US" sz="2400" b="0" i="0" u="none" strike="noStrike" dirty="0">
                        <a:solidFill>
                          <a:srgbClr val="000000"/>
                        </a:solidFill>
                        <a:latin typeface="Calibri"/>
                      </a:endParaRPr>
                    </a:p>
                  </a:txBody>
                  <a:tcPr marL="9525" marR="9525" marT="9525" marB="0" anchor="ctr"/>
                </a:tc>
              </a:tr>
              <a:tr h="640080">
                <a:tc rowSpan="3">
                  <a:txBody>
                    <a:bodyPr/>
                    <a:lstStyle/>
                    <a:p>
                      <a:pPr algn="ctr" fontAlgn="b"/>
                      <a:r>
                        <a:rPr lang="en-US" sz="2400" b="1" i="0" u="none" strike="noStrike" dirty="0">
                          <a:solidFill>
                            <a:srgbClr val="000000"/>
                          </a:solidFill>
                          <a:latin typeface="Calibri"/>
                        </a:rPr>
                        <a:t>Patient Age</a:t>
                      </a:r>
                    </a:p>
                  </a:txBody>
                  <a:tcPr marL="9525" marR="9525" marT="9525" marB="0" vert="vert270" anchor="ctr"/>
                </a:tc>
                <a:tc>
                  <a:txBody>
                    <a:bodyPr/>
                    <a:lstStyle/>
                    <a:p>
                      <a:pPr algn="ctr" fontAlgn="b"/>
                      <a:r>
                        <a:rPr lang="en-US" sz="2400" b="0" i="0" u="none" strike="noStrike" dirty="0">
                          <a:solidFill>
                            <a:srgbClr val="000000"/>
                          </a:solidFill>
                          <a:latin typeface="Calibri"/>
                        </a:rPr>
                        <a:t>&lt; 35</a:t>
                      </a:r>
                    </a:p>
                  </a:txBody>
                  <a:tcPr marL="9525" marR="9525" marT="9525" marB="0" anchor="ctr"/>
                </a:tc>
                <a:tc>
                  <a:txBody>
                    <a:bodyPr/>
                    <a:lstStyle/>
                    <a:p>
                      <a:pPr algn="ctr" fontAlgn="b"/>
                      <a:r>
                        <a:rPr lang="en-US" sz="2400" b="0" i="0" u="none" strike="noStrike">
                          <a:solidFill>
                            <a:srgbClr val="000000"/>
                          </a:solidFill>
                          <a:latin typeface="Calibri"/>
                        </a:rPr>
                        <a:t>16</a:t>
                      </a:r>
                    </a:p>
                  </a:txBody>
                  <a:tcPr marL="9525" marR="9525" marT="9525" marB="0" anchor="ctr"/>
                </a:tc>
              </a:tr>
              <a:tr h="640080">
                <a:tc vMerge="1">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smtClean="0">
                          <a:solidFill>
                            <a:srgbClr val="000000"/>
                          </a:solidFill>
                          <a:latin typeface="+mn-lt"/>
                        </a:rPr>
                        <a:t>35 – 55</a:t>
                      </a:r>
                      <a:endParaRPr lang="en-US" sz="2400" b="0" i="0" u="none" strike="noStrike" dirty="0">
                        <a:solidFill>
                          <a:srgbClr val="000000"/>
                        </a:solidFill>
                        <a:latin typeface="+mn-lt"/>
                      </a:endParaRPr>
                    </a:p>
                  </a:txBody>
                  <a:tcPr marL="9525" marR="9525" marT="9525" marB="0" anchor="ctr"/>
                </a:tc>
                <a:tc>
                  <a:txBody>
                    <a:bodyPr/>
                    <a:lstStyle/>
                    <a:p>
                      <a:pPr algn="ctr" fontAlgn="b"/>
                      <a:r>
                        <a:rPr lang="en-US" sz="2400" b="0" i="0" u="none" strike="noStrike" dirty="0">
                          <a:solidFill>
                            <a:srgbClr val="000000"/>
                          </a:solidFill>
                          <a:latin typeface="Calibri"/>
                        </a:rPr>
                        <a:t> </a:t>
                      </a:r>
                      <a:r>
                        <a:rPr lang="en-US" sz="2400" b="0" i="0" u="none" strike="noStrike" dirty="0" smtClean="0">
                          <a:solidFill>
                            <a:srgbClr val="000000"/>
                          </a:solidFill>
                          <a:latin typeface="Calibri"/>
                        </a:rPr>
                        <a:t>35</a:t>
                      </a:r>
                      <a:endParaRPr lang="en-US" sz="2400" b="0" i="0" u="none" strike="noStrike" dirty="0">
                        <a:solidFill>
                          <a:srgbClr val="000000"/>
                        </a:solidFill>
                        <a:latin typeface="Calibri"/>
                      </a:endParaRPr>
                    </a:p>
                  </a:txBody>
                  <a:tcPr marL="9525" marR="9525" marT="9525" marB="0" anchor="ctr"/>
                </a:tc>
              </a:tr>
              <a:tr h="640080">
                <a:tc vMerge="1">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b="0" i="0" u="none" strike="noStrike" dirty="0" smtClean="0">
                          <a:solidFill>
                            <a:srgbClr val="000000"/>
                          </a:solidFill>
                          <a:latin typeface="+mn-lt"/>
                        </a:rPr>
                        <a:t>&gt; 55</a:t>
                      </a:r>
                    </a:p>
                  </a:txBody>
                  <a:tcPr marL="9525" marR="9525" marT="9525" marB="0" anchor="ctr"/>
                </a:tc>
                <a:tc>
                  <a:txBody>
                    <a:bodyPr/>
                    <a:lstStyle/>
                    <a:p>
                      <a:pPr algn="ctr" fontAlgn="b"/>
                      <a:r>
                        <a:rPr lang="en-US" sz="2400" b="0" i="0" u="none" strike="noStrike" dirty="0">
                          <a:solidFill>
                            <a:srgbClr val="000000"/>
                          </a:solidFill>
                          <a:latin typeface="Calibri"/>
                        </a:rPr>
                        <a:t> </a:t>
                      </a:r>
                      <a:r>
                        <a:rPr lang="en-US" sz="2400" b="0" i="0" u="none" strike="noStrike" dirty="0" smtClean="0">
                          <a:solidFill>
                            <a:srgbClr val="000000"/>
                          </a:solidFill>
                          <a:latin typeface="Calibri"/>
                        </a:rPr>
                        <a:t>21</a:t>
                      </a:r>
                      <a:endParaRPr lang="en-US" sz="2400" b="0" i="0" u="none" strike="noStrike" dirty="0">
                        <a:solidFill>
                          <a:srgbClr val="000000"/>
                        </a:solidFill>
                        <a:latin typeface="Calibri"/>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Multiplication Rule for Independent Events (cont.)</a:t>
            </a:r>
            <a:endParaRPr lang="en-US" dirty="0"/>
          </a:p>
        </p:txBody>
      </p:sp>
      <p:sp>
        <p:nvSpPr>
          <p:cNvPr id="3" name="Content Placeholder 2"/>
          <p:cNvSpPr>
            <a:spLocks noGrp="1"/>
          </p:cNvSpPr>
          <p:nvPr>
            <p:ph idx="1"/>
          </p:nvPr>
        </p:nvSpPr>
        <p:spPr/>
        <p:txBody>
          <a:bodyPr/>
          <a:lstStyle/>
          <a:p>
            <a:r>
              <a:rPr lang="en-US" dirty="0" smtClean="0"/>
              <a:t>What is the probability that the first patient treated is over </a:t>
            </a:r>
            <a:r>
              <a:rPr lang="en-US" dirty="0" smtClean="0">
                <a:solidFill>
                  <a:srgbClr val="0000FF"/>
                </a:solidFill>
              </a:rPr>
              <a:t>55 </a:t>
            </a:r>
            <a:r>
              <a:rPr lang="en-US" dirty="0" smtClean="0"/>
              <a:t>years old and treated by a male hospitalist at Madison Regional Hospital? </a:t>
            </a:r>
          </a:p>
          <a:p>
            <a:r>
              <a:rPr lang="en-US" b="1" dirty="0" smtClean="0"/>
              <a:t>Solution </a:t>
            </a:r>
          </a:p>
          <a:p>
            <a:r>
              <a:rPr lang="en-US" dirty="0" smtClean="0"/>
              <a:t>Because the age of the patient and the gender of the hospitalist have no effect on one another, these events are independent. So, we’ll have to use the Multiplication Rule of Probability for Independent Events and multiply the individual probabilities together. Let’s find the individual probabilities first.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Multiplication Rule for Independent Events (cont.)</a:t>
            </a:r>
            <a:endParaRPr lang="en-US" dirty="0"/>
          </a:p>
        </p:txBody>
      </p:sp>
      <p:sp>
        <p:nvSpPr>
          <p:cNvPr id="3" name="Content Placeholder 2"/>
          <p:cNvSpPr>
            <a:spLocks noGrp="1"/>
          </p:cNvSpPr>
          <p:nvPr>
            <p:ph idx="1"/>
          </p:nvPr>
        </p:nvSpPr>
        <p:spPr>
          <a:xfrm>
            <a:off x="457200" y="3139440"/>
            <a:ext cx="8229600" cy="2651760"/>
          </a:xfrm>
        </p:spPr>
        <p:txBody>
          <a:bodyPr/>
          <a:lstStyle/>
          <a:p>
            <a:r>
              <a:rPr lang="en-US" dirty="0" smtClean="0"/>
              <a:t>Using the Multiplication Rule for Independent Events, we have the following. </a:t>
            </a:r>
            <a:endParaRPr lang="en-US" dirty="0"/>
          </a:p>
        </p:txBody>
      </p:sp>
      <p:graphicFrame>
        <p:nvGraphicFramePr>
          <p:cNvPr id="67591" name="Object 7"/>
          <p:cNvGraphicFramePr>
            <a:graphicFrameLocks noChangeAspect="1"/>
          </p:cNvGraphicFramePr>
          <p:nvPr/>
        </p:nvGraphicFramePr>
        <p:xfrm>
          <a:off x="1585686" y="4343400"/>
          <a:ext cx="5981700" cy="469900"/>
        </p:xfrm>
        <a:graphic>
          <a:graphicData uri="http://schemas.openxmlformats.org/presentationml/2006/ole">
            <mc:AlternateContent xmlns:mc="http://schemas.openxmlformats.org/markup-compatibility/2006">
              <mc:Choice xmlns:v="urn:schemas-microsoft-com:vml" Requires="v">
                <p:oleObj spid="_x0000_s67777" name="Equation" r:id="rId3" imgW="5981400" imgH="469800" progId="Equation.DSMT4">
                  <p:embed/>
                </p:oleObj>
              </mc:Choice>
              <mc:Fallback>
                <p:oleObj name="Equation" r:id="rId3" imgW="5981400" imgH="4698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5686" y="4343400"/>
                        <a:ext cx="5981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2971800" y="4909458"/>
          <a:ext cx="1257300" cy="838200"/>
        </p:xfrm>
        <a:graphic>
          <a:graphicData uri="http://schemas.openxmlformats.org/presentationml/2006/ole">
            <mc:AlternateContent xmlns:mc="http://schemas.openxmlformats.org/markup-compatibility/2006">
              <mc:Choice xmlns:v="urn:schemas-microsoft-com:vml" Requires="v">
                <p:oleObj spid="_x0000_s67778" name="Equation" r:id="rId5" imgW="1257120" imgH="838080" progId="Equation.DSMT4">
                  <p:embed/>
                </p:oleObj>
              </mc:Choice>
              <mc:Fallback>
                <p:oleObj name="Equation" r:id="rId5" imgW="1257120" imgH="8380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4909458"/>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38172" y="4923972"/>
          <a:ext cx="889000" cy="838200"/>
        </p:xfrm>
        <a:graphic>
          <a:graphicData uri="http://schemas.openxmlformats.org/presentationml/2006/ole">
            <mc:AlternateContent xmlns:mc="http://schemas.openxmlformats.org/markup-compatibility/2006">
              <mc:Choice xmlns:v="urn:schemas-microsoft-com:vml" Requires="v">
                <p:oleObj spid="_x0000_s67779" name="Equation" r:id="rId7" imgW="888840" imgH="838080" progId="Equation.DSMT4">
                  <p:embed/>
                </p:oleObj>
              </mc:Choice>
              <mc:Fallback>
                <p:oleObj name="Equation" r:id="rId7" imgW="888840" imgH="8380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38172" y="4923972"/>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5167086" y="5196114"/>
          <a:ext cx="1625600" cy="292100"/>
        </p:xfrm>
        <a:graphic>
          <a:graphicData uri="http://schemas.openxmlformats.org/presentationml/2006/ole">
            <mc:AlternateContent xmlns:mc="http://schemas.openxmlformats.org/markup-compatibility/2006">
              <mc:Choice xmlns:v="urn:schemas-microsoft-com:vml" Requires="v">
                <p:oleObj spid="_x0000_s67780" name="Equation" r:id="rId9" imgW="1625400" imgH="291960" progId="Equation.DSMT4">
                  <p:embed/>
                </p:oleObj>
              </mc:Choice>
              <mc:Fallback>
                <p:oleObj name="Equation" r:id="rId9" imgW="1625400" imgH="291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67086" y="5196114"/>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2714172" y="1219200"/>
          <a:ext cx="3708400" cy="838200"/>
        </p:xfrm>
        <a:graphic>
          <a:graphicData uri="http://schemas.openxmlformats.org/presentationml/2006/ole">
            <mc:AlternateContent xmlns:mc="http://schemas.openxmlformats.org/markup-compatibility/2006">
              <mc:Choice xmlns:v="urn:schemas-microsoft-com:vml" Requires="v">
                <p:oleObj spid="_x0000_s67781" name="Equation" r:id="rId11" imgW="3708360" imgH="838080" progId="Equation.DSMT4">
                  <p:embed/>
                </p:oleObj>
              </mc:Choice>
              <mc:Fallback>
                <p:oleObj name="Equation" r:id="rId11" imgW="3708360" imgH="83808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14172" y="1219200"/>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6" name="Object 12"/>
          <p:cNvGraphicFramePr>
            <a:graphicFrameLocks noChangeAspect="1"/>
          </p:cNvGraphicFramePr>
          <p:nvPr/>
        </p:nvGraphicFramePr>
        <p:xfrm>
          <a:off x="2895600" y="2133600"/>
          <a:ext cx="3492500" cy="838200"/>
        </p:xfrm>
        <a:graphic>
          <a:graphicData uri="http://schemas.openxmlformats.org/presentationml/2006/ole">
            <mc:AlternateContent xmlns:mc="http://schemas.openxmlformats.org/markup-compatibility/2006">
              <mc:Choice xmlns:v="urn:schemas-microsoft-com:vml" Requires="v">
                <p:oleObj spid="_x0000_s67782" name="Equation" r:id="rId13" imgW="3492360" imgH="838080" progId="Equation.DSMT4">
                  <p:embed/>
                </p:oleObj>
              </mc:Choice>
              <mc:Fallback>
                <p:oleObj name="Equation" r:id="rId13" imgW="3492360" imgH="83808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5600" y="2133600"/>
                        <a:ext cx="349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Conditional Probability </a:t>
            </a:r>
            <a:endParaRPr lang="en-US" dirty="0">
              <a:solidFill>
                <a:schemeClr val="accent1"/>
              </a:solidFill>
            </a:endParaRPr>
          </a:p>
        </p:txBody>
      </p:sp>
      <p:sp>
        <p:nvSpPr>
          <p:cNvPr id="3" name="Content Placeholder 2"/>
          <p:cNvSpPr>
            <a:spLocks noGrp="1"/>
          </p:cNvSpPr>
          <p:nvPr>
            <p:ph idx="1"/>
          </p:nvPr>
        </p:nvSpPr>
        <p:spPr>
          <a:xfrm>
            <a:off x="457200" y="1280160"/>
            <a:ext cx="8229600" cy="2763834"/>
          </a:xfrm>
          <a:solidFill>
            <a:schemeClr val="accent3"/>
          </a:solidFill>
          <a:ln w="28575">
            <a:solidFill>
              <a:srgbClr val="000000"/>
            </a:solidFill>
          </a:ln>
        </p:spPr>
        <p:txBody>
          <a:bodyPr>
            <a:spAutoFit/>
          </a:bodyPr>
          <a:lstStyle/>
          <a:p>
            <a:pPr algn="ctr"/>
            <a:r>
              <a:rPr lang="en-US" b="1" dirty="0" smtClean="0">
                <a:solidFill>
                  <a:srgbClr val="000000"/>
                </a:solidFill>
              </a:rPr>
              <a:t>Conditional Probability </a:t>
            </a:r>
          </a:p>
          <a:p>
            <a:r>
              <a:rPr lang="en-US" dirty="0" smtClean="0">
                <a:solidFill>
                  <a:srgbClr val="000000"/>
                </a:solidFill>
              </a:rPr>
              <a:t>The </a:t>
            </a:r>
            <a:r>
              <a:rPr lang="en-US" b="1" dirty="0" smtClean="0">
                <a:solidFill>
                  <a:srgbClr val="C00000"/>
                </a:solidFill>
              </a:rPr>
              <a:t>conditional probability </a:t>
            </a:r>
            <a:r>
              <a:rPr lang="en-US" dirty="0" smtClean="0">
                <a:solidFill>
                  <a:srgbClr val="000000"/>
                </a:solidFill>
              </a:rPr>
              <a:t>of Event </a:t>
            </a:r>
            <a:r>
              <a:rPr lang="en-US" i="1" dirty="0" smtClean="0">
                <a:solidFill>
                  <a:srgbClr val="000000"/>
                </a:solidFill>
              </a:rPr>
              <a:t>B</a:t>
            </a:r>
            <a:r>
              <a:rPr lang="en-US" dirty="0" smtClean="0">
                <a:solidFill>
                  <a:srgbClr val="000000"/>
                </a:solidFill>
              </a:rPr>
              <a:t> happening, given Event </a:t>
            </a:r>
            <a:r>
              <a:rPr lang="en-US" i="1" dirty="0" smtClean="0">
                <a:solidFill>
                  <a:srgbClr val="000000"/>
                </a:solidFill>
              </a:rPr>
              <a:t>A</a:t>
            </a:r>
            <a:r>
              <a:rPr lang="en-US" dirty="0" smtClean="0">
                <a:solidFill>
                  <a:srgbClr val="000000"/>
                </a:solidFill>
              </a:rPr>
              <a:t>, is the probability of Event </a:t>
            </a:r>
            <a:r>
              <a:rPr lang="en-US" i="1" dirty="0" smtClean="0">
                <a:solidFill>
                  <a:srgbClr val="000000"/>
                </a:solidFill>
              </a:rPr>
              <a:t>B</a:t>
            </a:r>
            <a:r>
              <a:rPr lang="en-US" dirty="0" smtClean="0">
                <a:solidFill>
                  <a:srgbClr val="000000"/>
                </a:solidFill>
              </a:rPr>
              <a:t> assuming that Event </a:t>
            </a:r>
            <a:r>
              <a:rPr lang="en-US" i="1" dirty="0" smtClean="0">
                <a:solidFill>
                  <a:srgbClr val="000000"/>
                </a:solidFill>
              </a:rPr>
              <a:t>A</a:t>
            </a:r>
            <a:r>
              <a:rPr lang="en-US" dirty="0" smtClean="0">
                <a:solidFill>
                  <a:srgbClr val="000000"/>
                </a:solidFill>
              </a:rPr>
              <a:t> has already, or will at some point, occur. The conditional probability is written </a:t>
            </a:r>
            <a:r>
              <a:rPr lang="en-US" i="1" dirty="0" smtClean="0">
                <a:solidFill>
                  <a:srgbClr val="000000"/>
                </a:solidFill>
              </a:rPr>
              <a:t>P</a:t>
            </a:r>
            <a:r>
              <a:rPr lang="en-US" dirty="0" smtClean="0">
                <a:solidFill>
                  <a:srgbClr val="000000"/>
                </a:solidFill>
              </a:rPr>
              <a:t>(</a:t>
            </a:r>
            <a:r>
              <a:rPr lang="en-US" i="1" dirty="0" smtClean="0">
                <a:solidFill>
                  <a:srgbClr val="000000"/>
                </a:solidFill>
              </a:rPr>
              <a:t>B</a:t>
            </a:r>
            <a:r>
              <a:rPr lang="en-US" dirty="0" smtClean="0">
                <a:solidFill>
                  <a:srgbClr val="000000"/>
                </a:solidFill>
              </a:rPr>
              <a:t>|</a:t>
            </a:r>
            <a:r>
              <a:rPr lang="en-US" i="1" dirty="0" smtClean="0">
                <a:solidFill>
                  <a:srgbClr val="000000"/>
                </a:solidFill>
              </a:rPr>
              <a:t>A</a:t>
            </a:r>
            <a:r>
              <a:rPr lang="en-US" dirty="0" smtClean="0">
                <a:solidFill>
                  <a:srgbClr val="000000"/>
                </a:solidFill>
              </a:rPr>
              <a:t>), and read </a:t>
            </a:r>
            <a:r>
              <a:rPr lang="en-US" i="1" dirty="0" smtClean="0">
                <a:solidFill>
                  <a:srgbClr val="000000"/>
                </a:solidFill>
              </a:rPr>
              <a:t>the probability of B, given A</a:t>
            </a:r>
            <a:r>
              <a:rPr lang="en-US" dirty="0" smtClean="0">
                <a:solidFill>
                  <a:srgbClr val="000000"/>
                </a:solidFill>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Addition Rule for Probability</a:t>
            </a:r>
          </a:p>
        </p:txBody>
      </p:sp>
      <p:sp>
        <p:nvSpPr>
          <p:cNvPr id="3" name="Content Placeholder 2"/>
          <p:cNvSpPr>
            <a:spLocks noGrp="1"/>
          </p:cNvSpPr>
          <p:nvPr>
            <p:ph idx="1"/>
          </p:nvPr>
        </p:nvSpPr>
        <p:spPr>
          <a:xfrm>
            <a:off x="457200" y="1280160"/>
            <a:ext cx="8229600" cy="2148840"/>
          </a:xfrm>
          <a:solidFill>
            <a:schemeClr val="accent3"/>
          </a:solidFill>
          <a:ln w="28575">
            <a:solidFill>
              <a:srgbClr val="000000"/>
            </a:solidFill>
          </a:ln>
        </p:spPr>
        <p:txBody>
          <a:bodyPr>
            <a:noAutofit/>
          </a:bodyPr>
          <a:lstStyle/>
          <a:p>
            <a:pPr algn="ctr"/>
            <a:r>
              <a:rPr lang="en-US" b="1" dirty="0" smtClean="0">
                <a:solidFill>
                  <a:srgbClr val="000000"/>
                </a:solidFill>
              </a:rPr>
              <a:t>Addition Rule for Probability </a:t>
            </a:r>
          </a:p>
          <a:p>
            <a:r>
              <a:rPr lang="en-US" dirty="0" smtClean="0">
                <a:solidFill>
                  <a:srgbClr val="000000"/>
                </a:solidFill>
              </a:rPr>
              <a:t>The probability of Event </a:t>
            </a:r>
            <a:r>
              <a:rPr lang="en-US" i="1" dirty="0" smtClean="0">
                <a:solidFill>
                  <a:srgbClr val="000000"/>
                </a:solidFill>
              </a:rPr>
              <a:t>A </a:t>
            </a:r>
            <a:r>
              <a:rPr lang="en-US" dirty="0" smtClean="0">
                <a:solidFill>
                  <a:srgbClr val="000000"/>
                </a:solidFill>
              </a:rPr>
              <a:t>happening or Event </a:t>
            </a:r>
            <a:r>
              <a:rPr lang="en-US" i="1" dirty="0" smtClean="0">
                <a:solidFill>
                  <a:srgbClr val="000000"/>
                </a:solidFill>
              </a:rPr>
              <a:t>B</a:t>
            </a:r>
            <a:r>
              <a:rPr lang="en-US" dirty="0" smtClean="0">
                <a:solidFill>
                  <a:srgbClr val="000000"/>
                </a:solidFill>
              </a:rPr>
              <a:t> happening is </a:t>
            </a:r>
          </a:p>
          <a:p>
            <a:endParaRPr lang="en-US" dirty="0" smtClean="0">
              <a:solidFill>
                <a:srgbClr val="000000"/>
              </a:solidFill>
            </a:endParaRPr>
          </a:p>
        </p:txBody>
      </p:sp>
      <p:graphicFrame>
        <p:nvGraphicFramePr>
          <p:cNvPr id="1026" name="Object 2"/>
          <p:cNvGraphicFramePr>
            <a:graphicFrameLocks noChangeAspect="1"/>
          </p:cNvGraphicFramePr>
          <p:nvPr>
            <p:extLst>
              <p:ext uri="{D42A27DB-BD31-4B8C-83A1-F6EECF244321}">
                <p14:modId xmlns:p14="http://schemas.microsoft.com/office/powerpoint/2010/main" val="347108270"/>
              </p:ext>
            </p:extLst>
          </p:nvPr>
        </p:nvGraphicFramePr>
        <p:xfrm>
          <a:off x="1911350" y="2819400"/>
          <a:ext cx="5321300" cy="469900"/>
        </p:xfrm>
        <a:graphic>
          <a:graphicData uri="http://schemas.openxmlformats.org/presentationml/2006/ole">
            <mc:AlternateContent xmlns:mc="http://schemas.openxmlformats.org/markup-compatibility/2006">
              <mc:Choice xmlns:v="urn:schemas-microsoft-com:vml" Requires="v">
                <p:oleObj spid="_x0000_s1057" name="Equation" r:id="rId3" imgW="5321160" imgH="469800" progId="Equation.DSMT4">
                  <p:embed/>
                </p:oleObj>
              </mc:Choice>
              <mc:Fallback>
                <p:oleObj name="Equation" r:id="rId3" imgW="5321160" imgH="469800" progId="Equation.DSMT4">
                  <p:embed/>
                  <p:pic>
                    <p:nvPicPr>
                      <p:cNvPr id="0" name="Picture 2"/>
                      <p:cNvPicPr>
                        <a:picLocks noChangeAspect="1" noChangeArrowheads="1"/>
                      </p:cNvPicPr>
                      <p:nvPr/>
                    </p:nvPicPr>
                    <p:blipFill>
                      <a:blip r:embed="rId4"/>
                      <a:srcRect/>
                      <a:stretch>
                        <a:fillRect/>
                      </a:stretch>
                    </p:blipFill>
                    <p:spPr bwMode="auto">
                      <a:xfrm>
                        <a:off x="1911350" y="2819400"/>
                        <a:ext cx="5321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Multiplication Rule for Dependent Events </a:t>
            </a:r>
            <a:endParaRPr lang="en-US" dirty="0">
              <a:solidFill>
                <a:schemeClr val="accent1"/>
              </a:solidFill>
            </a:endParaRPr>
          </a:p>
        </p:txBody>
      </p:sp>
      <p:sp>
        <p:nvSpPr>
          <p:cNvPr id="3" name="Content Placeholder 2"/>
          <p:cNvSpPr>
            <a:spLocks noGrp="1"/>
          </p:cNvSpPr>
          <p:nvPr>
            <p:ph idx="1"/>
          </p:nvPr>
        </p:nvSpPr>
        <p:spPr>
          <a:xfrm>
            <a:off x="457200" y="1280160"/>
            <a:ext cx="8229600" cy="1988237"/>
          </a:xfrm>
          <a:solidFill>
            <a:schemeClr val="accent3"/>
          </a:solidFill>
          <a:ln w="28575">
            <a:solidFill>
              <a:srgbClr val="000000"/>
            </a:solidFill>
          </a:ln>
        </p:spPr>
        <p:txBody>
          <a:bodyPr>
            <a:spAutoFit/>
          </a:bodyPr>
          <a:lstStyle/>
          <a:p>
            <a:pPr algn="ctr"/>
            <a:r>
              <a:rPr lang="en-US" b="1" dirty="0" smtClean="0">
                <a:solidFill>
                  <a:srgbClr val="000000"/>
                </a:solidFill>
              </a:rPr>
              <a:t>Multiplication Rule for Dependent Events </a:t>
            </a:r>
          </a:p>
          <a:p>
            <a:r>
              <a:rPr lang="en-US" dirty="0" smtClean="0">
                <a:solidFill>
                  <a:srgbClr val="000000"/>
                </a:solidFill>
              </a:rPr>
              <a:t>If </a:t>
            </a:r>
            <a:r>
              <a:rPr lang="en-US" i="1" dirty="0" smtClean="0">
                <a:solidFill>
                  <a:srgbClr val="000000"/>
                </a:solidFill>
              </a:rPr>
              <a:t>A </a:t>
            </a:r>
            <a:r>
              <a:rPr lang="en-US" dirty="0" smtClean="0">
                <a:solidFill>
                  <a:srgbClr val="000000"/>
                </a:solidFill>
              </a:rPr>
              <a:t>and </a:t>
            </a:r>
            <a:r>
              <a:rPr lang="en-US" i="1" dirty="0" smtClean="0">
                <a:solidFill>
                  <a:srgbClr val="000000"/>
                </a:solidFill>
              </a:rPr>
              <a:t>B</a:t>
            </a:r>
            <a:r>
              <a:rPr lang="en-US" dirty="0" smtClean="0">
                <a:solidFill>
                  <a:srgbClr val="000000"/>
                </a:solidFill>
              </a:rPr>
              <a:t> are </a:t>
            </a:r>
            <a:r>
              <a:rPr lang="en-US" b="1" dirty="0" smtClean="0">
                <a:solidFill>
                  <a:srgbClr val="C00000"/>
                </a:solidFill>
              </a:rPr>
              <a:t>dependent events</a:t>
            </a:r>
            <a:r>
              <a:rPr lang="en-US" dirty="0" smtClean="0">
                <a:solidFill>
                  <a:srgbClr val="000000"/>
                </a:solidFill>
              </a:rPr>
              <a:t>, the probability of Event </a:t>
            </a:r>
            <a:r>
              <a:rPr lang="en-US" i="1" dirty="0" smtClean="0">
                <a:solidFill>
                  <a:srgbClr val="000000"/>
                </a:solidFill>
              </a:rPr>
              <a:t>A</a:t>
            </a:r>
            <a:r>
              <a:rPr lang="en-US" dirty="0" smtClean="0">
                <a:solidFill>
                  <a:srgbClr val="000000"/>
                </a:solidFill>
              </a:rPr>
              <a:t> happening and Event </a:t>
            </a:r>
            <a:r>
              <a:rPr lang="en-US" i="1" dirty="0" smtClean="0">
                <a:solidFill>
                  <a:srgbClr val="000000"/>
                </a:solidFill>
              </a:rPr>
              <a:t>B</a:t>
            </a:r>
            <a:r>
              <a:rPr lang="en-US" dirty="0" smtClean="0">
                <a:solidFill>
                  <a:srgbClr val="000000"/>
                </a:solidFill>
              </a:rPr>
              <a:t> happening is </a:t>
            </a:r>
          </a:p>
          <a:p>
            <a:endParaRPr lang="en-US" dirty="0" smtClean="0">
              <a:solidFill>
                <a:srgbClr val="000000"/>
              </a:solidFill>
            </a:endParaRPr>
          </a:p>
        </p:txBody>
      </p:sp>
      <p:graphicFrame>
        <p:nvGraphicFramePr>
          <p:cNvPr id="80898" name="Object 2"/>
          <p:cNvGraphicFramePr>
            <a:graphicFrameLocks noChangeAspect="1"/>
          </p:cNvGraphicFramePr>
          <p:nvPr/>
        </p:nvGraphicFramePr>
        <p:xfrm>
          <a:off x="580572" y="2730500"/>
          <a:ext cx="3937000" cy="469900"/>
        </p:xfrm>
        <a:graphic>
          <a:graphicData uri="http://schemas.openxmlformats.org/presentationml/2006/ole">
            <mc:AlternateContent xmlns:mc="http://schemas.openxmlformats.org/markup-compatibility/2006">
              <mc:Choice xmlns:v="urn:schemas-microsoft-com:vml" Requires="v">
                <p:oleObj spid="_x0000_s80929" name="Equation" r:id="rId3" imgW="3936960" imgH="469800" progId="Equation.DSMT4">
                  <p:embed/>
                </p:oleObj>
              </mc:Choice>
              <mc:Fallback>
                <p:oleObj name="Equation" r:id="rId3" imgW="39369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572" y="2730500"/>
                        <a:ext cx="3937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Multiplication Rule for Dependent Events </a:t>
            </a:r>
            <a:endParaRPr lang="en-US" dirty="0"/>
          </a:p>
        </p:txBody>
      </p:sp>
      <p:sp>
        <p:nvSpPr>
          <p:cNvPr id="3" name="Content Placeholder 2"/>
          <p:cNvSpPr>
            <a:spLocks noGrp="1"/>
          </p:cNvSpPr>
          <p:nvPr>
            <p:ph idx="1"/>
          </p:nvPr>
        </p:nvSpPr>
        <p:spPr/>
        <p:txBody>
          <a:bodyPr/>
          <a:lstStyle/>
          <a:p>
            <a:r>
              <a:rPr lang="en-US" dirty="0" smtClean="0"/>
              <a:t>Find the probability that, from a standard deck of cards, you’re dealt two cards: the queen of hearts and then a face card. </a:t>
            </a:r>
          </a:p>
          <a:p>
            <a:r>
              <a:rPr lang="en-US" b="1" dirty="0" smtClean="0"/>
              <a:t>Solution </a:t>
            </a:r>
          </a:p>
          <a:p>
            <a:r>
              <a:rPr lang="en-US" dirty="0" smtClean="0"/>
              <a:t>As we’ve already seen, because being dealt the queen of hearts for the first card reduces the number of face cards left in the deck for the second card, these events are dependent. We begin by calculating the probability of first being dealt the queen of hearts.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Multiplication Rule for Dependent Events (cont.)</a:t>
            </a:r>
            <a:endParaRPr lang="en-US" dirty="0"/>
          </a:p>
        </p:txBody>
      </p:sp>
      <p:sp>
        <p:nvSpPr>
          <p:cNvPr id="3" name="Content Placeholder 2"/>
          <p:cNvSpPr>
            <a:spLocks noGrp="1"/>
          </p:cNvSpPr>
          <p:nvPr>
            <p:ph idx="1"/>
          </p:nvPr>
        </p:nvSpPr>
        <p:spPr/>
        <p:txBody>
          <a:bodyPr/>
          <a:lstStyle/>
          <a:p>
            <a:r>
              <a:rPr lang="en-US" dirty="0" smtClean="0"/>
              <a:t>Since all cards are available the probability is </a:t>
            </a:r>
          </a:p>
          <a:p>
            <a:endParaRPr lang="en-US" dirty="0" smtClean="0"/>
          </a:p>
          <a:p>
            <a:pPr>
              <a:spcBef>
                <a:spcPts val="3000"/>
              </a:spcBef>
            </a:pPr>
            <a:r>
              <a:rPr lang="en-US" dirty="0" smtClean="0"/>
              <a:t>When the second card is dealt, there are no longer 12 face cards in the deck. Only 11 face cards remain in a deck of 51 cards (remember that there is one less card). So, the probability is </a:t>
            </a:r>
            <a:endParaRPr lang="en-US" dirty="0"/>
          </a:p>
        </p:txBody>
      </p:sp>
      <p:graphicFrame>
        <p:nvGraphicFramePr>
          <p:cNvPr id="82946" name="Object 2"/>
          <p:cNvGraphicFramePr>
            <a:graphicFrameLocks noChangeAspect="1"/>
          </p:cNvGraphicFramePr>
          <p:nvPr>
            <p:extLst>
              <p:ext uri="{D42A27DB-BD31-4B8C-83A1-F6EECF244321}">
                <p14:modId xmlns:p14="http://schemas.microsoft.com/office/powerpoint/2010/main" val="1391969497"/>
              </p:ext>
            </p:extLst>
          </p:nvPr>
        </p:nvGraphicFramePr>
        <p:xfrm>
          <a:off x="2762250" y="1814286"/>
          <a:ext cx="3619500" cy="838200"/>
        </p:xfrm>
        <a:graphic>
          <a:graphicData uri="http://schemas.openxmlformats.org/presentationml/2006/ole">
            <mc:AlternateContent xmlns:mc="http://schemas.openxmlformats.org/markup-compatibility/2006">
              <mc:Choice xmlns:v="urn:schemas-microsoft-com:vml" Requires="v">
                <p:oleObj spid="_x0000_s83008" name="Equation" r:id="rId3" imgW="3619440" imgH="838080" progId="Equation.DSMT4">
                  <p:embed/>
                </p:oleObj>
              </mc:Choice>
              <mc:Fallback>
                <p:oleObj name="Equation" r:id="rId3" imgW="3619440" imgH="838080" progId="Equation.DSMT4">
                  <p:embed/>
                  <p:pic>
                    <p:nvPicPr>
                      <p:cNvPr id="0" name="Picture 2"/>
                      <p:cNvPicPr>
                        <a:picLocks noChangeAspect="1" noChangeArrowheads="1"/>
                      </p:cNvPicPr>
                      <p:nvPr/>
                    </p:nvPicPr>
                    <p:blipFill>
                      <a:blip r:embed="rId4"/>
                      <a:srcRect/>
                      <a:stretch>
                        <a:fillRect/>
                      </a:stretch>
                    </p:blipFill>
                    <p:spPr bwMode="auto">
                      <a:xfrm>
                        <a:off x="2762250" y="1814286"/>
                        <a:ext cx="361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47" name="Object 3"/>
          <p:cNvGraphicFramePr>
            <a:graphicFrameLocks noChangeAspect="1"/>
          </p:cNvGraphicFramePr>
          <p:nvPr/>
        </p:nvGraphicFramePr>
        <p:xfrm>
          <a:off x="2019300" y="4495800"/>
          <a:ext cx="5105400" cy="838200"/>
        </p:xfrm>
        <a:graphic>
          <a:graphicData uri="http://schemas.openxmlformats.org/presentationml/2006/ole">
            <mc:AlternateContent xmlns:mc="http://schemas.openxmlformats.org/markup-compatibility/2006">
              <mc:Choice xmlns:v="urn:schemas-microsoft-com:vml" Requires="v">
                <p:oleObj spid="_x0000_s83009" name="Equation" r:id="rId5" imgW="5105160" imgH="838080" progId="Equation.DSMT4">
                  <p:embed/>
                </p:oleObj>
              </mc:Choice>
              <mc:Fallback>
                <p:oleObj name="Equation" r:id="rId5" imgW="51051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9300" y="4495800"/>
                        <a:ext cx="510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9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Multiplication Rule for Dependent Events (cont.)</a:t>
            </a:r>
            <a:endParaRPr lang="en-US" dirty="0"/>
          </a:p>
        </p:txBody>
      </p:sp>
      <p:sp>
        <p:nvSpPr>
          <p:cNvPr id="3" name="Content Placeholder 2"/>
          <p:cNvSpPr>
            <a:spLocks noGrp="1"/>
          </p:cNvSpPr>
          <p:nvPr>
            <p:ph idx="1"/>
          </p:nvPr>
        </p:nvSpPr>
        <p:spPr/>
        <p:txBody>
          <a:bodyPr/>
          <a:lstStyle/>
          <a:p>
            <a:r>
              <a:rPr lang="en-US" dirty="0" smtClean="0"/>
              <a:t>We then use the Multiplication Rule for Dependent Events to get </a:t>
            </a:r>
            <a:endParaRPr lang="en-US" dirty="0"/>
          </a:p>
        </p:txBody>
      </p:sp>
      <p:graphicFrame>
        <p:nvGraphicFramePr>
          <p:cNvPr id="83971" name="Object 3"/>
          <p:cNvGraphicFramePr>
            <a:graphicFrameLocks noChangeAspect="1"/>
          </p:cNvGraphicFramePr>
          <p:nvPr/>
        </p:nvGraphicFramePr>
        <p:xfrm>
          <a:off x="609600" y="2318658"/>
          <a:ext cx="4800600" cy="469900"/>
        </p:xfrm>
        <a:graphic>
          <a:graphicData uri="http://schemas.openxmlformats.org/presentationml/2006/ole">
            <mc:AlternateContent xmlns:mc="http://schemas.openxmlformats.org/markup-compatibility/2006">
              <mc:Choice xmlns:v="urn:schemas-microsoft-com:vml" Requires="v">
                <p:oleObj spid="_x0000_s84126" name="Equation" r:id="rId3" imgW="4800600" imgH="469800" progId="Equation.DSMT4">
                  <p:embed/>
                </p:oleObj>
              </mc:Choice>
              <mc:Fallback>
                <p:oleObj name="Equation" r:id="rId3" imgW="48006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318658"/>
                        <a:ext cx="4800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972" name="Object 4"/>
          <p:cNvGraphicFramePr>
            <a:graphicFrameLocks noChangeAspect="1"/>
          </p:cNvGraphicFramePr>
          <p:nvPr/>
        </p:nvGraphicFramePr>
        <p:xfrm>
          <a:off x="1066800" y="2895600"/>
          <a:ext cx="7467600" cy="469900"/>
        </p:xfrm>
        <a:graphic>
          <a:graphicData uri="http://schemas.openxmlformats.org/presentationml/2006/ole">
            <mc:AlternateContent xmlns:mc="http://schemas.openxmlformats.org/markup-compatibility/2006">
              <mc:Choice xmlns:v="urn:schemas-microsoft-com:vml" Requires="v">
                <p:oleObj spid="_x0000_s84127" name="Equation" r:id="rId5" imgW="7467480" imgH="469800" progId="Equation.DSMT4">
                  <p:embed/>
                </p:oleObj>
              </mc:Choice>
              <mc:Fallback>
                <p:oleObj name="Equation" r:id="rId5" imgW="74674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895600"/>
                        <a:ext cx="746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973" name="Object 5"/>
          <p:cNvGraphicFramePr>
            <a:graphicFrameLocks noChangeAspect="1"/>
          </p:cNvGraphicFramePr>
          <p:nvPr/>
        </p:nvGraphicFramePr>
        <p:xfrm>
          <a:off x="1066800" y="3476172"/>
          <a:ext cx="1282700" cy="838200"/>
        </p:xfrm>
        <a:graphic>
          <a:graphicData uri="http://schemas.openxmlformats.org/presentationml/2006/ole">
            <mc:AlternateContent xmlns:mc="http://schemas.openxmlformats.org/markup-compatibility/2006">
              <mc:Choice xmlns:v="urn:schemas-microsoft-com:vml" Requires="v">
                <p:oleObj spid="_x0000_s84128" name="Equation" r:id="rId7" imgW="1282680" imgH="838080" progId="Equation.DSMT4">
                  <p:embed/>
                </p:oleObj>
              </mc:Choice>
              <mc:Fallback>
                <p:oleObj name="Equation" r:id="rId7" imgW="1282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3476172"/>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974" name="Object 6"/>
          <p:cNvGraphicFramePr>
            <a:graphicFrameLocks noChangeAspect="1"/>
          </p:cNvGraphicFramePr>
          <p:nvPr/>
        </p:nvGraphicFramePr>
        <p:xfrm>
          <a:off x="1079500" y="4419600"/>
          <a:ext cx="1054100" cy="838200"/>
        </p:xfrm>
        <a:graphic>
          <a:graphicData uri="http://schemas.openxmlformats.org/presentationml/2006/ole">
            <mc:AlternateContent xmlns:mc="http://schemas.openxmlformats.org/markup-compatibility/2006">
              <mc:Choice xmlns:v="urn:schemas-microsoft-com:vml" Requires="v">
                <p:oleObj spid="_x0000_s84129" name="Equation" r:id="rId9" imgW="1054080" imgH="838080" progId="Equation.DSMT4">
                  <p:embed/>
                </p:oleObj>
              </mc:Choice>
              <mc:Fallback>
                <p:oleObj name="Equation" r:id="rId9" imgW="10540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79500" y="44196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975" name="Object 7"/>
          <p:cNvGraphicFramePr>
            <a:graphicFrameLocks noChangeAspect="1"/>
          </p:cNvGraphicFramePr>
          <p:nvPr/>
        </p:nvGraphicFramePr>
        <p:xfrm>
          <a:off x="1066800" y="5410200"/>
          <a:ext cx="1714500" cy="292100"/>
        </p:xfrm>
        <a:graphic>
          <a:graphicData uri="http://schemas.openxmlformats.org/presentationml/2006/ole">
            <mc:AlternateContent xmlns:mc="http://schemas.openxmlformats.org/markup-compatibility/2006">
              <mc:Choice xmlns:v="urn:schemas-microsoft-com:vml" Requires="v">
                <p:oleObj spid="_x0000_s84130" name="Equation" r:id="rId11" imgW="1714320" imgH="291960" progId="Equation.DSMT4">
                  <p:embed/>
                </p:oleObj>
              </mc:Choice>
              <mc:Fallback>
                <p:oleObj name="Equation" r:id="rId11" imgW="17143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6800" y="5410200"/>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39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9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39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39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a:t>
            </a:r>
            <a:endParaRPr lang="en-US" dirty="0"/>
          </a:p>
        </p:txBody>
      </p:sp>
      <p:sp>
        <p:nvSpPr>
          <p:cNvPr id="3" name="Content Placeholder 2"/>
          <p:cNvSpPr>
            <a:spLocks noGrp="1"/>
          </p:cNvSpPr>
          <p:nvPr>
            <p:ph idx="1"/>
          </p:nvPr>
        </p:nvSpPr>
        <p:spPr/>
        <p:txBody>
          <a:bodyPr/>
          <a:lstStyle/>
          <a:p>
            <a:r>
              <a:rPr lang="en-US" dirty="0" smtClean="0">
                <a:solidFill>
                  <a:srgbClr val="0000FF"/>
                </a:solidFill>
              </a:rPr>
              <a:t>290</a:t>
            </a:r>
            <a:r>
              <a:rPr lang="en-US" dirty="0" smtClean="0"/>
              <a:t> students were asked about their satisfaction with their interactions with the financial aid office on campus. Their responses are given in the following table. </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graphicFrame>
        <p:nvGraphicFramePr>
          <p:cNvPr id="4" name="Content Placeholder 3"/>
          <p:cNvGraphicFramePr>
            <a:graphicFrameLocks noGrp="1"/>
          </p:cNvGraphicFramePr>
          <p:nvPr>
            <p:ph idx="1"/>
          </p:nvPr>
        </p:nvGraphicFramePr>
        <p:xfrm>
          <a:off x="457200" y="1279525"/>
          <a:ext cx="8229600" cy="2708910"/>
        </p:xfrm>
        <a:graphic>
          <a:graphicData uri="http://schemas.openxmlformats.org/drawingml/2006/table">
            <a:tbl>
              <a:tblPr firstRow="1" bandRow="1">
                <a:tableStyleId>{5C22544A-7EE6-4342-B048-85BDC9FD1C3A}</a:tableStyleId>
              </a:tblPr>
              <a:tblGrid>
                <a:gridCol w="2057400"/>
                <a:gridCol w="2057400"/>
                <a:gridCol w="2057400"/>
                <a:gridCol w="2057400"/>
              </a:tblGrid>
              <a:tr h="45720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4: Financial </a:t>
                      </a:r>
                      <a:r>
                        <a:rPr lang="en-US" sz="2400" b="1" i="0" u="none" strike="noStrike" dirty="0">
                          <a:solidFill>
                            <a:schemeClr val="bg1"/>
                          </a:solidFill>
                          <a:latin typeface="Calibri"/>
                        </a:rPr>
                        <a:t>Aid Office </a:t>
                      </a:r>
                      <a:r>
                        <a:rPr lang="en-US" sz="2400" b="1" i="0" u="none" strike="noStrike" dirty="0" smtClean="0">
                          <a:solidFill>
                            <a:schemeClr val="bg1"/>
                          </a:solidFill>
                          <a:latin typeface="Calibri"/>
                        </a:rPr>
                        <a:t>Satisfaction</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Class</a:t>
                      </a:r>
                    </a:p>
                  </a:txBody>
                  <a:tcPr marL="9525" marR="9525" marT="9525" marB="0" anchor="ctr"/>
                </a:tc>
                <a:tc>
                  <a:txBody>
                    <a:bodyPr/>
                    <a:lstStyle/>
                    <a:p>
                      <a:pPr algn="ctr" fontAlgn="b"/>
                      <a:r>
                        <a:rPr lang="en-US" sz="2400" b="1" i="0" u="none" strike="noStrike" dirty="0">
                          <a:solidFill>
                            <a:srgbClr val="000000"/>
                          </a:solidFill>
                          <a:latin typeface="Calibri"/>
                        </a:rPr>
                        <a:t>Satisfied</a:t>
                      </a:r>
                    </a:p>
                  </a:txBody>
                  <a:tcPr marL="9525" marR="9525" marT="9525" marB="0" anchor="ctr"/>
                </a:tc>
                <a:tc>
                  <a:txBody>
                    <a:bodyPr/>
                    <a:lstStyle/>
                    <a:p>
                      <a:pPr algn="ctr" fontAlgn="b"/>
                      <a:r>
                        <a:rPr lang="en-US" sz="2400" b="1" i="0" u="none" strike="noStrike" dirty="0">
                          <a:solidFill>
                            <a:srgbClr val="000000"/>
                          </a:solidFill>
                          <a:latin typeface="Calibri"/>
                        </a:rPr>
                        <a:t>Dissatisfied</a:t>
                      </a:r>
                    </a:p>
                  </a:txBody>
                  <a:tcPr marL="9525" marR="9525" marT="9525" marB="0" anchor="ctr"/>
                </a:tc>
                <a:tc>
                  <a:txBody>
                    <a:bodyPr/>
                    <a:lstStyle/>
                    <a:p>
                      <a:pPr algn="ctr" fontAlgn="b"/>
                      <a:r>
                        <a:rPr lang="en-US" sz="2400" b="1" i="0" u="none" strike="noStrike" dirty="0">
                          <a:solidFill>
                            <a:srgbClr val="000000"/>
                          </a:solidFill>
                          <a:latin typeface="Calibri"/>
                        </a:rPr>
                        <a:t>Did Not Use</a:t>
                      </a:r>
                    </a:p>
                  </a:txBody>
                  <a:tcPr marL="9525" marR="9525" marT="9525" marB="0" anchor="ctr"/>
                </a:tc>
              </a:tr>
              <a:tr h="370840">
                <a:tc>
                  <a:txBody>
                    <a:bodyPr/>
                    <a:lstStyle/>
                    <a:p>
                      <a:pPr algn="ctr" fontAlgn="b"/>
                      <a:r>
                        <a:rPr lang="en-US" sz="2400" b="0" i="0" u="none" strike="noStrike">
                          <a:solidFill>
                            <a:srgbClr val="000000"/>
                          </a:solidFill>
                          <a:latin typeface="Calibri"/>
                        </a:rPr>
                        <a:t>Freshman</a:t>
                      </a:r>
                    </a:p>
                  </a:txBody>
                  <a:tcPr marL="9525" marR="9525" marT="9525" marB="0" anchor="ctr"/>
                </a:tc>
                <a:tc>
                  <a:txBody>
                    <a:bodyPr/>
                    <a:lstStyle/>
                    <a:p>
                      <a:pPr algn="ctr" fontAlgn="b"/>
                      <a:r>
                        <a:rPr lang="en-US" sz="2400" b="0" i="0" u="none" strike="noStrike" dirty="0">
                          <a:solidFill>
                            <a:srgbClr val="000000"/>
                          </a:solidFill>
                          <a:latin typeface="Calibri"/>
                        </a:rPr>
                        <a:t>55</a:t>
                      </a:r>
                    </a:p>
                  </a:txBody>
                  <a:tcPr marL="9525" marR="9525" marT="9525" marB="0" anchor="ctr"/>
                </a:tc>
                <a:tc>
                  <a:txBody>
                    <a:bodyPr/>
                    <a:lstStyle/>
                    <a:p>
                      <a:pPr algn="ctr" fontAlgn="b"/>
                      <a:r>
                        <a:rPr lang="en-US" sz="2400" b="0" i="0" u="none" strike="noStrike">
                          <a:solidFill>
                            <a:srgbClr val="000000"/>
                          </a:solidFill>
                          <a:latin typeface="Calibri"/>
                        </a:rPr>
                        <a:t>21</a:t>
                      </a:r>
                    </a:p>
                  </a:txBody>
                  <a:tcPr marL="9525" marR="9525" marT="9525" marB="0" anchor="ctr"/>
                </a:tc>
                <a:tc>
                  <a:txBody>
                    <a:bodyPr/>
                    <a:lstStyle/>
                    <a:p>
                      <a:pPr algn="ctr" fontAlgn="b"/>
                      <a:r>
                        <a:rPr lang="en-US" sz="2400" b="0" i="0" u="none" strike="noStrike">
                          <a:solidFill>
                            <a:srgbClr val="000000"/>
                          </a:solidFill>
                          <a:latin typeface="Calibri"/>
                        </a:rPr>
                        <a:t>13</a:t>
                      </a:r>
                    </a:p>
                  </a:txBody>
                  <a:tcPr marL="9525" marR="9525" marT="9525" marB="0" anchor="ctr"/>
                </a:tc>
              </a:tr>
              <a:tr h="370840">
                <a:tc>
                  <a:txBody>
                    <a:bodyPr/>
                    <a:lstStyle/>
                    <a:p>
                      <a:pPr algn="ctr" fontAlgn="b"/>
                      <a:r>
                        <a:rPr lang="en-US" sz="2400" b="0" i="0" u="none" strike="noStrike">
                          <a:solidFill>
                            <a:srgbClr val="000000"/>
                          </a:solidFill>
                          <a:latin typeface="Calibri"/>
                        </a:rPr>
                        <a:t>Sophomore</a:t>
                      </a:r>
                    </a:p>
                  </a:txBody>
                  <a:tcPr marL="9525" marR="9525" marT="9525" marB="0" anchor="ctr"/>
                </a:tc>
                <a:tc>
                  <a:txBody>
                    <a:bodyPr/>
                    <a:lstStyle/>
                    <a:p>
                      <a:pPr algn="ctr" fontAlgn="b"/>
                      <a:r>
                        <a:rPr lang="en-US" sz="2400" b="0" i="0" u="none" strike="noStrike" dirty="0">
                          <a:solidFill>
                            <a:srgbClr val="000000"/>
                          </a:solidFill>
                          <a:latin typeface="Calibri"/>
                        </a:rPr>
                        <a:t>15</a:t>
                      </a:r>
                    </a:p>
                  </a:txBody>
                  <a:tcPr marL="9525" marR="9525" marT="9525" marB="0" anchor="ctr"/>
                </a:tc>
                <a:tc>
                  <a:txBody>
                    <a:bodyPr/>
                    <a:lstStyle/>
                    <a:p>
                      <a:pPr algn="ctr" fontAlgn="b"/>
                      <a:r>
                        <a:rPr lang="en-US" sz="2400" b="0" i="0" u="none" strike="noStrike" dirty="0">
                          <a:solidFill>
                            <a:srgbClr val="000000"/>
                          </a:solidFill>
                          <a:latin typeface="Calibri"/>
                        </a:rPr>
                        <a:t>33</a:t>
                      </a:r>
                    </a:p>
                  </a:txBody>
                  <a:tcPr marL="9525" marR="9525" marT="9525" marB="0" anchor="ctr"/>
                </a:tc>
                <a:tc>
                  <a:txBody>
                    <a:bodyPr/>
                    <a:lstStyle/>
                    <a:p>
                      <a:pPr algn="ctr" fontAlgn="b"/>
                      <a:r>
                        <a:rPr lang="en-US" sz="2400" b="0" i="0" u="none" strike="noStrike">
                          <a:solidFill>
                            <a:srgbClr val="000000"/>
                          </a:solidFill>
                          <a:latin typeface="Calibri"/>
                        </a:rPr>
                        <a:t>24</a:t>
                      </a:r>
                    </a:p>
                  </a:txBody>
                  <a:tcPr marL="9525" marR="9525" marT="9525" marB="0" anchor="ctr"/>
                </a:tc>
              </a:tr>
              <a:tr h="370840">
                <a:tc>
                  <a:txBody>
                    <a:bodyPr/>
                    <a:lstStyle/>
                    <a:p>
                      <a:pPr algn="ctr" fontAlgn="b"/>
                      <a:r>
                        <a:rPr lang="en-US" sz="2400" b="0" i="0" u="none" strike="noStrike">
                          <a:solidFill>
                            <a:srgbClr val="000000"/>
                          </a:solidFill>
                          <a:latin typeface="Calibri"/>
                        </a:rPr>
                        <a:t>Junior</a:t>
                      </a:r>
                    </a:p>
                  </a:txBody>
                  <a:tcPr marL="9525" marR="9525" marT="9525" marB="0" anchor="ctr"/>
                </a:tc>
                <a:tc>
                  <a:txBody>
                    <a:bodyPr/>
                    <a:lstStyle/>
                    <a:p>
                      <a:pPr algn="ctr" fontAlgn="b"/>
                      <a:r>
                        <a:rPr lang="en-US" sz="2400" b="0" i="0" u="none" strike="noStrike">
                          <a:solidFill>
                            <a:srgbClr val="000000"/>
                          </a:solidFill>
                          <a:latin typeface="Calibri"/>
                        </a:rPr>
                        <a:t>48</a:t>
                      </a:r>
                    </a:p>
                  </a:txBody>
                  <a:tcPr marL="9525" marR="9525" marT="9525" marB="0" anchor="ctr"/>
                </a:tc>
                <a:tc>
                  <a:txBody>
                    <a:bodyPr/>
                    <a:lstStyle/>
                    <a:p>
                      <a:pPr algn="ctr" fontAlgn="b"/>
                      <a:r>
                        <a:rPr lang="en-US" sz="2400" b="0" i="0" u="none" strike="noStrike" dirty="0">
                          <a:solidFill>
                            <a:srgbClr val="000000"/>
                          </a:solidFill>
                          <a:latin typeface="Calibri"/>
                        </a:rPr>
                        <a:t>6</a:t>
                      </a:r>
                    </a:p>
                  </a:txBody>
                  <a:tcPr marL="9525" marR="9525" marT="9525" marB="0" anchor="ctr"/>
                </a:tc>
                <a:tc>
                  <a:txBody>
                    <a:bodyPr/>
                    <a:lstStyle/>
                    <a:p>
                      <a:pPr algn="ctr" fontAlgn="b"/>
                      <a:r>
                        <a:rPr lang="en-US" sz="2400" b="0" i="0" u="none" strike="noStrike">
                          <a:solidFill>
                            <a:srgbClr val="000000"/>
                          </a:solidFill>
                          <a:latin typeface="Calibri"/>
                        </a:rPr>
                        <a:t>8</a:t>
                      </a:r>
                    </a:p>
                  </a:txBody>
                  <a:tcPr marL="9525" marR="9525" marT="9525" marB="0" anchor="ctr"/>
                </a:tc>
              </a:tr>
              <a:tr h="370840">
                <a:tc>
                  <a:txBody>
                    <a:bodyPr/>
                    <a:lstStyle/>
                    <a:p>
                      <a:pPr algn="ctr" fontAlgn="b"/>
                      <a:r>
                        <a:rPr lang="en-US" sz="2400" b="0" i="0" u="none" strike="noStrike">
                          <a:solidFill>
                            <a:srgbClr val="000000"/>
                          </a:solidFill>
                          <a:latin typeface="Calibri"/>
                        </a:rPr>
                        <a:t>Senior</a:t>
                      </a:r>
                    </a:p>
                  </a:txBody>
                  <a:tcPr marL="9525" marR="9525" marT="9525" marB="0" anchor="ctr"/>
                </a:tc>
                <a:tc>
                  <a:txBody>
                    <a:bodyPr/>
                    <a:lstStyle/>
                    <a:p>
                      <a:pPr algn="ctr" fontAlgn="b"/>
                      <a:r>
                        <a:rPr lang="en-US" sz="2400" b="0" i="0" u="none" strike="noStrike">
                          <a:solidFill>
                            <a:srgbClr val="000000"/>
                          </a:solidFill>
                          <a:latin typeface="Calibri"/>
                        </a:rPr>
                        <a:t>22</a:t>
                      </a:r>
                    </a:p>
                  </a:txBody>
                  <a:tcPr marL="9525" marR="9525" marT="9525" marB="0" anchor="ctr"/>
                </a:tc>
                <a:tc>
                  <a:txBody>
                    <a:bodyPr/>
                    <a:lstStyle/>
                    <a:p>
                      <a:pPr algn="ctr" fontAlgn="b"/>
                      <a:r>
                        <a:rPr lang="en-US" sz="2400" b="0" i="0" u="none" strike="noStrike" dirty="0">
                          <a:solidFill>
                            <a:srgbClr val="000000"/>
                          </a:solidFill>
                          <a:latin typeface="Calibri"/>
                        </a:rPr>
                        <a:t>18</a:t>
                      </a:r>
                    </a:p>
                  </a:txBody>
                  <a:tcPr marL="9525" marR="9525" marT="9525" marB="0" anchor="ctr"/>
                </a:tc>
                <a:tc>
                  <a:txBody>
                    <a:bodyPr/>
                    <a:lstStyle/>
                    <a:p>
                      <a:pPr algn="ctr" fontAlgn="b"/>
                      <a:r>
                        <a:rPr lang="en-US" sz="2400" b="0" i="0" u="none" strike="noStrike" dirty="0">
                          <a:solidFill>
                            <a:srgbClr val="000000"/>
                          </a:solidFill>
                          <a:latin typeface="Calibri"/>
                        </a:rPr>
                        <a:t>3</a:t>
                      </a:r>
                    </a:p>
                  </a:txBody>
                  <a:tcPr marL="9525" marR="9525" marT="9525" marB="0" anchor="ctr"/>
                </a:tc>
              </a:tr>
              <a:tr h="370840">
                <a:tc>
                  <a:txBody>
                    <a:bodyPr/>
                    <a:lstStyle/>
                    <a:p>
                      <a:pPr algn="ctr" fontAlgn="b"/>
                      <a:r>
                        <a:rPr lang="en-US" sz="2400" b="0" i="0" u="none" strike="noStrike">
                          <a:solidFill>
                            <a:srgbClr val="000000"/>
                          </a:solidFill>
                          <a:latin typeface="Calibri"/>
                        </a:rPr>
                        <a:t>Graduate</a:t>
                      </a:r>
                    </a:p>
                  </a:txBody>
                  <a:tcPr marL="9525" marR="9525" marT="9525" marB="0" anchor="ctr"/>
                </a:tc>
                <a:tc>
                  <a:txBody>
                    <a:bodyPr/>
                    <a:lstStyle/>
                    <a:p>
                      <a:pPr algn="ctr" fontAlgn="b"/>
                      <a:r>
                        <a:rPr lang="en-US" sz="2400" b="0" i="0" u="none" strike="noStrike">
                          <a:solidFill>
                            <a:srgbClr val="000000"/>
                          </a:solidFill>
                          <a:latin typeface="Calibri"/>
                        </a:rPr>
                        <a:t>4</a:t>
                      </a:r>
                    </a:p>
                  </a:txBody>
                  <a:tcPr marL="9525" marR="9525" marT="9525" marB="0" anchor="ctr"/>
                </a:tc>
                <a:tc>
                  <a:txBody>
                    <a:bodyPr/>
                    <a:lstStyle/>
                    <a:p>
                      <a:pPr algn="ctr" fontAlgn="b"/>
                      <a:r>
                        <a:rPr lang="en-US" sz="2400" b="0" i="0" u="none" strike="noStrike">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19</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p:txBody>
          <a:bodyPr>
            <a:noAutofit/>
          </a:bodyPr>
          <a:lstStyle/>
          <a:p>
            <a:r>
              <a:rPr lang="en-US" dirty="0" smtClean="0"/>
              <a:t>If one response from the </a:t>
            </a:r>
            <a:r>
              <a:rPr lang="en-US" dirty="0" smtClean="0">
                <a:solidFill>
                  <a:srgbClr val="0000FF"/>
                </a:solidFill>
              </a:rPr>
              <a:t>290</a:t>
            </a:r>
            <a:r>
              <a:rPr lang="en-US" dirty="0" smtClean="0"/>
              <a:t> students is selected at random, find the probability that the following occurred. </a:t>
            </a:r>
          </a:p>
          <a:p>
            <a:pPr marL="347663" indent="-347663"/>
            <a:r>
              <a:rPr lang="en-US" b="1" dirty="0" smtClean="0"/>
              <a:t>a. </a:t>
            </a:r>
            <a:r>
              <a:rPr lang="en-US" dirty="0" smtClean="0"/>
              <a:t>The student was satisfied with their experience. </a:t>
            </a:r>
          </a:p>
          <a:p>
            <a:pPr marL="347663" indent="-347663"/>
            <a:r>
              <a:rPr lang="en-US" b="1" dirty="0" smtClean="0"/>
              <a:t>b. </a:t>
            </a:r>
            <a:r>
              <a:rPr lang="en-US" dirty="0" smtClean="0"/>
              <a:t>The student was satisfied given that they were a senior. </a:t>
            </a:r>
          </a:p>
          <a:p>
            <a:pPr marL="347663" indent="-347663"/>
            <a:r>
              <a:rPr lang="en-US" b="1" dirty="0" smtClean="0"/>
              <a:t>c. </a:t>
            </a:r>
            <a:r>
              <a:rPr lang="en-US" dirty="0" smtClean="0"/>
              <a:t>The student was dissatisfied given that they were a freshman or sophomore. </a:t>
            </a:r>
          </a:p>
          <a:p>
            <a:pPr marL="347663" indent="-347663"/>
            <a:r>
              <a:rPr lang="en-US" b="1" dirty="0" smtClean="0"/>
              <a:t>d. </a:t>
            </a:r>
            <a:r>
              <a:rPr lang="en-US" dirty="0" smtClean="0"/>
              <a:t>The student was a graduate student given that they did not use the financial aid office. </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p:txBody>
          <a:bodyPr>
            <a:noAutofit/>
          </a:bodyPr>
          <a:lstStyle/>
          <a:p>
            <a:r>
              <a:rPr lang="en-US" b="1" dirty="0" smtClean="0"/>
              <a:t>Solution </a:t>
            </a:r>
          </a:p>
          <a:p>
            <a:pPr marL="347663" indent="-347663"/>
            <a:r>
              <a:rPr lang="en-US" b="1" dirty="0" smtClean="0"/>
              <a:t>a. </a:t>
            </a:r>
            <a:r>
              <a:rPr lang="en-US" dirty="0" smtClean="0"/>
              <a:t>To find the total number of students who were satisfied, we can find the sum of the first column. </a:t>
            </a:r>
          </a:p>
          <a:p>
            <a:pPr algn="ctr"/>
            <a:r>
              <a:rPr lang="en-US" dirty="0" smtClean="0"/>
              <a:t>Students satisfied = </a:t>
            </a:r>
            <a:r>
              <a:rPr lang="en-US" dirty="0" smtClean="0">
                <a:solidFill>
                  <a:srgbClr val="000099"/>
                </a:solidFill>
              </a:rPr>
              <a:t>55 + 15 + 48 + 22 + 4 </a:t>
            </a:r>
            <a:r>
              <a:rPr lang="en-US" dirty="0" smtClean="0"/>
              <a:t>= </a:t>
            </a:r>
            <a:r>
              <a:rPr lang="en-US" dirty="0" smtClean="0">
                <a:solidFill>
                  <a:srgbClr val="FF00FF"/>
                </a:solidFill>
              </a:rPr>
              <a:t>144</a:t>
            </a:r>
            <a:r>
              <a:rPr lang="en-US" dirty="0" smtClean="0"/>
              <a:t> </a:t>
            </a:r>
          </a:p>
          <a:p>
            <a:pPr marL="346075" indent="-346075"/>
            <a:r>
              <a:rPr lang="en-US" dirty="0" smtClean="0"/>
              <a:t>	To find the probability that the student we randomly selected is one of these, we divide the satisfied students by the total number of students: </a:t>
            </a:r>
            <a:endParaRPr lang="en-US" dirty="0"/>
          </a:p>
        </p:txBody>
      </p:sp>
      <p:graphicFrame>
        <p:nvGraphicFramePr>
          <p:cNvPr id="84995" name="Object 3"/>
          <p:cNvGraphicFramePr>
            <a:graphicFrameLocks noChangeAspect="1"/>
          </p:cNvGraphicFramePr>
          <p:nvPr/>
        </p:nvGraphicFramePr>
        <p:xfrm>
          <a:off x="2868386" y="4662714"/>
          <a:ext cx="2603500" cy="838200"/>
        </p:xfrm>
        <a:graphic>
          <a:graphicData uri="http://schemas.openxmlformats.org/presentationml/2006/ole">
            <mc:AlternateContent xmlns:mc="http://schemas.openxmlformats.org/markup-compatibility/2006">
              <mc:Choice xmlns:v="urn:schemas-microsoft-com:vml" Requires="v">
                <p:oleObj spid="_x0000_s85057" name="Equation" r:id="rId3" imgW="2603160" imgH="838080" progId="Equation.DSMT4">
                  <p:embed/>
                </p:oleObj>
              </mc:Choice>
              <mc:Fallback>
                <p:oleObj name="Equation" r:id="rId3" imgW="26031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8386" y="4662714"/>
                        <a:ext cx="260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4996" name="Object 4"/>
          <p:cNvGraphicFramePr>
            <a:graphicFrameLocks noChangeAspect="1"/>
          </p:cNvGraphicFramePr>
          <p:nvPr>
            <p:extLst>
              <p:ext uri="{D42A27DB-BD31-4B8C-83A1-F6EECF244321}">
                <p14:modId xmlns:p14="http://schemas.microsoft.com/office/powerpoint/2010/main" val="3687181455"/>
              </p:ext>
            </p:extLst>
          </p:nvPr>
        </p:nvGraphicFramePr>
        <p:xfrm>
          <a:off x="4572000" y="5653314"/>
          <a:ext cx="1714500" cy="292100"/>
        </p:xfrm>
        <a:graphic>
          <a:graphicData uri="http://schemas.openxmlformats.org/presentationml/2006/ole">
            <mc:AlternateContent xmlns:mc="http://schemas.openxmlformats.org/markup-compatibility/2006">
              <mc:Choice xmlns:v="urn:schemas-microsoft-com:vml" Requires="v">
                <p:oleObj spid="_x0000_s85058" name="Equation" r:id="rId5" imgW="1714320" imgH="291960" progId="Equation.DSMT4">
                  <p:embed/>
                </p:oleObj>
              </mc:Choice>
              <mc:Fallback>
                <p:oleObj name="Equation" r:id="rId5" imgW="1714320" imgH="291960" progId="Equation.DSMT4">
                  <p:embed/>
                  <p:pic>
                    <p:nvPicPr>
                      <p:cNvPr id="0" name="Picture 4"/>
                      <p:cNvPicPr>
                        <a:picLocks noChangeAspect="1" noChangeArrowheads="1"/>
                      </p:cNvPicPr>
                      <p:nvPr/>
                    </p:nvPicPr>
                    <p:blipFill>
                      <a:blip r:embed="rId6"/>
                      <a:srcRect/>
                      <a:stretch>
                        <a:fillRect/>
                      </a:stretch>
                    </p:blipFill>
                    <p:spPr bwMode="auto">
                      <a:xfrm>
                        <a:off x="4572000" y="5653314"/>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49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49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p:txBody>
          <a:bodyPr/>
          <a:lstStyle/>
          <a:p>
            <a:pPr marL="347663" indent="-347663"/>
            <a:r>
              <a:rPr lang="en-US" b="1" dirty="0" smtClean="0"/>
              <a:t>b. </a:t>
            </a:r>
            <a:r>
              <a:rPr lang="en-US" dirty="0" smtClean="0"/>
              <a:t>To find the probability that the student was satisfied given that they were a senior, we need to limit our satisfied responses to those of senior students only. First, find the sum of the row of senior responses to find out how many of the 290 students were seniors. </a:t>
            </a:r>
          </a:p>
          <a:p>
            <a:pPr algn="ctr"/>
            <a:r>
              <a:rPr lang="en-US" dirty="0" smtClean="0"/>
              <a:t>Senior students = </a:t>
            </a:r>
            <a:r>
              <a:rPr lang="en-US" dirty="0" smtClean="0">
                <a:solidFill>
                  <a:srgbClr val="000099"/>
                </a:solidFill>
              </a:rPr>
              <a:t>22 + 18 + 3 </a:t>
            </a:r>
            <a:r>
              <a:rPr lang="en-US" dirty="0" smtClean="0"/>
              <a:t>= </a:t>
            </a:r>
            <a:r>
              <a:rPr lang="en-US" dirty="0" smtClean="0">
                <a:solidFill>
                  <a:srgbClr val="FF00FF"/>
                </a:solidFill>
              </a:rPr>
              <a:t>43</a:t>
            </a:r>
            <a:r>
              <a:rPr lang="en-US" dirty="0" smtClean="0"/>
              <a:t> </a:t>
            </a:r>
          </a:p>
          <a:p>
            <a:pPr marL="346075" indent="-114300"/>
            <a:r>
              <a:rPr lang="en-US" dirty="0" smtClean="0"/>
              <a:t>	Now, divide the number of seniors who responded satisfied by the total number of seniors. </a:t>
            </a:r>
            <a:endParaRPr lang="en-US" dirty="0"/>
          </a:p>
        </p:txBody>
      </p:sp>
      <p:graphicFrame>
        <p:nvGraphicFramePr>
          <p:cNvPr id="87044" name="Object 4"/>
          <p:cNvGraphicFramePr>
            <a:graphicFrameLocks noChangeAspect="1"/>
          </p:cNvGraphicFramePr>
          <p:nvPr/>
        </p:nvGraphicFramePr>
        <p:xfrm>
          <a:off x="1981200" y="5029200"/>
          <a:ext cx="3505200" cy="838200"/>
        </p:xfrm>
        <a:graphic>
          <a:graphicData uri="http://schemas.openxmlformats.org/presentationml/2006/ole">
            <mc:AlternateContent xmlns:mc="http://schemas.openxmlformats.org/markup-compatibility/2006">
              <mc:Choice xmlns:v="urn:schemas-microsoft-com:vml" Requires="v">
                <p:oleObj spid="_x0000_s87106" name="Equation" r:id="rId3" imgW="3504960" imgH="838080" progId="Equation.DSMT4">
                  <p:embed/>
                </p:oleObj>
              </mc:Choice>
              <mc:Fallback>
                <p:oleObj name="Equation" r:id="rId3" imgW="35049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5029200"/>
                        <a:ext cx="350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7045" name="Object 5"/>
          <p:cNvGraphicFramePr>
            <a:graphicFrameLocks noChangeAspect="1"/>
          </p:cNvGraphicFramePr>
          <p:nvPr>
            <p:extLst>
              <p:ext uri="{D42A27DB-BD31-4B8C-83A1-F6EECF244321}">
                <p14:modId xmlns:p14="http://schemas.microsoft.com/office/powerpoint/2010/main" val="3959887994"/>
              </p:ext>
            </p:extLst>
          </p:nvPr>
        </p:nvGraphicFramePr>
        <p:xfrm>
          <a:off x="5500914" y="5317672"/>
          <a:ext cx="1638300" cy="292100"/>
        </p:xfrm>
        <a:graphic>
          <a:graphicData uri="http://schemas.openxmlformats.org/presentationml/2006/ole">
            <mc:AlternateContent xmlns:mc="http://schemas.openxmlformats.org/markup-compatibility/2006">
              <mc:Choice xmlns:v="urn:schemas-microsoft-com:vml" Requires="v">
                <p:oleObj spid="_x0000_s87107" name="Equation" r:id="rId5" imgW="1638000" imgH="291960" progId="Equation.DSMT4">
                  <p:embed/>
                </p:oleObj>
              </mc:Choice>
              <mc:Fallback>
                <p:oleObj name="Equation" r:id="rId5" imgW="1638000" imgH="291960" progId="Equation.DSMT4">
                  <p:embed/>
                  <p:pic>
                    <p:nvPicPr>
                      <p:cNvPr id="0" name="Picture 5"/>
                      <p:cNvPicPr>
                        <a:picLocks noChangeAspect="1" noChangeArrowheads="1"/>
                      </p:cNvPicPr>
                      <p:nvPr/>
                    </p:nvPicPr>
                    <p:blipFill>
                      <a:blip r:embed="rId6"/>
                      <a:srcRect/>
                      <a:stretch>
                        <a:fillRect/>
                      </a:stretch>
                    </p:blipFill>
                    <p:spPr bwMode="auto">
                      <a:xfrm>
                        <a:off x="5500914" y="5317672"/>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0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70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a:xfrm>
            <a:off x="457200" y="1280160"/>
            <a:ext cx="8229600" cy="4142673"/>
          </a:xfrm>
        </p:spPr>
        <p:txBody>
          <a:bodyPr>
            <a:spAutoFit/>
          </a:bodyPr>
          <a:lstStyle/>
          <a:p>
            <a:pPr marL="347663" indent="-347663"/>
            <a:r>
              <a:rPr lang="en-US" b="1" dirty="0" smtClean="0"/>
              <a:t>c. </a:t>
            </a:r>
            <a:r>
              <a:rPr lang="en-US" dirty="0" smtClean="0"/>
              <a:t>Again, because we are looking at a conditional probability, we’ll need to limit our student responses to only freshmen and sophomores. We can find the sum of their rows to calculate the number of students in these two classes. </a:t>
            </a:r>
          </a:p>
          <a:p>
            <a:pPr indent="346075"/>
            <a:r>
              <a:rPr lang="en-US" dirty="0" smtClean="0"/>
              <a:t>Freshman and sophomore students </a:t>
            </a:r>
          </a:p>
          <a:p>
            <a:pPr indent="346075">
              <a:spcBef>
                <a:spcPts val="0"/>
              </a:spcBef>
            </a:pPr>
            <a:r>
              <a:rPr lang="en-US" dirty="0" smtClean="0"/>
              <a:t>	= </a:t>
            </a:r>
            <a:r>
              <a:rPr lang="en-US" dirty="0" smtClean="0">
                <a:solidFill>
                  <a:srgbClr val="000099"/>
                </a:solidFill>
              </a:rPr>
              <a:t>55 + 21 + 13 + 15 + 33 + 24</a:t>
            </a:r>
            <a:r>
              <a:rPr lang="en-US" dirty="0" smtClean="0"/>
              <a:t> = </a:t>
            </a:r>
            <a:r>
              <a:rPr lang="en-US" dirty="0" smtClean="0">
                <a:solidFill>
                  <a:srgbClr val="FF00FF"/>
                </a:solidFill>
              </a:rPr>
              <a:t>161</a:t>
            </a:r>
            <a:r>
              <a:rPr lang="en-US" dirty="0" smtClean="0"/>
              <a:t> </a:t>
            </a:r>
          </a:p>
          <a:p>
            <a:pPr marL="346075"/>
            <a:r>
              <a:rPr lang="en-US" dirty="0" smtClean="0"/>
              <a:t>This time we’re looking at the number of dissatisfied students.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Applying the Addition Rule for Probability </a:t>
            </a:r>
            <a:endParaRPr lang="en-US" dirty="0"/>
          </a:p>
        </p:txBody>
      </p:sp>
      <p:sp>
        <p:nvSpPr>
          <p:cNvPr id="3" name="Content Placeholder 2"/>
          <p:cNvSpPr>
            <a:spLocks noGrp="1"/>
          </p:cNvSpPr>
          <p:nvPr>
            <p:ph idx="1"/>
          </p:nvPr>
        </p:nvSpPr>
        <p:spPr/>
        <p:txBody>
          <a:bodyPr/>
          <a:lstStyle/>
          <a:p>
            <a:r>
              <a:rPr lang="en-US" dirty="0" smtClean="0"/>
              <a:t>Suppose that a student is chosen at random to receive a gift card for filling out a survey. The following table shows a breakdown of who filled out the survey. </a:t>
            </a:r>
            <a:endParaRPr lang="en-US" dirty="0"/>
          </a:p>
        </p:txBody>
      </p:sp>
      <p:graphicFrame>
        <p:nvGraphicFramePr>
          <p:cNvPr id="4" name="Content Placeholder 6"/>
          <p:cNvGraphicFramePr>
            <a:graphicFrameLocks/>
          </p:cNvGraphicFramePr>
          <p:nvPr/>
        </p:nvGraphicFramePr>
        <p:xfrm>
          <a:off x="457200" y="2811771"/>
          <a:ext cx="8229600" cy="2930525"/>
        </p:xfrm>
        <a:graphic>
          <a:graphicData uri="http://schemas.openxmlformats.org/drawingml/2006/table">
            <a:tbl>
              <a:tblPr firstRow="1" bandRow="1">
                <a:tableStyleId>{5C22544A-7EE6-4342-B048-85BDC9FD1C3A}</a:tableStyleId>
              </a:tblPr>
              <a:tblGrid>
                <a:gridCol w="1554480"/>
                <a:gridCol w="2651760"/>
                <a:gridCol w="2651760"/>
                <a:gridCol w="1371600"/>
              </a:tblGrid>
              <a:tr h="45720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Breakdown </a:t>
                      </a:r>
                      <a:r>
                        <a:rPr lang="en-US" sz="2400" b="1" i="0" u="none" strike="noStrike" dirty="0">
                          <a:solidFill>
                            <a:schemeClr val="bg1"/>
                          </a:solidFill>
                          <a:latin typeface="Calibri"/>
                        </a:rPr>
                        <a:t>of Survey </a:t>
                      </a:r>
                      <a:r>
                        <a:rPr lang="en-US" sz="2400" b="1" i="0" u="none" strike="noStrike" dirty="0" smtClean="0">
                          <a:solidFill>
                            <a:schemeClr val="bg1"/>
                          </a:solidFill>
                          <a:latin typeface="Calibri"/>
                        </a:rPr>
                        <a:t>Takers</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000" b="1" i="0" u="none" strike="noStrike" dirty="0">
                          <a:solidFill>
                            <a:srgbClr val="000000"/>
                          </a:solidFill>
                          <a:latin typeface="Calibri"/>
                        </a:rPr>
                        <a:t>Class</a:t>
                      </a:r>
                    </a:p>
                  </a:txBody>
                  <a:tcPr marL="9525" marR="9525" marT="9525" marB="0" anchor="ctr"/>
                </a:tc>
                <a:tc>
                  <a:txBody>
                    <a:bodyPr/>
                    <a:lstStyle/>
                    <a:p>
                      <a:pPr algn="ctr" fontAlgn="b"/>
                      <a:r>
                        <a:rPr lang="en-US" sz="2000" b="1" i="0" u="none" strike="noStrike" dirty="0">
                          <a:solidFill>
                            <a:srgbClr val="000000"/>
                          </a:solidFill>
                          <a:latin typeface="Calibri"/>
                        </a:rPr>
                        <a:t>Student </a:t>
                      </a:r>
                      <a:br>
                        <a:rPr lang="en-US" sz="2000" b="1" i="0" u="none" strike="noStrike" dirty="0">
                          <a:solidFill>
                            <a:srgbClr val="000000"/>
                          </a:solidFill>
                          <a:latin typeface="Calibri"/>
                        </a:rPr>
                      </a:br>
                      <a:r>
                        <a:rPr lang="en-US" sz="2000" b="1" i="0" u="none" strike="noStrike" dirty="0" smtClean="0">
                          <a:solidFill>
                            <a:srgbClr val="000000"/>
                          </a:solidFill>
                          <a:latin typeface="Calibri"/>
                        </a:rPr>
                        <a:t>Government </a:t>
                      </a:r>
                      <a:r>
                        <a:rPr lang="en-US" sz="2000" b="1" i="0" u="none" strike="noStrike" dirty="0">
                          <a:solidFill>
                            <a:srgbClr val="000000"/>
                          </a:solidFill>
                          <a:latin typeface="Calibri"/>
                        </a:rPr>
                        <a:t>Member</a:t>
                      </a:r>
                    </a:p>
                  </a:txBody>
                  <a:tcPr marL="9525" marR="9525" marT="9525" marB="0" anchor="ctr"/>
                </a:tc>
                <a:tc>
                  <a:txBody>
                    <a:bodyPr/>
                    <a:lstStyle/>
                    <a:p>
                      <a:pPr algn="ctr" fontAlgn="b"/>
                      <a:r>
                        <a:rPr lang="en-US" sz="2000" b="1" i="0" u="none" strike="noStrike" dirty="0">
                          <a:solidFill>
                            <a:srgbClr val="000000"/>
                          </a:solidFill>
                          <a:latin typeface="Calibri"/>
                        </a:rPr>
                        <a:t>Non-Student </a:t>
                      </a:r>
                      <a:br>
                        <a:rPr lang="en-US" sz="2000" b="1" i="0" u="none" strike="noStrike" dirty="0">
                          <a:solidFill>
                            <a:srgbClr val="000000"/>
                          </a:solidFill>
                          <a:latin typeface="Calibri"/>
                        </a:rPr>
                      </a:br>
                      <a:r>
                        <a:rPr lang="en-US" sz="2000" b="1" i="0" u="none" strike="noStrike" dirty="0" smtClean="0">
                          <a:solidFill>
                            <a:srgbClr val="000000"/>
                          </a:solidFill>
                          <a:latin typeface="Calibri"/>
                        </a:rPr>
                        <a:t>Government </a:t>
                      </a:r>
                      <a:r>
                        <a:rPr lang="en-US" sz="2000" b="1" i="0" u="none" strike="noStrike" dirty="0">
                          <a:solidFill>
                            <a:srgbClr val="000000"/>
                          </a:solidFill>
                          <a:latin typeface="Calibri"/>
                        </a:rPr>
                        <a:t>Member</a:t>
                      </a:r>
                    </a:p>
                  </a:txBody>
                  <a:tcPr marL="9525" marR="9525" marT="9525" marB="0" anchor="ctr"/>
                </a:tc>
                <a:tc>
                  <a:txBody>
                    <a:bodyPr/>
                    <a:lstStyle/>
                    <a:p>
                      <a:pPr algn="ctr" fontAlgn="b"/>
                      <a:r>
                        <a:rPr lang="en-US" sz="2000" b="1" i="0" u="none" strike="noStrike" dirty="0">
                          <a:solidFill>
                            <a:srgbClr val="000000"/>
                          </a:solidFill>
                          <a:latin typeface="Calibri"/>
                        </a:rPr>
                        <a:t>Total</a:t>
                      </a:r>
                    </a:p>
                  </a:txBody>
                  <a:tcPr marL="9525" marR="9525" marT="9525" marB="0" anchor="ctr"/>
                </a:tc>
              </a:tr>
              <a:tr h="370840">
                <a:tc>
                  <a:txBody>
                    <a:bodyPr/>
                    <a:lstStyle/>
                    <a:p>
                      <a:pPr algn="ctr" fontAlgn="b"/>
                      <a:r>
                        <a:rPr lang="en-US" sz="2000" b="0" i="0" u="none" strike="noStrike" dirty="0">
                          <a:solidFill>
                            <a:srgbClr val="000000"/>
                          </a:solidFill>
                          <a:latin typeface="Calibri"/>
                        </a:rPr>
                        <a:t>Freshman</a:t>
                      </a:r>
                    </a:p>
                  </a:txBody>
                  <a:tcPr marL="9525" marR="9525" marT="9525" marB="0" anchor="ctr"/>
                </a:tc>
                <a:tc>
                  <a:txBody>
                    <a:bodyPr/>
                    <a:lstStyle/>
                    <a:p>
                      <a:pPr algn="ctr" fontAlgn="b"/>
                      <a:r>
                        <a:rPr lang="en-US" sz="2000" b="0" i="0" u="none" strike="noStrike" dirty="0">
                          <a:solidFill>
                            <a:srgbClr val="000000"/>
                          </a:solidFill>
                          <a:latin typeface="Calibri"/>
                        </a:rPr>
                        <a:t>3</a:t>
                      </a:r>
                    </a:p>
                  </a:txBody>
                  <a:tcPr marL="9525" marR="9525" marT="9525" marB="0" anchor="ctr"/>
                </a:tc>
                <a:tc>
                  <a:txBody>
                    <a:bodyPr/>
                    <a:lstStyle/>
                    <a:p>
                      <a:pPr algn="ctr" fontAlgn="b"/>
                      <a:r>
                        <a:rPr lang="en-US" sz="2000" b="0" i="0" u="none" strike="noStrike" dirty="0">
                          <a:solidFill>
                            <a:srgbClr val="000000"/>
                          </a:solidFill>
                          <a:latin typeface="Calibri"/>
                        </a:rPr>
                        <a:t>15</a:t>
                      </a:r>
                    </a:p>
                  </a:txBody>
                  <a:tcPr marL="9525" marR="9525" marT="9525" marB="0" anchor="ctr"/>
                </a:tc>
                <a:tc>
                  <a:txBody>
                    <a:bodyPr/>
                    <a:lstStyle/>
                    <a:p>
                      <a:pPr algn="ctr" fontAlgn="b"/>
                      <a:r>
                        <a:rPr lang="en-US" sz="2000" b="0" i="0" u="none" strike="noStrike" dirty="0">
                          <a:solidFill>
                            <a:srgbClr val="000000"/>
                          </a:solidFill>
                          <a:latin typeface="Calibri"/>
                        </a:rPr>
                        <a:t>18</a:t>
                      </a:r>
                    </a:p>
                  </a:txBody>
                  <a:tcPr marL="9525" marR="9525" marT="9525" marB="0" anchor="ctr"/>
                </a:tc>
              </a:tr>
              <a:tr h="370840">
                <a:tc>
                  <a:txBody>
                    <a:bodyPr/>
                    <a:lstStyle/>
                    <a:p>
                      <a:pPr algn="ctr" fontAlgn="b"/>
                      <a:r>
                        <a:rPr lang="en-US" sz="2000" b="0" i="0" u="none" strike="noStrike" dirty="0">
                          <a:solidFill>
                            <a:srgbClr val="000000"/>
                          </a:solidFill>
                          <a:latin typeface="Calibri"/>
                        </a:rPr>
                        <a:t>Sophomore</a:t>
                      </a:r>
                    </a:p>
                  </a:txBody>
                  <a:tcPr marL="9525" marR="9525" marT="9525" marB="0" anchor="ctr"/>
                </a:tc>
                <a:tc>
                  <a:txBody>
                    <a:bodyPr/>
                    <a:lstStyle/>
                    <a:p>
                      <a:pPr algn="ctr" fontAlgn="b"/>
                      <a:r>
                        <a:rPr lang="en-US" sz="2000" b="0" i="0" u="none" strike="noStrike" dirty="0">
                          <a:solidFill>
                            <a:srgbClr val="000000"/>
                          </a:solidFill>
                          <a:latin typeface="Calibri"/>
                        </a:rPr>
                        <a:t>1</a:t>
                      </a:r>
                    </a:p>
                  </a:txBody>
                  <a:tcPr marL="9525" marR="9525" marT="9525" marB="0" anchor="ctr"/>
                </a:tc>
                <a:tc>
                  <a:txBody>
                    <a:bodyPr/>
                    <a:lstStyle/>
                    <a:p>
                      <a:pPr algn="ctr" fontAlgn="b"/>
                      <a:r>
                        <a:rPr lang="en-US" sz="2000" b="0" i="0" u="none" strike="noStrike" dirty="0">
                          <a:solidFill>
                            <a:srgbClr val="000000"/>
                          </a:solidFill>
                          <a:latin typeface="Calibri"/>
                        </a:rPr>
                        <a:t>11</a:t>
                      </a:r>
                    </a:p>
                  </a:txBody>
                  <a:tcPr marL="9525" marR="9525" marT="9525" marB="0" anchor="ctr"/>
                </a:tc>
                <a:tc>
                  <a:txBody>
                    <a:bodyPr/>
                    <a:lstStyle/>
                    <a:p>
                      <a:pPr algn="ctr" fontAlgn="b"/>
                      <a:r>
                        <a:rPr lang="en-US" sz="2000" b="0" i="0" u="none" strike="noStrike" dirty="0">
                          <a:solidFill>
                            <a:srgbClr val="000000"/>
                          </a:solidFill>
                          <a:latin typeface="Calibri"/>
                        </a:rPr>
                        <a:t>12</a:t>
                      </a:r>
                    </a:p>
                  </a:txBody>
                  <a:tcPr marL="9525" marR="9525" marT="9525" marB="0" anchor="ctr"/>
                </a:tc>
              </a:tr>
              <a:tr h="370840">
                <a:tc>
                  <a:txBody>
                    <a:bodyPr/>
                    <a:lstStyle/>
                    <a:p>
                      <a:pPr algn="ctr" fontAlgn="b"/>
                      <a:r>
                        <a:rPr lang="en-US" sz="2000" b="0" i="0" u="none" strike="noStrike" dirty="0">
                          <a:solidFill>
                            <a:srgbClr val="000000"/>
                          </a:solidFill>
                          <a:latin typeface="Calibri"/>
                        </a:rPr>
                        <a:t>Junior</a:t>
                      </a:r>
                    </a:p>
                  </a:txBody>
                  <a:tcPr marL="9525" marR="9525" marT="9525" marB="0" anchor="ctr"/>
                </a:tc>
                <a:tc>
                  <a:txBody>
                    <a:bodyPr/>
                    <a:lstStyle/>
                    <a:p>
                      <a:pPr algn="ctr" fontAlgn="b"/>
                      <a:r>
                        <a:rPr lang="en-US" sz="2000" b="0" i="0" u="none" strike="noStrike">
                          <a:solidFill>
                            <a:srgbClr val="000000"/>
                          </a:solidFill>
                          <a:latin typeface="Calibri"/>
                        </a:rPr>
                        <a:t>2</a:t>
                      </a:r>
                    </a:p>
                  </a:txBody>
                  <a:tcPr marL="9525" marR="9525" marT="9525" marB="0" anchor="ctr"/>
                </a:tc>
                <a:tc>
                  <a:txBody>
                    <a:bodyPr/>
                    <a:lstStyle/>
                    <a:p>
                      <a:pPr algn="ctr" fontAlgn="b"/>
                      <a:r>
                        <a:rPr lang="en-US" sz="2000" b="0" i="0" u="none" strike="noStrike" dirty="0">
                          <a:solidFill>
                            <a:srgbClr val="000000"/>
                          </a:solidFill>
                          <a:latin typeface="Calibri"/>
                        </a:rPr>
                        <a:t>7</a:t>
                      </a:r>
                    </a:p>
                  </a:txBody>
                  <a:tcPr marL="9525" marR="9525" marT="9525" marB="0" anchor="ctr"/>
                </a:tc>
                <a:tc>
                  <a:txBody>
                    <a:bodyPr/>
                    <a:lstStyle/>
                    <a:p>
                      <a:pPr algn="ctr" fontAlgn="b"/>
                      <a:r>
                        <a:rPr lang="en-US" sz="2000" b="0" i="0" u="none" strike="noStrike" dirty="0">
                          <a:solidFill>
                            <a:srgbClr val="000000"/>
                          </a:solidFill>
                          <a:latin typeface="Calibri"/>
                        </a:rPr>
                        <a:t>9</a:t>
                      </a:r>
                    </a:p>
                  </a:txBody>
                  <a:tcPr marL="9525" marR="9525" marT="9525" marB="0" anchor="ctr"/>
                </a:tc>
              </a:tr>
              <a:tr h="370840">
                <a:tc>
                  <a:txBody>
                    <a:bodyPr/>
                    <a:lstStyle/>
                    <a:p>
                      <a:pPr algn="ctr" fontAlgn="b"/>
                      <a:r>
                        <a:rPr lang="en-US" sz="2000" b="0" i="0" u="none" strike="noStrike" dirty="0">
                          <a:solidFill>
                            <a:srgbClr val="000000"/>
                          </a:solidFill>
                          <a:latin typeface="Calibri"/>
                        </a:rPr>
                        <a:t>Senior</a:t>
                      </a:r>
                    </a:p>
                  </a:txBody>
                  <a:tcPr marL="9525" marR="9525" marT="9525" marB="0" anchor="ctr"/>
                </a:tc>
                <a:tc>
                  <a:txBody>
                    <a:bodyPr/>
                    <a:lstStyle/>
                    <a:p>
                      <a:pPr algn="ctr" fontAlgn="b"/>
                      <a:r>
                        <a:rPr lang="en-US" sz="2000" b="0" i="0" u="none" strike="noStrike">
                          <a:solidFill>
                            <a:srgbClr val="000000"/>
                          </a:solidFill>
                          <a:latin typeface="Calibri"/>
                        </a:rPr>
                        <a:t>4</a:t>
                      </a:r>
                    </a:p>
                  </a:txBody>
                  <a:tcPr marL="9525" marR="9525" marT="9525" marB="0" anchor="ctr"/>
                </a:tc>
                <a:tc>
                  <a:txBody>
                    <a:bodyPr/>
                    <a:lstStyle/>
                    <a:p>
                      <a:pPr algn="ctr" fontAlgn="b"/>
                      <a:r>
                        <a:rPr lang="en-US" sz="2000" b="0" i="0" u="none" strike="noStrike" dirty="0">
                          <a:solidFill>
                            <a:srgbClr val="000000"/>
                          </a:solidFill>
                          <a:latin typeface="Calibri"/>
                        </a:rPr>
                        <a:t>3</a:t>
                      </a:r>
                    </a:p>
                  </a:txBody>
                  <a:tcPr marL="9525" marR="9525" marT="9525" marB="0" anchor="ctr"/>
                </a:tc>
                <a:tc>
                  <a:txBody>
                    <a:bodyPr/>
                    <a:lstStyle/>
                    <a:p>
                      <a:pPr algn="ctr" fontAlgn="b"/>
                      <a:r>
                        <a:rPr lang="en-US" sz="2000" b="0" i="0" u="none" strike="noStrike" dirty="0">
                          <a:solidFill>
                            <a:srgbClr val="000000"/>
                          </a:solidFill>
                          <a:latin typeface="Calibri"/>
                        </a:rPr>
                        <a:t>7</a:t>
                      </a:r>
                    </a:p>
                  </a:txBody>
                  <a:tcPr marL="9525" marR="9525" marT="9525" marB="0" anchor="ctr"/>
                </a:tc>
              </a:tr>
              <a:tr h="370840">
                <a:tc>
                  <a:txBody>
                    <a:bodyPr/>
                    <a:lstStyle/>
                    <a:p>
                      <a:pPr algn="ctr" fontAlgn="b"/>
                      <a:r>
                        <a:rPr lang="en-US" sz="2000" b="1" i="0" u="none" strike="noStrike" dirty="0">
                          <a:solidFill>
                            <a:srgbClr val="000000"/>
                          </a:solidFill>
                          <a:latin typeface="Calibri"/>
                        </a:rPr>
                        <a:t>Total</a:t>
                      </a:r>
                    </a:p>
                  </a:txBody>
                  <a:tcPr marL="9525" marR="9525" marT="9525" marB="0" anchor="ctr"/>
                </a:tc>
                <a:tc>
                  <a:txBody>
                    <a:bodyPr/>
                    <a:lstStyle/>
                    <a:p>
                      <a:pPr algn="ctr" fontAlgn="b"/>
                      <a:r>
                        <a:rPr lang="en-US" sz="2000" b="1" i="0" u="none" strike="noStrike" dirty="0">
                          <a:solidFill>
                            <a:srgbClr val="000000"/>
                          </a:solidFill>
                          <a:latin typeface="Calibri"/>
                        </a:rPr>
                        <a:t>10</a:t>
                      </a:r>
                    </a:p>
                  </a:txBody>
                  <a:tcPr marL="9525" marR="9525" marT="9525" marB="0" anchor="ctr"/>
                </a:tc>
                <a:tc>
                  <a:txBody>
                    <a:bodyPr/>
                    <a:lstStyle/>
                    <a:p>
                      <a:pPr algn="ctr" fontAlgn="b"/>
                      <a:r>
                        <a:rPr lang="en-US" sz="2000" b="1" i="0" u="none" strike="noStrike" dirty="0">
                          <a:solidFill>
                            <a:srgbClr val="000000"/>
                          </a:solidFill>
                          <a:latin typeface="Calibri"/>
                        </a:rPr>
                        <a:t>36</a:t>
                      </a:r>
                    </a:p>
                  </a:txBody>
                  <a:tcPr marL="9525" marR="9525" marT="9525" marB="0" anchor="ctr"/>
                </a:tc>
                <a:tc>
                  <a:txBody>
                    <a:bodyPr/>
                    <a:lstStyle/>
                    <a:p>
                      <a:pPr algn="ctr" fontAlgn="b"/>
                      <a:r>
                        <a:rPr lang="en-US" sz="2000" b="1" i="0" u="none" strike="noStrike" dirty="0">
                          <a:solidFill>
                            <a:srgbClr val="000000"/>
                          </a:solidFill>
                          <a:latin typeface="Calibri"/>
                        </a:rPr>
                        <a:t>46</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a:xfrm>
            <a:off x="457200" y="1280160"/>
            <a:ext cx="8229600" cy="1815882"/>
          </a:xfrm>
        </p:spPr>
        <p:txBody>
          <a:bodyPr>
            <a:spAutoFit/>
          </a:bodyPr>
          <a:lstStyle/>
          <a:p>
            <a:r>
              <a:rPr lang="en-US" dirty="0" smtClean="0"/>
              <a:t>Looking in the dissatisfied column, we see that there were </a:t>
            </a:r>
            <a:r>
              <a:rPr lang="en-US" dirty="0" smtClean="0">
                <a:solidFill>
                  <a:srgbClr val="000099"/>
                </a:solidFill>
              </a:rPr>
              <a:t>21 + 33 = 54 </a:t>
            </a:r>
            <a:r>
              <a:rPr lang="en-US" dirty="0" smtClean="0"/>
              <a:t>dissatisfied freshmen and sophomores. We can then divide to find the probability that we randomly choose one of these students. </a:t>
            </a:r>
            <a:endParaRPr lang="en-US" dirty="0"/>
          </a:p>
        </p:txBody>
      </p:sp>
      <p:graphicFrame>
        <p:nvGraphicFramePr>
          <p:cNvPr id="88067" name="Object 3"/>
          <p:cNvGraphicFramePr>
            <a:graphicFrameLocks noChangeAspect="1"/>
          </p:cNvGraphicFramePr>
          <p:nvPr/>
        </p:nvGraphicFramePr>
        <p:xfrm>
          <a:off x="838200" y="3276600"/>
          <a:ext cx="6692900" cy="838200"/>
        </p:xfrm>
        <a:graphic>
          <a:graphicData uri="http://schemas.openxmlformats.org/presentationml/2006/ole">
            <mc:AlternateContent xmlns:mc="http://schemas.openxmlformats.org/markup-compatibility/2006">
              <mc:Choice xmlns:v="urn:schemas-microsoft-com:vml" Requires="v">
                <p:oleObj spid="_x0000_s88129" name="Equation" r:id="rId3" imgW="6692760" imgH="838080" progId="Equation.DSMT4">
                  <p:embed/>
                </p:oleObj>
              </mc:Choice>
              <mc:Fallback>
                <p:oleObj name="Equation" r:id="rId3" imgW="66927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276600"/>
                        <a:ext cx="669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8068" name="Object 4"/>
          <p:cNvGraphicFramePr>
            <a:graphicFrameLocks noChangeAspect="1"/>
          </p:cNvGraphicFramePr>
          <p:nvPr>
            <p:extLst>
              <p:ext uri="{D42A27DB-BD31-4B8C-83A1-F6EECF244321}">
                <p14:modId xmlns:p14="http://schemas.microsoft.com/office/powerpoint/2010/main" val="2960520850"/>
              </p:ext>
            </p:extLst>
          </p:nvPr>
        </p:nvGraphicFramePr>
        <p:xfrm>
          <a:off x="6658428" y="4296228"/>
          <a:ext cx="1638300" cy="292100"/>
        </p:xfrm>
        <a:graphic>
          <a:graphicData uri="http://schemas.openxmlformats.org/presentationml/2006/ole">
            <mc:AlternateContent xmlns:mc="http://schemas.openxmlformats.org/markup-compatibility/2006">
              <mc:Choice xmlns:v="urn:schemas-microsoft-com:vml" Requires="v">
                <p:oleObj spid="_x0000_s88130" name="Equation" r:id="rId5" imgW="1638000" imgH="291960" progId="Equation.DSMT4">
                  <p:embed/>
                </p:oleObj>
              </mc:Choice>
              <mc:Fallback>
                <p:oleObj name="Equation" r:id="rId5" imgW="1638000" imgH="291960" progId="Equation.DSMT4">
                  <p:embed/>
                  <p:pic>
                    <p:nvPicPr>
                      <p:cNvPr id="0" name="Picture 4"/>
                      <p:cNvPicPr>
                        <a:picLocks noChangeAspect="1" noChangeArrowheads="1"/>
                      </p:cNvPicPr>
                      <p:nvPr/>
                    </p:nvPicPr>
                    <p:blipFill>
                      <a:blip r:embed="rId6"/>
                      <a:srcRect/>
                      <a:stretch>
                        <a:fillRect/>
                      </a:stretch>
                    </p:blipFill>
                    <p:spPr bwMode="auto">
                      <a:xfrm>
                        <a:off x="6658428" y="4296228"/>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80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8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p:txBody>
          <a:bodyPr/>
          <a:lstStyle/>
          <a:p>
            <a:pPr marL="347663" indent="-347663"/>
            <a:r>
              <a:rPr lang="en-US" b="1" dirty="0" smtClean="0"/>
              <a:t>d. </a:t>
            </a:r>
            <a:r>
              <a:rPr lang="en-US" dirty="0" smtClean="0"/>
              <a:t>This conditional probability requires us to consider only the column of students who did not use the financial aid office. </a:t>
            </a:r>
          </a:p>
          <a:p>
            <a:pPr marL="346075" algn="ctr"/>
            <a:r>
              <a:rPr lang="en-US" dirty="0" smtClean="0"/>
              <a:t>Students who did not use the financial aid office </a:t>
            </a:r>
          </a:p>
          <a:p>
            <a:pPr marL="346075" algn="ctr">
              <a:spcBef>
                <a:spcPts val="0"/>
              </a:spcBef>
            </a:pPr>
            <a:r>
              <a:rPr lang="en-US" dirty="0" smtClean="0"/>
              <a:t>	</a:t>
            </a:r>
            <a:r>
              <a:rPr lang="en-US" dirty="0" smtClean="0">
                <a:solidFill>
                  <a:srgbClr val="000099"/>
                </a:solidFill>
              </a:rPr>
              <a:t>= 13 + 24 + 8 + 3 + 19 =</a:t>
            </a:r>
            <a:r>
              <a:rPr lang="en-US" dirty="0" smtClean="0"/>
              <a:t> </a:t>
            </a:r>
            <a:r>
              <a:rPr lang="en-US" dirty="0" smtClean="0">
                <a:solidFill>
                  <a:srgbClr val="FF00FF"/>
                </a:solidFill>
              </a:rPr>
              <a:t>67 </a:t>
            </a:r>
          </a:p>
          <a:p>
            <a:pPr marL="346075"/>
            <a:r>
              <a:rPr lang="en-US" dirty="0" smtClean="0"/>
              <a:t>Of these </a:t>
            </a:r>
            <a:r>
              <a:rPr lang="en-US" dirty="0" smtClean="0">
                <a:solidFill>
                  <a:srgbClr val="0000FF"/>
                </a:solidFill>
              </a:rPr>
              <a:t>67</a:t>
            </a:r>
            <a:r>
              <a:rPr lang="en-US" dirty="0" smtClean="0"/>
              <a:t> students, </a:t>
            </a:r>
            <a:r>
              <a:rPr lang="en-US" dirty="0" smtClean="0">
                <a:solidFill>
                  <a:srgbClr val="0000FF"/>
                </a:solidFill>
              </a:rPr>
              <a:t>19</a:t>
            </a:r>
            <a:r>
              <a:rPr lang="en-US" dirty="0" smtClean="0"/>
              <a:t> of them were graduate students.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Conditional Probability (cont.)</a:t>
            </a:r>
            <a:endParaRPr lang="en-US" dirty="0"/>
          </a:p>
        </p:txBody>
      </p:sp>
      <p:sp>
        <p:nvSpPr>
          <p:cNvPr id="3" name="Content Placeholder 2"/>
          <p:cNvSpPr>
            <a:spLocks noGrp="1"/>
          </p:cNvSpPr>
          <p:nvPr>
            <p:ph idx="1"/>
          </p:nvPr>
        </p:nvSpPr>
        <p:spPr/>
        <p:txBody>
          <a:bodyPr/>
          <a:lstStyle/>
          <a:p>
            <a:r>
              <a:rPr lang="en-US" dirty="0" smtClean="0"/>
              <a:t>Thus, the probability that we randomly choose a graduate student given that they did not use the financial aid office is </a:t>
            </a:r>
            <a:endParaRPr lang="en-US" dirty="0"/>
          </a:p>
        </p:txBody>
      </p:sp>
      <p:graphicFrame>
        <p:nvGraphicFramePr>
          <p:cNvPr id="89091" name="Object 3"/>
          <p:cNvGraphicFramePr>
            <a:graphicFrameLocks noChangeAspect="1"/>
          </p:cNvGraphicFramePr>
          <p:nvPr/>
        </p:nvGraphicFramePr>
        <p:xfrm>
          <a:off x="801914" y="2877456"/>
          <a:ext cx="7518400" cy="469900"/>
        </p:xfrm>
        <a:graphic>
          <a:graphicData uri="http://schemas.openxmlformats.org/presentationml/2006/ole">
            <mc:AlternateContent xmlns:mc="http://schemas.openxmlformats.org/markup-compatibility/2006">
              <mc:Choice xmlns:v="urn:schemas-microsoft-com:vml" Requires="v">
                <p:oleObj spid="_x0000_s89184" name="Equation" r:id="rId3" imgW="7518240" imgH="469800" progId="Equation.DSMT4">
                  <p:embed/>
                </p:oleObj>
              </mc:Choice>
              <mc:Fallback>
                <p:oleObj name="Equation" r:id="rId3" imgW="75182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914" y="2877456"/>
                        <a:ext cx="751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9092" name="Object 4"/>
          <p:cNvGraphicFramePr>
            <a:graphicFrameLocks noChangeAspect="1"/>
          </p:cNvGraphicFramePr>
          <p:nvPr/>
        </p:nvGraphicFramePr>
        <p:xfrm>
          <a:off x="2124528" y="3429000"/>
          <a:ext cx="711200" cy="838200"/>
        </p:xfrm>
        <a:graphic>
          <a:graphicData uri="http://schemas.openxmlformats.org/presentationml/2006/ole">
            <mc:AlternateContent xmlns:mc="http://schemas.openxmlformats.org/markup-compatibility/2006">
              <mc:Choice xmlns:v="urn:schemas-microsoft-com:vml" Requires="v">
                <p:oleObj spid="_x0000_s89185" name="Equation" r:id="rId5" imgW="711000" imgH="838080" progId="Equation.DSMT4">
                  <p:embed/>
                </p:oleObj>
              </mc:Choice>
              <mc:Fallback>
                <p:oleObj name="Equation" r:id="rId5" imgW="711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4528" y="3429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9093" name="Object 5"/>
          <p:cNvGraphicFramePr>
            <a:graphicFrameLocks noChangeAspect="1"/>
          </p:cNvGraphicFramePr>
          <p:nvPr>
            <p:extLst>
              <p:ext uri="{D42A27DB-BD31-4B8C-83A1-F6EECF244321}">
                <p14:modId xmlns:p14="http://schemas.microsoft.com/office/powerpoint/2010/main" val="888589024"/>
              </p:ext>
            </p:extLst>
          </p:nvPr>
        </p:nvGraphicFramePr>
        <p:xfrm>
          <a:off x="2857500" y="3701142"/>
          <a:ext cx="1714500" cy="292100"/>
        </p:xfrm>
        <a:graphic>
          <a:graphicData uri="http://schemas.openxmlformats.org/presentationml/2006/ole">
            <mc:AlternateContent xmlns:mc="http://schemas.openxmlformats.org/markup-compatibility/2006">
              <mc:Choice xmlns:v="urn:schemas-microsoft-com:vml" Requires="v">
                <p:oleObj spid="_x0000_s89186" name="Equation" r:id="rId7" imgW="1714320" imgH="291960" progId="Equation.DSMT4">
                  <p:embed/>
                </p:oleObj>
              </mc:Choice>
              <mc:Fallback>
                <p:oleObj name="Equation" r:id="rId7" imgW="1714320" imgH="291960" progId="Equation.DSMT4">
                  <p:embed/>
                  <p:pic>
                    <p:nvPicPr>
                      <p:cNvPr id="0" name="Picture 5"/>
                      <p:cNvPicPr>
                        <a:picLocks noChangeAspect="1" noChangeArrowheads="1"/>
                      </p:cNvPicPr>
                      <p:nvPr/>
                    </p:nvPicPr>
                    <p:blipFill>
                      <a:blip r:embed="rId8"/>
                      <a:srcRect/>
                      <a:stretch>
                        <a:fillRect/>
                      </a:stretch>
                    </p:blipFill>
                    <p:spPr bwMode="auto">
                      <a:xfrm>
                        <a:off x="2857500" y="3701142"/>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0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90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90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a:t>
            </a:r>
            <a:endParaRPr lang="en-US" dirty="0"/>
          </a:p>
        </p:txBody>
      </p:sp>
      <p:sp>
        <p:nvSpPr>
          <p:cNvPr id="3" name="Content Placeholder 2"/>
          <p:cNvSpPr>
            <a:spLocks noGrp="1"/>
          </p:cNvSpPr>
          <p:nvPr>
            <p:ph idx="1"/>
          </p:nvPr>
        </p:nvSpPr>
        <p:spPr>
          <a:xfrm>
            <a:off x="457200" y="1280160"/>
            <a:ext cx="8229600" cy="3539430"/>
          </a:xfrm>
        </p:spPr>
        <p:txBody>
          <a:bodyPr>
            <a:spAutoFit/>
          </a:bodyPr>
          <a:lstStyle/>
          <a:p>
            <a:r>
              <a:rPr lang="en-US" dirty="0" smtClean="0"/>
              <a:t>Studies show that men have a 1 in 6 (or about 17%) chance of developing prostate cancer. A PSA test is used to detect prostate cancer and can give either a positive or negative result. Studies also show that of those men who have developed prostate cancer, their PSA test is negative </a:t>
            </a:r>
            <a:r>
              <a:rPr lang="en-US" dirty="0" smtClean="0">
                <a:solidFill>
                  <a:srgbClr val="0000FF"/>
                </a:solidFill>
              </a:rPr>
              <a:t>15% </a:t>
            </a:r>
            <a:r>
              <a:rPr lang="en-US" dirty="0" smtClean="0"/>
              <a:t>of the time. On the other hand, studies show that </a:t>
            </a:r>
            <a:r>
              <a:rPr lang="en-US" dirty="0" smtClean="0">
                <a:solidFill>
                  <a:srgbClr val="0000FF"/>
                </a:solidFill>
              </a:rPr>
              <a:t>58.5% </a:t>
            </a:r>
            <a:r>
              <a:rPr lang="en-US" dirty="0" smtClean="0"/>
              <a:t>of all men receive a positive PSA test.</a:t>
            </a:r>
            <a:r>
              <a:rPr lang="en-US" baseline="30000" dirty="0" smtClean="0"/>
              <a:t>1</a:t>
            </a:r>
            <a:r>
              <a:rPr lang="en-US" dirty="0" smtClean="0"/>
              <a:t> </a:t>
            </a:r>
          </a:p>
        </p:txBody>
      </p:sp>
      <p:sp>
        <p:nvSpPr>
          <p:cNvPr id="4" name="Rectangle 3"/>
          <p:cNvSpPr/>
          <p:nvPr/>
        </p:nvSpPr>
        <p:spPr>
          <a:xfrm>
            <a:off x="533400" y="5290140"/>
            <a:ext cx="8229600" cy="707886"/>
          </a:xfrm>
          <a:prstGeom prst="rect">
            <a:avLst/>
          </a:prstGeom>
        </p:spPr>
        <p:txBody>
          <a:bodyPr>
            <a:spAutoFit/>
          </a:bodyPr>
          <a:lstStyle/>
          <a:p>
            <a:r>
              <a:rPr lang="en-US" sz="2000" dirty="0" smtClean="0"/>
              <a:t>1 National Cancer Institute, http://www.cancer.gov; Mayo Clinic, http://www.mayoclinic.com</a:t>
            </a:r>
            <a:endParaRPr lang="en-US" sz="20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a:xfrm>
            <a:off x="457200" y="1280160"/>
            <a:ext cx="8229600" cy="4745915"/>
          </a:xfrm>
        </p:spPr>
        <p:txBody>
          <a:bodyPr>
            <a:spAutoFit/>
          </a:bodyPr>
          <a:lstStyle/>
          <a:p>
            <a:pPr marL="347663" indent="-347663"/>
            <a:r>
              <a:rPr lang="en-US" b="1" dirty="0" smtClean="0"/>
              <a:t>a. </a:t>
            </a:r>
            <a:r>
              <a:rPr lang="en-US" dirty="0" smtClean="0"/>
              <a:t>What is the probability that a man develops prostate cancer? </a:t>
            </a:r>
          </a:p>
          <a:p>
            <a:pPr marL="347663" indent="-347663"/>
            <a:r>
              <a:rPr lang="en-US" b="1" dirty="0" smtClean="0"/>
              <a:t>b. </a:t>
            </a:r>
            <a:r>
              <a:rPr lang="en-US" dirty="0" smtClean="0"/>
              <a:t>What is the probability that a man with cancer has a negative PSA test? </a:t>
            </a:r>
          </a:p>
          <a:p>
            <a:pPr marL="347663" indent="-347663"/>
            <a:r>
              <a:rPr lang="en-US" b="1" dirty="0" smtClean="0"/>
              <a:t>c. </a:t>
            </a:r>
            <a:r>
              <a:rPr lang="en-US" dirty="0" smtClean="0"/>
              <a:t>What is the probability that a man with cancer has a positive PSA test? </a:t>
            </a:r>
          </a:p>
          <a:p>
            <a:pPr marL="347663" indent="-347663"/>
            <a:r>
              <a:rPr lang="en-US" b="1" dirty="0" smtClean="0"/>
              <a:t>d. </a:t>
            </a:r>
            <a:r>
              <a:rPr lang="en-US" dirty="0" smtClean="0"/>
              <a:t>What is the probability that a man has cancer and a positive PSA test? </a:t>
            </a:r>
          </a:p>
          <a:p>
            <a:pPr marL="347663" indent="-347663"/>
            <a:r>
              <a:rPr lang="en-US" b="1" dirty="0" smtClean="0"/>
              <a:t>e. </a:t>
            </a:r>
            <a:r>
              <a:rPr lang="en-US" dirty="0" smtClean="0"/>
              <a:t>What is the probability that a man with a positive PSA test has cancer? </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pPr marL="347663" indent="-347663"/>
            <a:r>
              <a:rPr lang="en-US" b="1" dirty="0" smtClean="0"/>
              <a:t>Solution </a:t>
            </a:r>
          </a:p>
          <a:p>
            <a:pPr marL="347663" indent="-347663"/>
            <a:r>
              <a:rPr lang="en-US" b="1" dirty="0" smtClean="0"/>
              <a:t>a. </a:t>
            </a:r>
            <a:r>
              <a:rPr lang="en-US" dirty="0" smtClean="0"/>
              <a:t>We are told this probability in the information given. </a:t>
            </a:r>
          </a:p>
          <a:p>
            <a:pPr marL="347663" indent="-347663"/>
            <a:endParaRPr lang="en-US" dirty="0" smtClean="0"/>
          </a:p>
          <a:p>
            <a:pPr marL="347663" indent="-347663">
              <a:spcBef>
                <a:spcPts val="3600"/>
              </a:spcBef>
            </a:pPr>
            <a:r>
              <a:rPr lang="en-US" b="1" dirty="0" smtClean="0"/>
              <a:t>b. </a:t>
            </a:r>
            <a:r>
              <a:rPr lang="en-US" dirty="0" smtClean="0"/>
              <a:t>Again, we are told this information. </a:t>
            </a:r>
            <a:endParaRPr lang="en-US" dirty="0"/>
          </a:p>
        </p:txBody>
      </p:sp>
      <p:graphicFrame>
        <p:nvGraphicFramePr>
          <p:cNvPr id="90115" name="Object 3"/>
          <p:cNvGraphicFramePr>
            <a:graphicFrameLocks noChangeAspect="1"/>
          </p:cNvGraphicFramePr>
          <p:nvPr/>
        </p:nvGraphicFramePr>
        <p:xfrm>
          <a:off x="2971800" y="2333172"/>
          <a:ext cx="2019300" cy="838200"/>
        </p:xfrm>
        <a:graphic>
          <a:graphicData uri="http://schemas.openxmlformats.org/presentationml/2006/ole">
            <mc:AlternateContent xmlns:mc="http://schemas.openxmlformats.org/markup-compatibility/2006">
              <mc:Choice xmlns:v="urn:schemas-microsoft-com:vml" Requires="v">
                <p:oleObj spid="_x0000_s90271" name="Equation" r:id="rId3" imgW="2019240" imgH="838080" progId="Equation.DSMT4">
                  <p:embed/>
                </p:oleObj>
              </mc:Choice>
              <mc:Fallback>
                <p:oleObj name="Equation" r:id="rId3" imgW="20192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2333172"/>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6" name="Object 4"/>
          <p:cNvGraphicFramePr>
            <a:graphicFrameLocks noChangeAspect="1"/>
          </p:cNvGraphicFramePr>
          <p:nvPr>
            <p:extLst>
              <p:ext uri="{D42A27DB-BD31-4B8C-83A1-F6EECF244321}">
                <p14:modId xmlns:p14="http://schemas.microsoft.com/office/powerpoint/2010/main" val="136144023"/>
              </p:ext>
            </p:extLst>
          </p:nvPr>
        </p:nvGraphicFramePr>
        <p:xfrm>
          <a:off x="5010150" y="2540000"/>
          <a:ext cx="1143000" cy="355600"/>
        </p:xfrm>
        <a:graphic>
          <a:graphicData uri="http://schemas.openxmlformats.org/presentationml/2006/ole">
            <mc:AlternateContent xmlns:mc="http://schemas.openxmlformats.org/markup-compatibility/2006">
              <mc:Choice xmlns:v="urn:schemas-microsoft-com:vml" Requires="v">
                <p:oleObj spid="_x0000_s90272" name="Equation" r:id="rId5" imgW="1143000" imgH="355320" progId="Equation.DSMT4">
                  <p:embed/>
                </p:oleObj>
              </mc:Choice>
              <mc:Fallback>
                <p:oleObj name="Equation" r:id="rId5" imgW="1143000" imgH="355320" progId="Equation.DSMT4">
                  <p:embed/>
                  <p:pic>
                    <p:nvPicPr>
                      <p:cNvPr id="0" name="Picture 4"/>
                      <p:cNvPicPr>
                        <a:picLocks noChangeAspect="1" noChangeArrowheads="1"/>
                      </p:cNvPicPr>
                      <p:nvPr/>
                    </p:nvPicPr>
                    <p:blipFill>
                      <a:blip r:embed="rId6"/>
                      <a:srcRect/>
                      <a:stretch>
                        <a:fillRect/>
                      </a:stretch>
                    </p:blipFill>
                    <p:spPr bwMode="auto">
                      <a:xfrm>
                        <a:off x="5010150" y="2540000"/>
                        <a:ext cx="1143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8" name="Object 6"/>
          <p:cNvGraphicFramePr>
            <a:graphicFrameLocks noChangeAspect="1"/>
          </p:cNvGraphicFramePr>
          <p:nvPr/>
        </p:nvGraphicFramePr>
        <p:xfrm>
          <a:off x="1752600" y="4038600"/>
          <a:ext cx="3784600" cy="469900"/>
        </p:xfrm>
        <a:graphic>
          <a:graphicData uri="http://schemas.openxmlformats.org/presentationml/2006/ole">
            <mc:AlternateContent xmlns:mc="http://schemas.openxmlformats.org/markup-compatibility/2006">
              <mc:Choice xmlns:v="urn:schemas-microsoft-com:vml" Requires="v">
                <p:oleObj spid="_x0000_s90273" name="Equation" r:id="rId7" imgW="3784320" imgH="469800" progId="Equation.DSMT4">
                  <p:embed/>
                </p:oleObj>
              </mc:Choice>
              <mc:Fallback>
                <p:oleObj name="Equation" r:id="rId7" imgW="378432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4038600"/>
                        <a:ext cx="378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9" name="Object 7"/>
          <p:cNvGraphicFramePr>
            <a:graphicFrameLocks noChangeAspect="1"/>
          </p:cNvGraphicFramePr>
          <p:nvPr/>
        </p:nvGraphicFramePr>
        <p:xfrm>
          <a:off x="5562600" y="3810000"/>
          <a:ext cx="876300" cy="838200"/>
        </p:xfrm>
        <a:graphic>
          <a:graphicData uri="http://schemas.openxmlformats.org/presentationml/2006/ole">
            <mc:AlternateContent xmlns:mc="http://schemas.openxmlformats.org/markup-compatibility/2006">
              <mc:Choice xmlns:v="urn:schemas-microsoft-com:vml" Requires="v">
                <p:oleObj spid="_x0000_s90274" name="Equation" r:id="rId9" imgW="876240" imgH="838080" progId="Equation.DSMT4">
                  <p:embed/>
                </p:oleObj>
              </mc:Choice>
              <mc:Fallback>
                <p:oleObj name="Equation" r:id="rId9" imgW="8762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38100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0" name="Object 8"/>
          <p:cNvGraphicFramePr>
            <a:graphicFrameLocks noChangeAspect="1"/>
          </p:cNvGraphicFramePr>
          <p:nvPr/>
        </p:nvGraphicFramePr>
        <p:xfrm>
          <a:off x="6477000" y="4114800"/>
          <a:ext cx="914400" cy="292100"/>
        </p:xfrm>
        <a:graphic>
          <a:graphicData uri="http://schemas.openxmlformats.org/presentationml/2006/ole">
            <mc:AlternateContent xmlns:mc="http://schemas.openxmlformats.org/markup-compatibility/2006">
              <mc:Choice xmlns:v="urn:schemas-microsoft-com:vml" Requires="v">
                <p:oleObj spid="_x0000_s90275" name="Equation" r:id="rId11" imgW="914400" imgH="291960" progId="Equation.DSMT4">
                  <p:embed/>
                </p:oleObj>
              </mc:Choice>
              <mc:Fallback>
                <p:oleObj name="Equation" r:id="rId11" imgW="91440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77000" y="41148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1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1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01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01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0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pPr marL="347663" indent="-347663"/>
            <a:r>
              <a:rPr lang="en-US" b="1" dirty="0" smtClean="0"/>
              <a:t>c. </a:t>
            </a:r>
            <a:r>
              <a:rPr lang="en-US" dirty="0" smtClean="0"/>
              <a:t>Here, we want to know the probability of a positive test, given that a man has cancer. Since the information we were given tells us that men with cancer have a negative PSA test </a:t>
            </a:r>
            <a:r>
              <a:rPr lang="en-US" dirty="0" smtClean="0">
                <a:solidFill>
                  <a:srgbClr val="0000FF"/>
                </a:solidFill>
              </a:rPr>
              <a:t>15%</a:t>
            </a:r>
            <a:r>
              <a:rPr lang="en-US" dirty="0" smtClean="0"/>
              <a:t> of the time, we can use the complement to find the probability of men with cancer having a positive test. </a:t>
            </a:r>
            <a:endParaRPr lang="en-US" dirty="0"/>
          </a:p>
        </p:txBody>
      </p:sp>
      <p:graphicFrame>
        <p:nvGraphicFramePr>
          <p:cNvPr id="91139" name="Object 3"/>
          <p:cNvGraphicFramePr>
            <a:graphicFrameLocks noChangeAspect="1"/>
          </p:cNvGraphicFramePr>
          <p:nvPr/>
        </p:nvGraphicFramePr>
        <p:xfrm>
          <a:off x="1587500" y="4114800"/>
          <a:ext cx="4127500" cy="838200"/>
        </p:xfrm>
        <a:graphic>
          <a:graphicData uri="http://schemas.openxmlformats.org/presentationml/2006/ole">
            <mc:AlternateContent xmlns:mc="http://schemas.openxmlformats.org/markup-compatibility/2006">
              <mc:Choice xmlns:v="urn:schemas-microsoft-com:vml" Requires="v">
                <p:oleObj spid="_x0000_s91232" name="Equation" r:id="rId3" imgW="4127400" imgH="838080" progId="Equation.DSMT4">
                  <p:embed/>
                </p:oleObj>
              </mc:Choice>
              <mc:Fallback>
                <p:oleObj name="Equation" r:id="rId3" imgW="41274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500" y="4114800"/>
                        <a:ext cx="412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0" name="Object 4"/>
          <p:cNvGraphicFramePr>
            <a:graphicFrameLocks noChangeAspect="1"/>
          </p:cNvGraphicFramePr>
          <p:nvPr/>
        </p:nvGraphicFramePr>
        <p:xfrm>
          <a:off x="5715000" y="4114800"/>
          <a:ext cx="876300" cy="838200"/>
        </p:xfrm>
        <a:graphic>
          <a:graphicData uri="http://schemas.openxmlformats.org/presentationml/2006/ole">
            <mc:AlternateContent xmlns:mc="http://schemas.openxmlformats.org/markup-compatibility/2006">
              <mc:Choice xmlns:v="urn:schemas-microsoft-com:vml" Requires="v">
                <p:oleObj spid="_x0000_s91233" name="Equation" r:id="rId5" imgW="876240" imgH="838080" progId="Equation.DSMT4">
                  <p:embed/>
                </p:oleObj>
              </mc:Choice>
              <mc:Fallback>
                <p:oleObj name="Equation" r:id="rId5" imgW="876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0" y="41148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1" name="Object 5"/>
          <p:cNvGraphicFramePr>
            <a:graphicFrameLocks noChangeAspect="1"/>
          </p:cNvGraphicFramePr>
          <p:nvPr/>
        </p:nvGraphicFramePr>
        <p:xfrm>
          <a:off x="6662058" y="4405086"/>
          <a:ext cx="914400" cy="292100"/>
        </p:xfrm>
        <a:graphic>
          <a:graphicData uri="http://schemas.openxmlformats.org/presentationml/2006/ole">
            <mc:AlternateContent xmlns:mc="http://schemas.openxmlformats.org/markup-compatibility/2006">
              <mc:Choice xmlns:v="urn:schemas-microsoft-com:vml" Requires="v">
                <p:oleObj spid="_x0000_s91234" name="Equation" r:id="rId7" imgW="914400" imgH="291960" progId="Equation.DSMT4">
                  <p:embed/>
                </p:oleObj>
              </mc:Choice>
              <mc:Fallback>
                <p:oleObj name="Equation" r:id="rId7" imgW="9144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62058" y="4405086"/>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1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1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pPr marL="347663" indent="-347663"/>
            <a:r>
              <a:rPr lang="en-US" b="1" dirty="0" smtClean="0"/>
              <a:t>d. </a:t>
            </a:r>
            <a:r>
              <a:rPr lang="en-US" dirty="0" smtClean="0"/>
              <a:t>Use the Multiplication Rule for Dependent Events to find the probability of having cancer and a positive PSA test using the probabilities we previously calculated. </a:t>
            </a:r>
            <a:endParaRPr lang="en-US" dirty="0"/>
          </a:p>
        </p:txBody>
      </p:sp>
      <p:graphicFrame>
        <p:nvGraphicFramePr>
          <p:cNvPr id="92166" name="Object 6"/>
          <p:cNvGraphicFramePr>
            <a:graphicFrameLocks noChangeAspect="1"/>
          </p:cNvGraphicFramePr>
          <p:nvPr/>
        </p:nvGraphicFramePr>
        <p:xfrm>
          <a:off x="609600" y="3124200"/>
          <a:ext cx="7924800" cy="469900"/>
        </p:xfrm>
        <a:graphic>
          <a:graphicData uri="http://schemas.openxmlformats.org/presentationml/2006/ole">
            <mc:AlternateContent xmlns:mc="http://schemas.openxmlformats.org/markup-compatibility/2006">
              <mc:Choice xmlns:v="urn:schemas-microsoft-com:vml" Requires="v">
                <p:oleObj spid="_x0000_s92290" name="Equation" r:id="rId3" imgW="7924680" imgH="469800" progId="Equation.DSMT4">
                  <p:embed/>
                </p:oleObj>
              </mc:Choice>
              <mc:Fallback>
                <p:oleObj name="Equation" r:id="rId3" imgW="7924680" imgH="4698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124200"/>
                        <a:ext cx="792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67" name="Object 7"/>
          <p:cNvGraphicFramePr>
            <a:graphicFrameLocks noChangeAspect="1"/>
          </p:cNvGraphicFramePr>
          <p:nvPr/>
        </p:nvGraphicFramePr>
        <p:xfrm>
          <a:off x="3933372" y="3675744"/>
          <a:ext cx="1270000" cy="838200"/>
        </p:xfrm>
        <a:graphic>
          <a:graphicData uri="http://schemas.openxmlformats.org/presentationml/2006/ole">
            <mc:AlternateContent xmlns:mc="http://schemas.openxmlformats.org/markup-compatibility/2006">
              <mc:Choice xmlns:v="urn:schemas-microsoft-com:vml" Requires="v">
                <p:oleObj spid="_x0000_s92291" name="Equation" r:id="rId5" imgW="1269720" imgH="838080" progId="Equation.DSMT4">
                  <p:embed/>
                </p:oleObj>
              </mc:Choice>
              <mc:Fallback>
                <p:oleObj name="Equation" r:id="rId5" imgW="126972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3372" y="3675744"/>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68" name="Object 8"/>
          <p:cNvGraphicFramePr>
            <a:graphicFrameLocks noChangeAspect="1"/>
          </p:cNvGraphicFramePr>
          <p:nvPr/>
        </p:nvGraphicFramePr>
        <p:xfrm>
          <a:off x="3933372" y="4572000"/>
          <a:ext cx="889000" cy="838200"/>
        </p:xfrm>
        <a:graphic>
          <a:graphicData uri="http://schemas.openxmlformats.org/presentationml/2006/ole">
            <mc:AlternateContent xmlns:mc="http://schemas.openxmlformats.org/markup-compatibility/2006">
              <mc:Choice xmlns:v="urn:schemas-microsoft-com:vml" Requires="v">
                <p:oleObj spid="_x0000_s92292" name="Equation" r:id="rId7" imgW="888840" imgH="838080" progId="Equation.DSMT4">
                  <p:embed/>
                </p:oleObj>
              </mc:Choice>
              <mc:Fallback>
                <p:oleObj name="Equation" r:id="rId7" imgW="888840" imgH="83808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33372" y="45720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69" name="Object 9"/>
          <p:cNvGraphicFramePr>
            <a:graphicFrameLocks noChangeAspect="1"/>
          </p:cNvGraphicFramePr>
          <p:nvPr>
            <p:extLst>
              <p:ext uri="{D42A27DB-BD31-4B8C-83A1-F6EECF244321}">
                <p14:modId xmlns:p14="http://schemas.microsoft.com/office/powerpoint/2010/main" val="1374573533"/>
              </p:ext>
            </p:extLst>
          </p:nvPr>
        </p:nvGraphicFramePr>
        <p:xfrm>
          <a:off x="3933372" y="5544456"/>
          <a:ext cx="1625600" cy="292100"/>
        </p:xfrm>
        <a:graphic>
          <a:graphicData uri="http://schemas.openxmlformats.org/presentationml/2006/ole">
            <mc:AlternateContent xmlns:mc="http://schemas.openxmlformats.org/markup-compatibility/2006">
              <mc:Choice xmlns:v="urn:schemas-microsoft-com:vml" Requires="v">
                <p:oleObj spid="_x0000_s92293" name="Equation" r:id="rId9" imgW="1625400" imgH="291960" progId="Equation.DSMT4">
                  <p:embed/>
                </p:oleObj>
              </mc:Choice>
              <mc:Fallback>
                <p:oleObj name="Equation" r:id="rId9" imgW="1625400" imgH="291960" progId="Equation.DSMT4">
                  <p:embed/>
                  <p:pic>
                    <p:nvPicPr>
                      <p:cNvPr id="0" name="Picture 9"/>
                      <p:cNvPicPr>
                        <a:picLocks noChangeAspect="1" noChangeArrowheads="1"/>
                      </p:cNvPicPr>
                      <p:nvPr/>
                    </p:nvPicPr>
                    <p:blipFill>
                      <a:blip r:embed="rId10"/>
                      <a:srcRect/>
                      <a:stretch>
                        <a:fillRect/>
                      </a:stretch>
                    </p:blipFill>
                    <p:spPr bwMode="auto">
                      <a:xfrm>
                        <a:off x="3933372" y="5544456"/>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pPr marL="347663" indent="-347663"/>
            <a:r>
              <a:rPr lang="en-US" b="1" dirty="0" smtClean="0"/>
              <a:t>e. </a:t>
            </a:r>
            <a:r>
              <a:rPr lang="en-US" dirty="0" smtClean="0"/>
              <a:t>Be careful how you read this question. It’s slightly different than the previous one we just answered. We want to know the probability of a man actually having cancer, given that he has a positive test. Since we weren’t given this information, we’ll need to rearrange the Multiplication Rule for Dependent Events to help us. Recall that the formula is </a:t>
            </a:r>
            <a:endParaRPr lang="en-US" dirty="0"/>
          </a:p>
        </p:txBody>
      </p:sp>
      <p:graphicFrame>
        <p:nvGraphicFramePr>
          <p:cNvPr id="93186" name="Object 2"/>
          <p:cNvGraphicFramePr>
            <a:graphicFrameLocks noChangeAspect="1"/>
          </p:cNvGraphicFramePr>
          <p:nvPr>
            <p:extLst>
              <p:ext uri="{D42A27DB-BD31-4B8C-83A1-F6EECF244321}">
                <p14:modId xmlns:p14="http://schemas.microsoft.com/office/powerpoint/2010/main" val="748472343"/>
              </p:ext>
            </p:extLst>
          </p:nvPr>
        </p:nvGraphicFramePr>
        <p:xfrm>
          <a:off x="2616200" y="4495800"/>
          <a:ext cx="3911600" cy="469900"/>
        </p:xfrm>
        <a:graphic>
          <a:graphicData uri="http://schemas.openxmlformats.org/presentationml/2006/ole">
            <mc:AlternateContent xmlns:mc="http://schemas.openxmlformats.org/markup-compatibility/2006">
              <mc:Choice xmlns:v="urn:schemas-microsoft-com:vml" Requires="v">
                <p:oleObj spid="_x0000_s93217" name="Equation" r:id="rId3" imgW="3911400" imgH="469800" progId="Equation.DSMT4">
                  <p:embed/>
                </p:oleObj>
              </mc:Choice>
              <mc:Fallback>
                <p:oleObj name="Equation" r:id="rId3" imgW="3911400" imgH="469800" progId="Equation.DSMT4">
                  <p:embed/>
                  <p:pic>
                    <p:nvPicPr>
                      <p:cNvPr id="0" name="Picture 2"/>
                      <p:cNvPicPr>
                        <a:picLocks noChangeAspect="1" noChangeArrowheads="1"/>
                      </p:cNvPicPr>
                      <p:nvPr/>
                    </p:nvPicPr>
                    <p:blipFill>
                      <a:blip r:embed="rId4"/>
                      <a:srcRect/>
                      <a:stretch>
                        <a:fillRect/>
                      </a:stretch>
                    </p:blipFill>
                    <p:spPr bwMode="auto">
                      <a:xfrm>
                        <a:off x="2616200" y="4495800"/>
                        <a:ext cx="391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r>
              <a:rPr lang="en-US" dirty="0" smtClean="0"/>
              <a:t>Using algebra, we can divide both sides by </a:t>
            </a:r>
            <a:r>
              <a:rPr lang="en-US" i="1" dirty="0" smtClean="0"/>
              <a:t>P</a:t>
            </a:r>
            <a:r>
              <a:rPr lang="en-US" dirty="0" smtClean="0"/>
              <a:t>(</a:t>
            </a:r>
            <a:r>
              <a:rPr lang="en-US" i="1" dirty="0" smtClean="0"/>
              <a:t>A</a:t>
            </a:r>
            <a:r>
              <a:rPr lang="en-US" dirty="0" smtClean="0"/>
              <a:t>) and get the following: </a:t>
            </a:r>
          </a:p>
          <a:p>
            <a:endParaRPr lang="en-US" dirty="0" smtClean="0"/>
          </a:p>
          <a:p>
            <a:endParaRPr lang="en-US" dirty="0" smtClean="0"/>
          </a:p>
          <a:p>
            <a:r>
              <a:rPr lang="en-US" dirty="0" smtClean="0"/>
              <a:t>So, </a:t>
            </a:r>
            <a:endParaRPr lang="en-US" dirty="0"/>
          </a:p>
        </p:txBody>
      </p:sp>
      <p:graphicFrame>
        <p:nvGraphicFramePr>
          <p:cNvPr id="94210" name="Object 2"/>
          <p:cNvGraphicFramePr>
            <a:graphicFrameLocks noChangeAspect="1"/>
          </p:cNvGraphicFramePr>
          <p:nvPr>
            <p:extLst>
              <p:ext uri="{D42A27DB-BD31-4B8C-83A1-F6EECF244321}">
                <p14:modId xmlns:p14="http://schemas.microsoft.com/office/powerpoint/2010/main" val="381587093"/>
              </p:ext>
            </p:extLst>
          </p:nvPr>
        </p:nvGraphicFramePr>
        <p:xfrm>
          <a:off x="3003550" y="2438400"/>
          <a:ext cx="3136900" cy="990600"/>
        </p:xfrm>
        <a:graphic>
          <a:graphicData uri="http://schemas.openxmlformats.org/presentationml/2006/ole">
            <mc:AlternateContent xmlns:mc="http://schemas.openxmlformats.org/markup-compatibility/2006">
              <mc:Choice xmlns:v="urn:schemas-microsoft-com:vml" Requires="v">
                <p:oleObj spid="_x0000_s94272" name="Equation" r:id="rId3" imgW="3136680" imgH="990360" progId="Equation.DSMT4">
                  <p:embed/>
                </p:oleObj>
              </mc:Choice>
              <mc:Fallback>
                <p:oleObj name="Equation" r:id="rId3" imgW="3136680" imgH="990360" progId="Equation.DSMT4">
                  <p:embed/>
                  <p:pic>
                    <p:nvPicPr>
                      <p:cNvPr id="0" name="Picture 2"/>
                      <p:cNvPicPr>
                        <a:picLocks noChangeAspect="1" noChangeArrowheads="1"/>
                      </p:cNvPicPr>
                      <p:nvPr/>
                    </p:nvPicPr>
                    <p:blipFill>
                      <a:blip r:embed="rId4"/>
                      <a:srcRect/>
                      <a:stretch>
                        <a:fillRect/>
                      </a:stretch>
                    </p:blipFill>
                    <p:spPr bwMode="auto">
                      <a:xfrm>
                        <a:off x="3003550" y="2438400"/>
                        <a:ext cx="3136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4211" name="Object 3"/>
          <p:cNvGraphicFramePr>
            <a:graphicFrameLocks noChangeAspect="1"/>
          </p:cNvGraphicFramePr>
          <p:nvPr>
            <p:extLst>
              <p:ext uri="{D42A27DB-BD31-4B8C-83A1-F6EECF244321}">
                <p14:modId xmlns:p14="http://schemas.microsoft.com/office/powerpoint/2010/main" val="623938574"/>
              </p:ext>
            </p:extLst>
          </p:nvPr>
        </p:nvGraphicFramePr>
        <p:xfrm>
          <a:off x="1333500" y="4114800"/>
          <a:ext cx="6477000" cy="990600"/>
        </p:xfrm>
        <a:graphic>
          <a:graphicData uri="http://schemas.openxmlformats.org/presentationml/2006/ole">
            <mc:AlternateContent xmlns:mc="http://schemas.openxmlformats.org/markup-compatibility/2006">
              <mc:Choice xmlns:v="urn:schemas-microsoft-com:vml" Requires="v">
                <p:oleObj spid="_x0000_s94273" name="Equation" r:id="rId5" imgW="6476760" imgH="990360" progId="Equation.DSMT4">
                  <p:embed/>
                </p:oleObj>
              </mc:Choice>
              <mc:Fallback>
                <p:oleObj name="Equation" r:id="rId5" imgW="6476760" imgH="990360" progId="Equation.DSMT4">
                  <p:embed/>
                  <p:pic>
                    <p:nvPicPr>
                      <p:cNvPr id="0" name="Picture 3"/>
                      <p:cNvPicPr>
                        <a:picLocks noChangeAspect="1" noChangeArrowheads="1"/>
                      </p:cNvPicPr>
                      <p:nvPr/>
                    </p:nvPicPr>
                    <p:blipFill>
                      <a:blip r:embed="rId6"/>
                      <a:srcRect/>
                      <a:stretch>
                        <a:fillRect/>
                      </a:stretch>
                    </p:blipFill>
                    <p:spPr bwMode="auto">
                      <a:xfrm>
                        <a:off x="1333500" y="4114800"/>
                        <a:ext cx="647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42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Applying the Addition Rule for Probability (cont.)</a:t>
            </a:r>
            <a:endParaRPr lang="en-US" dirty="0"/>
          </a:p>
        </p:txBody>
      </p:sp>
      <p:sp>
        <p:nvSpPr>
          <p:cNvPr id="3" name="Content Placeholder 2"/>
          <p:cNvSpPr>
            <a:spLocks noGrp="1"/>
          </p:cNvSpPr>
          <p:nvPr>
            <p:ph idx="1"/>
          </p:nvPr>
        </p:nvSpPr>
        <p:spPr>
          <a:xfrm>
            <a:off x="457200" y="1280160"/>
            <a:ext cx="8229600" cy="4228850"/>
          </a:xfrm>
        </p:spPr>
        <p:txBody>
          <a:bodyPr>
            <a:spAutoFit/>
          </a:bodyPr>
          <a:lstStyle/>
          <a:p>
            <a:r>
              <a:rPr lang="en-US" dirty="0" smtClean="0"/>
              <a:t>What is the probability that the winner was either a freshman or a member of student government? </a:t>
            </a:r>
          </a:p>
          <a:p>
            <a:r>
              <a:rPr lang="en-US" b="1" dirty="0" smtClean="0"/>
              <a:t>Solution </a:t>
            </a:r>
          </a:p>
          <a:p>
            <a:r>
              <a:rPr lang="en-US" dirty="0" smtClean="0"/>
              <a:t>We begin by finding the probability of choosing each of the individual criteria. We can see from the table that there were a total of </a:t>
            </a:r>
            <a:r>
              <a:rPr lang="en-US" dirty="0" smtClean="0">
                <a:solidFill>
                  <a:srgbClr val="0000FF"/>
                </a:solidFill>
              </a:rPr>
              <a:t>46</a:t>
            </a:r>
            <a:r>
              <a:rPr lang="en-US" dirty="0" smtClean="0"/>
              <a:t> students who filled out the survey. The number of freshmen who filled it out was </a:t>
            </a:r>
            <a:r>
              <a:rPr lang="en-US" dirty="0" smtClean="0">
                <a:solidFill>
                  <a:srgbClr val="0000FF"/>
                </a:solidFill>
              </a:rPr>
              <a:t>18</a:t>
            </a:r>
            <a:r>
              <a:rPr lang="en-US" dirty="0" smtClean="0"/>
              <a:t>. So, the probability of choosing a freshman is </a:t>
            </a:r>
          </a:p>
          <a:p>
            <a:r>
              <a:rPr lang="en-US" i="1" dirty="0" smtClean="0"/>
              <a:t> </a:t>
            </a:r>
          </a:p>
        </p:txBody>
      </p:sp>
      <p:graphicFrame>
        <p:nvGraphicFramePr>
          <p:cNvPr id="47106" name="Object 2"/>
          <p:cNvGraphicFramePr>
            <a:graphicFrameLocks noChangeAspect="1"/>
          </p:cNvGraphicFramePr>
          <p:nvPr>
            <p:extLst>
              <p:ext uri="{D42A27DB-BD31-4B8C-83A1-F6EECF244321}">
                <p14:modId xmlns:p14="http://schemas.microsoft.com/office/powerpoint/2010/main" val="3902259755"/>
              </p:ext>
            </p:extLst>
          </p:nvPr>
        </p:nvGraphicFramePr>
        <p:xfrm>
          <a:off x="3219450" y="5029200"/>
          <a:ext cx="2705100" cy="838200"/>
        </p:xfrm>
        <a:graphic>
          <a:graphicData uri="http://schemas.openxmlformats.org/presentationml/2006/ole">
            <mc:AlternateContent xmlns:mc="http://schemas.openxmlformats.org/markup-compatibility/2006">
              <mc:Choice xmlns:v="urn:schemas-microsoft-com:vml" Requires="v">
                <p:oleObj spid="_x0000_s47137" name="Equation" r:id="rId3" imgW="2705040" imgH="838080" progId="Equation.DSMT4">
                  <p:embed/>
                </p:oleObj>
              </mc:Choice>
              <mc:Fallback>
                <p:oleObj name="Equation" r:id="rId3" imgW="2705040" imgH="838080" progId="Equation.DSMT4">
                  <p:embed/>
                  <p:pic>
                    <p:nvPicPr>
                      <p:cNvPr id="0" name="Picture 2"/>
                      <p:cNvPicPr>
                        <a:picLocks noChangeAspect="1" noChangeArrowheads="1"/>
                      </p:cNvPicPr>
                      <p:nvPr/>
                    </p:nvPicPr>
                    <p:blipFill>
                      <a:blip r:embed="rId4"/>
                      <a:srcRect/>
                      <a:stretch>
                        <a:fillRect/>
                      </a:stretch>
                    </p:blipFill>
                    <p:spPr bwMode="auto">
                      <a:xfrm>
                        <a:off x="3219450" y="5029200"/>
                        <a:ext cx="270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r>
              <a:rPr lang="en-US" dirty="0" smtClean="0"/>
              <a:t>From part </a:t>
            </a:r>
            <a:r>
              <a:rPr lang="en-US" b="1" dirty="0" smtClean="0"/>
              <a:t>d., </a:t>
            </a:r>
            <a:r>
              <a:rPr lang="en-US" dirty="0" smtClean="0"/>
              <a:t>we know that </a:t>
            </a:r>
            <a:r>
              <a:rPr lang="en-US" i="1" dirty="0" smtClean="0"/>
              <a:t>P </a:t>
            </a:r>
            <a:r>
              <a:rPr lang="en-US" dirty="0" smtClean="0"/>
              <a:t>(positive and cancer) is </a:t>
            </a:r>
          </a:p>
          <a:p>
            <a:pPr>
              <a:spcBef>
                <a:spcPts val="1200"/>
              </a:spcBef>
            </a:pPr>
            <a:r>
              <a:rPr lang="en-US" dirty="0" smtClean="0"/>
              <a:t>From </a:t>
            </a:r>
            <a:r>
              <a:rPr lang="en-US" dirty="0" smtClean="0"/>
              <a:t>the problem statement, we also know that 58.5% of all men receive a positive PSA test, which gives </a:t>
            </a:r>
          </a:p>
          <a:p>
            <a:r>
              <a:rPr lang="en-US" dirty="0" smtClean="0"/>
              <a:t>                               </a:t>
            </a:r>
            <a:endParaRPr lang="en-US" dirty="0"/>
          </a:p>
        </p:txBody>
      </p:sp>
      <p:graphicFrame>
        <p:nvGraphicFramePr>
          <p:cNvPr id="95235" name="Object 3"/>
          <p:cNvGraphicFramePr>
            <a:graphicFrameLocks noChangeAspect="1"/>
          </p:cNvGraphicFramePr>
          <p:nvPr>
            <p:extLst>
              <p:ext uri="{D42A27DB-BD31-4B8C-83A1-F6EECF244321}">
                <p14:modId xmlns:p14="http://schemas.microsoft.com/office/powerpoint/2010/main" val="3461974531"/>
              </p:ext>
            </p:extLst>
          </p:nvPr>
        </p:nvGraphicFramePr>
        <p:xfrm>
          <a:off x="8170687" y="1112838"/>
          <a:ext cx="711200" cy="838200"/>
        </p:xfrm>
        <a:graphic>
          <a:graphicData uri="http://schemas.openxmlformats.org/presentationml/2006/ole">
            <mc:AlternateContent xmlns:mc="http://schemas.openxmlformats.org/markup-compatibility/2006">
              <mc:Choice xmlns:v="urn:schemas-microsoft-com:vml" Requires="v">
                <p:oleObj spid="_x0000_s95298" name="Equation" r:id="rId3" imgW="711000" imgH="838080" progId="Equation.DSMT4">
                  <p:embed/>
                </p:oleObj>
              </mc:Choice>
              <mc:Fallback>
                <p:oleObj name="Equation" r:id="rId3" imgW="711000" imgH="838080" progId="Equation.DSMT4">
                  <p:embed/>
                  <p:pic>
                    <p:nvPicPr>
                      <p:cNvPr id="0" name="Picture 3"/>
                      <p:cNvPicPr>
                        <a:picLocks noChangeAspect="1" noChangeArrowheads="1"/>
                      </p:cNvPicPr>
                      <p:nvPr/>
                    </p:nvPicPr>
                    <p:blipFill>
                      <a:blip r:embed="rId4"/>
                      <a:srcRect/>
                      <a:stretch>
                        <a:fillRect/>
                      </a:stretch>
                    </p:blipFill>
                    <p:spPr bwMode="auto">
                      <a:xfrm>
                        <a:off x="8170687" y="111283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5237" name="Object 5"/>
          <p:cNvGraphicFramePr>
            <a:graphicFrameLocks noChangeAspect="1"/>
          </p:cNvGraphicFramePr>
          <p:nvPr>
            <p:extLst>
              <p:ext uri="{D42A27DB-BD31-4B8C-83A1-F6EECF244321}">
                <p14:modId xmlns:p14="http://schemas.microsoft.com/office/powerpoint/2010/main" val="3773792605"/>
              </p:ext>
            </p:extLst>
          </p:nvPr>
        </p:nvGraphicFramePr>
        <p:xfrm>
          <a:off x="526698" y="2728385"/>
          <a:ext cx="2616200" cy="838200"/>
        </p:xfrm>
        <a:graphic>
          <a:graphicData uri="http://schemas.openxmlformats.org/presentationml/2006/ole">
            <mc:AlternateContent xmlns:mc="http://schemas.openxmlformats.org/markup-compatibility/2006">
              <mc:Choice xmlns:v="urn:schemas-microsoft-com:vml" Requires="v">
                <p:oleObj spid="_x0000_s95299" name="Equation" r:id="rId5" imgW="2616120" imgH="838080" progId="Equation.DSMT4">
                  <p:embed/>
                </p:oleObj>
              </mc:Choice>
              <mc:Fallback>
                <p:oleObj name="Equation" r:id="rId5" imgW="2616120" imgH="838080" progId="Equation.DSMT4">
                  <p:embed/>
                  <p:pic>
                    <p:nvPicPr>
                      <p:cNvPr id="0" name="Picture 5"/>
                      <p:cNvPicPr>
                        <a:picLocks noChangeAspect="1" noChangeArrowheads="1"/>
                      </p:cNvPicPr>
                      <p:nvPr/>
                    </p:nvPicPr>
                    <p:blipFill>
                      <a:blip r:embed="rId6"/>
                      <a:srcRect/>
                      <a:stretch>
                        <a:fillRect/>
                      </a:stretch>
                    </p:blipFill>
                    <p:spPr bwMode="auto">
                      <a:xfrm>
                        <a:off x="526698" y="2728385"/>
                        <a:ext cx="261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r>
              <a:rPr lang="en-US" dirty="0" smtClean="0"/>
              <a:t>Therefore,</a:t>
            </a:r>
            <a:endParaRPr lang="en-US" dirty="0"/>
          </a:p>
        </p:txBody>
      </p:sp>
      <p:graphicFrame>
        <p:nvGraphicFramePr>
          <p:cNvPr id="96260" name="Object 4"/>
          <p:cNvGraphicFramePr>
            <a:graphicFrameLocks noChangeAspect="1"/>
          </p:cNvGraphicFramePr>
          <p:nvPr/>
        </p:nvGraphicFramePr>
        <p:xfrm>
          <a:off x="1676400" y="1676400"/>
          <a:ext cx="6400800" cy="990600"/>
        </p:xfrm>
        <a:graphic>
          <a:graphicData uri="http://schemas.openxmlformats.org/presentationml/2006/ole">
            <mc:AlternateContent xmlns:mc="http://schemas.openxmlformats.org/markup-compatibility/2006">
              <mc:Choice xmlns:v="urn:schemas-microsoft-com:vml" Requires="v">
                <p:oleObj spid="_x0000_s96446" name="Equation" r:id="rId3" imgW="6400800" imgH="990360" progId="Equation.DSMT4">
                  <p:embed/>
                </p:oleObj>
              </mc:Choice>
              <mc:Fallback>
                <p:oleObj name="Equation" r:id="rId3" imgW="6400800" imgH="9903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676400"/>
                        <a:ext cx="6400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6261" name="Object 5"/>
          <p:cNvGraphicFramePr>
            <a:graphicFrameLocks noChangeAspect="1"/>
          </p:cNvGraphicFramePr>
          <p:nvPr/>
        </p:nvGraphicFramePr>
        <p:xfrm>
          <a:off x="4463142" y="2761344"/>
          <a:ext cx="1028700" cy="1663700"/>
        </p:xfrm>
        <a:graphic>
          <a:graphicData uri="http://schemas.openxmlformats.org/presentationml/2006/ole">
            <mc:AlternateContent xmlns:mc="http://schemas.openxmlformats.org/markup-compatibility/2006">
              <mc:Choice xmlns:v="urn:schemas-microsoft-com:vml" Requires="v">
                <p:oleObj spid="_x0000_s96447" name="Equation" r:id="rId5" imgW="1028520" imgH="1663560" progId="Equation.DSMT4">
                  <p:embed/>
                </p:oleObj>
              </mc:Choice>
              <mc:Fallback>
                <p:oleObj name="Equation" r:id="rId5" imgW="1028520" imgH="1663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63142" y="2761344"/>
                        <a:ext cx="10287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6262" name="Object 6"/>
          <p:cNvGraphicFramePr>
            <a:graphicFrameLocks noChangeAspect="1"/>
          </p:cNvGraphicFramePr>
          <p:nvPr/>
        </p:nvGraphicFramePr>
        <p:xfrm>
          <a:off x="5533572" y="3160488"/>
          <a:ext cx="1727200" cy="838200"/>
        </p:xfrm>
        <a:graphic>
          <a:graphicData uri="http://schemas.openxmlformats.org/presentationml/2006/ole">
            <mc:AlternateContent xmlns:mc="http://schemas.openxmlformats.org/markup-compatibility/2006">
              <mc:Choice xmlns:v="urn:schemas-microsoft-com:vml" Requires="v">
                <p:oleObj spid="_x0000_s96448" name="Equation" r:id="rId7" imgW="1726920" imgH="838080" progId="Equation.DSMT4">
                  <p:embed/>
                </p:oleObj>
              </mc:Choice>
              <mc:Fallback>
                <p:oleObj name="Equation" r:id="rId7" imgW="172692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33572" y="3160488"/>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6263" name="Object 7"/>
          <p:cNvGraphicFramePr>
            <a:graphicFrameLocks noChangeAspect="1"/>
          </p:cNvGraphicFramePr>
          <p:nvPr/>
        </p:nvGraphicFramePr>
        <p:xfrm>
          <a:off x="4495800" y="4604658"/>
          <a:ext cx="1244600" cy="838200"/>
        </p:xfrm>
        <a:graphic>
          <a:graphicData uri="http://schemas.openxmlformats.org/presentationml/2006/ole">
            <mc:AlternateContent xmlns:mc="http://schemas.openxmlformats.org/markup-compatibility/2006">
              <mc:Choice xmlns:v="urn:schemas-microsoft-com:vml" Requires="v">
                <p:oleObj spid="_x0000_s96449" name="Equation" r:id="rId9" imgW="1244520" imgH="838080" progId="Equation.DSMT4">
                  <p:embed/>
                </p:oleObj>
              </mc:Choice>
              <mc:Fallback>
                <p:oleObj name="Equation" r:id="rId9" imgW="124452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5800" y="4604658"/>
                        <a:ext cx="124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6264" name="Object 8"/>
          <p:cNvGraphicFramePr>
            <a:graphicFrameLocks noChangeAspect="1"/>
          </p:cNvGraphicFramePr>
          <p:nvPr/>
        </p:nvGraphicFramePr>
        <p:xfrm>
          <a:off x="5744028" y="4604658"/>
          <a:ext cx="876300" cy="838200"/>
        </p:xfrm>
        <a:graphic>
          <a:graphicData uri="http://schemas.openxmlformats.org/presentationml/2006/ole">
            <mc:AlternateContent xmlns:mc="http://schemas.openxmlformats.org/markup-compatibility/2006">
              <mc:Choice xmlns:v="urn:schemas-microsoft-com:vml" Requires="v">
                <p:oleObj spid="_x0000_s96450" name="Equation" r:id="rId11" imgW="876240" imgH="838080" progId="Equation.DSMT4">
                  <p:embed/>
                </p:oleObj>
              </mc:Choice>
              <mc:Fallback>
                <p:oleObj name="Equation" r:id="rId11" imgW="87624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44028" y="460465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6265" name="Object 9"/>
          <p:cNvGraphicFramePr>
            <a:graphicFrameLocks noChangeAspect="1"/>
          </p:cNvGraphicFramePr>
          <p:nvPr>
            <p:extLst>
              <p:ext uri="{D42A27DB-BD31-4B8C-83A1-F6EECF244321}">
                <p14:modId xmlns:p14="http://schemas.microsoft.com/office/powerpoint/2010/main" val="3702174411"/>
              </p:ext>
            </p:extLst>
          </p:nvPr>
        </p:nvGraphicFramePr>
        <p:xfrm>
          <a:off x="4495800" y="5638800"/>
          <a:ext cx="1714500" cy="292100"/>
        </p:xfrm>
        <a:graphic>
          <a:graphicData uri="http://schemas.openxmlformats.org/presentationml/2006/ole">
            <mc:AlternateContent xmlns:mc="http://schemas.openxmlformats.org/markup-compatibility/2006">
              <mc:Choice xmlns:v="urn:schemas-microsoft-com:vml" Requires="v">
                <p:oleObj spid="_x0000_s96451" name="Equation" r:id="rId13" imgW="1714320" imgH="291960" progId="Equation.DSMT4">
                  <p:embed/>
                </p:oleObj>
              </mc:Choice>
              <mc:Fallback>
                <p:oleObj name="Equation" r:id="rId13" imgW="1714320" imgH="291960" progId="Equation.DSMT4">
                  <p:embed/>
                  <p:pic>
                    <p:nvPicPr>
                      <p:cNvPr id="0" name="Picture 9"/>
                      <p:cNvPicPr>
                        <a:picLocks noChangeAspect="1" noChangeArrowheads="1"/>
                      </p:cNvPicPr>
                      <p:nvPr/>
                    </p:nvPicPr>
                    <p:blipFill>
                      <a:blip r:embed="rId14"/>
                      <a:srcRect/>
                      <a:stretch>
                        <a:fillRect/>
                      </a:stretch>
                    </p:blipFill>
                    <p:spPr bwMode="auto">
                      <a:xfrm>
                        <a:off x="4495800" y="5638800"/>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62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62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62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62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62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6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 Putting It All Together (cont.) </a:t>
            </a:r>
            <a:endParaRPr lang="en-US" dirty="0"/>
          </a:p>
        </p:txBody>
      </p:sp>
      <p:sp>
        <p:nvSpPr>
          <p:cNvPr id="3" name="Content Placeholder 2"/>
          <p:cNvSpPr>
            <a:spLocks noGrp="1"/>
          </p:cNvSpPr>
          <p:nvPr>
            <p:ph idx="1"/>
          </p:nvPr>
        </p:nvSpPr>
        <p:spPr/>
        <p:txBody>
          <a:bodyPr/>
          <a:lstStyle/>
          <a:p>
            <a:r>
              <a:rPr lang="en-US" dirty="0" smtClean="0"/>
              <a:t>This means that, given that a man has a positive PSA test, the probability that he actually has cancer is approximately </a:t>
            </a:r>
            <a:r>
              <a:rPr lang="en-US" dirty="0" smtClean="0">
                <a:solidFill>
                  <a:srgbClr val="FF0000"/>
                </a:solidFill>
              </a:rPr>
              <a:t>0.242</a:t>
            </a:r>
            <a:r>
              <a:rPr lang="en-US" dirty="0" smtClean="0"/>
              <a:t>, or </a:t>
            </a:r>
            <a:r>
              <a:rPr lang="en-US" dirty="0" smtClean="0">
                <a:solidFill>
                  <a:srgbClr val="FF0000"/>
                </a:solidFill>
              </a:rPr>
              <a:t>24.2%</a:t>
            </a:r>
            <a:r>
              <a:rPr lang="en-US" dirty="0" smtClean="0"/>
              <a:t>.</a:t>
            </a:r>
            <a:r>
              <a:rPr lang="en-US" dirty="0" smtClean="0">
                <a:solidFill>
                  <a:srgbClr val="FF0000"/>
                </a:solidFill>
              </a:rPr>
              <a:t>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Bayes</a:t>
            </a:r>
            <a:r>
              <a:rPr lang="en-US" dirty="0" smtClean="0"/>
              <a:t>’ Theorem </a:t>
            </a:r>
            <a:endParaRPr lang="en-US" dirty="0"/>
          </a:p>
        </p:txBody>
      </p:sp>
      <p:sp>
        <p:nvSpPr>
          <p:cNvPr id="3" name="Content Placeholder 2"/>
          <p:cNvSpPr>
            <a:spLocks noGrp="1"/>
          </p:cNvSpPr>
          <p:nvPr>
            <p:ph idx="1"/>
          </p:nvPr>
        </p:nvSpPr>
        <p:spPr>
          <a:xfrm>
            <a:off x="457200" y="1280160"/>
            <a:ext cx="8229600" cy="2074414"/>
          </a:xfrm>
          <a:solidFill>
            <a:schemeClr val="accent3"/>
          </a:solidFill>
          <a:ln w="28575">
            <a:solidFill>
              <a:srgbClr val="000000"/>
            </a:solidFill>
          </a:ln>
        </p:spPr>
        <p:txBody>
          <a:bodyPr>
            <a:spAutoFit/>
          </a:bodyPr>
          <a:lstStyle/>
          <a:p>
            <a:pPr algn="ctr"/>
            <a:r>
              <a:rPr lang="en-US" b="1" dirty="0" err="1" smtClean="0">
                <a:solidFill>
                  <a:srgbClr val="000000"/>
                </a:solidFill>
              </a:rPr>
              <a:t>Bayes</a:t>
            </a:r>
            <a:r>
              <a:rPr lang="en-US" b="1" dirty="0" smtClean="0">
                <a:solidFill>
                  <a:srgbClr val="000000"/>
                </a:solidFill>
              </a:rPr>
              <a:t>’ Theorem </a:t>
            </a:r>
          </a:p>
          <a:p>
            <a:endParaRPr lang="en-US" b="1" dirty="0" smtClean="0">
              <a:solidFill>
                <a:srgbClr val="000000"/>
              </a:solidFill>
            </a:endParaRPr>
          </a:p>
          <a:p>
            <a:endParaRPr lang="en-US" dirty="0" smtClean="0">
              <a:solidFill>
                <a:srgbClr val="000000"/>
              </a:solidFill>
            </a:endParaRPr>
          </a:p>
          <a:p>
            <a:r>
              <a:rPr lang="en-US" dirty="0" smtClean="0">
                <a:solidFill>
                  <a:srgbClr val="000000"/>
                </a:solidFill>
              </a:rPr>
              <a:t>when </a:t>
            </a:r>
            <a:r>
              <a:rPr lang="en-US" i="1" dirty="0" smtClean="0">
                <a:solidFill>
                  <a:srgbClr val="000000"/>
                </a:solidFill>
              </a:rPr>
              <a:t>P</a:t>
            </a:r>
            <a:r>
              <a:rPr lang="en-US" dirty="0" smtClean="0">
                <a:solidFill>
                  <a:srgbClr val="000000"/>
                </a:solidFill>
              </a:rPr>
              <a:t>(</a:t>
            </a:r>
            <a:r>
              <a:rPr lang="en-US" i="1" dirty="0" smtClean="0">
                <a:solidFill>
                  <a:srgbClr val="000000"/>
                </a:solidFill>
              </a:rPr>
              <a:t>B</a:t>
            </a:r>
            <a:r>
              <a:rPr lang="en-US" dirty="0" smtClean="0">
                <a:solidFill>
                  <a:srgbClr val="000000"/>
                </a:solidFill>
              </a:rPr>
              <a:t>) &gt; 0. </a:t>
            </a:r>
          </a:p>
        </p:txBody>
      </p:sp>
      <p:graphicFrame>
        <p:nvGraphicFramePr>
          <p:cNvPr id="97282" name="Object 2"/>
          <p:cNvGraphicFramePr>
            <a:graphicFrameLocks noChangeAspect="1"/>
          </p:cNvGraphicFramePr>
          <p:nvPr>
            <p:extLst>
              <p:ext uri="{D42A27DB-BD31-4B8C-83A1-F6EECF244321}">
                <p14:modId xmlns:p14="http://schemas.microsoft.com/office/powerpoint/2010/main" val="4118516901"/>
              </p:ext>
            </p:extLst>
          </p:nvPr>
        </p:nvGraphicFramePr>
        <p:xfrm>
          <a:off x="2851150" y="1905000"/>
          <a:ext cx="3441700" cy="990600"/>
        </p:xfrm>
        <a:graphic>
          <a:graphicData uri="http://schemas.openxmlformats.org/presentationml/2006/ole">
            <mc:AlternateContent xmlns:mc="http://schemas.openxmlformats.org/markup-compatibility/2006">
              <mc:Choice xmlns:v="urn:schemas-microsoft-com:vml" Requires="v">
                <p:oleObj spid="_x0000_s97313" name="Equation" r:id="rId3" imgW="3441600" imgH="990360" progId="Equation.DSMT4">
                  <p:embed/>
                </p:oleObj>
              </mc:Choice>
              <mc:Fallback>
                <p:oleObj name="Equation" r:id="rId3" imgW="3441600" imgH="990360" progId="Equation.DSMT4">
                  <p:embed/>
                  <p:pic>
                    <p:nvPicPr>
                      <p:cNvPr id="0" name="Picture 2"/>
                      <p:cNvPicPr>
                        <a:picLocks noChangeAspect="1" noChangeArrowheads="1"/>
                      </p:cNvPicPr>
                      <p:nvPr/>
                    </p:nvPicPr>
                    <p:blipFill>
                      <a:blip r:embed="rId4"/>
                      <a:srcRect/>
                      <a:stretch>
                        <a:fillRect/>
                      </a:stretch>
                    </p:blipFill>
                    <p:spPr bwMode="auto">
                      <a:xfrm>
                        <a:off x="2851150" y="1905000"/>
                        <a:ext cx="3441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Applying the Addition Rule for Probability (cont.)</a:t>
            </a:r>
            <a:endParaRPr lang="en-US" dirty="0"/>
          </a:p>
        </p:txBody>
      </p:sp>
      <p:sp>
        <p:nvSpPr>
          <p:cNvPr id="3" name="Content Placeholder 2"/>
          <p:cNvSpPr>
            <a:spLocks noGrp="1"/>
          </p:cNvSpPr>
          <p:nvPr>
            <p:ph idx="1"/>
          </p:nvPr>
        </p:nvSpPr>
        <p:spPr>
          <a:xfrm>
            <a:off x="457200" y="1219200"/>
            <a:ext cx="8229600" cy="4056495"/>
          </a:xfrm>
        </p:spPr>
        <p:txBody>
          <a:bodyPr>
            <a:spAutoFit/>
          </a:bodyPr>
          <a:lstStyle/>
          <a:p>
            <a:r>
              <a:rPr lang="en-US" dirty="0" smtClean="0"/>
              <a:t>In previous sections, we converted our probability answers from fractions to decimals. However, since we are going to use the Addition Rule for Probability that requires us to add probabilities together, it’s better to leave them as non-reduced fractions so that we avoid any error in rounding. </a:t>
            </a:r>
          </a:p>
          <a:p>
            <a:pPr>
              <a:spcBef>
                <a:spcPts val="0"/>
              </a:spcBef>
            </a:pPr>
            <a:r>
              <a:rPr lang="en-US" dirty="0" smtClean="0"/>
              <a:t>There were </a:t>
            </a:r>
            <a:r>
              <a:rPr lang="en-US" dirty="0" smtClean="0">
                <a:solidFill>
                  <a:srgbClr val="0000FF"/>
                </a:solidFill>
              </a:rPr>
              <a:t>10</a:t>
            </a:r>
            <a:r>
              <a:rPr lang="en-US" dirty="0" smtClean="0"/>
              <a:t> members of the student government who filled out the survey, so the probability of choosing a member of the student governing board is </a:t>
            </a:r>
          </a:p>
        </p:txBody>
      </p:sp>
      <p:graphicFrame>
        <p:nvGraphicFramePr>
          <p:cNvPr id="48130" name="Object 2"/>
          <p:cNvGraphicFramePr>
            <a:graphicFrameLocks noChangeAspect="1"/>
          </p:cNvGraphicFramePr>
          <p:nvPr>
            <p:extLst>
              <p:ext uri="{D42A27DB-BD31-4B8C-83A1-F6EECF244321}">
                <p14:modId xmlns:p14="http://schemas.microsoft.com/office/powerpoint/2010/main" val="3850814428"/>
              </p:ext>
            </p:extLst>
          </p:nvPr>
        </p:nvGraphicFramePr>
        <p:xfrm>
          <a:off x="2425700" y="5140325"/>
          <a:ext cx="4292600" cy="838200"/>
        </p:xfrm>
        <a:graphic>
          <a:graphicData uri="http://schemas.openxmlformats.org/presentationml/2006/ole">
            <mc:AlternateContent xmlns:mc="http://schemas.openxmlformats.org/markup-compatibility/2006">
              <mc:Choice xmlns:v="urn:schemas-microsoft-com:vml" Requires="v">
                <p:oleObj spid="_x0000_s48161" name="Equation" r:id="rId3" imgW="4292280" imgH="838080" progId="Equation.DSMT4">
                  <p:embed/>
                </p:oleObj>
              </mc:Choice>
              <mc:Fallback>
                <p:oleObj name="Equation" r:id="rId3" imgW="4292280" imgH="838080" progId="Equation.DSMT4">
                  <p:embed/>
                  <p:pic>
                    <p:nvPicPr>
                      <p:cNvPr id="0" name="Picture 2"/>
                      <p:cNvPicPr>
                        <a:picLocks noChangeAspect="1" noChangeArrowheads="1"/>
                      </p:cNvPicPr>
                      <p:nvPr/>
                    </p:nvPicPr>
                    <p:blipFill>
                      <a:blip r:embed="rId4"/>
                      <a:srcRect/>
                      <a:stretch>
                        <a:fillRect/>
                      </a:stretch>
                    </p:blipFill>
                    <p:spPr bwMode="auto">
                      <a:xfrm>
                        <a:off x="2425700" y="5140325"/>
                        <a:ext cx="429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Applying the Addition Rule for Probability (cont.)</a:t>
            </a:r>
            <a:endParaRPr lang="en-US" dirty="0"/>
          </a:p>
        </p:txBody>
      </p:sp>
      <p:sp>
        <p:nvSpPr>
          <p:cNvPr id="3" name="Content Placeholder 2"/>
          <p:cNvSpPr>
            <a:spLocks noGrp="1"/>
          </p:cNvSpPr>
          <p:nvPr>
            <p:ph idx="1"/>
          </p:nvPr>
        </p:nvSpPr>
        <p:spPr>
          <a:xfrm>
            <a:off x="457200" y="1280160"/>
            <a:ext cx="8229600" cy="1902059"/>
          </a:xfrm>
        </p:spPr>
        <p:txBody>
          <a:bodyPr>
            <a:spAutoFit/>
          </a:bodyPr>
          <a:lstStyle/>
          <a:p>
            <a:r>
              <a:rPr lang="en-US" dirty="0" smtClean="0"/>
              <a:t>There are 3 students who are both freshmen and members of the student government, so the probability of choosing a student who is in both groups is </a:t>
            </a:r>
          </a:p>
          <a:p>
            <a:endParaRPr lang="en-US" dirty="0" smtClean="0"/>
          </a:p>
        </p:txBody>
      </p:sp>
      <p:graphicFrame>
        <p:nvGraphicFramePr>
          <p:cNvPr id="49154" name="Object 2"/>
          <p:cNvGraphicFramePr>
            <a:graphicFrameLocks noChangeAspect="1"/>
          </p:cNvGraphicFramePr>
          <p:nvPr>
            <p:extLst>
              <p:ext uri="{D42A27DB-BD31-4B8C-83A1-F6EECF244321}">
                <p14:modId xmlns:p14="http://schemas.microsoft.com/office/powerpoint/2010/main" val="678606193"/>
              </p:ext>
            </p:extLst>
          </p:nvPr>
        </p:nvGraphicFramePr>
        <p:xfrm>
          <a:off x="1377950" y="2805113"/>
          <a:ext cx="6388100" cy="838200"/>
        </p:xfrm>
        <a:graphic>
          <a:graphicData uri="http://schemas.openxmlformats.org/presentationml/2006/ole">
            <mc:AlternateContent xmlns:mc="http://schemas.openxmlformats.org/markup-compatibility/2006">
              <mc:Choice xmlns:v="urn:schemas-microsoft-com:vml" Requires="v">
                <p:oleObj spid="_x0000_s49185" name="Equation" r:id="rId3" imgW="6387840" imgH="838080" progId="Equation.DSMT4">
                  <p:embed/>
                </p:oleObj>
              </mc:Choice>
              <mc:Fallback>
                <p:oleObj name="Equation" r:id="rId3" imgW="6387840" imgH="838080" progId="Equation.DSMT4">
                  <p:embed/>
                  <p:pic>
                    <p:nvPicPr>
                      <p:cNvPr id="0" name="Picture 2"/>
                      <p:cNvPicPr>
                        <a:picLocks noChangeAspect="1" noChangeArrowheads="1"/>
                      </p:cNvPicPr>
                      <p:nvPr/>
                    </p:nvPicPr>
                    <p:blipFill>
                      <a:blip r:embed="rId4"/>
                      <a:srcRect/>
                      <a:stretch>
                        <a:fillRect/>
                      </a:stretch>
                    </p:blipFill>
                    <p:spPr bwMode="auto">
                      <a:xfrm>
                        <a:off x="1377950" y="2805113"/>
                        <a:ext cx="638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Applying the Addition Rule for Probability (cont.)</a:t>
            </a:r>
            <a:endParaRPr lang="en-US" dirty="0"/>
          </a:p>
        </p:txBody>
      </p:sp>
      <p:sp>
        <p:nvSpPr>
          <p:cNvPr id="3" name="Content Placeholder 2"/>
          <p:cNvSpPr>
            <a:spLocks noGrp="1"/>
          </p:cNvSpPr>
          <p:nvPr>
            <p:ph idx="1"/>
          </p:nvPr>
        </p:nvSpPr>
        <p:spPr>
          <a:xfrm>
            <a:off x="457200" y="1280160"/>
            <a:ext cx="8229600" cy="523220"/>
          </a:xfrm>
        </p:spPr>
        <p:txBody>
          <a:bodyPr>
            <a:spAutoFit/>
          </a:bodyPr>
          <a:lstStyle/>
          <a:p>
            <a:r>
              <a:rPr lang="en-US" dirty="0" smtClean="0"/>
              <a:t>Using the Addition Rule for Probability, we have </a:t>
            </a:r>
            <a:endParaRPr lang="en-US" dirty="0"/>
          </a:p>
        </p:txBody>
      </p:sp>
      <p:graphicFrame>
        <p:nvGraphicFramePr>
          <p:cNvPr id="50181" name="Object 5"/>
          <p:cNvGraphicFramePr>
            <a:graphicFrameLocks noChangeAspect="1"/>
          </p:cNvGraphicFramePr>
          <p:nvPr/>
        </p:nvGraphicFramePr>
        <p:xfrm>
          <a:off x="582304" y="2182504"/>
          <a:ext cx="5321300" cy="469900"/>
        </p:xfrm>
        <a:graphic>
          <a:graphicData uri="http://schemas.openxmlformats.org/presentationml/2006/ole">
            <mc:AlternateContent xmlns:mc="http://schemas.openxmlformats.org/markup-compatibility/2006">
              <mc:Choice xmlns:v="urn:schemas-microsoft-com:vml" Requires="v">
                <p:oleObj spid="_x0000_s50305" name="Equation" r:id="rId3" imgW="5321160" imgH="469800" progId="Equation.DSMT4">
                  <p:embed/>
                </p:oleObj>
              </mc:Choice>
              <mc:Fallback>
                <p:oleObj name="Equation" r:id="rId3" imgW="5321160" imgH="4698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304" y="2182504"/>
                        <a:ext cx="5321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5951560" y="1981200"/>
          <a:ext cx="2184400" cy="838200"/>
        </p:xfrm>
        <a:graphic>
          <a:graphicData uri="http://schemas.openxmlformats.org/presentationml/2006/ole">
            <mc:AlternateContent xmlns:mc="http://schemas.openxmlformats.org/markup-compatibility/2006">
              <mc:Choice xmlns:v="urn:schemas-microsoft-com:vml" Requires="v">
                <p:oleObj spid="_x0000_s50306" name="Equation" r:id="rId5" imgW="2184120" imgH="838080" progId="Equation.DSMT4">
                  <p:embed/>
                </p:oleObj>
              </mc:Choice>
              <mc:Fallback>
                <p:oleObj name="Equation" r:id="rId5" imgW="218412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51560" y="1981200"/>
                        <a:ext cx="218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5943600" y="2944504"/>
          <a:ext cx="723900" cy="838200"/>
        </p:xfrm>
        <a:graphic>
          <a:graphicData uri="http://schemas.openxmlformats.org/presentationml/2006/ole">
            <mc:AlternateContent xmlns:mc="http://schemas.openxmlformats.org/markup-compatibility/2006">
              <mc:Choice xmlns:v="urn:schemas-microsoft-com:vml" Requires="v">
                <p:oleObj spid="_x0000_s50307" name="Equation" r:id="rId7" imgW="723600" imgH="838080" progId="Equation.DSMT4">
                  <p:embed/>
                </p:oleObj>
              </mc:Choice>
              <mc:Fallback>
                <p:oleObj name="Equation" r:id="rId7" imgW="7236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2944504"/>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4" name="Object 8"/>
          <p:cNvGraphicFramePr>
            <a:graphicFrameLocks noChangeAspect="1"/>
          </p:cNvGraphicFramePr>
          <p:nvPr>
            <p:extLst>
              <p:ext uri="{D42A27DB-BD31-4B8C-83A1-F6EECF244321}">
                <p14:modId xmlns:p14="http://schemas.microsoft.com/office/powerpoint/2010/main" val="2219433100"/>
              </p:ext>
            </p:extLst>
          </p:nvPr>
        </p:nvGraphicFramePr>
        <p:xfrm>
          <a:off x="5943600" y="3962400"/>
          <a:ext cx="1714500" cy="292100"/>
        </p:xfrm>
        <a:graphic>
          <a:graphicData uri="http://schemas.openxmlformats.org/presentationml/2006/ole">
            <mc:AlternateContent xmlns:mc="http://schemas.openxmlformats.org/markup-compatibility/2006">
              <mc:Choice xmlns:v="urn:schemas-microsoft-com:vml" Requires="v">
                <p:oleObj spid="_x0000_s50308" name="Equation" r:id="rId9" imgW="1714320" imgH="291960" progId="Equation.DSMT4">
                  <p:embed/>
                </p:oleObj>
              </mc:Choice>
              <mc:Fallback>
                <p:oleObj name="Equation" r:id="rId9" imgW="1714320" imgH="291960" progId="Equation.DSMT4">
                  <p:embed/>
                  <p:pic>
                    <p:nvPicPr>
                      <p:cNvPr id="0" name="Picture 8"/>
                      <p:cNvPicPr>
                        <a:picLocks noChangeAspect="1" noChangeArrowheads="1"/>
                      </p:cNvPicPr>
                      <p:nvPr/>
                    </p:nvPicPr>
                    <p:blipFill>
                      <a:blip r:embed="rId10"/>
                      <a:srcRect/>
                      <a:stretch>
                        <a:fillRect/>
                      </a:stretch>
                    </p:blipFill>
                    <p:spPr bwMode="auto">
                      <a:xfrm>
                        <a:off x="5943600" y="3962400"/>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2011</TotalTime>
  <Words>3163</Words>
  <Application>Microsoft Office PowerPoint</Application>
  <PresentationFormat>On-screen Show (4:3)</PresentationFormat>
  <Paragraphs>283</Paragraphs>
  <Slides>63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63</vt:i4>
      </vt:variant>
    </vt:vector>
  </HeadingPairs>
  <TitlesOfParts>
    <vt:vector size="69" baseType="lpstr">
      <vt:lpstr>Calibri</vt:lpstr>
      <vt:lpstr>Courier New</vt:lpstr>
      <vt:lpstr>Arial</vt:lpstr>
      <vt:lpstr>Office Theme</vt:lpstr>
      <vt:lpstr>Equation</vt:lpstr>
      <vt:lpstr>MathType 7.0 Equation</vt:lpstr>
      <vt:lpstr>Section 8.6</vt:lpstr>
      <vt:lpstr>Objectives</vt:lpstr>
      <vt:lpstr>Addition and Multiplication Rules of Probability</vt:lpstr>
      <vt:lpstr>Addition Rule for Probability</vt:lpstr>
      <vt:lpstr>Example 1: Applying the Addition Rule for Probability </vt:lpstr>
      <vt:lpstr>Example 1: Applying the Addition Rule for Probability (cont.)</vt:lpstr>
      <vt:lpstr>Example 1: Applying the Addition Rule for Probability (cont.)</vt:lpstr>
      <vt:lpstr>Example 1: Applying the Addition Rule for Probability (cont.)</vt:lpstr>
      <vt:lpstr>Example 1: Applying the Addition Rule for Probability (cont.)</vt:lpstr>
      <vt:lpstr>Example 2: Applying the Addition Rule for Probability </vt:lpstr>
      <vt:lpstr>Example 2: Applying the Addition Rule for Probability (cont.)</vt:lpstr>
      <vt:lpstr>Example 2: Applying the Addition Rule for Probability (cont.)</vt:lpstr>
      <vt:lpstr>Example 2: Applying the Addition Rule for Probability (cont.)</vt:lpstr>
      <vt:lpstr>Example 2: Applying the Addition Rule for Probability (cont.)</vt:lpstr>
      <vt:lpstr>Addition Rule for Mutually Exclusive Events </vt:lpstr>
      <vt:lpstr>Skill Check #1 </vt:lpstr>
      <vt:lpstr>Skill Check #1 (cont.) </vt:lpstr>
      <vt:lpstr>Example 3: Applying the Addition Rule for Mutually Exclusive Events </vt:lpstr>
      <vt:lpstr>Example 3: Applying the Addition Rule for Mutually Exclusive Events (cont.)</vt:lpstr>
      <vt:lpstr>Example 3: Applying the Addition Rule for Mutually Exclusive Events (cont.)</vt:lpstr>
      <vt:lpstr>Example 3: Applying the Addition Rule for Mutually Exclusive Events (cont.)</vt:lpstr>
      <vt:lpstr>Example 3: Applying the Addition Rule for Mutually Exclusive Events (cont.)</vt:lpstr>
      <vt:lpstr>Example 3: Applying the Addition Rule for Mutually Exclusive Events (cont.)</vt:lpstr>
      <vt:lpstr>Example 4: Applying the Addition Rule for Mutually Exclusive Events </vt:lpstr>
      <vt:lpstr>Example 4: Applying the Addition Rule for Mutually Exclusive Events (cont.)</vt:lpstr>
      <vt:lpstr>Example 4: Applying the Addition Rule for Mutually Exclusive Events (cont.)</vt:lpstr>
      <vt:lpstr>Independent Events</vt:lpstr>
      <vt:lpstr>Dependent Events </vt:lpstr>
      <vt:lpstr>Example 5: Independent vs. Dependent Events </vt:lpstr>
      <vt:lpstr>Example 5: Independent vs. Dependent Events (cont.)</vt:lpstr>
      <vt:lpstr>Example 5: Independent vs. Dependent Events (cont.)</vt:lpstr>
      <vt:lpstr>Example 5: Independent vs. Dependent Events (cont.)</vt:lpstr>
      <vt:lpstr>Multiplication Rule for Independent Events </vt:lpstr>
      <vt:lpstr>Example 6: Multiplication Rule for Independent Events </vt:lpstr>
      <vt:lpstr>Example 7: Multiplication Rule for Independent Events </vt:lpstr>
      <vt:lpstr>Example 7: Multiplication Rule for Independent Events (cont.)</vt:lpstr>
      <vt:lpstr>Example 7: Multiplication Rule for Independent Events (cont.)</vt:lpstr>
      <vt:lpstr>Example 7: Multiplication Rule for Independent Events (cont.)</vt:lpstr>
      <vt:lpstr>Conditional Probability </vt:lpstr>
      <vt:lpstr>Multiplication Rule for Dependent Events </vt:lpstr>
      <vt:lpstr>Example 8: Multiplication Rule for Dependent Events </vt:lpstr>
      <vt:lpstr>Example 8: Multiplication Rule for Dependent Events (cont.)</vt:lpstr>
      <vt:lpstr>Example 8: Multiplication Rule for Dependent Events (cont.)</vt:lpstr>
      <vt:lpstr>Example 9: Conditional Probability </vt:lpstr>
      <vt:lpstr>Example 9: Conditional Probability (cont.)</vt:lpstr>
      <vt:lpstr>Example 9: Conditional Probability (cont.)</vt:lpstr>
      <vt:lpstr>Example 9: Conditional Probability (cont.)</vt:lpstr>
      <vt:lpstr>Example 9: Conditional Probability (cont.)</vt:lpstr>
      <vt:lpstr>Example 9: Conditional Probability (cont.)</vt:lpstr>
      <vt:lpstr>Example 9: Conditional Probability (cont.)</vt:lpstr>
      <vt:lpstr>Example 9: Conditional Probability (cont.)</vt:lpstr>
      <vt:lpstr>Example 9: Conditional Probability (cont.)</vt:lpstr>
      <vt:lpstr>Example 10: Putting It All Together </vt:lpstr>
      <vt:lpstr>Example 10: Putting It All Together (cont.) </vt:lpstr>
      <vt:lpstr>Example 10: Putting It All Together (cont.) </vt:lpstr>
      <vt:lpstr>Example 10: Putting It All Together (cont.) </vt:lpstr>
      <vt:lpstr>Example 10: Putting It All Together (cont.) </vt:lpstr>
      <vt:lpstr>Example 10: Putting It All Together (cont.) </vt:lpstr>
      <vt:lpstr>Example 10: Putting It All Together (cont.) </vt:lpstr>
      <vt:lpstr>Example 10: Putting It All Together (cont.) </vt:lpstr>
      <vt:lpstr>Example 10: Putting It All Together (cont.) </vt:lpstr>
      <vt:lpstr>Example 10: Putting It All Together (cont.) </vt:lpstr>
      <vt:lpstr>Bayes’ Theorem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283</cp:revision>
  <dcterms:created xsi:type="dcterms:W3CDTF">2013-04-26T14:43:13Z</dcterms:created>
  <dcterms:modified xsi:type="dcterms:W3CDTF">2019-08-22T06:04:18Z</dcterms:modified>
</cp:coreProperties>
</file>