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341" r:id="rId3"/>
    <p:sldId id="387" r:id="rId4"/>
    <p:sldId id="263" r:id="rId5"/>
    <p:sldId id="367" r:id="rId6"/>
    <p:sldId id="368" r:id="rId7"/>
    <p:sldId id="369" r:id="rId8"/>
    <p:sldId id="370" r:id="rId9"/>
    <p:sldId id="371" r:id="rId10"/>
    <p:sldId id="372" r:id="rId11"/>
    <p:sldId id="373" r:id="rId12"/>
    <p:sldId id="374" r:id="rId13"/>
    <p:sldId id="375" r:id="rId14"/>
    <p:sldId id="376" r:id="rId15"/>
    <p:sldId id="377" r:id="rId16"/>
    <p:sldId id="378" r:id="rId17"/>
    <p:sldId id="380" r:id="rId18"/>
    <p:sldId id="381" r:id="rId19"/>
    <p:sldId id="382" r:id="rId20"/>
    <p:sldId id="383" r:id="rId21"/>
    <p:sldId id="384" r:id="rId22"/>
    <p:sldId id="385" r:id="rId23"/>
    <p:sldId id="386"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5"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FF"/>
    <a:srgbClr val="000099"/>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69" autoAdjust="0"/>
    <p:restoredTop sz="94671" autoAdjust="0"/>
  </p:normalViewPr>
  <p:slideViewPr>
    <p:cSldViewPr>
      <p:cViewPr varScale="1">
        <p:scale>
          <a:sx n="85" d="100"/>
          <a:sy n="85" d="100"/>
        </p:scale>
        <p:origin x="52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10.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4.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9.wmf"/></Relationships>
</file>

<file path=ppt/slides/_rels/slide19.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7.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11" Type="http://schemas.openxmlformats.org/officeDocument/2006/relationships/image" Target="../media/image8.wmf"/><Relationship Id="rId5" Type="http://schemas.openxmlformats.org/officeDocument/2006/relationships/oleObject" Target="../embeddings/oleObject5.bin"/><Relationship Id="rId10" Type="http://schemas.openxmlformats.org/officeDocument/2006/relationships/oleObject" Target="../embeddings/oleObject8.bin"/><Relationship Id="rId4" Type="http://schemas.openxmlformats.org/officeDocument/2006/relationships/image" Target="../media/image5.wmf"/><Relationship Id="rId9"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8.7</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Expected Value </a:t>
            </a:r>
            <a:endParaRPr lang="en-US" b="1" i="1" baseline="30000" dirty="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normAutofit/>
          </a:bodyPr>
          <a:lstStyle/>
          <a:p>
            <a:r>
              <a:rPr lang="en-US" b="1" dirty="0"/>
              <a:t>Solution </a:t>
            </a:r>
          </a:p>
          <a:p>
            <a:pPr marL="347663" indent="-347663"/>
            <a:r>
              <a:rPr lang="en-US" b="1" dirty="0"/>
              <a:t>a. </a:t>
            </a:r>
            <a:r>
              <a:rPr lang="en-US" dirty="0"/>
              <a:t>To find the expected value, we need to multiply each meal plan cost by the probability of purchasing that meal plan and add them together. Remember that although they are not listed in the chart, many students will choose no meal plan at all. We’ve shown them in the following calculation although they spend $0 on a meal plan.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4" name="Content Placeholder 3"/>
          <p:cNvSpPr>
            <a:spLocks noGrp="1"/>
          </p:cNvSpPr>
          <p:nvPr>
            <p:ph idx="1"/>
          </p:nvPr>
        </p:nvSpPr>
        <p:spPr/>
        <p:txBody>
          <a:bodyPr/>
          <a:lstStyle/>
          <a:p>
            <a:r>
              <a:rPr lang="en-US" dirty="0"/>
              <a:t>This gives us</a:t>
            </a:r>
          </a:p>
        </p:txBody>
      </p:sp>
      <p:graphicFrame>
        <p:nvGraphicFramePr>
          <p:cNvPr id="109573" name="Object 5"/>
          <p:cNvGraphicFramePr>
            <a:graphicFrameLocks noChangeAspect="1"/>
          </p:cNvGraphicFramePr>
          <p:nvPr/>
        </p:nvGraphicFramePr>
        <p:xfrm>
          <a:off x="457200" y="2059214"/>
          <a:ext cx="2044700" cy="469900"/>
        </p:xfrm>
        <a:graphic>
          <a:graphicData uri="http://schemas.openxmlformats.org/presentationml/2006/ole">
            <mc:AlternateContent xmlns:mc="http://schemas.openxmlformats.org/markup-compatibility/2006">
              <mc:Choice xmlns:v="urn:schemas-microsoft-com:vml" Requires="v">
                <p:oleObj spid="_x0000_s109669" name="Equation" r:id="rId3" imgW="2044440" imgH="469800" progId="Equation.DSMT4">
                  <p:embed/>
                </p:oleObj>
              </mc:Choice>
              <mc:Fallback>
                <p:oleObj name="Equation" r:id="rId3" imgW="204444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059214"/>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4" name="Object 6"/>
          <p:cNvGraphicFramePr>
            <a:graphicFrameLocks noChangeAspect="1"/>
          </p:cNvGraphicFramePr>
          <p:nvPr>
            <p:extLst>
              <p:ext uri="{D42A27DB-BD31-4B8C-83A1-F6EECF244321}">
                <p14:modId xmlns:p14="http://schemas.microsoft.com/office/powerpoint/2010/main" val="2017643750"/>
              </p:ext>
            </p:extLst>
          </p:nvPr>
        </p:nvGraphicFramePr>
        <p:xfrm>
          <a:off x="457200" y="2643188"/>
          <a:ext cx="8382000" cy="800100"/>
        </p:xfrm>
        <a:graphic>
          <a:graphicData uri="http://schemas.openxmlformats.org/presentationml/2006/ole">
            <mc:AlternateContent xmlns:mc="http://schemas.openxmlformats.org/markup-compatibility/2006">
              <mc:Choice xmlns:v="urn:schemas-microsoft-com:vml" Requires="v">
                <p:oleObj spid="_x0000_s109670" name="Equation" r:id="rId5" imgW="8381880" imgH="799920" progId="Equation.DSMT4">
                  <p:embed/>
                </p:oleObj>
              </mc:Choice>
              <mc:Fallback>
                <p:oleObj name="Equation" r:id="rId5" imgW="8381880" imgH="799920" progId="Equation.DSMT4">
                  <p:embed/>
                  <p:pic>
                    <p:nvPicPr>
                      <p:cNvPr id="0" name="Picture 6"/>
                      <p:cNvPicPr>
                        <a:picLocks noChangeAspect="1" noChangeArrowheads="1"/>
                      </p:cNvPicPr>
                      <p:nvPr/>
                    </p:nvPicPr>
                    <p:blipFill>
                      <a:blip r:embed="rId6"/>
                      <a:srcRect/>
                      <a:stretch>
                        <a:fillRect/>
                      </a:stretch>
                    </p:blipFill>
                    <p:spPr bwMode="auto">
                      <a:xfrm>
                        <a:off x="457200" y="2643188"/>
                        <a:ext cx="8382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5" name="Object 7"/>
          <p:cNvGraphicFramePr>
            <a:graphicFrameLocks noChangeAspect="1"/>
          </p:cNvGraphicFramePr>
          <p:nvPr>
            <p:extLst>
              <p:ext uri="{D42A27DB-BD31-4B8C-83A1-F6EECF244321}">
                <p14:modId xmlns:p14="http://schemas.microsoft.com/office/powerpoint/2010/main" val="919805115"/>
              </p:ext>
            </p:extLst>
          </p:nvPr>
        </p:nvGraphicFramePr>
        <p:xfrm>
          <a:off x="457200" y="3722688"/>
          <a:ext cx="5689600" cy="292100"/>
        </p:xfrm>
        <a:graphic>
          <a:graphicData uri="http://schemas.openxmlformats.org/presentationml/2006/ole">
            <mc:AlternateContent xmlns:mc="http://schemas.openxmlformats.org/markup-compatibility/2006">
              <mc:Choice xmlns:v="urn:schemas-microsoft-com:vml" Requires="v">
                <p:oleObj spid="_x0000_s109671" name="Equation" r:id="rId7" imgW="5689440" imgH="291960" progId="Equation.DSMT4">
                  <p:embed/>
                </p:oleObj>
              </mc:Choice>
              <mc:Fallback>
                <p:oleObj name="Equation" r:id="rId7" imgW="5689440" imgH="291960" progId="Equation.DSMT4">
                  <p:embed/>
                  <p:pic>
                    <p:nvPicPr>
                      <p:cNvPr id="0" name="Picture 7"/>
                      <p:cNvPicPr>
                        <a:picLocks noChangeAspect="1" noChangeArrowheads="1"/>
                      </p:cNvPicPr>
                      <p:nvPr/>
                    </p:nvPicPr>
                    <p:blipFill>
                      <a:blip r:embed="rId8"/>
                      <a:srcRect/>
                      <a:stretch>
                        <a:fillRect/>
                      </a:stretch>
                    </p:blipFill>
                    <p:spPr bwMode="auto">
                      <a:xfrm>
                        <a:off x="457200" y="3722688"/>
                        <a:ext cx="568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9576" name="Object 8"/>
          <p:cNvGraphicFramePr>
            <a:graphicFrameLocks noChangeAspect="1"/>
          </p:cNvGraphicFramePr>
          <p:nvPr>
            <p:extLst>
              <p:ext uri="{D42A27DB-BD31-4B8C-83A1-F6EECF244321}">
                <p14:modId xmlns:p14="http://schemas.microsoft.com/office/powerpoint/2010/main" val="767693873"/>
              </p:ext>
            </p:extLst>
          </p:nvPr>
        </p:nvGraphicFramePr>
        <p:xfrm>
          <a:off x="457200" y="4256088"/>
          <a:ext cx="914400" cy="292100"/>
        </p:xfrm>
        <a:graphic>
          <a:graphicData uri="http://schemas.openxmlformats.org/presentationml/2006/ole">
            <mc:AlternateContent xmlns:mc="http://schemas.openxmlformats.org/markup-compatibility/2006">
              <mc:Choice xmlns:v="urn:schemas-microsoft-com:vml" Requires="v">
                <p:oleObj spid="_x0000_s109672" name="Equation" r:id="rId9" imgW="914400" imgH="291960" progId="Equation.DSMT4">
                  <p:embed/>
                </p:oleObj>
              </mc:Choice>
              <mc:Fallback>
                <p:oleObj name="Equation" r:id="rId9" imgW="914400" imgH="291960" progId="Equation.DSMT4">
                  <p:embed/>
                  <p:pic>
                    <p:nvPicPr>
                      <p:cNvPr id="0" name="Picture 8"/>
                      <p:cNvPicPr>
                        <a:picLocks noChangeAspect="1" noChangeArrowheads="1"/>
                      </p:cNvPicPr>
                      <p:nvPr/>
                    </p:nvPicPr>
                    <p:blipFill>
                      <a:blip r:embed="rId10"/>
                      <a:srcRect/>
                      <a:stretch>
                        <a:fillRect/>
                      </a:stretch>
                    </p:blipFill>
                    <p:spPr bwMode="auto">
                      <a:xfrm>
                        <a:off x="457200" y="4256088"/>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5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5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5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5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r>
              <a:rPr lang="en-US" dirty="0"/>
              <a:t>Therefore, a random student is expected to pay </a:t>
            </a:r>
            <a:r>
              <a:rPr lang="en-US" dirty="0">
                <a:solidFill>
                  <a:srgbClr val="FF0000"/>
                </a:solidFill>
              </a:rPr>
              <a:t>$403 </a:t>
            </a:r>
            <a:r>
              <a:rPr lang="en-US" dirty="0"/>
              <a:t>for their meal plan. Of course, no single student pays </a:t>
            </a:r>
            <a:r>
              <a:rPr lang="en-US" dirty="0">
                <a:solidFill>
                  <a:srgbClr val="FF0000"/>
                </a:solidFill>
              </a:rPr>
              <a:t>$403 </a:t>
            </a:r>
            <a:r>
              <a:rPr lang="en-US" dirty="0"/>
              <a:t>for a meal plan. This expected value gives us an average per student across all students whether they bought a plan or not.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r>
              <a:rPr lang="en-US" b="1" dirty="0"/>
              <a:t>b. </a:t>
            </a:r>
            <a:r>
              <a:rPr lang="en-US" dirty="0"/>
              <a:t>The profits per meal plan are summarized in Table 3. </a:t>
            </a:r>
          </a:p>
        </p:txBody>
      </p:sp>
      <p:graphicFrame>
        <p:nvGraphicFramePr>
          <p:cNvPr id="4" name="Table 3"/>
          <p:cNvGraphicFramePr>
            <a:graphicFrameLocks noGrp="1"/>
          </p:cNvGraphicFramePr>
          <p:nvPr/>
        </p:nvGraphicFramePr>
        <p:xfrm>
          <a:off x="1524000" y="1905000"/>
          <a:ext cx="6096000" cy="270891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457200">
                <a:tc gridSpan="2">
                  <a:txBody>
                    <a:bodyPr/>
                    <a:lstStyle/>
                    <a:p>
                      <a:pPr algn="ctr" fontAlgn="b"/>
                      <a:r>
                        <a:rPr lang="en-US" sz="2400" b="1" i="0" u="none" strike="noStrike" dirty="0">
                          <a:solidFill>
                            <a:schemeClr val="bg1"/>
                          </a:solidFill>
                          <a:latin typeface="Calibri"/>
                        </a:rPr>
                        <a:t>Table 3: Meal Plan Profits</a:t>
                      </a: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xmlns="" val="10000"/>
                  </a:ext>
                </a:extLst>
              </a:tr>
              <a:tr h="370840">
                <a:tc>
                  <a:txBody>
                    <a:bodyPr/>
                    <a:lstStyle/>
                    <a:p>
                      <a:pPr algn="ctr" fontAlgn="b"/>
                      <a:r>
                        <a:rPr lang="en-US" sz="2400" b="1" i="0" u="none" strike="noStrike" dirty="0">
                          <a:solidFill>
                            <a:srgbClr val="000000"/>
                          </a:solidFill>
                          <a:latin typeface="Calibri"/>
                        </a:rPr>
                        <a:t>Plan</a:t>
                      </a:r>
                    </a:p>
                  </a:txBody>
                  <a:tcPr marL="9525" marR="9525" marT="9525" marB="0" anchor="ctr"/>
                </a:tc>
                <a:tc>
                  <a:txBody>
                    <a:bodyPr/>
                    <a:lstStyle/>
                    <a:p>
                      <a:pPr algn="ctr" fontAlgn="b"/>
                      <a:r>
                        <a:rPr lang="en-US" sz="2400" b="1" i="0" u="none" strike="noStrike" dirty="0">
                          <a:solidFill>
                            <a:srgbClr val="000000"/>
                          </a:solidFill>
                          <a:latin typeface="Calibri"/>
                        </a:rPr>
                        <a:t>Profit per Meal Plan ($)</a:t>
                      </a:r>
                    </a:p>
                  </a:txBody>
                  <a:tcPr marL="9525" marR="9525" marT="9525" marB="0" anchor="ctr"/>
                </a:tc>
                <a:extLst>
                  <a:ext uri="{0D108BD9-81ED-4DB2-BD59-A6C34878D82A}">
                    <a16:rowId xmlns:a16="http://schemas.microsoft.com/office/drawing/2014/main" xmlns="" val="10001"/>
                  </a:ext>
                </a:extLst>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510</a:t>
                      </a:r>
                    </a:p>
                  </a:txBody>
                  <a:tcPr marL="9525" marR="9525" marT="9525" marB="0" anchor="ctr"/>
                </a:tc>
                <a:extLst>
                  <a:ext uri="{0D108BD9-81ED-4DB2-BD59-A6C34878D82A}">
                    <a16:rowId xmlns:a16="http://schemas.microsoft.com/office/drawing/2014/main" xmlns="" val="10002"/>
                  </a:ext>
                </a:extLst>
              </a:tr>
              <a:tr h="370840">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550</a:t>
                      </a:r>
                    </a:p>
                  </a:txBody>
                  <a:tcPr marL="9525" marR="9525" marT="9525" marB="0" anchor="ctr"/>
                </a:tc>
                <a:extLst>
                  <a:ext uri="{0D108BD9-81ED-4DB2-BD59-A6C34878D82A}">
                    <a16:rowId xmlns:a16="http://schemas.microsoft.com/office/drawing/2014/main" xmlns="" val="10003"/>
                  </a:ext>
                </a:extLst>
              </a:tr>
              <a:tr h="370840">
                <a:tc>
                  <a:txBody>
                    <a:bodyPr/>
                    <a:lstStyle/>
                    <a:p>
                      <a:pPr algn="ctr" fontAlgn="b"/>
                      <a:r>
                        <a:rPr lang="en-US" sz="2400" b="0" i="0" u="none" strike="noStrike">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600</a:t>
                      </a:r>
                    </a:p>
                  </a:txBody>
                  <a:tcPr marL="9525" marR="9525" marT="9525" marB="0" anchor="ctr"/>
                </a:tc>
                <a:extLst>
                  <a:ext uri="{0D108BD9-81ED-4DB2-BD59-A6C34878D82A}">
                    <a16:rowId xmlns:a16="http://schemas.microsoft.com/office/drawing/2014/main" xmlns="" val="10004"/>
                  </a:ext>
                </a:extLst>
              </a:tr>
              <a:tr h="370840">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220</a:t>
                      </a:r>
                    </a:p>
                  </a:txBody>
                  <a:tcPr marL="9525" marR="9525" marT="9525" marB="0" anchor="ctr"/>
                </a:tc>
                <a:extLst>
                  <a:ext uri="{0D108BD9-81ED-4DB2-BD59-A6C34878D82A}">
                    <a16:rowId xmlns:a16="http://schemas.microsoft.com/office/drawing/2014/main" xmlns="" val="10005"/>
                  </a:ext>
                </a:extLst>
              </a:tr>
              <a:tr h="370840">
                <a:tc>
                  <a:txBody>
                    <a:bodyPr/>
                    <a:lstStyle/>
                    <a:p>
                      <a:pPr algn="ctr" fontAlgn="b"/>
                      <a:r>
                        <a:rPr lang="en-US" sz="2400" b="0" i="0" u="none" strike="noStrike">
                          <a:solidFill>
                            <a:srgbClr val="000000"/>
                          </a:solidFill>
                          <a:latin typeface="Calibri"/>
                        </a:rPr>
                        <a:t>5</a:t>
                      </a:r>
                    </a:p>
                  </a:txBody>
                  <a:tcPr marL="9525" marR="9525" marT="9525" marB="0" anchor="ctr"/>
                </a:tc>
                <a:tc>
                  <a:txBody>
                    <a:bodyPr/>
                    <a:lstStyle/>
                    <a:p>
                      <a:pPr algn="ctr" fontAlgn="b"/>
                      <a:r>
                        <a:rPr lang="en-US" sz="2400" b="0" i="0" u="none" strike="noStrike" dirty="0">
                          <a:solidFill>
                            <a:srgbClr val="000000"/>
                          </a:solidFill>
                          <a:latin typeface="Calibri"/>
                        </a:rPr>
                        <a:t>270</a:t>
                      </a:r>
                    </a:p>
                  </a:txBody>
                  <a:tcPr marL="9525" marR="9525" marT="9525" marB="0" anchor="ctr"/>
                </a:tc>
                <a:extLst>
                  <a:ext uri="{0D108BD9-81ED-4DB2-BD59-A6C34878D82A}">
                    <a16:rowId xmlns:a16="http://schemas.microsoft.com/office/drawing/2014/main" xmlns="" val="10006"/>
                  </a:ext>
                </a:extLst>
              </a:tr>
            </a:tbl>
          </a:graphicData>
        </a:graphic>
      </p:graphicFrame>
      <p:sp>
        <p:nvSpPr>
          <p:cNvPr id="5" name="Rectangle 4"/>
          <p:cNvSpPr/>
          <p:nvPr/>
        </p:nvSpPr>
        <p:spPr>
          <a:xfrm>
            <a:off x="457200" y="4648200"/>
            <a:ext cx="8229600" cy="1371600"/>
          </a:xfrm>
          <a:prstGeom prst="rect">
            <a:avLst/>
          </a:prstGeom>
        </p:spPr>
        <p:txBody>
          <a:bodyPr wrap="square">
            <a:spAutoFit/>
          </a:bodyPr>
          <a:lstStyle/>
          <a:p>
            <a:r>
              <a:rPr lang="en-US" sz="2800" dirty="0"/>
              <a:t>In order to calculate the expected profit per student, multiply the estimated profit for each meal plan by the probability of that meal plan being chosen.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a:xfrm>
            <a:off x="457200" y="4114800"/>
            <a:ext cx="8229600" cy="954107"/>
          </a:xfrm>
        </p:spPr>
        <p:txBody>
          <a:bodyPr>
            <a:spAutoFit/>
          </a:bodyPr>
          <a:lstStyle/>
          <a:p>
            <a:r>
              <a:rPr lang="en-US" dirty="0"/>
              <a:t>Therefore, dining services can expect an average profit of </a:t>
            </a:r>
            <a:r>
              <a:rPr lang="en-US" dirty="0">
                <a:solidFill>
                  <a:srgbClr val="FF0000"/>
                </a:solidFill>
              </a:rPr>
              <a:t>$152.27 </a:t>
            </a:r>
            <a:r>
              <a:rPr lang="en-US" dirty="0"/>
              <a:t>per student next year. </a:t>
            </a:r>
          </a:p>
        </p:txBody>
      </p:sp>
      <p:graphicFrame>
        <p:nvGraphicFramePr>
          <p:cNvPr id="110595" name="Object 3"/>
          <p:cNvGraphicFramePr>
            <a:graphicFrameLocks noChangeAspect="1"/>
          </p:cNvGraphicFramePr>
          <p:nvPr/>
        </p:nvGraphicFramePr>
        <p:xfrm>
          <a:off x="562428" y="1462314"/>
          <a:ext cx="2997200" cy="381000"/>
        </p:xfrm>
        <a:graphic>
          <a:graphicData uri="http://schemas.openxmlformats.org/presentationml/2006/ole">
            <mc:AlternateContent xmlns:mc="http://schemas.openxmlformats.org/markup-compatibility/2006">
              <mc:Choice xmlns:v="urn:schemas-microsoft-com:vml" Requires="v">
                <p:oleObj spid="_x0000_s110691" name="Equation" r:id="rId3" imgW="2997000" imgH="380880" progId="Equation.DSMT4">
                  <p:embed/>
                </p:oleObj>
              </mc:Choice>
              <mc:Fallback>
                <p:oleObj name="Equation" r:id="rId3" imgW="29970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428" y="1462314"/>
                        <a:ext cx="299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6" name="Object 4"/>
          <p:cNvGraphicFramePr>
            <a:graphicFrameLocks noChangeAspect="1"/>
          </p:cNvGraphicFramePr>
          <p:nvPr>
            <p:extLst>
              <p:ext uri="{D42A27DB-BD31-4B8C-83A1-F6EECF244321}">
                <p14:modId xmlns:p14="http://schemas.microsoft.com/office/powerpoint/2010/main" val="3118883400"/>
              </p:ext>
            </p:extLst>
          </p:nvPr>
        </p:nvGraphicFramePr>
        <p:xfrm>
          <a:off x="533400" y="1966913"/>
          <a:ext cx="8305800" cy="838200"/>
        </p:xfrm>
        <a:graphic>
          <a:graphicData uri="http://schemas.openxmlformats.org/presentationml/2006/ole">
            <mc:AlternateContent xmlns:mc="http://schemas.openxmlformats.org/markup-compatibility/2006">
              <mc:Choice xmlns:v="urn:schemas-microsoft-com:vml" Requires="v">
                <p:oleObj spid="_x0000_s110692" name="Equation" r:id="rId5" imgW="8305560" imgH="838080" progId="Equation.DSMT4">
                  <p:embed/>
                </p:oleObj>
              </mc:Choice>
              <mc:Fallback>
                <p:oleObj name="Equation" r:id="rId5" imgW="8305560" imgH="838080" progId="Equation.DSMT4">
                  <p:embed/>
                  <p:pic>
                    <p:nvPicPr>
                      <p:cNvPr id="0" name="Picture 4"/>
                      <p:cNvPicPr>
                        <a:picLocks noChangeAspect="1" noChangeArrowheads="1"/>
                      </p:cNvPicPr>
                      <p:nvPr/>
                    </p:nvPicPr>
                    <p:blipFill>
                      <a:blip r:embed="rId6"/>
                      <a:srcRect/>
                      <a:stretch>
                        <a:fillRect/>
                      </a:stretch>
                    </p:blipFill>
                    <p:spPr bwMode="auto">
                      <a:xfrm>
                        <a:off x="533400" y="1966913"/>
                        <a:ext cx="830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7" name="Object 5"/>
          <p:cNvGraphicFramePr>
            <a:graphicFrameLocks noChangeAspect="1"/>
          </p:cNvGraphicFramePr>
          <p:nvPr>
            <p:extLst>
              <p:ext uri="{D42A27DB-BD31-4B8C-83A1-F6EECF244321}">
                <p14:modId xmlns:p14="http://schemas.microsoft.com/office/powerpoint/2010/main" val="2852638240"/>
              </p:ext>
            </p:extLst>
          </p:nvPr>
        </p:nvGraphicFramePr>
        <p:xfrm>
          <a:off x="533400" y="3009900"/>
          <a:ext cx="4749800" cy="292100"/>
        </p:xfrm>
        <a:graphic>
          <a:graphicData uri="http://schemas.openxmlformats.org/presentationml/2006/ole">
            <mc:AlternateContent xmlns:mc="http://schemas.openxmlformats.org/markup-compatibility/2006">
              <mc:Choice xmlns:v="urn:schemas-microsoft-com:vml" Requires="v">
                <p:oleObj spid="_x0000_s110693" name="Equation" r:id="rId7" imgW="4749480" imgH="291960" progId="Equation.DSMT4">
                  <p:embed/>
                </p:oleObj>
              </mc:Choice>
              <mc:Fallback>
                <p:oleObj name="Equation" r:id="rId7" imgW="4749480" imgH="291960" progId="Equation.DSMT4">
                  <p:embed/>
                  <p:pic>
                    <p:nvPicPr>
                      <p:cNvPr id="0" name="Picture 5"/>
                      <p:cNvPicPr>
                        <a:picLocks noChangeAspect="1" noChangeArrowheads="1"/>
                      </p:cNvPicPr>
                      <p:nvPr/>
                    </p:nvPicPr>
                    <p:blipFill>
                      <a:blip r:embed="rId8"/>
                      <a:srcRect/>
                      <a:stretch>
                        <a:fillRect/>
                      </a:stretch>
                    </p:blipFill>
                    <p:spPr bwMode="auto">
                      <a:xfrm>
                        <a:off x="533400" y="3009900"/>
                        <a:ext cx="474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8" name="Object 6"/>
          <p:cNvGraphicFramePr>
            <a:graphicFrameLocks noChangeAspect="1"/>
          </p:cNvGraphicFramePr>
          <p:nvPr>
            <p:extLst>
              <p:ext uri="{D42A27DB-BD31-4B8C-83A1-F6EECF244321}">
                <p14:modId xmlns:p14="http://schemas.microsoft.com/office/powerpoint/2010/main" val="4059394569"/>
              </p:ext>
            </p:extLst>
          </p:nvPr>
        </p:nvGraphicFramePr>
        <p:xfrm>
          <a:off x="533400" y="3543300"/>
          <a:ext cx="1270000" cy="292100"/>
        </p:xfrm>
        <a:graphic>
          <a:graphicData uri="http://schemas.openxmlformats.org/presentationml/2006/ole">
            <mc:AlternateContent xmlns:mc="http://schemas.openxmlformats.org/markup-compatibility/2006">
              <mc:Choice xmlns:v="urn:schemas-microsoft-com:vml" Requires="v">
                <p:oleObj spid="_x0000_s110694" name="Equation" r:id="rId9" imgW="1269720" imgH="291960" progId="Equation.DSMT4">
                  <p:embed/>
                </p:oleObj>
              </mc:Choice>
              <mc:Fallback>
                <p:oleObj name="Equation" r:id="rId9" imgW="1269720" imgH="291960" progId="Equation.DSMT4">
                  <p:embed/>
                  <p:pic>
                    <p:nvPicPr>
                      <p:cNvPr id="0" name="Picture 6"/>
                      <p:cNvPicPr>
                        <a:picLocks noChangeAspect="1" noChangeArrowheads="1"/>
                      </p:cNvPicPr>
                      <p:nvPr/>
                    </p:nvPicPr>
                    <p:blipFill>
                      <a:blip r:embed="rId10"/>
                      <a:srcRect/>
                      <a:stretch>
                        <a:fillRect/>
                      </a:stretch>
                    </p:blipFill>
                    <p:spPr bwMode="auto">
                      <a:xfrm>
                        <a:off x="533400" y="35433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5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5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lstStyle/>
          <a:p>
            <a:pPr marL="347663" indent="-347663"/>
            <a:r>
              <a:rPr lang="en-US" b="1" dirty="0"/>
              <a:t>c. 	</a:t>
            </a:r>
            <a:r>
              <a:rPr lang="en-US" dirty="0"/>
              <a:t>Because expectation is linear, we can add together the expected profits for each of the </a:t>
            </a:r>
            <a:r>
              <a:rPr lang="en-US" dirty="0">
                <a:solidFill>
                  <a:srgbClr val="0000FF"/>
                </a:solidFill>
              </a:rPr>
              <a:t>8421</a:t>
            </a:r>
            <a:r>
              <a:rPr lang="en-US" dirty="0"/>
              <a:t> students. Therefore, the expected profit for dining services is </a:t>
            </a:r>
            <a:r>
              <a:rPr lang="en-US" dirty="0">
                <a:solidFill>
                  <a:srgbClr val="000099"/>
                </a:solidFill>
              </a:rPr>
              <a:t>8421 ⋅ $152.27 </a:t>
            </a:r>
            <a:r>
              <a:rPr lang="en-US" dirty="0"/>
              <a:t>= </a:t>
            </a:r>
            <a:r>
              <a:rPr lang="en-US" dirty="0">
                <a:solidFill>
                  <a:srgbClr val="FF0000"/>
                </a:solidFill>
              </a:rPr>
              <a:t>$1,282,265.67</a:t>
            </a:r>
            <a:r>
              <a:rPr lang="en-US" dirty="0">
                <a:solidFill>
                  <a:schemeClr val="tx1"/>
                </a:solidFill>
              </a:rPr>
              <a:t>.</a:t>
            </a:r>
            <a:r>
              <a:rPr lang="en-US" dirty="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a:t>
            </a:r>
          </a:p>
        </p:txBody>
      </p:sp>
      <p:sp>
        <p:nvSpPr>
          <p:cNvPr id="3" name="Content Placeholder 2"/>
          <p:cNvSpPr>
            <a:spLocks noGrp="1"/>
          </p:cNvSpPr>
          <p:nvPr>
            <p:ph idx="1"/>
          </p:nvPr>
        </p:nvSpPr>
        <p:spPr>
          <a:xfrm>
            <a:off x="457200" y="1280160"/>
            <a:ext cx="8229600" cy="4832092"/>
          </a:xfrm>
        </p:spPr>
        <p:txBody>
          <a:bodyPr>
            <a:spAutoFit/>
          </a:bodyPr>
          <a:lstStyle/>
          <a:p>
            <a:r>
              <a:rPr lang="en-US" dirty="0"/>
              <a:t>In American roulette, the wheel contains the numbers </a:t>
            </a:r>
            <a:r>
              <a:rPr lang="en-US" dirty="0">
                <a:solidFill>
                  <a:srgbClr val="0000FF"/>
                </a:solidFill>
              </a:rPr>
              <a:t>1</a:t>
            </a:r>
            <a:r>
              <a:rPr lang="en-US" dirty="0"/>
              <a:t> through </a:t>
            </a:r>
            <a:r>
              <a:rPr lang="en-US" dirty="0">
                <a:solidFill>
                  <a:srgbClr val="0000FF"/>
                </a:solidFill>
              </a:rPr>
              <a:t>36</a:t>
            </a:r>
            <a:r>
              <a:rPr lang="en-US" dirty="0"/>
              <a:t>, alternating between black and red. There are two green spaces numbered </a:t>
            </a:r>
            <a:r>
              <a:rPr lang="en-US" dirty="0">
                <a:solidFill>
                  <a:srgbClr val="008080"/>
                </a:solidFill>
              </a:rPr>
              <a:t>0</a:t>
            </a:r>
            <a:r>
              <a:rPr lang="en-US" dirty="0"/>
              <a:t> and </a:t>
            </a:r>
            <a:r>
              <a:rPr lang="en-US" dirty="0">
                <a:solidFill>
                  <a:srgbClr val="008080"/>
                </a:solidFill>
              </a:rPr>
              <a:t>00</a:t>
            </a:r>
            <a:r>
              <a:rPr lang="en-US" dirty="0"/>
              <a:t>. </a:t>
            </a:r>
          </a:p>
          <a:p>
            <a:pPr marL="347663" indent="-347663"/>
            <a:r>
              <a:rPr lang="en-US" b="1" dirty="0"/>
              <a:t>a. </a:t>
            </a:r>
            <a:r>
              <a:rPr lang="en-US" dirty="0"/>
              <a:t>Calculate the probability of the roulette ball landing on a red pocket (or black for that matter, since the number of red and black pockets is the same). </a:t>
            </a:r>
          </a:p>
          <a:p>
            <a:pPr marL="347663" indent="-347663"/>
            <a:r>
              <a:rPr lang="en-US" b="1" dirty="0"/>
              <a:t>b. </a:t>
            </a:r>
            <a:r>
              <a:rPr lang="en-US" dirty="0"/>
              <a:t>Calculate the probability of the ball not </a:t>
            </a:r>
          </a:p>
          <a:p>
            <a:pPr marL="347663" indent="-347663"/>
            <a:r>
              <a:rPr lang="en-US" dirty="0"/>
              <a:t>	landing on a red pocket. </a:t>
            </a:r>
          </a:p>
          <a:p>
            <a:pPr marL="347663" indent="-347663"/>
            <a:r>
              <a:rPr lang="en-US" b="1" dirty="0"/>
              <a:t>c. </a:t>
            </a:r>
            <a:r>
              <a:rPr lang="en-US" dirty="0"/>
              <a:t>A player bets </a:t>
            </a:r>
            <a:r>
              <a:rPr lang="en-US" dirty="0">
                <a:solidFill>
                  <a:srgbClr val="0000FF"/>
                </a:solidFill>
              </a:rPr>
              <a:t>$1.00 </a:t>
            </a:r>
            <a:r>
              <a:rPr lang="en-US" dirty="0"/>
              <a:t>on red to play the </a:t>
            </a:r>
          </a:p>
          <a:p>
            <a:pPr marL="347663" indent="-347663"/>
            <a:r>
              <a:rPr lang="en-US" dirty="0"/>
              <a:t>	game. Calculate his expected winnings. </a:t>
            </a:r>
          </a:p>
        </p:txBody>
      </p:sp>
      <p:pic>
        <p:nvPicPr>
          <p:cNvPr id="4" name="Picture 3">
            <a:extLst>
              <a:ext uri="{FF2B5EF4-FFF2-40B4-BE49-F238E27FC236}">
                <a16:creationId xmlns:a16="http://schemas.microsoft.com/office/drawing/2014/main" xmlns="" id="{718057E2-F845-44B5-B2AB-37DF3C6237D7}"/>
              </a:ext>
            </a:extLst>
          </p:cNvPr>
          <p:cNvPicPr>
            <a:picLocks noChangeAspect="1"/>
          </p:cNvPicPr>
          <p:nvPr/>
        </p:nvPicPr>
        <p:blipFill>
          <a:blip r:embed="rId2"/>
          <a:stretch>
            <a:fillRect/>
          </a:stretch>
        </p:blipFill>
        <p:spPr>
          <a:xfrm>
            <a:off x="6748463" y="3962400"/>
            <a:ext cx="1938337" cy="19431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r>
              <a:rPr lang="en-US"/>
              <a:t>Expected Winnings (cont.) </a:t>
            </a:r>
            <a:endParaRPr lang="en-US" dirty="0"/>
          </a:p>
        </p:txBody>
      </p:sp>
      <p:sp>
        <p:nvSpPr>
          <p:cNvPr id="3" name="Content Placeholder 2"/>
          <p:cNvSpPr>
            <a:spLocks noGrp="1"/>
          </p:cNvSpPr>
          <p:nvPr>
            <p:ph idx="1"/>
          </p:nvPr>
        </p:nvSpPr>
        <p:spPr>
          <a:xfrm>
            <a:off x="457200" y="1280160"/>
            <a:ext cx="8229600" cy="1902059"/>
          </a:xfrm>
        </p:spPr>
        <p:txBody>
          <a:bodyPr>
            <a:spAutoFit/>
          </a:bodyPr>
          <a:lstStyle/>
          <a:p>
            <a:r>
              <a:rPr lang="en-US" b="1" dirty="0"/>
              <a:t>Solution </a:t>
            </a:r>
          </a:p>
          <a:p>
            <a:pPr marL="347663" indent="-347663"/>
            <a:r>
              <a:rPr lang="en-US" b="1" dirty="0"/>
              <a:t>a. </a:t>
            </a:r>
            <a:r>
              <a:rPr lang="en-US" dirty="0"/>
              <a:t>In calculating the probability for landing on a red, note that there are </a:t>
            </a:r>
            <a:r>
              <a:rPr lang="en-US" dirty="0">
                <a:solidFill>
                  <a:srgbClr val="0000FF"/>
                </a:solidFill>
              </a:rPr>
              <a:t>18</a:t>
            </a:r>
            <a:r>
              <a:rPr lang="en-US" dirty="0"/>
              <a:t> red pockets out of 38 possible pockets on the wheel. So the probability is</a:t>
            </a:r>
            <a:r>
              <a:rPr lang="en-US" b="1" dirty="0"/>
              <a:t> </a:t>
            </a:r>
            <a:endParaRPr lang="en-US" dirty="0"/>
          </a:p>
        </p:txBody>
      </p:sp>
      <p:graphicFrame>
        <p:nvGraphicFramePr>
          <p:cNvPr id="111618" name="Object 2"/>
          <p:cNvGraphicFramePr>
            <a:graphicFrameLocks noChangeAspect="1"/>
          </p:cNvGraphicFramePr>
          <p:nvPr>
            <p:extLst>
              <p:ext uri="{D42A27DB-BD31-4B8C-83A1-F6EECF244321}">
                <p14:modId xmlns:p14="http://schemas.microsoft.com/office/powerpoint/2010/main" val="3761422722"/>
              </p:ext>
            </p:extLst>
          </p:nvPr>
        </p:nvGraphicFramePr>
        <p:xfrm>
          <a:off x="3683000" y="3276600"/>
          <a:ext cx="1778000" cy="838200"/>
        </p:xfrm>
        <a:graphic>
          <a:graphicData uri="http://schemas.openxmlformats.org/presentationml/2006/ole">
            <mc:AlternateContent xmlns:mc="http://schemas.openxmlformats.org/markup-compatibility/2006">
              <mc:Choice xmlns:v="urn:schemas-microsoft-com:vml" Requires="v">
                <p:oleObj spid="_x0000_s111642" name="Equation" r:id="rId3" imgW="1777680" imgH="838080" progId="Equation.DSMT4">
                  <p:embed/>
                </p:oleObj>
              </mc:Choice>
              <mc:Fallback>
                <p:oleObj name="Equation" r:id="rId3" imgW="1777680" imgH="838080" progId="Equation.DSMT4">
                  <p:embed/>
                  <p:pic>
                    <p:nvPicPr>
                      <p:cNvPr id="0" name="Picture 2"/>
                      <p:cNvPicPr>
                        <a:picLocks noChangeAspect="1" noChangeArrowheads="1"/>
                      </p:cNvPicPr>
                      <p:nvPr/>
                    </p:nvPicPr>
                    <p:blipFill>
                      <a:blip r:embed="rId4"/>
                      <a:srcRect/>
                      <a:stretch>
                        <a:fillRect/>
                      </a:stretch>
                    </p:blipFill>
                    <p:spPr bwMode="auto">
                      <a:xfrm>
                        <a:off x="3683000" y="32766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16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a:xfrm>
            <a:off x="457200" y="1280160"/>
            <a:ext cx="8229600" cy="2936188"/>
          </a:xfrm>
        </p:spPr>
        <p:txBody>
          <a:bodyPr>
            <a:spAutoFit/>
          </a:bodyPr>
          <a:lstStyle/>
          <a:p>
            <a:pPr marL="347663" indent="-347663"/>
            <a:r>
              <a:rPr lang="en-US" b="1" dirty="0"/>
              <a:t>b. </a:t>
            </a:r>
            <a:r>
              <a:rPr lang="en-US" dirty="0"/>
              <a:t>The probability of not landing on a red pocket is one minus the probability of landing on a red pocket, so </a:t>
            </a:r>
          </a:p>
          <a:p>
            <a:endParaRPr lang="en-US" b="1" dirty="0"/>
          </a:p>
          <a:p>
            <a:endParaRPr lang="en-US" b="1" dirty="0"/>
          </a:p>
          <a:p>
            <a:pPr marL="346075"/>
            <a:r>
              <a:rPr lang="en-US" b="1" dirty="0"/>
              <a:t>Note: </a:t>
            </a:r>
            <a:r>
              <a:rPr lang="en-US" dirty="0"/>
              <a:t>20 is the sum of the 18 black pockets and the two green pockets. </a:t>
            </a:r>
          </a:p>
        </p:txBody>
      </p:sp>
      <p:graphicFrame>
        <p:nvGraphicFramePr>
          <p:cNvPr id="122883" name="Object 3"/>
          <p:cNvGraphicFramePr>
            <a:graphicFrameLocks noChangeAspect="1"/>
          </p:cNvGraphicFramePr>
          <p:nvPr>
            <p:extLst>
              <p:ext uri="{D42A27DB-BD31-4B8C-83A1-F6EECF244321}">
                <p14:modId xmlns:p14="http://schemas.microsoft.com/office/powerpoint/2010/main" val="2881066435"/>
              </p:ext>
            </p:extLst>
          </p:nvPr>
        </p:nvGraphicFramePr>
        <p:xfrm>
          <a:off x="2794000" y="2286000"/>
          <a:ext cx="3556000" cy="838200"/>
        </p:xfrm>
        <a:graphic>
          <a:graphicData uri="http://schemas.openxmlformats.org/presentationml/2006/ole">
            <mc:AlternateContent xmlns:mc="http://schemas.openxmlformats.org/markup-compatibility/2006">
              <mc:Choice xmlns:v="urn:schemas-microsoft-com:vml" Requires="v">
                <p:oleObj spid="_x0000_s122907" name="Equation" r:id="rId3" imgW="3555720" imgH="838080" progId="Equation.DSMT4">
                  <p:embed/>
                </p:oleObj>
              </mc:Choice>
              <mc:Fallback>
                <p:oleObj name="Equation" r:id="rId3" imgW="3555720" imgH="838080" progId="Equation.DSMT4">
                  <p:embed/>
                  <p:pic>
                    <p:nvPicPr>
                      <p:cNvPr id="0" name="Picture 3"/>
                      <p:cNvPicPr>
                        <a:picLocks noChangeAspect="1" noChangeArrowheads="1"/>
                      </p:cNvPicPr>
                      <p:nvPr/>
                    </p:nvPicPr>
                    <p:blipFill>
                      <a:blip r:embed="rId4"/>
                      <a:srcRect/>
                      <a:stretch>
                        <a:fillRect/>
                      </a:stretch>
                    </p:blipFill>
                    <p:spPr bwMode="auto">
                      <a:xfrm>
                        <a:off x="2794000" y="2286000"/>
                        <a:ext cx="355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lstStyle/>
          <a:p>
            <a:pPr marL="347663" indent="-347663"/>
            <a:r>
              <a:rPr lang="en-US" b="1" dirty="0"/>
              <a:t>c. </a:t>
            </a:r>
            <a:r>
              <a:rPr lang="en-US" dirty="0"/>
              <a:t>If a player bets $1.00 on red, his chance of winning </a:t>
            </a:r>
            <a:endParaRPr lang="en-US" dirty="0" smtClean="0"/>
          </a:p>
          <a:p>
            <a:pPr marL="347663" indent="-347663">
              <a:spcBef>
                <a:spcPts val="1200"/>
              </a:spcBef>
            </a:pPr>
            <a:r>
              <a:rPr lang="en-US" dirty="0"/>
              <a:t>	</a:t>
            </a:r>
            <a:r>
              <a:rPr lang="en-US" dirty="0" smtClean="0"/>
              <a:t>$</a:t>
            </a:r>
            <a:r>
              <a:rPr lang="en-US" dirty="0"/>
              <a:t>1.00 </a:t>
            </a:r>
            <a:r>
              <a:rPr lang="en-US" dirty="0" smtClean="0"/>
              <a:t>is        and </a:t>
            </a:r>
            <a:r>
              <a:rPr lang="en-US" dirty="0"/>
              <a:t>his chance of losing $1.00 (or </a:t>
            </a:r>
            <a:endParaRPr lang="en-US" dirty="0" smtClean="0"/>
          </a:p>
          <a:p>
            <a:pPr marL="347663" indent="-347663">
              <a:spcBef>
                <a:spcPts val="1200"/>
              </a:spcBef>
            </a:pPr>
            <a:r>
              <a:rPr lang="en-US" dirty="0"/>
              <a:t>	</a:t>
            </a:r>
            <a:r>
              <a:rPr lang="en-US" dirty="0" smtClean="0"/>
              <a:t>winning </a:t>
            </a:r>
            <a:r>
              <a:rPr lang="en-US" dirty="0"/>
              <a:t>−$1.00) is       </a:t>
            </a:r>
            <a:r>
              <a:rPr lang="en-US" dirty="0" smtClean="0"/>
              <a:t>  So</a:t>
            </a:r>
            <a:r>
              <a:rPr lang="en-US" dirty="0"/>
              <a:t>, the player’s expected value is </a:t>
            </a:r>
          </a:p>
        </p:txBody>
      </p:sp>
      <p:graphicFrame>
        <p:nvGraphicFramePr>
          <p:cNvPr id="123907" name="Object 3"/>
          <p:cNvGraphicFramePr>
            <a:graphicFrameLocks noChangeAspect="1"/>
          </p:cNvGraphicFramePr>
          <p:nvPr>
            <p:extLst>
              <p:ext uri="{D42A27DB-BD31-4B8C-83A1-F6EECF244321}">
                <p14:modId xmlns:p14="http://schemas.microsoft.com/office/powerpoint/2010/main" val="709833518"/>
              </p:ext>
            </p:extLst>
          </p:nvPr>
        </p:nvGraphicFramePr>
        <p:xfrm>
          <a:off x="2114728" y="1702507"/>
          <a:ext cx="444500" cy="838200"/>
        </p:xfrm>
        <a:graphic>
          <a:graphicData uri="http://schemas.openxmlformats.org/presentationml/2006/ole">
            <mc:AlternateContent xmlns:mc="http://schemas.openxmlformats.org/markup-compatibility/2006">
              <mc:Choice xmlns:v="urn:schemas-microsoft-com:vml" Requires="v">
                <p:oleObj spid="_x0000_s124052" name="Equation" r:id="rId3" imgW="444240" imgH="838080" progId="Equation.DSMT4">
                  <p:embed/>
                </p:oleObj>
              </mc:Choice>
              <mc:Fallback>
                <p:oleObj name="Equation" r:id="rId3" imgW="444240" imgH="838080" progId="Equation.DSMT4">
                  <p:embed/>
                  <p:pic>
                    <p:nvPicPr>
                      <p:cNvPr id="0" name="Picture 3"/>
                      <p:cNvPicPr>
                        <a:picLocks noChangeAspect="1" noChangeArrowheads="1"/>
                      </p:cNvPicPr>
                      <p:nvPr/>
                    </p:nvPicPr>
                    <p:blipFill>
                      <a:blip r:embed="rId4"/>
                      <a:srcRect/>
                      <a:stretch>
                        <a:fillRect/>
                      </a:stretch>
                    </p:blipFill>
                    <p:spPr bwMode="auto">
                      <a:xfrm>
                        <a:off x="2114728" y="1702507"/>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08" name="Object 4"/>
          <p:cNvGraphicFramePr>
            <a:graphicFrameLocks noChangeAspect="1"/>
          </p:cNvGraphicFramePr>
          <p:nvPr>
            <p:extLst>
              <p:ext uri="{D42A27DB-BD31-4B8C-83A1-F6EECF244321}">
                <p14:modId xmlns:p14="http://schemas.microsoft.com/office/powerpoint/2010/main" val="143309681"/>
              </p:ext>
            </p:extLst>
          </p:nvPr>
        </p:nvGraphicFramePr>
        <p:xfrm>
          <a:off x="3604333" y="2287270"/>
          <a:ext cx="533400" cy="838200"/>
        </p:xfrm>
        <a:graphic>
          <a:graphicData uri="http://schemas.openxmlformats.org/presentationml/2006/ole">
            <mc:AlternateContent xmlns:mc="http://schemas.openxmlformats.org/markup-compatibility/2006">
              <mc:Choice xmlns:v="urn:schemas-microsoft-com:vml" Requires="v">
                <p:oleObj spid="_x0000_s124053" name="Equation" r:id="rId5" imgW="533160" imgH="838080" progId="Equation.DSMT4">
                  <p:embed/>
                </p:oleObj>
              </mc:Choice>
              <mc:Fallback>
                <p:oleObj name="Equation" r:id="rId5" imgW="533160" imgH="838080" progId="Equation.DSMT4">
                  <p:embed/>
                  <p:pic>
                    <p:nvPicPr>
                      <p:cNvPr id="0" name="Picture 4"/>
                      <p:cNvPicPr>
                        <a:picLocks noChangeAspect="1" noChangeArrowheads="1"/>
                      </p:cNvPicPr>
                      <p:nvPr/>
                    </p:nvPicPr>
                    <p:blipFill>
                      <a:blip r:embed="rId6"/>
                      <a:srcRect/>
                      <a:stretch>
                        <a:fillRect/>
                      </a:stretch>
                    </p:blipFill>
                    <p:spPr bwMode="auto">
                      <a:xfrm>
                        <a:off x="3604333" y="228727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0" name="Object 6"/>
          <p:cNvGraphicFramePr>
            <a:graphicFrameLocks noChangeAspect="1"/>
          </p:cNvGraphicFramePr>
          <p:nvPr>
            <p:extLst>
              <p:ext uri="{D42A27DB-BD31-4B8C-83A1-F6EECF244321}">
                <p14:modId xmlns:p14="http://schemas.microsoft.com/office/powerpoint/2010/main" val="4241116110"/>
              </p:ext>
            </p:extLst>
          </p:nvPr>
        </p:nvGraphicFramePr>
        <p:xfrm>
          <a:off x="2565400" y="3270250"/>
          <a:ext cx="4013200" cy="939800"/>
        </p:xfrm>
        <a:graphic>
          <a:graphicData uri="http://schemas.openxmlformats.org/presentationml/2006/ole">
            <mc:AlternateContent xmlns:mc="http://schemas.openxmlformats.org/markup-compatibility/2006">
              <mc:Choice xmlns:v="urn:schemas-microsoft-com:vml" Requires="v">
                <p:oleObj spid="_x0000_s124054" name="Equation" r:id="rId7" imgW="4012920" imgH="939600" progId="Equation.DSMT4">
                  <p:embed/>
                </p:oleObj>
              </mc:Choice>
              <mc:Fallback>
                <p:oleObj name="Equation" r:id="rId7" imgW="4012920" imgH="939600" progId="Equation.DSMT4">
                  <p:embed/>
                  <p:pic>
                    <p:nvPicPr>
                      <p:cNvPr id="0" name="Picture 6"/>
                      <p:cNvPicPr>
                        <a:picLocks noChangeAspect="1" noChangeArrowheads="1"/>
                      </p:cNvPicPr>
                      <p:nvPr/>
                    </p:nvPicPr>
                    <p:blipFill>
                      <a:blip r:embed="rId8"/>
                      <a:srcRect/>
                      <a:stretch>
                        <a:fillRect/>
                      </a:stretch>
                    </p:blipFill>
                    <p:spPr bwMode="auto">
                      <a:xfrm>
                        <a:off x="2565400" y="3270250"/>
                        <a:ext cx="4013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1" name="Object 7"/>
          <p:cNvGraphicFramePr>
            <a:graphicFrameLocks noChangeAspect="1"/>
          </p:cNvGraphicFramePr>
          <p:nvPr>
            <p:extLst>
              <p:ext uri="{D42A27DB-BD31-4B8C-83A1-F6EECF244321}">
                <p14:modId xmlns:p14="http://schemas.microsoft.com/office/powerpoint/2010/main" val="3286476602"/>
              </p:ext>
            </p:extLst>
          </p:nvPr>
        </p:nvGraphicFramePr>
        <p:xfrm>
          <a:off x="3357336" y="4343400"/>
          <a:ext cx="1435100" cy="838200"/>
        </p:xfrm>
        <a:graphic>
          <a:graphicData uri="http://schemas.openxmlformats.org/presentationml/2006/ole">
            <mc:AlternateContent xmlns:mc="http://schemas.openxmlformats.org/markup-compatibility/2006">
              <mc:Choice xmlns:v="urn:schemas-microsoft-com:vml" Requires="v">
                <p:oleObj spid="_x0000_s124055" name="Equation" r:id="rId9" imgW="1434960" imgH="838080" progId="Equation.DSMT4">
                  <p:embed/>
                </p:oleObj>
              </mc:Choice>
              <mc:Fallback>
                <p:oleObj name="Equation" r:id="rId9" imgW="14349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7336" y="43434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2" name="Object 8"/>
          <p:cNvGraphicFramePr>
            <a:graphicFrameLocks noChangeAspect="1"/>
          </p:cNvGraphicFramePr>
          <p:nvPr>
            <p:extLst>
              <p:ext uri="{D42A27DB-BD31-4B8C-83A1-F6EECF244321}">
                <p14:modId xmlns:p14="http://schemas.microsoft.com/office/powerpoint/2010/main" val="1766091263"/>
              </p:ext>
            </p:extLst>
          </p:nvPr>
        </p:nvGraphicFramePr>
        <p:xfrm>
          <a:off x="4902200" y="4323645"/>
          <a:ext cx="965200" cy="838200"/>
        </p:xfrm>
        <a:graphic>
          <a:graphicData uri="http://schemas.openxmlformats.org/presentationml/2006/ole">
            <mc:AlternateContent xmlns:mc="http://schemas.openxmlformats.org/markup-compatibility/2006">
              <mc:Choice xmlns:v="urn:schemas-microsoft-com:vml" Requires="v">
                <p:oleObj spid="_x0000_s124056" name="Equation" r:id="rId11" imgW="965160" imgH="838080" progId="Equation.DSMT4">
                  <p:embed/>
                </p:oleObj>
              </mc:Choice>
              <mc:Fallback>
                <p:oleObj name="Equation" r:id="rId11" imgW="96516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02200" y="4323645"/>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13" name="Object 9"/>
          <p:cNvGraphicFramePr>
            <a:graphicFrameLocks noChangeAspect="1"/>
          </p:cNvGraphicFramePr>
          <p:nvPr>
            <p:extLst>
              <p:ext uri="{D42A27DB-BD31-4B8C-83A1-F6EECF244321}">
                <p14:modId xmlns:p14="http://schemas.microsoft.com/office/powerpoint/2010/main" val="988029795"/>
              </p:ext>
            </p:extLst>
          </p:nvPr>
        </p:nvGraphicFramePr>
        <p:xfrm>
          <a:off x="3352800" y="5499100"/>
          <a:ext cx="1206500" cy="292100"/>
        </p:xfrm>
        <a:graphic>
          <a:graphicData uri="http://schemas.openxmlformats.org/presentationml/2006/ole">
            <mc:AlternateContent xmlns:mc="http://schemas.openxmlformats.org/markup-compatibility/2006">
              <mc:Choice xmlns:v="urn:schemas-microsoft-com:vml" Requires="v">
                <p:oleObj spid="_x0000_s124057" name="Equation" r:id="rId13" imgW="1206360" imgH="291960" progId="Equation.DSMT4">
                  <p:embed/>
                </p:oleObj>
              </mc:Choice>
              <mc:Fallback>
                <p:oleObj name="Equation" r:id="rId13" imgW="1206360" imgH="291960" progId="Equation.DSMT4">
                  <p:embed/>
                  <p:pic>
                    <p:nvPicPr>
                      <p:cNvPr id="0" name="Picture 9"/>
                      <p:cNvPicPr>
                        <a:picLocks noChangeAspect="1" noChangeArrowheads="1"/>
                      </p:cNvPicPr>
                      <p:nvPr/>
                    </p:nvPicPr>
                    <p:blipFill>
                      <a:blip r:embed="rId14"/>
                      <a:srcRect/>
                      <a:stretch>
                        <a:fillRect/>
                      </a:stretch>
                    </p:blipFill>
                    <p:spPr bwMode="auto">
                      <a:xfrm>
                        <a:off x="3352800" y="54991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9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9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9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smtClean="0">
                <a:solidFill>
                  <a:schemeClr val="accent1"/>
                </a:solidFill>
              </a:rPr>
              <a:t>Objectives</a:t>
            </a:r>
            <a:endParaRPr lang="en-US" sz="3200" dirty="0">
              <a:solidFill>
                <a:schemeClr val="accent1"/>
              </a:solidFill>
            </a:endParaRPr>
          </a:p>
        </p:txBody>
      </p:sp>
      <p:sp>
        <p:nvSpPr>
          <p:cNvPr id="5" name="Rectangle 3"/>
          <p:cNvSpPr>
            <a:spLocks noGrp="1"/>
          </p:cNvSpPr>
          <p:nvPr>
            <p:ph idx="1"/>
          </p:nvPr>
        </p:nvSpPr>
        <p:spPr>
          <a:xfrm>
            <a:off x="457200" y="1280160"/>
            <a:ext cx="8229600" cy="1040285"/>
          </a:xfrm>
          <a:prstGeom prst="rect">
            <a:avLst/>
          </a:prstGeom>
          <a:noFill/>
        </p:spPr>
        <p:txBody>
          <a:bodyPr>
            <a:spAutoFit/>
          </a:bodyPr>
          <a:lstStyle/>
          <a:p>
            <a:pPr marL="457200" indent="-457200">
              <a:buFont typeface="Courier New" panose="02070309020205020404" pitchFamily="49" charset="0"/>
              <a:buChar char="o"/>
            </a:pPr>
            <a:r>
              <a:rPr lang="en-US" dirty="0"/>
              <a:t>Calculate the expected value of an </a:t>
            </a:r>
            <a:r>
              <a:rPr lang="en-US" dirty="0" smtClean="0"/>
              <a:t>event.</a:t>
            </a:r>
            <a:endParaRPr lang="en-US" dirty="0"/>
          </a:p>
          <a:p>
            <a:pPr marL="457200" indent="-457200">
              <a:buFont typeface="Courier New" panose="02070309020205020404" pitchFamily="49" charset="0"/>
              <a:buChar char="o"/>
            </a:pPr>
            <a:r>
              <a:rPr lang="en-US" dirty="0"/>
              <a:t>Convert between odds and </a:t>
            </a:r>
            <a:r>
              <a:rPr lang="en-US" dirty="0" smtClean="0"/>
              <a:t>probability.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What this means is that the player can expect to lose about </a:t>
            </a:r>
            <a:r>
              <a:rPr lang="en-US" dirty="0">
                <a:solidFill>
                  <a:srgbClr val="0000FF"/>
                </a:solidFill>
              </a:rPr>
              <a:t>5 cents</a:t>
            </a:r>
            <a:r>
              <a:rPr lang="en-US" dirty="0"/>
              <a:t> on average for every dollar he bets throughout the night on red roulette pockets. Of course, he doesn’t actually ever lose </a:t>
            </a:r>
            <a:r>
              <a:rPr lang="en-US" dirty="0">
                <a:solidFill>
                  <a:srgbClr val="0000FF"/>
                </a:solidFill>
              </a:rPr>
              <a:t>5 cents</a:t>
            </a:r>
            <a:r>
              <a:rPr lang="en-US" dirty="0"/>
              <a:t> on a single bet, but remember this is his expected average outcome for multiple trials. Suppose he played </a:t>
            </a:r>
            <a:r>
              <a:rPr lang="en-US" dirty="0">
                <a:solidFill>
                  <a:srgbClr val="0000FF"/>
                </a:solidFill>
              </a:rPr>
              <a:t>10</a:t>
            </a:r>
            <a:r>
              <a:rPr lang="en-US" dirty="0"/>
              <a:t> games betting </a:t>
            </a:r>
            <a:r>
              <a:rPr lang="en-US" dirty="0">
                <a:solidFill>
                  <a:srgbClr val="0000FF"/>
                </a:solidFill>
              </a:rPr>
              <a:t>$1</a:t>
            </a:r>
            <a:r>
              <a:rPr lang="en-US" dirty="0"/>
              <a:t>, he could expect to lose </a:t>
            </a:r>
          </a:p>
        </p:txBody>
      </p:sp>
      <p:graphicFrame>
        <p:nvGraphicFramePr>
          <p:cNvPr id="124930" name="Object 2"/>
          <p:cNvGraphicFramePr>
            <a:graphicFrameLocks noChangeAspect="1"/>
          </p:cNvGraphicFramePr>
          <p:nvPr>
            <p:extLst>
              <p:ext uri="{D42A27DB-BD31-4B8C-83A1-F6EECF244321}">
                <p14:modId xmlns:p14="http://schemas.microsoft.com/office/powerpoint/2010/main" val="3616966219"/>
              </p:ext>
            </p:extLst>
          </p:nvPr>
        </p:nvGraphicFramePr>
        <p:xfrm>
          <a:off x="2679700" y="4483100"/>
          <a:ext cx="3784600" cy="469900"/>
        </p:xfrm>
        <a:graphic>
          <a:graphicData uri="http://schemas.openxmlformats.org/presentationml/2006/ole">
            <mc:AlternateContent xmlns:mc="http://schemas.openxmlformats.org/markup-compatibility/2006">
              <mc:Choice xmlns:v="urn:schemas-microsoft-com:vml" Requires="v">
                <p:oleObj spid="_x0000_s124954" name="Equation" r:id="rId3" imgW="3784320" imgH="469800" progId="Equation.DSMT4">
                  <p:embed/>
                </p:oleObj>
              </mc:Choice>
              <mc:Fallback>
                <p:oleObj name="Equation" r:id="rId3" imgW="3784320" imgH="469800" progId="Equation.DSMT4">
                  <p:embed/>
                  <p:pic>
                    <p:nvPicPr>
                      <p:cNvPr id="0" name="Picture 2"/>
                      <p:cNvPicPr>
                        <a:picLocks noChangeAspect="1" noChangeArrowheads="1"/>
                      </p:cNvPicPr>
                      <p:nvPr/>
                    </p:nvPicPr>
                    <p:blipFill>
                      <a:blip r:embed="rId4"/>
                      <a:srcRect/>
                      <a:stretch>
                        <a:fillRect/>
                      </a:stretch>
                    </p:blipFill>
                    <p:spPr bwMode="auto">
                      <a:xfrm>
                        <a:off x="2679700" y="4483100"/>
                        <a:ext cx="378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That doesn’t sound very profitable for the casino, but consider if they had 1000 people play that same bet throughout the day. Then their profits would be </a:t>
            </a:r>
          </a:p>
          <a:p>
            <a:endParaRPr lang="en-US" dirty="0"/>
          </a:p>
          <a:p>
            <a:r>
              <a:rPr lang="en-US" dirty="0"/>
              <a:t>Now consider that the casino has millions of roulette players per year. Because the casino has a very slight edge on the roulette wheel, the casino is expected to make money over time. </a:t>
            </a:r>
          </a:p>
        </p:txBody>
      </p:sp>
      <p:graphicFrame>
        <p:nvGraphicFramePr>
          <p:cNvPr id="125954" name="Object 2"/>
          <p:cNvGraphicFramePr>
            <a:graphicFrameLocks noChangeAspect="1"/>
          </p:cNvGraphicFramePr>
          <p:nvPr>
            <p:extLst>
              <p:ext uri="{D42A27DB-BD31-4B8C-83A1-F6EECF244321}">
                <p14:modId xmlns:p14="http://schemas.microsoft.com/office/powerpoint/2010/main" val="2841566574"/>
              </p:ext>
            </p:extLst>
          </p:nvPr>
        </p:nvGraphicFramePr>
        <p:xfrm>
          <a:off x="2959100" y="2743200"/>
          <a:ext cx="3225800" cy="469900"/>
        </p:xfrm>
        <a:graphic>
          <a:graphicData uri="http://schemas.openxmlformats.org/presentationml/2006/ole">
            <mc:AlternateContent xmlns:mc="http://schemas.openxmlformats.org/markup-compatibility/2006">
              <mc:Choice xmlns:v="urn:schemas-microsoft-com:vml" Requires="v">
                <p:oleObj spid="_x0000_s125978" name="Equation" r:id="rId3" imgW="3225600" imgH="469800" progId="Equation.DSMT4">
                  <p:embed/>
                </p:oleObj>
              </mc:Choice>
              <mc:Fallback>
                <p:oleObj name="Equation" r:id="rId3" imgW="3225600" imgH="469800" progId="Equation.DSMT4">
                  <p:embed/>
                  <p:pic>
                    <p:nvPicPr>
                      <p:cNvPr id="0" name="Picture 2"/>
                      <p:cNvPicPr>
                        <a:picLocks noChangeAspect="1" noChangeArrowheads="1"/>
                      </p:cNvPicPr>
                      <p:nvPr/>
                    </p:nvPicPr>
                    <p:blipFill>
                      <a:blip r:embed="rId4"/>
                      <a:srcRect/>
                      <a:stretch>
                        <a:fillRect/>
                      </a:stretch>
                    </p:blipFill>
                    <p:spPr bwMode="auto">
                      <a:xfrm>
                        <a:off x="2959100" y="2743200"/>
                        <a:ext cx="322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9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Expected Winnings (cont.) </a:t>
            </a:r>
          </a:p>
        </p:txBody>
      </p:sp>
      <p:sp>
        <p:nvSpPr>
          <p:cNvPr id="3" name="Content Placeholder 2"/>
          <p:cNvSpPr>
            <a:spLocks noGrp="1"/>
          </p:cNvSpPr>
          <p:nvPr>
            <p:ph idx="1"/>
          </p:nvPr>
        </p:nvSpPr>
        <p:spPr/>
        <p:txBody>
          <a:bodyPr>
            <a:noAutofit/>
          </a:bodyPr>
          <a:lstStyle/>
          <a:p>
            <a:r>
              <a:rPr lang="en-US" dirty="0"/>
              <a:t>Think about how this advantage changes if you place the same bet on a European roulette wheel; it is exactly the same as the American wheel except that it only has one green 0 pocket. Determining the difference in advantage is left as an exercise.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#2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a:solidFill>
                  <a:srgbClr val="000000"/>
                </a:solidFill>
              </a:rPr>
              <a:t>Skill Check #2 </a:t>
            </a:r>
          </a:p>
          <a:p>
            <a:r>
              <a:rPr lang="en-US" dirty="0">
                <a:solidFill>
                  <a:srgbClr val="000000"/>
                </a:solidFill>
              </a:rPr>
              <a:t>If the odds on a bet are 4 : 1 against, what is the probability of winning? </a:t>
            </a:r>
          </a:p>
        </p:txBody>
      </p:sp>
      <p:sp>
        <p:nvSpPr>
          <p:cNvPr id="4" name="Content Placeholder 2"/>
          <p:cNvSpPr txBox="1">
            <a:spLocks/>
          </p:cNvSpPr>
          <p:nvPr/>
        </p:nvSpPr>
        <p:spPr>
          <a:xfrm>
            <a:off x="457200" y="5101770"/>
            <a:ext cx="8229600" cy="91440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Answer: </a:t>
            </a:r>
          </a:p>
        </p:txBody>
      </p:sp>
      <p:graphicFrame>
        <p:nvGraphicFramePr>
          <p:cNvPr id="126978" name="Object 2"/>
          <p:cNvGraphicFramePr>
            <a:graphicFrameLocks noChangeAspect="1"/>
          </p:cNvGraphicFramePr>
          <p:nvPr/>
        </p:nvGraphicFramePr>
        <p:xfrm>
          <a:off x="1828800" y="4949370"/>
          <a:ext cx="1371600" cy="838200"/>
        </p:xfrm>
        <a:graphic>
          <a:graphicData uri="http://schemas.openxmlformats.org/presentationml/2006/ole">
            <mc:AlternateContent xmlns:mc="http://schemas.openxmlformats.org/markup-compatibility/2006">
              <mc:Choice xmlns:v="urn:schemas-microsoft-com:vml" Requires="v">
                <p:oleObj spid="_x0000_s127003" name="Equation" r:id="rId3" imgW="1371600" imgH="838080" progId="Equation.DSMT4">
                  <p:embed/>
                </p:oleObj>
              </mc:Choice>
              <mc:Fallback>
                <p:oleObj name="Equation" r:id="rId3" imgW="1371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94937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9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Expected Value</a:t>
            </a:r>
          </a:p>
        </p:txBody>
      </p:sp>
      <p:sp>
        <p:nvSpPr>
          <p:cNvPr id="3" name="Content Placeholder 2"/>
          <p:cNvSpPr>
            <a:spLocks noGrp="1"/>
          </p:cNvSpPr>
          <p:nvPr>
            <p:ph idx="1"/>
          </p:nvPr>
        </p:nvSpPr>
        <p:spPr/>
        <p:txBody>
          <a:bodyPr/>
          <a:lstStyle/>
          <a:p>
            <a:r>
              <a:rPr lang="en-US" dirty="0"/>
              <a:t>Now that we’ve explored ways to calculate probabilities, let’s look at how we can use probabilities to predict the average outcome when an event takes on numerical values. Expected value is just that—what you would anticipate getting if you took the average of all sample events.</a:t>
            </a:r>
          </a:p>
        </p:txBody>
      </p:sp>
    </p:spTree>
    <p:extLst>
      <p:ext uri="{BB962C8B-B14F-4D97-AF65-F5344CB8AC3E}">
        <p14:creationId xmlns:p14="http://schemas.microsoft.com/office/powerpoint/2010/main" val="3418278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Expected Value</a:t>
            </a:r>
          </a:p>
        </p:txBody>
      </p:sp>
      <p:sp>
        <p:nvSpPr>
          <p:cNvPr id="3" name="Content Placeholder 2"/>
          <p:cNvSpPr>
            <a:spLocks noGrp="1"/>
          </p:cNvSpPr>
          <p:nvPr>
            <p:ph idx="1"/>
          </p:nvPr>
        </p:nvSpPr>
        <p:spPr>
          <a:xfrm>
            <a:off x="457200" y="1280160"/>
            <a:ext cx="8229600" cy="2505301"/>
          </a:xfrm>
          <a:solidFill>
            <a:schemeClr val="accent3"/>
          </a:solidFill>
          <a:ln w="28575">
            <a:solidFill>
              <a:srgbClr val="000000"/>
            </a:solidFill>
          </a:ln>
        </p:spPr>
        <p:txBody>
          <a:bodyPr>
            <a:spAutoFit/>
          </a:bodyPr>
          <a:lstStyle/>
          <a:p>
            <a:pPr algn="ctr"/>
            <a:r>
              <a:rPr lang="en-US" b="1" dirty="0">
                <a:solidFill>
                  <a:srgbClr val="000000"/>
                </a:solidFill>
              </a:rPr>
              <a:t>Expected Value </a:t>
            </a:r>
          </a:p>
          <a:p>
            <a:r>
              <a:rPr lang="en-US" dirty="0">
                <a:solidFill>
                  <a:srgbClr val="000000"/>
                </a:solidFill>
              </a:rPr>
              <a:t>The formula for </a:t>
            </a:r>
            <a:r>
              <a:rPr lang="en-US" b="1" dirty="0">
                <a:solidFill>
                  <a:srgbClr val="C00000"/>
                </a:solidFill>
              </a:rPr>
              <a:t>expected value</a:t>
            </a:r>
            <a:r>
              <a:rPr lang="en-US" dirty="0">
                <a:solidFill>
                  <a:srgbClr val="000000"/>
                </a:solidFill>
              </a:rPr>
              <a:t> of an event </a:t>
            </a:r>
            <a:r>
              <a:rPr lang="en-US" i="1" dirty="0">
                <a:solidFill>
                  <a:srgbClr val="000000"/>
                </a:solidFill>
              </a:rPr>
              <a:t>X </a:t>
            </a:r>
            <a:r>
              <a:rPr lang="en-US" dirty="0">
                <a:solidFill>
                  <a:srgbClr val="000000"/>
                </a:solidFill>
              </a:rPr>
              <a:t>is </a:t>
            </a:r>
          </a:p>
          <a:p>
            <a:endParaRPr lang="en-US" i="1" dirty="0">
              <a:solidFill>
                <a:srgbClr val="000000"/>
              </a:solidFill>
            </a:endParaRPr>
          </a:p>
          <a:p>
            <a:r>
              <a:rPr lang="en-US" dirty="0">
                <a:solidFill>
                  <a:srgbClr val="000000"/>
                </a:solidFill>
              </a:rPr>
              <a:t>where </a:t>
            </a:r>
            <a:r>
              <a:rPr lang="en-US" i="1" dirty="0">
                <a:solidFill>
                  <a:srgbClr val="000000"/>
                </a:solidFill>
              </a:rPr>
              <a:t>x</a:t>
            </a:r>
            <a:r>
              <a:rPr lang="en-US" baseline="-25000" dirty="0">
                <a:solidFill>
                  <a:srgbClr val="000000"/>
                </a:solidFill>
              </a:rPr>
              <a:t>i</a:t>
            </a:r>
            <a:r>
              <a:rPr lang="en-US" dirty="0">
                <a:solidFill>
                  <a:srgbClr val="000000"/>
                </a:solidFill>
              </a:rPr>
              <a:t> is the </a:t>
            </a:r>
            <a:r>
              <a:rPr lang="en-US" i="1" dirty="0" err="1">
                <a:solidFill>
                  <a:srgbClr val="000000"/>
                </a:solidFill>
              </a:rPr>
              <a:t>i</a:t>
            </a:r>
            <a:r>
              <a:rPr lang="en-US" baseline="30000" dirty="0" err="1">
                <a:solidFill>
                  <a:srgbClr val="000000"/>
                </a:solidFill>
              </a:rPr>
              <a:t>th</a:t>
            </a:r>
            <a:r>
              <a:rPr lang="en-US" dirty="0">
                <a:solidFill>
                  <a:srgbClr val="000000"/>
                </a:solidFill>
              </a:rPr>
              <a:t> outcome and </a:t>
            </a:r>
            <a:r>
              <a:rPr lang="en-US" i="1" dirty="0">
                <a:solidFill>
                  <a:srgbClr val="000000"/>
                </a:solidFill>
              </a:rPr>
              <a:t>P</a:t>
            </a:r>
            <a:r>
              <a:rPr lang="en-US" dirty="0">
                <a:solidFill>
                  <a:srgbClr val="000000"/>
                </a:solidFill>
              </a:rPr>
              <a:t>(</a:t>
            </a:r>
            <a:r>
              <a:rPr lang="en-US" i="1" dirty="0">
                <a:solidFill>
                  <a:srgbClr val="000000"/>
                </a:solidFill>
              </a:rPr>
              <a:t>x</a:t>
            </a:r>
            <a:r>
              <a:rPr lang="en-US" i="1" baseline="-25000" dirty="0">
                <a:solidFill>
                  <a:srgbClr val="000000"/>
                </a:solidFill>
              </a:rPr>
              <a:t>i</a:t>
            </a:r>
            <a:r>
              <a:rPr lang="en-US" dirty="0">
                <a:solidFill>
                  <a:srgbClr val="000000"/>
                </a:solidFill>
              </a:rPr>
              <a:t>) is the probability of </a:t>
            </a:r>
            <a:r>
              <a:rPr lang="en-US" i="1" dirty="0">
                <a:solidFill>
                  <a:srgbClr val="000000"/>
                </a:solidFill>
              </a:rPr>
              <a:t>x</a:t>
            </a:r>
            <a:r>
              <a:rPr lang="en-US" i="1" baseline="-25000" dirty="0">
                <a:solidFill>
                  <a:srgbClr val="000000"/>
                </a:solidFill>
              </a:rPr>
              <a:t>i</a:t>
            </a:r>
            <a:r>
              <a:rPr lang="en-US" i="1" dirty="0">
                <a:solidFill>
                  <a:srgbClr val="000000"/>
                </a:solidFill>
              </a:rPr>
              <a:t>. </a:t>
            </a:r>
            <a:endParaRPr lang="en-US" dirty="0">
              <a:solidFill>
                <a:srgbClr val="000000"/>
              </a:solidFill>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2644859375"/>
              </p:ext>
            </p:extLst>
          </p:nvPr>
        </p:nvGraphicFramePr>
        <p:xfrm>
          <a:off x="965200" y="2339975"/>
          <a:ext cx="7213600" cy="482600"/>
        </p:xfrm>
        <a:graphic>
          <a:graphicData uri="http://schemas.openxmlformats.org/presentationml/2006/ole">
            <mc:AlternateContent xmlns:mc="http://schemas.openxmlformats.org/markup-compatibility/2006">
              <mc:Choice xmlns:v="urn:schemas-microsoft-com:vml" Requires="v">
                <p:oleObj spid="_x0000_s1052" name="Equation" r:id="rId3" imgW="7213320" imgH="482400" progId="Equation.DSMT4">
                  <p:embed/>
                </p:oleObj>
              </mc:Choice>
              <mc:Fallback>
                <p:oleObj name="Equation" r:id="rId3" imgW="7213320" imgH="482400" progId="Equation.DSMT4">
                  <p:embed/>
                  <p:pic>
                    <p:nvPicPr>
                      <p:cNvPr id="0" name="Picture 3"/>
                      <p:cNvPicPr>
                        <a:picLocks noChangeAspect="1" noChangeArrowheads="1"/>
                      </p:cNvPicPr>
                      <p:nvPr/>
                    </p:nvPicPr>
                    <p:blipFill>
                      <a:blip r:embed="rId4"/>
                      <a:srcRect/>
                      <a:stretch>
                        <a:fillRect/>
                      </a:stretch>
                    </p:blipFill>
                    <p:spPr bwMode="auto">
                      <a:xfrm>
                        <a:off x="965200" y="2339975"/>
                        <a:ext cx="7213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#1 </a:t>
            </a:r>
          </a:p>
        </p:txBody>
      </p:sp>
      <p:sp>
        <p:nvSpPr>
          <p:cNvPr id="3" name="Content Placeholder 2"/>
          <p:cNvSpPr>
            <a:spLocks noGrp="1"/>
          </p:cNvSpPr>
          <p:nvPr>
            <p:ph idx="1"/>
          </p:nvPr>
        </p:nvSpPr>
        <p:spPr>
          <a:xfrm>
            <a:off x="457200" y="1280160"/>
            <a:ext cx="8229600" cy="3825240"/>
          </a:xfrm>
          <a:solidFill>
            <a:schemeClr val="accent3"/>
          </a:solidFill>
          <a:ln w="28575">
            <a:solidFill>
              <a:srgbClr val="000000"/>
            </a:solidFill>
          </a:ln>
        </p:spPr>
        <p:txBody>
          <a:bodyPr>
            <a:noAutofit/>
          </a:bodyPr>
          <a:lstStyle/>
          <a:p>
            <a:pPr algn="ctr"/>
            <a:r>
              <a:rPr lang="en-US" b="1" dirty="0">
                <a:solidFill>
                  <a:srgbClr val="000000"/>
                </a:solidFill>
              </a:rPr>
              <a:t>Skill Check #1 </a:t>
            </a:r>
          </a:p>
          <a:p>
            <a:r>
              <a:rPr lang="en-US" dirty="0">
                <a:solidFill>
                  <a:srgbClr val="000000"/>
                </a:solidFill>
              </a:rPr>
              <a:t>Given the following table of outcomes and their probabilities, complete the table to help you calculate the expected value of the event.</a:t>
            </a:r>
          </a:p>
          <a:p>
            <a:endParaRPr lang="en-US" dirty="0">
              <a:solidFill>
                <a:srgbClr val="000000"/>
              </a:solidFill>
            </a:endParaRPr>
          </a:p>
        </p:txBody>
      </p:sp>
      <p:graphicFrame>
        <p:nvGraphicFramePr>
          <p:cNvPr id="5" name="Table 4"/>
          <p:cNvGraphicFramePr>
            <a:graphicFrameLocks noGrp="1"/>
          </p:cNvGraphicFramePr>
          <p:nvPr/>
        </p:nvGraphicFramePr>
        <p:xfrm>
          <a:off x="1866900" y="3214914"/>
          <a:ext cx="5410200" cy="1706880"/>
        </p:xfrm>
        <a:graphic>
          <a:graphicData uri="http://schemas.openxmlformats.org/drawingml/2006/table">
            <a:tbl>
              <a:tblPr bandRow="1">
                <a:tableStyleId>{5C22544A-7EE6-4342-B048-85BDC9FD1C3A}</a:tableStyleId>
              </a:tblPr>
              <a:tblGrid>
                <a:gridCol w="1803400">
                  <a:extLst>
                    <a:ext uri="{9D8B030D-6E8A-4147-A177-3AD203B41FA5}">
                      <a16:colId xmlns:a16="http://schemas.microsoft.com/office/drawing/2014/main" xmlns="" val="20000"/>
                    </a:ext>
                  </a:extLst>
                </a:gridCol>
                <a:gridCol w="1803400">
                  <a:extLst>
                    <a:ext uri="{9D8B030D-6E8A-4147-A177-3AD203B41FA5}">
                      <a16:colId xmlns:a16="http://schemas.microsoft.com/office/drawing/2014/main" xmlns="" val="20001"/>
                    </a:ext>
                  </a:extLst>
                </a:gridCol>
                <a:gridCol w="1803400">
                  <a:extLst>
                    <a:ext uri="{9D8B030D-6E8A-4147-A177-3AD203B41FA5}">
                      <a16:colId xmlns:a16="http://schemas.microsoft.com/office/drawing/2014/main" xmlns="" val="20002"/>
                    </a:ext>
                  </a:extLst>
                </a:gridCol>
              </a:tblGrid>
              <a:tr h="370840">
                <a:tc>
                  <a:txBody>
                    <a:bodyPr/>
                    <a:lstStyle/>
                    <a:p>
                      <a:pPr algn="ctr"/>
                      <a:r>
                        <a:rPr lang="en-US" sz="2200" b="1" kern="1200" baseline="0" dirty="0">
                          <a:solidFill>
                            <a:srgbClr val="000000"/>
                          </a:solidFill>
                          <a:latin typeface="+mn-lt"/>
                          <a:ea typeface="+mn-ea"/>
                          <a:cs typeface="+mn-cs"/>
                        </a:rPr>
                        <a:t>Outcome, </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a:t>
                      </a:r>
                      <a:endParaRPr lang="en-US" sz="2200" dirty="0">
                        <a:solidFill>
                          <a:srgbClr val="000000"/>
                        </a:solidFill>
                      </a:endParaRPr>
                    </a:p>
                  </a:txBody>
                  <a:tcPr anchor="ctr"/>
                </a:tc>
                <a:tc>
                  <a:txBody>
                    <a:bodyPr/>
                    <a:lstStyle/>
                    <a:p>
                      <a:pPr algn="ctr"/>
                      <a:r>
                        <a:rPr lang="en-US" sz="2200" b="1" i="1" kern="1200" baseline="0" dirty="0">
                          <a:solidFill>
                            <a:srgbClr val="000000"/>
                          </a:solidFill>
                          <a:latin typeface="+mn-lt"/>
                          <a:ea typeface="+mn-ea"/>
                          <a:cs typeface="+mn-cs"/>
                        </a:rPr>
                        <a:t>P</a:t>
                      </a:r>
                      <a:r>
                        <a:rPr lang="en-US" sz="2200" b="1" kern="1200" baseline="0" dirty="0">
                          <a:solidFill>
                            <a:srgbClr val="000000"/>
                          </a:solidFill>
                          <a:latin typeface="+mn-lt"/>
                          <a:ea typeface="+mn-ea"/>
                          <a:cs typeface="+mn-cs"/>
                        </a:rPr>
                        <a:t>(</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endParaRPr lang="en-US" sz="2200" dirty="0">
                        <a:solidFill>
                          <a:srgbClr val="000000"/>
                        </a:solidFill>
                      </a:endParaRPr>
                    </a:p>
                  </a:txBody>
                  <a:tcPr anchor="ctr"/>
                </a:tc>
                <a:tc>
                  <a:txBody>
                    <a:bodyPr/>
                    <a:lstStyle/>
                    <a:p>
                      <a:pPr algn="ct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r>
                        <a:rPr lang="en-US" sz="2200" b="1" i="1" kern="1200" baseline="0" dirty="0">
                          <a:solidFill>
                            <a:srgbClr val="000000"/>
                          </a:solidFill>
                          <a:latin typeface="+mn-lt"/>
                          <a:ea typeface="+mn-ea"/>
                          <a:cs typeface="+mn-cs"/>
                        </a:rPr>
                        <a:t>P</a:t>
                      </a:r>
                      <a:r>
                        <a:rPr lang="en-US" sz="2200" b="1" kern="1200" baseline="0" dirty="0">
                          <a:solidFill>
                            <a:srgbClr val="000000"/>
                          </a:solidFill>
                          <a:latin typeface="+mn-lt"/>
                          <a:ea typeface="+mn-ea"/>
                          <a:cs typeface="+mn-cs"/>
                        </a:rPr>
                        <a:t>(</a:t>
                      </a:r>
                      <a:r>
                        <a:rPr lang="en-US" sz="2200" b="1" i="1" kern="1200" baseline="0" dirty="0">
                          <a:solidFill>
                            <a:srgbClr val="000000"/>
                          </a:solidFill>
                          <a:latin typeface="+mn-lt"/>
                          <a:ea typeface="+mn-ea"/>
                          <a:cs typeface="+mn-cs"/>
                        </a:rPr>
                        <a:t>x</a:t>
                      </a:r>
                      <a:r>
                        <a:rPr lang="en-US" sz="2200" b="1" i="1" kern="1200" baseline="-25000" dirty="0">
                          <a:solidFill>
                            <a:srgbClr val="000000"/>
                          </a:solidFill>
                          <a:latin typeface="+mn-lt"/>
                          <a:ea typeface="+mn-ea"/>
                          <a:cs typeface="+mn-cs"/>
                        </a:rPr>
                        <a:t>i</a:t>
                      </a:r>
                      <a:r>
                        <a:rPr lang="en-US" sz="2200" b="1" kern="1200" baseline="0" dirty="0">
                          <a:solidFill>
                            <a:srgbClr val="000000"/>
                          </a:solidFill>
                          <a:latin typeface="+mn-lt"/>
                          <a:ea typeface="+mn-ea"/>
                          <a:cs typeface="+mn-cs"/>
                        </a:rPr>
                        <a:t> ) </a:t>
                      </a:r>
                      <a:endParaRPr lang="en-US" sz="2200" dirty="0">
                        <a:solidFill>
                          <a:srgbClr val="000000"/>
                        </a:solidFill>
                      </a:endParaRPr>
                    </a:p>
                  </a:txBody>
                  <a:tcPr anchor="ctr"/>
                </a:tc>
                <a:extLst>
                  <a:ext uri="{0D108BD9-81ED-4DB2-BD59-A6C34878D82A}">
                    <a16:rowId xmlns:a16="http://schemas.microsoft.com/office/drawing/2014/main" xmlns="" val="10000"/>
                  </a:ext>
                </a:extLst>
              </a:tr>
              <a:tr h="370840">
                <a:tc>
                  <a:txBody>
                    <a:bodyPr/>
                    <a:lstStyle/>
                    <a:p>
                      <a:pPr algn="ctr"/>
                      <a:r>
                        <a:rPr lang="en-US" sz="2200" dirty="0">
                          <a:solidFill>
                            <a:srgbClr val="000000"/>
                          </a:solidFill>
                        </a:rPr>
                        <a:t>3</a:t>
                      </a:r>
                    </a:p>
                  </a:txBody>
                  <a:tcPr anchor="ctr"/>
                </a:tc>
                <a:tc>
                  <a:txBody>
                    <a:bodyPr/>
                    <a:lstStyle/>
                    <a:p>
                      <a:pPr algn="ctr"/>
                      <a:r>
                        <a:rPr lang="en-US" sz="2200" dirty="0">
                          <a:solidFill>
                            <a:srgbClr val="000000"/>
                          </a:solidFill>
                        </a:rPr>
                        <a:t>0.45</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xmlns="" val="10001"/>
                  </a:ext>
                </a:extLst>
              </a:tr>
              <a:tr h="370840">
                <a:tc>
                  <a:txBody>
                    <a:bodyPr/>
                    <a:lstStyle/>
                    <a:p>
                      <a:pPr algn="ctr"/>
                      <a:r>
                        <a:rPr lang="en-US" sz="2200" dirty="0">
                          <a:solidFill>
                            <a:srgbClr val="000000"/>
                          </a:solidFill>
                        </a:rPr>
                        <a:t>6</a:t>
                      </a:r>
                    </a:p>
                  </a:txBody>
                  <a:tcPr anchor="ctr"/>
                </a:tc>
                <a:tc>
                  <a:txBody>
                    <a:bodyPr/>
                    <a:lstStyle/>
                    <a:p>
                      <a:pPr algn="ctr"/>
                      <a:r>
                        <a:rPr lang="en-US" sz="2200" dirty="0">
                          <a:solidFill>
                            <a:srgbClr val="000000"/>
                          </a:solidFill>
                        </a:rPr>
                        <a:t>0.30</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xmlns="" val="10002"/>
                  </a:ext>
                </a:extLst>
              </a:tr>
              <a:tr h="370840">
                <a:tc>
                  <a:txBody>
                    <a:bodyPr/>
                    <a:lstStyle/>
                    <a:p>
                      <a:pPr algn="ctr"/>
                      <a:r>
                        <a:rPr lang="en-US" sz="2200" dirty="0">
                          <a:solidFill>
                            <a:srgbClr val="000000"/>
                          </a:solidFill>
                        </a:rPr>
                        <a:t>9</a:t>
                      </a:r>
                    </a:p>
                  </a:txBody>
                  <a:tcPr anchor="ctr"/>
                </a:tc>
                <a:tc>
                  <a:txBody>
                    <a:bodyPr/>
                    <a:lstStyle/>
                    <a:p>
                      <a:pPr algn="ctr"/>
                      <a:r>
                        <a:rPr lang="en-US" sz="2200" dirty="0">
                          <a:solidFill>
                            <a:srgbClr val="000000"/>
                          </a:solidFill>
                        </a:rPr>
                        <a:t>0.25</a:t>
                      </a:r>
                    </a:p>
                  </a:txBody>
                  <a:tcPr anchor="ctr"/>
                </a:tc>
                <a:tc>
                  <a:txBody>
                    <a:bodyPr/>
                    <a:lstStyle/>
                    <a:p>
                      <a:pPr algn="ctr"/>
                      <a:endParaRPr lang="en-US" sz="2200" dirty="0">
                        <a:solidFill>
                          <a:srgbClr val="000000"/>
                        </a:solidFill>
                      </a:endParaRPr>
                    </a:p>
                  </a:txBody>
                  <a:tcPr anchor="ctr"/>
                </a:tc>
                <a:extLst>
                  <a:ext uri="{0D108BD9-81ED-4DB2-BD59-A6C34878D82A}">
                    <a16:rowId xmlns:a16="http://schemas.microsoft.com/office/drawing/2014/main" xmlns="" val="10003"/>
                  </a:ext>
                </a:extLst>
              </a:tr>
            </a:tbl>
          </a:graphicData>
        </a:graphic>
      </p:graphicFrame>
      <p:sp>
        <p:nvSpPr>
          <p:cNvPr id="6" name="Rectangle 5"/>
          <p:cNvSpPr/>
          <p:nvPr/>
        </p:nvSpPr>
        <p:spPr>
          <a:xfrm>
            <a:off x="5978604" y="3643086"/>
            <a:ext cx="1107996" cy="430887"/>
          </a:xfrm>
          <a:prstGeom prst="rect">
            <a:avLst/>
          </a:prstGeom>
        </p:spPr>
        <p:txBody>
          <a:bodyPr wrap="none">
            <a:spAutoFit/>
          </a:bodyPr>
          <a:lstStyle/>
          <a:p>
            <a:r>
              <a:rPr lang="en-US" sz="2200" dirty="0">
                <a:solidFill>
                  <a:srgbClr val="FF0000"/>
                </a:solidFill>
              </a:rPr>
              <a:t>1.35 	</a:t>
            </a:r>
          </a:p>
        </p:txBody>
      </p:sp>
      <p:sp>
        <p:nvSpPr>
          <p:cNvPr id="7" name="Rectangle 6"/>
          <p:cNvSpPr/>
          <p:nvPr/>
        </p:nvSpPr>
        <p:spPr>
          <a:xfrm>
            <a:off x="5978604" y="4100286"/>
            <a:ext cx="1107996" cy="430887"/>
          </a:xfrm>
          <a:prstGeom prst="rect">
            <a:avLst/>
          </a:prstGeom>
        </p:spPr>
        <p:txBody>
          <a:bodyPr wrap="none">
            <a:spAutoFit/>
          </a:bodyPr>
          <a:lstStyle/>
          <a:p>
            <a:r>
              <a:rPr lang="en-US" sz="2200" dirty="0">
                <a:solidFill>
                  <a:srgbClr val="FF0000"/>
                </a:solidFill>
              </a:rPr>
              <a:t>1.80 	</a:t>
            </a:r>
          </a:p>
        </p:txBody>
      </p:sp>
      <p:sp>
        <p:nvSpPr>
          <p:cNvPr id="8" name="Rectangle 7"/>
          <p:cNvSpPr/>
          <p:nvPr/>
        </p:nvSpPr>
        <p:spPr>
          <a:xfrm>
            <a:off x="5978604" y="4528458"/>
            <a:ext cx="683200" cy="430887"/>
          </a:xfrm>
          <a:prstGeom prst="rect">
            <a:avLst/>
          </a:prstGeom>
        </p:spPr>
        <p:txBody>
          <a:bodyPr wrap="none">
            <a:spAutoFit/>
          </a:bodyPr>
          <a:lstStyle/>
          <a:p>
            <a:r>
              <a:rPr lang="en-US" sz="2200" dirty="0">
                <a:solidFill>
                  <a:srgbClr val="FF0000"/>
                </a:solidFill>
              </a:rPr>
              <a:t>2.25</a:t>
            </a:r>
          </a:p>
        </p:txBody>
      </p:sp>
      <p:sp>
        <p:nvSpPr>
          <p:cNvPr id="9" name="Content Placeholder 2"/>
          <p:cNvSpPr txBox="1">
            <a:spLocks/>
          </p:cNvSpPr>
          <p:nvPr/>
        </p:nvSpPr>
        <p:spPr>
          <a:xfrm>
            <a:off x="457200" y="5486400"/>
            <a:ext cx="8229600" cy="53703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Answer: </a:t>
            </a:r>
          </a:p>
        </p:txBody>
      </p:sp>
      <p:graphicFrame>
        <p:nvGraphicFramePr>
          <p:cNvPr id="10" name="Object 9"/>
          <p:cNvGraphicFramePr>
            <a:graphicFrameLocks noChangeAspect="1"/>
          </p:cNvGraphicFramePr>
          <p:nvPr>
            <p:extLst>
              <p:ext uri="{D42A27DB-BD31-4B8C-83A1-F6EECF244321}">
                <p14:modId xmlns:p14="http://schemas.microsoft.com/office/powerpoint/2010/main" val="300462303"/>
              </p:ext>
            </p:extLst>
          </p:nvPr>
        </p:nvGraphicFramePr>
        <p:xfrm>
          <a:off x="1758950" y="5553530"/>
          <a:ext cx="1511300" cy="469900"/>
        </p:xfrm>
        <a:graphic>
          <a:graphicData uri="http://schemas.openxmlformats.org/presentationml/2006/ole">
            <mc:AlternateContent xmlns:mc="http://schemas.openxmlformats.org/markup-compatibility/2006">
              <mc:Choice xmlns:v="urn:schemas-microsoft-com:vml" Requires="v">
                <p:oleObj spid="_x0000_s128021" name="Equation" r:id="rId3" imgW="1511280" imgH="469800" progId="Equation.DSMT4">
                  <p:embed/>
                </p:oleObj>
              </mc:Choice>
              <mc:Fallback>
                <p:oleObj name="Equation" r:id="rId3" imgW="1511280" imgH="469800" progId="Equation.DSMT4">
                  <p:embed/>
                  <p:pic>
                    <p:nvPicPr>
                      <p:cNvPr id="0" name=""/>
                      <p:cNvPicPr>
                        <a:picLocks noChangeAspect="1" noChangeArrowheads="1"/>
                      </p:cNvPicPr>
                      <p:nvPr/>
                    </p:nvPicPr>
                    <p:blipFill>
                      <a:blip r:embed="rId4"/>
                      <a:srcRect/>
                      <a:stretch>
                        <a:fillRect/>
                      </a:stretch>
                    </p:blipFill>
                    <p:spPr bwMode="auto">
                      <a:xfrm>
                        <a:off x="1758950" y="5553530"/>
                        <a:ext cx="1511300" cy="4699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Sum of Expected Values </a:t>
            </a:r>
            <a:endParaRPr lang="en-US" dirty="0">
              <a:solidFill>
                <a:schemeClr val="accent1"/>
              </a:solidFill>
            </a:endParaRPr>
          </a:p>
        </p:txBody>
      </p:sp>
      <p:sp>
        <p:nvSpPr>
          <p:cNvPr id="3" name="Content Placeholder 2"/>
          <p:cNvSpPr>
            <a:spLocks noGrp="1"/>
          </p:cNvSpPr>
          <p:nvPr>
            <p:ph idx="1"/>
          </p:nvPr>
        </p:nvSpPr>
        <p:spPr>
          <a:xfrm>
            <a:off x="457200" y="1280160"/>
            <a:ext cx="8229600" cy="2910840"/>
          </a:xfrm>
          <a:solidFill>
            <a:schemeClr val="accent3"/>
          </a:solidFill>
          <a:ln w="28575">
            <a:solidFill>
              <a:srgbClr val="000000"/>
            </a:solidFill>
          </a:ln>
        </p:spPr>
        <p:txBody>
          <a:bodyPr>
            <a:noAutofit/>
          </a:bodyPr>
          <a:lstStyle/>
          <a:p>
            <a:pPr algn="ctr"/>
            <a:r>
              <a:rPr lang="en-US" b="1" dirty="0">
                <a:solidFill>
                  <a:srgbClr val="000000"/>
                </a:solidFill>
              </a:rPr>
              <a:t>The Sum of Expected Values </a:t>
            </a:r>
          </a:p>
          <a:p>
            <a:r>
              <a:rPr lang="en-US" dirty="0">
                <a:solidFill>
                  <a:srgbClr val="000000"/>
                </a:solidFill>
              </a:rPr>
              <a:t>The expected value of the union of two mutually exclusive events, </a:t>
            </a:r>
            <a:r>
              <a:rPr lang="en-US" i="1" dirty="0">
                <a:solidFill>
                  <a:srgbClr val="000000"/>
                </a:solidFill>
              </a:rPr>
              <a:t>X </a:t>
            </a:r>
            <a:r>
              <a:rPr lang="en-US" dirty="0">
                <a:solidFill>
                  <a:srgbClr val="000000"/>
                </a:solidFill>
              </a:rPr>
              <a:t>and </a:t>
            </a:r>
            <a:r>
              <a:rPr lang="en-US" i="1" dirty="0">
                <a:solidFill>
                  <a:srgbClr val="000000"/>
                </a:solidFill>
              </a:rPr>
              <a:t>Y</a:t>
            </a:r>
            <a:r>
              <a:rPr lang="en-US" dirty="0">
                <a:solidFill>
                  <a:srgbClr val="000000"/>
                </a:solidFill>
              </a:rPr>
              <a:t>, is equal to the sum of the individual expected values. Formally, we can write this as </a:t>
            </a:r>
          </a:p>
        </p:txBody>
      </p:sp>
      <p:graphicFrame>
        <p:nvGraphicFramePr>
          <p:cNvPr id="108546" name="Object 2"/>
          <p:cNvGraphicFramePr>
            <a:graphicFrameLocks noChangeAspect="1"/>
          </p:cNvGraphicFramePr>
          <p:nvPr>
            <p:extLst>
              <p:ext uri="{D42A27DB-BD31-4B8C-83A1-F6EECF244321}">
                <p14:modId xmlns:p14="http://schemas.microsoft.com/office/powerpoint/2010/main" val="1203356716"/>
              </p:ext>
            </p:extLst>
          </p:nvPr>
        </p:nvGraphicFramePr>
        <p:xfrm>
          <a:off x="2851150" y="3581400"/>
          <a:ext cx="3441700" cy="482600"/>
        </p:xfrm>
        <a:graphic>
          <a:graphicData uri="http://schemas.openxmlformats.org/presentationml/2006/ole">
            <mc:AlternateContent xmlns:mc="http://schemas.openxmlformats.org/markup-compatibility/2006">
              <mc:Choice xmlns:v="urn:schemas-microsoft-com:vml" Requires="v">
                <p:oleObj spid="_x0000_s108570" name="Equation" r:id="rId3" imgW="3441600" imgH="482400" progId="Equation.DSMT4">
                  <p:embed/>
                </p:oleObj>
              </mc:Choice>
              <mc:Fallback>
                <p:oleObj name="Equation" r:id="rId3" imgW="3441600" imgH="482400" progId="Equation.DSMT4">
                  <p:embed/>
                  <p:pic>
                    <p:nvPicPr>
                      <p:cNvPr id="0" name="Picture 2"/>
                      <p:cNvPicPr>
                        <a:picLocks noChangeAspect="1" noChangeArrowheads="1"/>
                      </p:cNvPicPr>
                      <p:nvPr/>
                    </p:nvPicPr>
                    <p:blipFill>
                      <a:blip r:embed="rId4"/>
                      <a:srcRect/>
                      <a:stretch>
                        <a:fillRect/>
                      </a:stretch>
                    </p:blipFill>
                    <p:spPr bwMode="auto">
                      <a:xfrm>
                        <a:off x="2851150" y="3581400"/>
                        <a:ext cx="3441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a:t>
            </a:r>
          </a:p>
        </p:txBody>
      </p:sp>
      <p:sp>
        <p:nvSpPr>
          <p:cNvPr id="3" name="Content Placeholder 2"/>
          <p:cNvSpPr>
            <a:spLocks noGrp="1"/>
          </p:cNvSpPr>
          <p:nvPr>
            <p:ph idx="1"/>
          </p:nvPr>
        </p:nvSpPr>
        <p:spPr/>
        <p:txBody>
          <a:bodyPr/>
          <a:lstStyle/>
          <a:p>
            <a:r>
              <a:rPr lang="en-US" dirty="0"/>
              <a:t>The campus dining service at State University is preparing for the upcoming year. Based on past years, they have observed the following data on the probability of selling different meal plans. Each plan consist of a set number of meals along with Plus Dollars, which can be used anywhere on campus but are restricted to food purchases. The university predicts an enrollment of </a:t>
            </a:r>
            <a:r>
              <a:rPr lang="en-US" dirty="0">
                <a:solidFill>
                  <a:srgbClr val="0000FF"/>
                </a:solidFill>
              </a:rPr>
              <a:t>8421 </a:t>
            </a:r>
            <a:r>
              <a:rPr lang="en-US" dirty="0"/>
              <a:t>students in the coming year.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4670527"/>
              </p:ext>
            </p:extLst>
          </p:nvPr>
        </p:nvGraphicFramePr>
        <p:xfrm>
          <a:off x="457200" y="1204686"/>
          <a:ext cx="8336280" cy="425704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xmlns="" val="20000"/>
                    </a:ext>
                  </a:extLst>
                </a:gridCol>
                <a:gridCol w="3840480">
                  <a:extLst>
                    <a:ext uri="{9D8B030D-6E8A-4147-A177-3AD203B41FA5}">
                      <a16:colId xmlns:a16="http://schemas.microsoft.com/office/drawing/2014/main" xmlns="" val="20001"/>
                    </a:ext>
                  </a:extLst>
                </a:gridCol>
                <a:gridCol w="1524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457200">
                <a:tc gridSpan="4">
                  <a:txBody>
                    <a:bodyPr/>
                    <a:lstStyle/>
                    <a:p>
                      <a:pPr algn="ctr" fontAlgn="b"/>
                      <a:r>
                        <a:rPr lang="en-US" sz="2000" b="1" i="0" u="none" strike="noStrike" dirty="0">
                          <a:solidFill>
                            <a:schemeClr val="bg1"/>
                          </a:solidFill>
                          <a:latin typeface="Calibri"/>
                        </a:rPr>
                        <a:t>Table 2: Meal Plans</a:t>
                      </a:r>
                    </a:p>
                  </a:txBody>
                  <a:tcPr marL="9525" marR="9525" marT="9525" marB="0" anchor="ctr"/>
                </a:tc>
                <a:tc hMerge="1">
                  <a:txBody>
                    <a:bodyPr/>
                    <a:lstStyle/>
                    <a:p>
                      <a:pPr algn="l" fontAlgn="b"/>
                      <a:endParaRPr lang="en-US" sz="1100" b="0" i="0" u="none" strike="noStrike">
                        <a:solidFill>
                          <a:srgbClr val="000000"/>
                        </a:solidFill>
                        <a:latin typeface="Calibri"/>
                      </a:endParaRPr>
                    </a:p>
                  </a:txBody>
                  <a:tcPr marL="9525" marR="9525" marT="9525" marB="0" anchor="b"/>
                </a:tc>
                <a:tc hMerge="1">
                  <a:txBody>
                    <a:bodyPr/>
                    <a:lstStyle/>
                    <a:p>
                      <a:pPr algn="l" fontAlgn="b"/>
                      <a:endParaRPr lang="en-US" sz="1100" b="0" i="0" u="none" strike="noStrike">
                        <a:solidFill>
                          <a:srgbClr val="000000"/>
                        </a:solidFill>
                        <a:latin typeface="Calibri"/>
                      </a:endParaRPr>
                    </a:p>
                  </a:txBody>
                  <a:tcPr marL="9525" marR="9525" marT="9525" marB="0" anchor="b"/>
                </a:tc>
                <a:tc hMerge="1">
                  <a:txBody>
                    <a:bodyPr/>
                    <a:lstStyle/>
                    <a:p>
                      <a:pPr algn="l" fontAlgn="b"/>
                      <a:endParaRPr lang="en-US" sz="11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xmlns="" val="10000"/>
                  </a:ext>
                </a:extLst>
              </a:tr>
              <a:tr h="370840">
                <a:tc>
                  <a:txBody>
                    <a:bodyPr/>
                    <a:lstStyle/>
                    <a:p>
                      <a:pPr algn="ctr" fontAlgn="b"/>
                      <a:r>
                        <a:rPr lang="en-US" sz="2000" b="1" i="0" u="none" strike="noStrike" dirty="0">
                          <a:solidFill>
                            <a:srgbClr val="000000"/>
                          </a:solidFill>
                          <a:latin typeface="Calibri"/>
                        </a:rPr>
                        <a:t>Plan</a:t>
                      </a:r>
                    </a:p>
                  </a:txBody>
                  <a:tcPr marL="9525" marR="9525" marT="9525" marB="0" anchor="ctr"/>
                </a:tc>
                <a:tc>
                  <a:txBody>
                    <a:bodyPr/>
                    <a:lstStyle/>
                    <a:p>
                      <a:pPr algn="ctr" fontAlgn="b"/>
                      <a:r>
                        <a:rPr lang="en-US" sz="2000" b="1" i="0" u="none" strike="noStrike" dirty="0">
                          <a:solidFill>
                            <a:srgbClr val="000000"/>
                          </a:solidFill>
                          <a:latin typeface="Calibri"/>
                        </a:rPr>
                        <a:t>Description</a:t>
                      </a:r>
                    </a:p>
                  </a:txBody>
                  <a:tcPr marL="9525" marR="9525" marT="9525" marB="0" anchor="ctr"/>
                </a:tc>
                <a:tc>
                  <a:txBody>
                    <a:bodyPr/>
                    <a:lstStyle/>
                    <a:p>
                      <a:pPr algn="ctr" fontAlgn="b"/>
                      <a:r>
                        <a:rPr lang="en-US" sz="2000" b="1" i="0" u="none" strike="noStrike" dirty="0">
                          <a:solidFill>
                            <a:srgbClr val="000000"/>
                          </a:solidFill>
                          <a:latin typeface="Calibri"/>
                        </a:rPr>
                        <a:t>Price</a:t>
                      </a:r>
                    </a:p>
                  </a:txBody>
                  <a:tcPr marL="9525" marR="9525" marT="9525" marB="0" anchor="ctr"/>
                </a:tc>
                <a:tc>
                  <a:txBody>
                    <a:bodyPr/>
                    <a:lstStyle/>
                    <a:p>
                      <a:pPr algn="ctr" fontAlgn="b"/>
                      <a:r>
                        <a:rPr lang="en-US" sz="2000" b="1" i="0" u="none" strike="noStrike" dirty="0">
                          <a:solidFill>
                            <a:srgbClr val="000000"/>
                          </a:solidFill>
                          <a:latin typeface="Calibri"/>
                        </a:rPr>
                        <a:t>Probability</a:t>
                      </a:r>
                    </a:p>
                  </a:txBody>
                  <a:tcPr marL="9525" marR="9525" marT="9525" marB="0" anchor="ctr"/>
                </a:tc>
                <a:extLst>
                  <a:ext uri="{0D108BD9-81ED-4DB2-BD59-A6C34878D82A}">
                    <a16:rowId xmlns:a16="http://schemas.microsoft.com/office/drawing/2014/main" xmlns="" val="10001"/>
                  </a:ext>
                </a:extLst>
              </a:tr>
              <a:tr h="685800">
                <a:tc>
                  <a:txBody>
                    <a:bodyPr/>
                    <a:lstStyle/>
                    <a:p>
                      <a:pPr algn="ctr" fontAlgn="b"/>
                      <a:r>
                        <a:rPr lang="en-US" sz="2000" b="0" i="0" u="none" strike="noStrike">
                          <a:solidFill>
                            <a:srgbClr val="000000"/>
                          </a:solidFill>
                          <a:latin typeface="Calibri"/>
                        </a:rPr>
                        <a:t>1</a:t>
                      </a:r>
                    </a:p>
                  </a:txBody>
                  <a:tcPr marL="9525" marR="9525" marT="9525" marB="0" anchor="ctr"/>
                </a:tc>
                <a:tc>
                  <a:txBody>
                    <a:bodyPr/>
                    <a:lstStyle/>
                    <a:p>
                      <a:pPr algn="ctr" fontAlgn="b"/>
                      <a:r>
                        <a:rPr lang="en-US" sz="2000" b="0" i="0" u="none" strike="noStrike" dirty="0">
                          <a:solidFill>
                            <a:srgbClr val="000000"/>
                          </a:solidFill>
                          <a:latin typeface="Calibri"/>
                        </a:rPr>
                        <a:t>19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$100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xmlns="" val="10002"/>
                  </a:ext>
                </a:extLst>
              </a:tr>
              <a:tr h="685800">
                <a:tc>
                  <a:txBody>
                    <a:bodyPr/>
                    <a:lstStyle/>
                    <a:p>
                      <a:pPr algn="ctr" fontAlgn="b"/>
                      <a:r>
                        <a:rPr lang="en-US" sz="2000" b="0" i="0" u="none" strike="noStrike">
                          <a:solidFill>
                            <a:srgbClr val="000000"/>
                          </a:solidFill>
                          <a:latin typeface="Calibri"/>
                        </a:rPr>
                        <a:t>2</a:t>
                      </a:r>
                    </a:p>
                  </a:txBody>
                  <a:tcPr marL="9525" marR="9525" marT="9525" marB="0" anchor="ctr"/>
                </a:tc>
                <a:tc>
                  <a:txBody>
                    <a:bodyPr/>
                    <a:lstStyle/>
                    <a:p>
                      <a:pPr algn="ctr" fontAlgn="b"/>
                      <a:r>
                        <a:rPr lang="en-US" sz="2000" b="0" i="0" u="none" strike="noStrike" dirty="0">
                          <a:solidFill>
                            <a:srgbClr val="000000"/>
                          </a:solidFill>
                          <a:latin typeface="Calibri"/>
                        </a:rPr>
                        <a:t>14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$250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xmlns="" val="10003"/>
                  </a:ext>
                </a:extLst>
              </a:tr>
              <a:tr h="685800">
                <a:tc>
                  <a:txBody>
                    <a:bodyPr/>
                    <a:lstStyle/>
                    <a:p>
                      <a:pPr algn="ctr" fontAlgn="b"/>
                      <a:r>
                        <a:rPr lang="en-US" sz="2000" b="0" i="0" u="none" strike="noStrike">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10 meals per week and </a:t>
                      </a:r>
                      <a:br>
                        <a:rPr lang="en-US" sz="2000" b="0" i="0" u="none" strike="noStrike" dirty="0">
                          <a:solidFill>
                            <a:srgbClr val="000000"/>
                          </a:solidFill>
                          <a:latin typeface="Calibri"/>
                        </a:rPr>
                      </a:br>
                      <a:r>
                        <a:rPr lang="en-US" sz="2000" b="0" i="0" u="none" strike="noStrike" dirty="0">
                          <a:solidFill>
                            <a:srgbClr val="000000"/>
                          </a:solidFill>
                          <a:latin typeface="Calibri"/>
                        </a:rPr>
                        <a:t>$350 Plus Dollars for the semester</a:t>
                      </a:r>
                    </a:p>
                  </a:txBody>
                  <a:tcPr marL="9525" marR="9525" marT="9525" marB="0" anchor="ctr"/>
                </a:tc>
                <a:tc>
                  <a:txBody>
                    <a:bodyPr/>
                    <a:lstStyle/>
                    <a:p>
                      <a:pPr algn="ctr" fontAlgn="b"/>
                      <a:r>
                        <a:rPr lang="en-US" sz="2000" b="0" i="0" u="none" strike="noStrike" dirty="0">
                          <a:solidFill>
                            <a:srgbClr val="000000"/>
                          </a:solidFill>
                          <a:latin typeface="Calibri"/>
                        </a:rPr>
                        <a:t>$1245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xmlns="" val="10004"/>
                  </a:ext>
                </a:extLst>
              </a:tr>
              <a:tr h="685800">
                <a:tc>
                  <a:txBody>
                    <a:bodyPr/>
                    <a:lstStyle/>
                    <a:p>
                      <a:pPr algn="ctr" fontAlgn="b"/>
                      <a:r>
                        <a:rPr lang="en-US" sz="2000" b="0" i="0" u="none" strike="noStrike">
                          <a:solidFill>
                            <a:srgbClr val="000000"/>
                          </a:solidFill>
                          <a:latin typeface="Calibri"/>
                        </a:rPr>
                        <a:t>4</a:t>
                      </a:r>
                    </a:p>
                  </a:txBody>
                  <a:tcPr marL="9525" marR="9525" marT="9525" marB="0" anchor="ctr"/>
                </a:tc>
                <a:tc>
                  <a:txBody>
                    <a:bodyPr/>
                    <a:lstStyle/>
                    <a:p>
                      <a:pPr algn="ctr" fontAlgn="b"/>
                      <a:r>
                        <a:rPr lang="en-US" sz="2000" b="0" i="0" u="none" strike="noStrike" dirty="0">
                          <a:solidFill>
                            <a:srgbClr val="000000"/>
                          </a:solidFill>
                          <a:latin typeface="Calibri"/>
                        </a:rPr>
                        <a:t>$815 Plus Dollars to be used anytime during the semester (no meals)</a:t>
                      </a:r>
                    </a:p>
                  </a:txBody>
                  <a:tcPr marL="9525" marR="9525" marT="9525" marB="0" anchor="ctr"/>
                </a:tc>
                <a:tc>
                  <a:txBody>
                    <a:bodyPr/>
                    <a:lstStyle/>
                    <a:p>
                      <a:pPr algn="ctr" fontAlgn="b"/>
                      <a:r>
                        <a:rPr lang="en-US" sz="2000" b="0" i="0" u="none" strike="noStrike" dirty="0">
                          <a:solidFill>
                            <a:srgbClr val="000000"/>
                          </a:solidFill>
                          <a:latin typeface="Calibri"/>
                        </a:rPr>
                        <a:t>$815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xmlns="" val="10005"/>
                  </a:ext>
                </a:extLst>
              </a:tr>
              <a:tr h="685800">
                <a:tc>
                  <a:txBody>
                    <a:bodyPr/>
                    <a:lstStyle/>
                    <a:p>
                      <a:pPr algn="ctr" fontAlgn="b"/>
                      <a:r>
                        <a:rPr lang="en-US" sz="2000" b="0" i="0" u="none" strike="noStrike">
                          <a:solidFill>
                            <a:srgbClr val="000000"/>
                          </a:solidFill>
                          <a:latin typeface="Calibri"/>
                        </a:rPr>
                        <a:t>5</a:t>
                      </a:r>
                    </a:p>
                  </a:txBody>
                  <a:tcPr marL="9525" marR="9525" marT="9525" marB="0" anchor="ctr"/>
                </a:tc>
                <a:tc>
                  <a:txBody>
                    <a:bodyPr/>
                    <a:lstStyle/>
                    <a:p>
                      <a:pPr algn="ctr" fontAlgn="b"/>
                      <a:r>
                        <a:rPr lang="en-US" sz="2000" b="0" i="0" u="none" strike="noStrike" dirty="0">
                          <a:solidFill>
                            <a:srgbClr val="000000"/>
                          </a:solidFill>
                          <a:latin typeface="Calibri"/>
                        </a:rPr>
                        <a:t>90 meals to be used anytime during the semester and $300 Plus Dollars</a:t>
                      </a:r>
                    </a:p>
                  </a:txBody>
                  <a:tcPr marL="9525" marR="9525" marT="9525" marB="0" anchor="ctr"/>
                </a:tc>
                <a:tc>
                  <a:txBody>
                    <a:bodyPr/>
                    <a:lstStyle/>
                    <a:p>
                      <a:pPr algn="ctr" fontAlgn="b"/>
                      <a:r>
                        <a:rPr lang="en-US" sz="2000" b="0" i="0" u="none" strike="noStrike">
                          <a:solidFill>
                            <a:srgbClr val="000000"/>
                          </a:solidFill>
                          <a:latin typeface="Calibri"/>
                        </a:rPr>
                        <a:t>$870 </a:t>
                      </a:r>
                    </a:p>
                  </a:txBody>
                  <a:tcPr marL="9525" marR="9525" marT="9525" marB="0" anchor="ctr"/>
                </a:tc>
                <a:tc>
                  <a:txBody>
                    <a:bodyPr/>
                    <a:lstStyle/>
                    <a:p>
                      <a:pPr algn="ctr" fontAlgn="b"/>
                      <a:endParaRPr lang="en-US" sz="20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xmlns="" val="10006"/>
                  </a:ext>
                </a:extLst>
              </a:tr>
            </a:tbl>
          </a:graphicData>
        </a:graphic>
      </p:graphicFrame>
      <p:graphicFrame>
        <p:nvGraphicFramePr>
          <p:cNvPr id="112641" name="Object 1"/>
          <p:cNvGraphicFramePr>
            <a:graphicFrameLocks noChangeAspect="1"/>
          </p:cNvGraphicFramePr>
          <p:nvPr/>
        </p:nvGraphicFramePr>
        <p:xfrm>
          <a:off x="7646942" y="2044314"/>
          <a:ext cx="317500" cy="622300"/>
        </p:xfrm>
        <a:graphic>
          <a:graphicData uri="http://schemas.openxmlformats.org/presentationml/2006/ole">
            <mc:AlternateContent xmlns:mc="http://schemas.openxmlformats.org/markup-compatibility/2006">
              <mc:Choice xmlns:v="urn:schemas-microsoft-com:vml" Requires="v">
                <p:oleObj spid="_x0000_s112761" name="Equation" r:id="rId3" imgW="317160" imgH="622080" progId="Equation.DSMT4">
                  <p:embed/>
                </p:oleObj>
              </mc:Choice>
              <mc:Fallback>
                <p:oleObj name="Equation" r:id="rId3" imgW="317160" imgH="622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6942" y="2044314"/>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2" name="Object 2"/>
          <p:cNvGraphicFramePr>
            <a:graphicFrameLocks noChangeAspect="1"/>
          </p:cNvGraphicFramePr>
          <p:nvPr/>
        </p:nvGraphicFramePr>
        <p:xfrm>
          <a:off x="7646942" y="2715124"/>
          <a:ext cx="317500" cy="622300"/>
        </p:xfrm>
        <a:graphic>
          <a:graphicData uri="http://schemas.openxmlformats.org/presentationml/2006/ole">
            <mc:AlternateContent xmlns:mc="http://schemas.openxmlformats.org/markup-compatibility/2006">
              <mc:Choice xmlns:v="urn:schemas-microsoft-com:vml" Requires="v">
                <p:oleObj spid="_x0000_s112762" name="Equation" r:id="rId5" imgW="317160" imgH="622080" progId="Equation.DSMT4">
                  <p:embed/>
                </p:oleObj>
              </mc:Choice>
              <mc:Fallback>
                <p:oleObj name="Equation" r:id="rId5" imgW="317160" imgH="622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46942" y="2715124"/>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3" name="Object 3"/>
          <p:cNvGraphicFramePr>
            <a:graphicFrameLocks noChangeAspect="1"/>
          </p:cNvGraphicFramePr>
          <p:nvPr/>
        </p:nvGraphicFramePr>
        <p:xfrm>
          <a:off x="7640820" y="3415438"/>
          <a:ext cx="330200" cy="622300"/>
        </p:xfrm>
        <a:graphic>
          <a:graphicData uri="http://schemas.openxmlformats.org/presentationml/2006/ole">
            <mc:AlternateContent xmlns:mc="http://schemas.openxmlformats.org/markup-compatibility/2006">
              <mc:Choice xmlns:v="urn:schemas-microsoft-com:vml" Requires="v">
                <p:oleObj spid="_x0000_s112763" name="Equation" r:id="rId7" imgW="330120" imgH="622080" progId="Equation.DSMT4">
                  <p:embed/>
                </p:oleObj>
              </mc:Choice>
              <mc:Fallback>
                <p:oleObj name="Equation" r:id="rId7" imgW="330120" imgH="622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40820" y="3415438"/>
                        <a:ext cx="330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4" name="Object 4"/>
          <p:cNvGraphicFramePr>
            <a:graphicFrameLocks noChangeAspect="1"/>
          </p:cNvGraphicFramePr>
          <p:nvPr/>
        </p:nvGraphicFramePr>
        <p:xfrm>
          <a:off x="7646942" y="4129790"/>
          <a:ext cx="317500" cy="622300"/>
        </p:xfrm>
        <a:graphic>
          <a:graphicData uri="http://schemas.openxmlformats.org/presentationml/2006/ole">
            <mc:AlternateContent xmlns:mc="http://schemas.openxmlformats.org/markup-compatibility/2006">
              <mc:Choice xmlns:v="urn:schemas-microsoft-com:vml" Requires="v">
                <p:oleObj spid="_x0000_s112764" name="Equation" r:id="rId9" imgW="317160" imgH="622080" progId="Equation.DSMT4">
                  <p:embed/>
                </p:oleObj>
              </mc:Choice>
              <mc:Fallback>
                <p:oleObj name="Equation" r:id="rId9" imgW="317160" imgH="622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6942" y="4129790"/>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5" name="Object 5"/>
          <p:cNvGraphicFramePr>
            <a:graphicFrameLocks noChangeAspect="1"/>
          </p:cNvGraphicFramePr>
          <p:nvPr/>
        </p:nvGraphicFramePr>
        <p:xfrm>
          <a:off x="7646942" y="4815590"/>
          <a:ext cx="317500" cy="622300"/>
        </p:xfrm>
        <a:graphic>
          <a:graphicData uri="http://schemas.openxmlformats.org/presentationml/2006/ole">
            <mc:AlternateContent xmlns:mc="http://schemas.openxmlformats.org/markup-compatibility/2006">
              <mc:Choice xmlns:v="urn:schemas-microsoft-com:vml" Requires="v">
                <p:oleObj spid="_x0000_s112765" name="Equation" r:id="rId10" imgW="317160" imgH="622080" progId="Equation.DSMT4">
                  <p:embed/>
                </p:oleObj>
              </mc:Choice>
              <mc:Fallback>
                <p:oleObj name="Equation" r:id="rId10" imgW="317160" imgH="622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46942" y="4815590"/>
                        <a:ext cx="31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457200" y="5517630"/>
            <a:ext cx="8229600" cy="369332"/>
          </a:xfrm>
          <a:prstGeom prst="rect">
            <a:avLst/>
          </a:prstGeom>
        </p:spPr>
        <p:txBody>
          <a:bodyPr wrap="square">
            <a:spAutoFit/>
          </a:bodyPr>
          <a:lstStyle/>
          <a:p>
            <a:r>
              <a:rPr lang="en-US" dirty="0">
                <a:solidFill>
                  <a:srgbClr val="000000"/>
                </a:solidFill>
              </a:rPr>
              <a:t>Note: Students have the option of choosing not to buy a meal plan.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Expected Value (cont.)</a:t>
            </a:r>
          </a:p>
        </p:txBody>
      </p:sp>
      <p:sp>
        <p:nvSpPr>
          <p:cNvPr id="3" name="Content Placeholder 2"/>
          <p:cNvSpPr>
            <a:spLocks noGrp="1"/>
          </p:cNvSpPr>
          <p:nvPr>
            <p:ph idx="1"/>
          </p:nvPr>
        </p:nvSpPr>
        <p:spPr/>
        <p:txBody>
          <a:bodyPr>
            <a:normAutofit lnSpcReduction="10000"/>
          </a:bodyPr>
          <a:lstStyle/>
          <a:p>
            <a:pPr marL="347663" indent="-347663"/>
            <a:r>
              <a:rPr lang="en-US" b="1" dirty="0"/>
              <a:t>a. </a:t>
            </a:r>
            <a:r>
              <a:rPr lang="en-US" dirty="0"/>
              <a:t>Suppose a random student from the university is chosen. What is the expected value for the amount that they have spent on their meal plan for that year? </a:t>
            </a:r>
          </a:p>
          <a:p>
            <a:pPr marL="347663" indent="-347663"/>
            <a:r>
              <a:rPr lang="en-US" b="1" dirty="0"/>
              <a:t>b. </a:t>
            </a:r>
            <a:r>
              <a:rPr lang="en-US" dirty="0"/>
              <a:t>Suppose that, for each meal plan sold, the university makes </a:t>
            </a:r>
            <a:r>
              <a:rPr lang="en-US" dirty="0">
                <a:solidFill>
                  <a:srgbClr val="0000FF"/>
                </a:solidFill>
              </a:rPr>
              <a:t>$510 </a:t>
            </a:r>
            <a:r>
              <a:rPr lang="en-US" dirty="0"/>
              <a:t>from Plan 1, </a:t>
            </a:r>
            <a:r>
              <a:rPr lang="en-US" dirty="0">
                <a:solidFill>
                  <a:srgbClr val="0000FF"/>
                </a:solidFill>
              </a:rPr>
              <a:t>$550 </a:t>
            </a:r>
            <a:r>
              <a:rPr lang="en-US" dirty="0"/>
              <a:t>from Plan 2, </a:t>
            </a:r>
            <a:r>
              <a:rPr lang="en-US" dirty="0">
                <a:solidFill>
                  <a:srgbClr val="0000FF"/>
                </a:solidFill>
              </a:rPr>
              <a:t>$600 </a:t>
            </a:r>
            <a:r>
              <a:rPr lang="en-US" dirty="0"/>
              <a:t>from Plan 3, </a:t>
            </a:r>
            <a:r>
              <a:rPr lang="en-US" dirty="0">
                <a:solidFill>
                  <a:srgbClr val="0000FF"/>
                </a:solidFill>
              </a:rPr>
              <a:t>$220 </a:t>
            </a:r>
            <a:r>
              <a:rPr lang="en-US" dirty="0"/>
              <a:t>from Plan 4, and </a:t>
            </a:r>
            <a:r>
              <a:rPr lang="en-US" dirty="0">
                <a:solidFill>
                  <a:srgbClr val="0000FF"/>
                </a:solidFill>
              </a:rPr>
              <a:t>$270 </a:t>
            </a:r>
            <a:r>
              <a:rPr lang="en-US" dirty="0"/>
              <a:t>from Plan 5. What is the expected profit per student in the upcoming year? </a:t>
            </a:r>
          </a:p>
          <a:p>
            <a:pPr marL="347663" indent="-347663"/>
            <a:r>
              <a:rPr lang="en-US" b="1" dirty="0"/>
              <a:t>c. </a:t>
            </a:r>
            <a:r>
              <a:rPr lang="en-US" dirty="0"/>
              <a:t>What overall profit can dining services expect from student meal plans in the upcoming year?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2186</TotalTime>
  <Words>1166</Words>
  <Application>Microsoft Office PowerPoint</Application>
  <PresentationFormat>On-screen Show (4:3)</PresentationFormat>
  <Paragraphs>117</Paragraphs>
  <Slides>23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29" baseType="lpstr">
      <vt:lpstr>Calibri</vt:lpstr>
      <vt:lpstr>Courier New</vt:lpstr>
      <vt:lpstr>Arial</vt:lpstr>
      <vt:lpstr>Office Theme</vt:lpstr>
      <vt:lpstr>Equation</vt:lpstr>
      <vt:lpstr>MathType 7.0 Equation</vt:lpstr>
      <vt:lpstr>Section 8.7</vt:lpstr>
      <vt:lpstr>Objectives</vt:lpstr>
      <vt:lpstr>Expected Value</vt:lpstr>
      <vt:lpstr>Expected Value</vt:lpstr>
      <vt:lpstr>Skill Check #1 </vt:lpstr>
      <vt:lpstr>The Sum of Expected Values </vt:lpstr>
      <vt:lpstr>Example 1: Calculating Expected Value </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1: Calculating Expected Value (cont.)</vt:lpstr>
      <vt:lpstr>Example 2: Expected Winnings </vt:lpstr>
      <vt:lpstr>Example 2: Expected Winnings (cont.) </vt:lpstr>
      <vt:lpstr>Example 2: Expected Winnings (cont.) </vt:lpstr>
      <vt:lpstr>Example 2: Expected Winnings (cont.) </vt:lpstr>
      <vt:lpstr>Example 2: Expected Winnings (cont.) </vt:lpstr>
      <vt:lpstr>Example 2: Expected Winnings (cont.) </vt:lpstr>
      <vt:lpstr>Example 2: Expected Winnings (cont.) </vt:lpstr>
      <vt:lpstr>Skill Check #2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284</cp:revision>
  <dcterms:created xsi:type="dcterms:W3CDTF">2013-04-26T14:43:13Z</dcterms:created>
  <dcterms:modified xsi:type="dcterms:W3CDTF">2019-08-22T06:12:09Z</dcterms:modified>
</cp:coreProperties>
</file>