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handoutMasterIdLst>
    <p:handoutMasterId r:id="rId62"/>
  </p:handoutMasterIdLst>
  <p:sldIdLst>
    <p:sldId id="256" r:id="rId2"/>
    <p:sldId id="309" r:id="rId3"/>
    <p:sldId id="257" r:id="rId4"/>
    <p:sldId id="258" r:id="rId5"/>
    <p:sldId id="259" r:id="rId6"/>
    <p:sldId id="260" r:id="rId7"/>
    <p:sldId id="261" r:id="rId8"/>
    <p:sldId id="262" r:id="rId9"/>
    <p:sldId id="263" r:id="rId10"/>
    <p:sldId id="264" r:id="rId11"/>
    <p:sldId id="265" r:id="rId12"/>
    <p:sldId id="266" r:id="rId13"/>
    <p:sldId id="311"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17" r:id="rId38"/>
    <p:sldId id="291" r:id="rId39"/>
    <p:sldId id="292" r:id="rId40"/>
    <p:sldId id="308" r:id="rId41"/>
    <p:sldId id="293" r:id="rId42"/>
    <p:sldId id="318" r:id="rId43"/>
    <p:sldId id="319" r:id="rId44"/>
    <p:sldId id="294" r:id="rId45"/>
    <p:sldId id="295" r:id="rId46"/>
    <p:sldId id="296" r:id="rId47"/>
    <p:sldId id="297" r:id="rId48"/>
    <p:sldId id="298" r:id="rId49"/>
    <p:sldId id="299" r:id="rId50"/>
    <p:sldId id="300" r:id="rId51"/>
    <p:sldId id="301" r:id="rId52"/>
    <p:sldId id="302" r:id="rId53"/>
    <p:sldId id="320" r:id="rId54"/>
    <p:sldId id="303" r:id="rId55"/>
    <p:sldId id="304" r:id="rId56"/>
    <p:sldId id="316" r:id="rId57"/>
    <p:sldId id="305" r:id="rId58"/>
    <p:sldId id="306" r:id="rId59"/>
    <p:sldId id="307" r:id="rId60"/>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1" clrIdx="0">
    <p:extLst>
      <p:ext uri="{19B8F6BF-5375-455C-9EA6-DF929625EA0E}">
        <p15:presenceInfo xmlns:p15="http://schemas.microsoft.com/office/powerpoint/2012/main" userId="S-1-5-21-1666015839-3846122634-945917319-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0000"/>
    <a:srgbClr val="1F497D"/>
    <a:srgbClr val="FFFFCC"/>
    <a:srgbClr val="366092"/>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90" d="100"/>
          <a:sy n="90" d="100"/>
        </p:scale>
        <p:origin x="372"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9.2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smtClean="0"/>
              <a:t>Displaying Data </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Constructing a Frequency Distribution </a:t>
            </a:r>
            <a:endParaRPr lang="en-US" dirty="0"/>
          </a:p>
        </p:txBody>
      </p:sp>
      <p:sp>
        <p:nvSpPr>
          <p:cNvPr id="3" name="Content Placeholder 2"/>
          <p:cNvSpPr>
            <a:spLocks noGrp="1"/>
          </p:cNvSpPr>
          <p:nvPr>
            <p:ph idx="1"/>
          </p:nvPr>
        </p:nvSpPr>
        <p:spPr/>
        <p:txBody>
          <a:bodyPr>
            <a:noAutofit/>
          </a:bodyPr>
          <a:lstStyle/>
          <a:p>
            <a:r>
              <a:rPr lang="en-US" dirty="0" smtClean="0"/>
              <a:t>The number of household pets for </a:t>
            </a:r>
            <a:r>
              <a:rPr lang="en-US" dirty="0" smtClean="0">
                <a:solidFill>
                  <a:srgbClr val="0000FF"/>
                </a:solidFill>
              </a:rPr>
              <a:t>52</a:t>
            </a:r>
            <a:r>
              <a:rPr lang="en-US" dirty="0" smtClean="0"/>
              <a:t> families is recorded. Construct a frequency distribution of the data collected. </a:t>
            </a:r>
          </a:p>
          <a:p>
            <a:endParaRPr lang="en-US" dirty="0" smtClean="0"/>
          </a:p>
          <a:p>
            <a:endParaRPr lang="en-US" dirty="0" smtClean="0"/>
          </a:p>
          <a:p>
            <a:r>
              <a:rPr lang="en-US" b="1" dirty="0" smtClean="0"/>
              <a:t>Solution </a:t>
            </a:r>
          </a:p>
          <a:p>
            <a:r>
              <a:rPr lang="en-US" dirty="0" smtClean="0"/>
              <a:t>List each possible value for the number of household pets in the “Number of Pets Per Household” column and the number of times that particular data value occurs in the “Number of Households” column. </a:t>
            </a:r>
            <a:endParaRPr lang="en-US" dirty="0"/>
          </a:p>
        </p:txBody>
      </p:sp>
      <p:graphicFrame>
        <p:nvGraphicFramePr>
          <p:cNvPr id="5" name="Content Placeholder 3"/>
          <p:cNvGraphicFramePr>
            <a:graphicFrameLocks/>
          </p:cNvGraphicFramePr>
          <p:nvPr/>
        </p:nvGraphicFramePr>
        <p:xfrm>
          <a:off x="497829" y="2667000"/>
          <a:ext cx="8148343" cy="914400"/>
        </p:xfrm>
        <a:graphic>
          <a:graphicData uri="http://schemas.openxmlformats.org/drawingml/2006/table">
            <a:tbl>
              <a:tblPr bandRow="1">
                <a:tableStyleId>{5C22544A-7EE6-4342-B048-85BDC9FD1C3A}</a:tableStyleId>
              </a:tblPr>
              <a:tblGrid>
                <a:gridCol w="316523"/>
                <a:gridCol w="316523"/>
                <a:gridCol w="316523"/>
                <a:gridCol w="316523"/>
                <a:gridCol w="316523"/>
                <a:gridCol w="316523"/>
                <a:gridCol w="316523"/>
                <a:gridCol w="316523"/>
                <a:gridCol w="316523"/>
                <a:gridCol w="316523"/>
                <a:gridCol w="316523"/>
                <a:gridCol w="316523"/>
                <a:gridCol w="316523"/>
                <a:gridCol w="316523"/>
                <a:gridCol w="235268"/>
                <a:gridCol w="316523"/>
                <a:gridCol w="316523"/>
                <a:gridCol w="316523"/>
                <a:gridCol w="316523"/>
                <a:gridCol w="316523"/>
                <a:gridCol w="316523"/>
                <a:gridCol w="316523"/>
                <a:gridCol w="316523"/>
                <a:gridCol w="316523"/>
                <a:gridCol w="316523"/>
                <a:gridCol w="316523"/>
              </a:tblGrid>
              <a:tr h="370840">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4</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5</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r>
              <a:tr h="370840">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6</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Constructing a Frequency Distribution (cont.)</a:t>
            </a:r>
            <a:endParaRPr lang="en-US" dirty="0"/>
          </a:p>
        </p:txBody>
      </p:sp>
      <p:graphicFrame>
        <p:nvGraphicFramePr>
          <p:cNvPr id="4" name="Content Placeholder 3"/>
          <p:cNvGraphicFramePr>
            <a:graphicFrameLocks noGrp="1"/>
          </p:cNvGraphicFramePr>
          <p:nvPr>
            <p:ph idx="1"/>
          </p:nvPr>
        </p:nvGraphicFramePr>
        <p:xfrm>
          <a:off x="1554480" y="1279525"/>
          <a:ext cx="6035040" cy="3825240"/>
        </p:xfrm>
        <a:graphic>
          <a:graphicData uri="http://schemas.openxmlformats.org/drawingml/2006/table">
            <a:tbl>
              <a:tblPr firstRow="1" bandRow="1">
                <a:tableStyleId>{5C22544A-7EE6-4342-B048-85BDC9FD1C3A}</a:tableStyleId>
              </a:tblPr>
              <a:tblGrid>
                <a:gridCol w="3017520"/>
                <a:gridCol w="3017520"/>
              </a:tblGrid>
              <a:tr h="45720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2: Number </a:t>
                      </a:r>
                      <a:r>
                        <a:rPr lang="en-US" sz="2400" b="1" i="0" u="none" strike="noStrike" dirty="0">
                          <a:solidFill>
                            <a:schemeClr val="bg1"/>
                          </a:solidFill>
                          <a:latin typeface="Calibri"/>
                        </a:rPr>
                        <a:t>of Household </a:t>
                      </a:r>
                      <a:r>
                        <a:rPr lang="en-US" sz="2400" b="1" i="0" u="none" strike="noStrike" dirty="0" smtClean="0">
                          <a:solidFill>
                            <a:schemeClr val="bg1"/>
                          </a:solidFill>
                          <a:latin typeface="Calibri"/>
                        </a:rPr>
                        <a:t>Pets</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Number of </a:t>
                      </a:r>
                      <a:r>
                        <a:rPr lang="en-US" sz="2400" b="1" i="0" u="none" strike="noStrike" dirty="0" smtClean="0">
                          <a:solidFill>
                            <a:srgbClr val="000000"/>
                          </a:solidFill>
                          <a:latin typeface="Calibri"/>
                        </a:rPr>
                        <a:t>Pets </a:t>
                      </a:r>
                    </a:p>
                    <a:p>
                      <a:pPr algn="ctr" fontAlgn="b"/>
                      <a:r>
                        <a:rPr lang="en-US" sz="2400" b="1" i="0" u="none" strike="noStrike" dirty="0" smtClean="0">
                          <a:solidFill>
                            <a:srgbClr val="000000"/>
                          </a:solidFill>
                          <a:latin typeface="Calibri"/>
                        </a:rPr>
                        <a:t>Per </a:t>
                      </a:r>
                      <a:r>
                        <a:rPr lang="en-US" sz="2400" b="1" i="0" u="none" strike="noStrike" dirty="0">
                          <a:solidFill>
                            <a:srgbClr val="000000"/>
                          </a:solidFill>
                          <a:latin typeface="Calibri"/>
                        </a:rPr>
                        <a:t>Household</a:t>
                      </a:r>
                    </a:p>
                  </a:txBody>
                  <a:tcPr marL="9525" marR="9525" marT="9525" marB="0" anchor="ctr"/>
                </a:tc>
                <a:tc>
                  <a:txBody>
                    <a:bodyPr/>
                    <a:lstStyle/>
                    <a:p>
                      <a:pPr algn="ctr" fontAlgn="b"/>
                      <a:r>
                        <a:rPr lang="en-US" sz="2400" b="1" i="0" u="none" strike="noStrike" dirty="0">
                          <a:solidFill>
                            <a:srgbClr val="000000"/>
                          </a:solidFill>
                          <a:latin typeface="Calibri"/>
                        </a:rPr>
                        <a:t>Number of </a:t>
                      </a:r>
                      <a:endParaRPr lang="en-US" sz="2400" b="1" i="0" u="none" strike="noStrike" dirty="0" smtClean="0">
                        <a:solidFill>
                          <a:srgbClr val="000000"/>
                        </a:solidFill>
                        <a:latin typeface="Calibri"/>
                      </a:endParaRPr>
                    </a:p>
                    <a:p>
                      <a:pPr algn="ctr" fontAlgn="b"/>
                      <a:r>
                        <a:rPr lang="en-US" sz="2400" b="1" i="0" u="none" strike="noStrike" dirty="0" smtClean="0">
                          <a:solidFill>
                            <a:srgbClr val="000000"/>
                          </a:solidFill>
                          <a:latin typeface="Calibri"/>
                        </a:rPr>
                        <a:t>Households</a:t>
                      </a:r>
                      <a:endParaRPr lang="en-US" sz="2400" b="1" i="0" u="none" strike="noStrike" dirty="0">
                        <a:solidFill>
                          <a:srgbClr val="000000"/>
                        </a:solidFill>
                        <a:latin typeface="Calibri"/>
                      </a:endParaRPr>
                    </a:p>
                  </a:txBody>
                  <a:tcPr marL="9525" marR="9525" marT="9525" marB="0" anchor="ctr"/>
                </a:tc>
              </a:tr>
              <a:tr h="370840">
                <a:tc>
                  <a:txBody>
                    <a:bodyPr/>
                    <a:lstStyle/>
                    <a:p>
                      <a:pPr algn="ctr" fontAlgn="b"/>
                      <a:r>
                        <a:rPr lang="en-US" sz="2400" b="0" i="0" u="none" strike="noStrike" dirty="0">
                          <a:solidFill>
                            <a:srgbClr val="000000"/>
                          </a:solidFill>
                          <a:latin typeface="Calibri"/>
                        </a:rPr>
                        <a:t>0</a:t>
                      </a:r>
                    </a:p>
                  </a:txBody>
                  <a:tcPr marL="9525" marR="9525" marT="9525" marB="0" anchor="b"/>
                </a:tc>
                <a:tc>
                  <a:txBody>
                    <a:bodyPr/>
                    <a:lstStyle/>
                    <a:p>
                      <a:pPr algn="ctr" fontAlgn="b"/>
                      <a:r>
                        <a:rPr lang="en-US" sz="2400" b="0" i="0" u="none" strike="noStrike" dirty="0">
                          <a:solidFill>
                            <a:srgbClr val="000000"/>
                          </a:solidFill>
                          <a:latin typeface="Calibri"/>
                        </a:rPr>
                        <a:t>16</a:t>
                      </a:r>
                    </a:p>
                  </a:txBody>
                  <a:tcPr marL="9525" marR="9525" marT="9525" marB="0" anchor="b"/>
                </a:tc>
              </a:tr>
              <a:tr h="370840">
                <a:tc>
                  <a:txBody>
                    <a:bodyPr/>
                    <a:lstStyle/>
                    <a:p>
                      <a:pPr algn="ctr" fontAlgn="b"/>
                      <a:r>
                        <a:rPr lang="en-US" sz="2400" b="0" i="0" u="none" strike="noStrike">
                          <a:solidFill>
                            <a:srgbClr val="000000"/>
                          </a:solidFill>
                          <a:latin typeface="Calibri"/>
                        </a:rPr>
                        <a:t>1</a:t>
                      </a:r>
                    </a:p>
                  </a:txBody>
                  <a:tcPr marL="9525" marR="9525" marT="9525" marB="0" anchor="b"/>
                </a:tc>
                <a:tc>
                  <a:txBody>
                    <a:bodyPr/>
                    <a:lstStyle/>
                    <a:p>
                      <a:pPr algn="ctr" fontAlgn="b"/>
                      <a:r>
                        <a:rPr lang="en-US" sz="2400" b="0" i="0" u="none" strike="noStrike" dirty="0">
                          <a:solidFill>
                            <a:srgbClr val="000000"/>
                          </a:solidFill>
                          <a:latin typeface="Calibri"/>
                        </a:rPr>
                        <a:t>15</a:t>
                      </a:r>
                    </a:p>
                  </a:txBody>
                  <a:tcPr marL="9525" marR="9525" marT="9525" marB="0" anchor="b"/>
                </a:tc>
              </a:tr>
              <a:tr h="370840">
                <a:tc>
                  <a:txBody>
                    <a:bodyPr/>
                    <a:lstStyle/>
                    <a:p>
                      <a:pPr algn="ctr" fontAlgn="b"/>
                      <a:r>
                        <a:rPr lang="en-US" sz="2400" b="0" i="0" u="none" strike="noStrike">
                          <a:solidFill>
                            <a:srgbClr val="000000"/>
                          </a:solidFill>
                          <a:latin typeface="Calibri"/>
                        </a:rPr>
                        <a:t>2</a:t>
                      </a:r>
                    </a:p>
                  </a:txBody>
                  <a:tcPr marL="9525" marR="9525" marT="9525" marB="0" anchor="b"/>
                </a:tc>
                <a:tc>
                  <a:txBody>
                    <a:bodyPr/>
                    <a:lstStyle/>
                    <a:p>
                      <a:pPr algn="ctr" fontAlgn="b"/>
                      <a:r>
                        <a:rPr lang="en-US" sz="2400" b="0" i="0" u="none" strike="noStrike" dirty="0">
                          <a:solidFill>
                            <a:srgbClr val="000000"/>
                          </a:solidFill>
                          <a:latin typeface="Calibri"/>
                        </a:rPr>
                        <a:t>13</a:t>
                      </a:r>
                    </a:p>
                  </a:txBody>
                  <a:tcPr marL="9525" marR="9525" marT="9525" marB="0" anchor="b"/>
                </a:tc>
              </a:tr>
              <a:tr h="370840">
                <a:tc>
                  <a:txBody>
                    <a:bodyPr/>
                    <a:lstStyle/>
                    <a:p>
                      <a:pPr algn="ctr" fontAlgn="b"/>
                      <a:r>
                        <a:rPr lang="en-US" sz="2400" b="0" i="0" u="none" strike="noStrike">
                          <a:solidFill>
                            <a:srgbClr val="000000"/>
                          </a:solidFill>
                          <a:latin typeface="Calibri"/>
                        </a:rPr>
                        <a:t>3</a:t>
                      </a:r>
                    </a:p>
                  </a:txBody>
                  <a:tcPr marL="9525" marR="9525" marT="9525" marB="0" anchor="b"/>
                </a:tc>
                <a:tc>
                  <a:txBody>
                    <a:bodyPr/>
                    <a:lstStyle/>
                    <a:p>
                      <a:pPr algn="ctr" fontAlgn="b"/>
                      <a:r>
                        <a:rPr lang="en-US" sz="2400" b="0" i="0" u="none" strike="noStrike" dirty="0">
                          <a:solidFill>
                            <a:srgbClr val="000000"/>
                          </a:solidFill>
                          <a:latin typeface="Calibri"/>
                        </a:rPr>
                        <a:t>5</a:t>
                      </a:r>
                    </a:p>
                  </a:txBody>
                  <a:tcPr marL="9525" marR="9525" marT="9525" marB="0" anchor="b"/>
                </a:tc>
              </a:tr>
              <a:tr h="370840">
                <a:tc>
                  <a:txBody>
                    <a:bodyPr/>
                    <a:lstStyle/>
                    <a:p>
                      <a:pPr algn="ctr" fontAlgn="b"/>
                      <a:r>
                        <a:rPr lang="en-US" sz="2400" b="0" i="0" u="none" strike="noStrike">
                          <a:solidFill>
                            <a:srgbClr val="000000"/>
                          </a:solidFill>
                          <a:latin typeface="Calibri"/>
                        </a:rPr>
                        <a:t>4</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5</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6</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#1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Skill Check #1 </a:t>
            </a:r>
          </a:p>
          <a:p>
            <a:r>
              <a:rPr lang="en-US" dirty="0" smtClean="0">
                <a:solidFill>
                  <a:srgbClr val="000000"/>
                </a:solidFill>
              </a:rPr>
              <a:t>What is the most popular number of household pets in the data given in Example 2? </a:t>
            </a:r>
            <a:endParaRPr lang="en-US" dirty="0">
              <a:solidFill>
                <a:srgbClr val="000000"/>
              </a:solidFill>
            </a:endParaRPr>
          </a:p>
        </p:txBody>
      </p:sp>
      <p:sp>
        <p:nvSpPr>
          <p:cNvPr id="4" name="Rectangle 3"/>
          <p:cNvSpPr/>
          <p:nvPr/>
        </p:nvSpPr>
        <p:spPr>
          <a:xfrm>
            <a:off x="457200" y="3244334"/>
            <a:ext cx="2545825" cy="523220"/>
          </a:xfrm>
          <a:prstGeom prst="rect">
            <a:avLst/>
          </a:prstGeom>
        </p:spPr>
        <p:txBody>
          <a:bodyPr wrap="none">
            <a:spAutoFit/>
          </a:bodyPr>
          <a:lstStyle/>
          <a:p>
            <a:pPr marL="463550" indent="-463550"/>
            <a:r>
              <a:rPr lang="en-US" sz="2800" dirty="0" smtClean="0">
                <a:solidFill>
                  <a:srgbClr val="000000"/>
                </a:solidFill>
              </a:rPr>
              <a:t>Answer:  </a:t>
            </a:r>
            <a:r>
              <a:rPr lang="en-US" sz="2800" dirty="0" smtClean="0">
                <a:solidFill>
                  <a:srgbClr val="FF0000"/>
                </a:solidFill>
              </a:rPr>
              <a:t>0 pets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Grouped Frequency Distribution</a:t>
            </a:r>
            <a:endParaRPr lang="en-US" dirty="0"/>
          </a:p>
        </p:txBody>
      </p:sp>
      <p:sp>
        <p:nvSpPr>
          <p:cNvPr id="4"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smtClean="0">
                <a:solidFill>
                  <a:srgbClr val="000000"/>
                </a:solidFill>
              </a:rPr>
              <a:t>Grouped Frequency Distribution </a:t>
            </a:r>
          </a:p>
          <a:p>
            <a:r>
              <a:rPr lang="en-US" dirty="0" smtClean="0">
                <a:solidFill>
                  <a:srgbClr val="000000"/>
                </a:solidFill>
              </a:rPr>
              <a:t>In a </a:t>
            </a:r>
            <a:r>
              <a:rPr lang="en-US" b="1" dirty="0" smtClean="0">
                <a:solidFill>
                  <a:srgbClr val="C00000"/>
                </a:solidFill>
              </a:rPr>
              <a:t>grouped frequency distribution</a:t>
            </a:r>
            <a:r>
              <a:rPr lang="en-US" dirty="0" smtClean="0">
                <a:solidFill>
                  <a:srgbClr val="000000"/>
                </a:solidFill>
              </a:rPr>
              <a:t>, the data is grouped into different categories, called </a:t>
            </a:r>
            <a:r>
              <a:rPr lang="en-US" b="1" dirty="0" smtClean="0">
                <a:solidFill>
                  <a:srgbClr val="C00000"/>
                </a:solidFill>
              </a:rPr>
              <a:t>classes</a:t>
            </a:r>
            <a:r>
              <a:rPr lang="en-US" dirty="0" smtClean="0">
                <a:solidFill>
                  <a:srgbClr val="000000"/>
                </a:solidFill>
              </a:rPr>
              <a:t>. Each class must have the same width, called the </a:t>
            </a:r>
            <a:r>
              <a:rPr lang="en-US" b="1" dirty="0" smtClean="0">
                <a:solidFill>
                  <a:srgbClr val="C00000"/>
                </a:solidFill>
              </a:rPr>
              <a:t>class width</a:t>
            </a:r>
            <a:r>
              <a:rPr lang="en-US" dirty="0" smtClean="0">
                <a:solidFill>
                  <a:srgbClr val="000000"/>
                </a:solidFill>
              </a:rPr>
              <a:t>, and the classes cannot overlap. The lowest value in a class is called the </a:t>
            </a:r>
            <a:r>
              <a:rPr lang="en-US" b="1" dirty="0" smtClean="0">
                <a:solidFill>
                  <a:srgbClr val="C00000"/>
                </a:solidFill>
              </a:rPr>
              <a:t>lower class limit</a:t>
            </a:r>
            <a:r>
              <a:rPr lang="en-US" dirty="0" smtClean="0">
                <a:solidFill>
                  <a:srgbClr val="000000"/>
                </a:solidFill>
              </a:rPr>
              <a:t>. The highest value in a class is called the </a:t>
            </a:r>
            <a:r>
              <a:rPr lang="en-US" b="1" dirty="0" smtClean="0">
                <a:solidFill>
                  <a:srgbClr val="C00000"/>
                </a:solidFill>
              </a:rPr>
              <a:t>upper class limit</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40313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a:t>
            </a:r>
            <a:endParaRPr lang="en-US" dirty="0"/>
          </a:p>
        </p:txBody>
      </p:sp>
      <p:sp>
        <p:nvSpPr>
          <p:cNvPr id="3" name="Content Placeholder 2"/>
          <p:cNvSpPr>
            <a:spLocks noGrp="1"/>
          </p:cNvSpPr>
          <p:nvPr>
            <p:ph idx="1"/>
          </p:nvPr>
        </p:nvSpPr>
        <p:spPr/>
        <p:txBody>
          <a:bodyPr/>
          <a:lstStyle/>
          <a:p>
            <a:r>
              <a:rPr lang="en-US" dirty="0" smtClean="0"/>
              <a:t>The number of text messages used per month for </a:t>
            </a:r>
            <a:r>
              <a:rPr lang="en-US" dirty="0" smtClean="0">
                <a:solidFill>
                  <a:srgbClr val="0000FF"/>
                </a:solidFill>
              </a:rPr>
              <a:t>52</a:t>
            </a:r>
            <a:r>
              <a:rPr lang="en-US" dirty="0" smtClean="0"/>
              <a:t> individuals was recorded and is listed. Construct a grouped frequency distribution for the data. </a:t>
            </a:r>
            <a:endParaRPr lang="en-US" dirty="0"/>
          </a:p>
        </p:txBody>
      </p:sp>
      <p:graphicFrame>
        <p:nvGraphicFramePr>
          <p:cNvPr id="5" name="Table 4"/>
          <p:cNvGraphicFramePr>
            <a:graphicFrameLocks noGrp="1"/>
          </p:cNvGraphicFramePr>
          <p:nvPr/>
        </p:nvGraphicFramePr>
        <p:xfrm>
          <a:off x="365759" y="2819400"/>
          <a:ext cx="8412482" cy="1828800"/>
        </p:xfrm>
        <a:graphic>
          <a:graphicData uri="http://schemas.openxmlformats.org/drawingml/2006/table">
            <a:tbl>
              <a:tblPr bandRow="1">
                <a:tableStyleId>{5C22544A-7EE6-4342-B048-85BDC9FD1C3A}</a:tableStyleId>
              </a:tblPr>
              <a:tblGrid>
                <a:gridCol w="647114"/>
                <a:gridCol w="647114"/>
                <a:gridCol w="647114"/>
                <a:gridCol w="647114"/>
                <a:gridCol w="647114"/>
                <a:gridCol w="647114"/>
                <a:gridCol w="647114"/>
                <a:gridCol w="647114"/>
                <a:gridCol w="647114"/>
                <a:gridCol w="647114"/>
                <a:gridCol w="647114"/>
                <a:gridCol w="647114"/>
                <a:gridCol w="647114"/>
              </a:tblGrid>
              <a:tr h="370840">
                <a:tc>
                  <a:txBody>
                    <a:bodyPr/>
                    <a:lstStyle/>
                    <a:p>
                      <a:r>
                        <a:rPr lang="en-US" sz="2400" dirty="0" smtClean="0">
                          <a:solidFill>
                            <a:srgbClr val="0000FF"/>
                          </a:solidFill>
                        </a:rPr>
                        <a:t>357</a:t>
                      </a:r>
                      <a:endParaRPr lang="en-US" sz="2400" dirty="0">
                        <a:solidFill>
                          <a:srgbClr val="0000FF"/>
                        </a:solidFill>
                      </a:endParaRPr>
                    </a:p>
                  </a:txBody>
                  <a:tcPr>
                    <a:noFill/>
                  </a:tcPr>
                </a:tc>
                <a:tc>
                  <a:txBody>
                    <a:bodyPr/>
                    <a:lstStyle/>
                    <a:p>
                      <a:r>
                        <a:rPr lang="en-US" sz="2400" dirty="0" smtClean="0">
                          <a:solidFill>
                            <a:srgbClr val="0000FF"/>
                          </a:solidFill>
                        </a:rPr>
                        <a:t>239</a:t>
                      </a:r>
                      <a:endParaRPr lang="en-US" sz="2400" dirty="0">
                        <a:solidFill>
                          <a:srgbClr val="0000FF"/>
                        </a:solidFill>
                      </a:endParaRPr>
                    </a:p>
                  </a:txBody>
                  <a:tcPr>
                    <a:noFill/>
                  </a:tcPr>
                </a:tc>
                <a:tc>
                  <a:txBody>
                    <a:bodyPr/>
                    <a:lstStyle/>
                    <a:p>
                      <a:r>
                        <a:rPr lang="en-US" sz="2400" dirty="0" smtClean="0">
                          <a:solidFill>
                            <a:srgbClr val="0000FF"/>
                          </a:solidFill>
                        </a:rPr>
                        <a:t>379</a:t>
                      </a:r>
                      <a:endParaRPr lang="en-US" sz="2400" dirty="0">
                        <a:solidFill>
                          <a:srgbClr val="0000FF"/>
                        </a:solidFill>
                      </a:endParaRPr>
                    </a:p>
                  </a:txBody>
                  <a:tcPr>
                    <a:noFill/>
                  </a:tcPr>
                </a:tc>
                <a:tc>
                  <a:txBody>
                    <a:bodyPr/>
                    <a:lstStyle/>
                    <a:p>
                      <a:r>
                        <a:rPr lang="en-US" sz="2400" dirty="0" smtClean="0">
                          <a:solidFill>
                            <a:srgbClr val="0000FF"/>
                          </a:solidFill>
                        </a:rPr>
                        <a:t>381</a:t>
                      </a:r>
                      <a:endParaRPr lang="en-US" sz="2400" dirty="0">
                        <a:solidFill>
                          <a:srgbClr val="0000FF"/>
                        </a:solidFill>
                      </a:endParaRPr>
                    </a:p>
                  </a:txBody>
                  <a:tcPr>
                    <a:noFill/>
                  </a:tcPr>
                </a:tc>
                <a:tc>
                  <a:txBody>
                    <a:bodyPr/>
                    <a:lstStyle/>
                    <a:p>
                      <a:r>
                        <a:rPr lang="en-US" sz="2400" dirty="0" smtClean="0">
                          <a:solidFill>
                            <a:srgbClr val="0000FF"/>
                          </a:solidFill>
                        </a:rPr>
                        <a:t>298</a:t>
                      </a:r>
                      <a:endParaRPr lang="en-US" sz="2400" dirty="0">
                        <a:solidFill>
                          <a:srgbClr val="0000FF"/>
                        </a:solidFill>
                      </a:endParaRPr>
                    </a:p>
                  </a:txBody>
                  <a:tcPr>
                    <a:noFill/>
                  </a:tcPr>
                </a:tc>
                <a:tc>
                  <a:txBody>
                    <a:bodyPr/>
                    <a:lstStyle/>
                    <a:p>
                      <a:r>
                        <a:rPr lang="en-US" sz="2400" dirty="0" smtClean="0">
                          <a:solidFill>
                            <a:srgbClr val="0000FF"/>
                          </a:solidFill>
                        </a:rPr>
                        <a:t>377</a:t>
                      </a:r>
                      <a:endParaRPr lang="en-US" sz="2400" dirty="0">
                        <a:solidFill>
                          <a:srgbClr val="0000FF"/>
                        </a:solidFill>
                      </a:endParaRPr>
                    </a:p>
                  </a:txBody>
                  <a:tcPr>
                    <a:noFill/>
                  </a:tcPr>
                </a:tc>
                <a:tc>
                  <a:txBody>
                    <a:bodyPr/>
                    <a:lstStyle/>
                    <a:p>
                      <a:r>
                        <a:rPr lang="en-US" sz="2400" dirty="0" smtClean="0">
                          <a:solidFill>
                            <a:srgbClr val="0000FF"/>
                          </a:solidFill>
                        </a:rPr>
                        <a:t>130</a:t>
                      </a:r>
                      <a:endParaRPr lang="en-US" sz="2400" dirty="0">
                        <a:solidFill>
                          <a:srgbClr val="0000FF"/>
                        </a:solidFill>
                      </a:endParaRPr>
                    </a:p>
                  </a:txBody>
                  <a:tcPr>
                    <a:noFill/>
                  </a:tcPr>
                </a:tc>
                <a:tc>
                  <a:txBody>
                    <a:bodyPr/>
                    <a:lstStyle/>
                    <a:p>
                      <a:r>
                        <a:rPr lang="en-US" sz="2400" dirty="0" smtClean="0">
                          <a:solidFill>
                            <a:srgbClr val="0000FF"/>
                          </a:solidFill>
                        </a:rPr>
                        <a:t>312</a:t>
                      </a:r>
                      <a:endParaRPr lang="en-US" sz="2400" dirty="0">
                        <a:solidFill>
                          <a:srgbClr val="0000FF"/>
                        </a:solidFill>
                      </a:endParaRPr>
                    </a:p>
                  </a:txBody>
                  <a:tcPr>
                    <a:noFill/>
                  </a:tcPr>
                </a:tc>
                <a:tc>
                  <a:txBody>
                    <a:bodyPr/>
                    <a:lstStyle/>
                    <a:p>
                      <a:r>
                        <a:rPr lang="en-US" sz="2400" dirty="0" smtClean="0">
                          <a:solidFill>
                            <a:srgbClr val="0000FF"/>
                          </a:solidFill>
                        </a:rPr>
                        <a:t>333</a:t>
                      </a:r>
                      <a:endParaRPr lang="en-US" sz="2400" dirty="0">
                        <a:solidFill>
                          <a:srgbClr val="0000FF"/>
                        </a:solidFill>
                      </a:endParaRPr>
                    </a:p>
                  </a:txBody>
                  <a:tcPr>
                    <a:noFill/>
                  </a:tcPr>
                </a:tc>
                <a:tc>
                  <a:txBody>
                    <a:bodyPr/>
                    <a:lstStyle/>
                    <a:p>
                      <a:r>
                        <a:rPr lang="en-US" sz="2400" dirty="0" smtClean="0">
                          <a:solidFill>
                            <a:srgbClr val="0000FF"/>
                          </a:solidFill>
                        </a:rPr>
                        <a:t>287</a:t>
                      </a:r>
                      <a:endParaRPr lang="en-US" sz="2400" dirty="0">
                        <a:solidFill>
                          <a:srgbClr val="0000FF"/>
                        </a:solidFill>
                      </a:endParaRPr>
                    </a:p>
                  </a:txBody>
                  <a:tcPr>
                    <a:noFill/>
                  </a:tcPr>
                </a:tc>
                <a:tc>
                  <a:txBody>
                    <a:bodyPr/>
                    <a:lstStyle/>
                    <a:p>
                      <a:r>
                        <a:rPr lang="en-US" sz="2400" dirty="0" smtClean="0">
                          <a:solidFill>
                            <a:srgbClr val="0000FF"/>
                          </a:solidFill>
                        </a:rPr>
                        <a:t>389</a:t>
                      </a:r>
                      <a:endParaRPr lang="en-US" sz="2400" dirty="0">
                        <a:solidFill>
                          <a:srgbClr val="0000FF"/>
                        </a:solidFill>
                      </a:endParaRPr>
                    </a:p>
                  </a:txBody>
                  <a:tcPr>
                    <a:noFill/>
                  </a:tcPr>
                </a:tc>
                <a:tc>
                  <a:txBody>
                    <a:bodyPr/>
                    <a:lstStyle/>
                    <a:p>
                      <a:r>
                        <a:rPr lang="en-US" sz="2400" dirty="0" smtClean="0">
                          <a:solidFill>
                            <a:srgbClr val="0000FF"/>
                          </a:solidFill>
                        </a:rPr>
                        <a:t>357</a:t>
                      </a:r>
                      <a:endParaRPr lang="en-US" sz="2400" dirty="0">
                        <a:solidFill>
                          <a:srgbClr val="0000FF"/>
                        </a:solidFill>
                      </a:endParaRPr>
                    </a:p>
                  </a:txBody>
                  <a:tcPr>
                    <a:noFill/>
                  </a:tcPr>
                </a:tc>
                <a:tc>
                  <a:txBody>
                    <a:bodyPr/>
                    <a:lstStyle/>
                    <a:p>
                      <a:r>
                        <a:rPr lang="en-US" sz="2400" dirty="0" smtClean="0">
                          <a:solidFill>
                            <a:srgbClr val="0000FF"/>
                          </a:solidFill>
                        </a:rPr>
                        <a:t>328</a:t>
                      </a:r>
                      <a:endParaRPr lang="en-US" sz="2400" dirty="0">
                        <a:solidFill>
                          <a:srgbClr val="0000FF"/>
                        </a:solidFill>
                      </a:endParaRPr>
                    </a:p>
                  </a:txBody>
                  <a:tcPr>
                    <a:noFill/>
                  </a:tcPr>
                </a:tc>
              </a:tr>
              <a:tr h="370840">
                <a:tc>
                  <a:txBody>
                    <a:bodyPr/>
                    <a:lstStyle/>
                    <a:p>
                      <a:r>
                        <a:rPr lang="en-US" sz="2400" dirty="0" smtClean="0">
                          <a:solidFill>
                            <a:srgbClr val="0000FF"/>
                          </a:solidFill>
                        </a:rPr>
                        <a:t>345</a:t>
                      </a:r>
                      <a:endParaRPr lang="en-US" sz="2400" dirty="0">
                        <a:solidFill>
                          <a:srgbClr val="0000FF"/>
                        </a:solidFill>
                      </a:endParaRPr>
                    </a:p>
                  </a:txBody>
                  <a:tcPr>
                    <a:noFill/>
                  </a:tcPr>
                </a:tc>
                <a:tc>
                  <a:txBody>
                    <a:bodyPr/>
                    <a:lstStyle/>
                    <a:p>
                      <a:r>
                        <a:rPr lang="en-US" sz="2400" dirty="0" smtClean="0">
                          <a:solidFill>
                            <a:srgbClr val="0000FF"/>
                          </a:solidFill>
                        </a:rPr>
                        <a:t>301</a:t>
                      </a:r>
                      <a:endParaRPr lang="en-US" sz="2400" dirty="0">
                        <a:solidFill>
                          <a:srgbClr val="0000FF"/>
                        </a:solidFill>
                      </a:endParaRPr>
                    </a:p>
                  </a:txBody>
                  <a:tcPr>
                    <a:noFill/>
                  </a:tcPr>
                </a:tc>
                <a:tc>
                  <a:txBody>
                    <a:bodyPr/>
                    <a:lstStyle/>
                    <a:p>
                      <a:r>
                        <a:rPr lang="en-US" sz="2400" dirty="0" smtClean="0">
                          <a:solidFill>
                            <a:srgbClr val="0000FF"/>
                          </a:solidFill>
                        </a:rPr>
                        <a:t>278</a:t>
                      </a:r>
                      <a:endParaRPr lang="en-US" sz="2400" dirty="0">
                        <a:solidFill>
                          <a:srgbClr val="0000FF"/>
                        </a:solidFill>
                      </a:endParaRPr>
                    </a:p>
                  </a:txBody>
                  <a:tcPr>
                    <a:noFill/>
                  </a:tcPr>
                </a:tc>
                <a:tc>
                  <a:txBody>
                    <a:bodyPr/>
                    <a:lstStyle/>
                    <a:p>
                      <a:r>
                        <a:rPr lang="en-US" sz="2400" dirty="0" smtClean="0">
                          <a:solidFill>
                            <a:srgbClr val="0000FF"/>
                          </a:solidFill>
                        </a:rPr>
                        <a:t>222</a:t>
                      </a:r>
                      <a:endParaRPr lang="en-US" sz="2400" dirty="0">
                        <a:solidFill>
                          <a:srgbClr val="0000FF"/>
                        </a:solidFill>
                      </a:endParaRPr>
                    </a:p>
                  </a:txBody>
                  <a:tcPr>
                    <a:noFill/>
                  </a:tcPr>
                </a:tc>
                <a:tc>
                  <a:txBody>
                    <a:bodyPr/>
                    <a:lstStyle/>
                    <a:p>
                      <a:r>
                        <a:rPr lang="en-US" sz="2400" dirty="0" smtClean="0">
                          <a:solidFill>
                            <a:srgbClr val="0000FF"/>
                          </a:solidFill>
                        </a:rPr>
                        <a:t>388</a:t>
                      </a:r>
                      <a:endParaRPr lang="en-US" sz="2400" dirty="0">
                        <a:solidFill>
                          <a:srgbClr val="0000FF"/>
                        </a:solidFill>
                      </a:endParaRPr>
                    </a:p>
                  </a:txBody>
                  <a:tcPr>
                    <a:noFill/>
                  </a:tcPr>
                </a:tc>
                <a:tc>
                  <a:txBody>
                    <a:bodyPr/>
                    <a:lstStyle/>
                    <a:p>
                      <a:r>
                        <a:rPr lang="en-US" sz="2400" dirty="0" smtClean="0">
                          <a:solidFill>
                            <a:srgbClr val="0000FF"/>
                          </a:solidFill>
                        </a:rPr>
                        <a:t>391</a:t>
                      </a:r>
                      <a:endParaRPr lang="en-US" sz="2400" dirty="0">
                        <a:solidFill>
                          <a:srgbClr val="0000FF"/>
                        </a:solidFill>
                      </a:endParaRPr>
                    </a:p>
                  </a:txBody>
                  <a:tcPr>
                    <a:noFill/>
                  </a:tcPr>
                </a:tc>
                <a:tc>
                  <a:txBody>
                    <a:bodyPr/>
                    <a:lstStyle/>
                    <a:p>
                      <a:r>
                        <a:rPr lang="en-US" sz="2400" dirty="0" smtClean="0">
                          <a:solidFill>
                            <a:srgbClr val="0000FF"/>
                          </a:solidFill>
                        </a:rPr>
                        <a:t>295</a:t>
                      </a:r>
                      <a:endParaRPr lang="en-US" sz="2400" dirty="0">
                        <a:solidFill>
                          <a:srgbClr val="0000FF"/>
                        </a:solidFill>
                      </a:endParaRPr>
                    </a:p>
                  </a:txBody>
                  <a:tcPr>
                    <a:noFill/>
                  </a:tcPr>
                </a:tc>
                <a:tc>
                  <a:txBody>
                    <a:bodyPr/>
                    <a:lstStyle/>
                    <a:p>
                      <a:r>
                        <a:rPr lang="en-US" sz="2400" dirty="0" smtClean="0">
                          <a:solidFill>
                            <a:srgbClr val="0000FF"/>
                          </a:solidFill>
                        </a:rPr>
                        <a:t>342</a:t>
                      </a:r>
                      <a:endParaRPr lang="en-US" sz="2400" dirty="0">
                        <a:solidFill>
                          <a:srgbClr val="0000FF"/>
                        </a:solidFill>
                      </a:endParaRPr>
                    </a:p>
                  </a:txBody>
                  <a:tcPr>
                    <a:noFill/>
                  </a:tcPr>
                </a:tc>
                <a:tc>
                  <a:txBody>
                    <a:bodyPr/>
                    <a:lstStyle/>
                    <a:p>
                      <a:r>
                        <a:rPr lang="en-US" sz="2400" dirty="0" smtClean="0">
                          <a:solidFill>
                            <a:srgbClr val="0000FF"/>
                          </a:solidFill>
                        </a:rPr>
                        <a:t>327</a:t>
                      </a:r>
                      <a:endParaRPr lang="en-US" sz="2400" dirty="0">
                        <a:solidFill>
                          <a:srgbClr val="0000FF"/>
                        </a:solidFill>
                      </a:endParaRPr>
                    </a:p>
                  </a:txBody>
                  <a:tcPr>
                    <a:noFill/>
                  </a:tcPr>
                </a:tc>
                <a:tc>
                  <a:txBody>
                    <a:bodyPr/>
                    <a:lstStyle/>
                    <a:p>
                      <a:r>
                        <a:rPr lang="en-US" sz="2400" dirty="0" smtClean="0">
                          <a:solidFill>
                            <a:srgbClr val="0000FF"/>
                          </a:solidFill>
                        </a:rPr>
                        <a:t>276</a:t>
                      </a:r>
                      <a:endParaRPr lang="en-US" sz="2400" dirty="0">
                        <a:solidFill>
                          <a:srgbClr val="0000FF"/>
                        </a:solidFill>
                      </a:endParaRPr>
                    </a:p>
                  </a:txBody>
                  <a:tcPr>
                    <a:noFill/>
                  </a:tcPr>
                </a:tc>
                <a:tc>
                  <a:txBody>
                    <a:bodyPr/>
                    <a:lstStyle/>
                    <a:p>
                      <a:r>
                        <a:rPr lang="en-US" sz="2400" dirty="0" smtClean="0">
                          <a:solidFill>
                            <a:srgbClr val="0000FF"/>
                          </a:solidFill>
                        </a:rPr>
                        <a:t>289</a:t>
                      </a:r>
                      <a:endParaRPr lang="en-US" sz="2400" dirty="0">
                        <a:solidFill>
                          <a:srgbClr val="0000FF"/>
                        </a:solidFill>
                      </a:endParaRPr>
                    </a:p>
                  </a:txBody>
                  <a:tcPr>
                    <a:noFill/>
                  </a:tcPr>
                </a:tc>
                <a:tc>
                  <a:txBody>
                    <a:bodyPr/>
                    <a:lstStyle/>
                    <a:p>
                      <a:r>
                        <a:rPr lang="en-US" sz="2400" dirty="0" smtClean="0">
                          <a:solidFill>
                            <a:srgbClr val="0000FF"/>
                          </a:solidFill>
                        </a:rPr>
                        <a:t>367</a:t>
                      </a:r>
                      <a:endParaRPr lang="en-US" sz="2400" dirty="0">
                        <a:solidFill>
                          <a:srgbClr val="0000FF"/>
                        </a:solidFill>
                      </a:endParaRPr>
                    </a:p>
                  </a:txBody>
                  <a:tcPr>
                    <a:noFill/>
                  </a:tcPr>
                </a:tc>
                <a:tc>
                  <a:txBody>
                    <a:bodyPr/>
                    <a:lstStyle/>
                    <a:p>
                      <a:r>
                        <a:rPr lang="en-US" sz="2400" dirty="0" smtClean="0">
                          <a:solidFill>
                            <a:srgbClr val="0000FF"/>
                          </a:solidFill>
                        </a:rPr>
                        <a:t>399</a:t>
                      </a:r>
                      <a:endParaRPr lang="en-US" sz="2400" dirty="0">
                        <a:solidFill>
                          <a:srgbClr val="0000FF"/>
                        </a:solidFill>
                      </a:endParaRPr>
                    </a:p>
                  </a:txBody>
                  <a:tcPr>
                    <a:noFill/>
                  </a:tcPr>
                </a:tc>
              </a:tr>
              <a:tr h="370840">
                <a:tc>
                  <a:txBody>
                    <a:bodyPr/>
                    <a:lstStyle/>
                    <a:p>
                      <a:r>
                        <a:rPr lang="en-US" sz="2400" dirty="0" smtClean="0">
                          <a:solidFill>
                            <a:srgbClr val="0000FF"/>
                          </a:solidFill>
                        </a:rPr>
                        <a:t>265</a:t>
                      </a:r>
                      <a:endParaRPr lang="en-US" sz="2400" dirty="0">
                        <a:solidFill>
                          <a:srgbClr val="0000FF"/>
                        </a:solidFill>
                      </a:endParaRPr>
                    </a:p>
                  </a:txBody>
                  <a:tcPr>
                    <a:noFill/>
                  </a:tcPr>
                </a:tc>
                <a:tc>
                  <a:txBody>
                    <a:bodyPr/>
                    <a:lstStyle/>
                    <a:p>
                      <a:r>
                        <a:rPr lang="en-US" sz="2400" dirty="0" smtClean="0">
                          <a:solidFill>
                            <a:srgbClr val="0000FF"/>
                          </a:solidFill>
                        </a:rPr>
                        <a:t>298</a:t>
                      </a:r>
                      <a:endParaRPr lang="en-US" sz="2400" dirty="0">
                        <a:solidFill>
                          <a:srgbClr val="0000FF"/>
                        </a:solidFill>
                      </a:endParaRPr>
                    </a:p>
                  </a:txBody>
                  <a:tcPr>
                    <a:noFill/>
                  </a:tcPr>
                </a:tc>
                <a:tc>
                  <a:txBody>
                    <a:bodyPr/>
                    <a:lstStyle/>
                    <a:p>
                      <a:r>
                        <a:rPr lang="en-US" sz="2400" dirty="0" smtClean="0">
                          <a:solidFill>
                            <a:srgbClr val="0000FF"/>
                          </a:solidFill>
                        </a:rPr>
                        <a:t>326</a:t>
                      </a:r>
                      <a:endParaRPr lang="en-US" sz="2400" dirty="0">
                        <a:solidFill>
                          <a:srgbClr val="0000FF"/>
                        </a:solidFill>
                      </a:endParaRPr>
                    </a:p>
                  </a:txBody>
                  <a:tcPr>
                    <a:noFill/>
                  </a:tcPr>
                </a:tc>
                <a:tc>
                  <a:txBody>
                    <a:bodyPr/>
                    <a:lstStyle/>
                    <a:p>
                      <a:r>
                        <a:rPr lang="en-US" sz="2400" dirty="0" smtClean="0">
                          <a:solidFill>
                            <a:srgbClr val="0000FF"/>
                          </a:solidFill>
                        </a:rPr>
                        <a:t>301</a:t>
                      </a:r>
                      <a:endParaRPr lang="en-US" sz="2400" dirty="0">
                        <a:solidFill>
                          <a:srgbClr val="0000FF"/>
                        </a:solidFill>
                      </a:endParaRPr>
                    </a:p>
                  </a:txBody>
                  <a:tcPr>
                    <a:noFill/>
                  </a:tcPr>
                </a:tc>
                <a:tc>
                  <a:txBody>
                    <a:bodyPr/>
                    <a:lstStyle/>
                    <a:p>
                      <a:r>
                        <a:rPr lang="en-US" sz="2400" dirty="0" smtClean="0">
                          <a:solidFill>
                            <a:srgbClr val="0000FF"/>
                          </a:solidFill>
                        </a:rPr>
                        <a:t>333</a:t>
                      </a:r>
                      <a:endParaRPr lang="en-US" sz="2400" dirty="0">
                        <a:solidFill>
                          <a:srgbClr val="0000FF"/>
                        </a:solidFill>
                      </a:endParaRPr>
                    </a:p>
                  </a:txBody>
                  <a:tcPr>
                    <a:noFill/>
                  </a:tcPr>
                </a:tc>
                <a:tc>
                  <a:txBody>
                    <a:bodyPr/>
                    <a:lstStyle/>
                    <a:p>
                      <a:r>
                        <a:rPr lang="en-US" sz="2400" dirty="0" smtClean="0">
                          <a:solidFill>
                            <a:srgbClr val="0000FF"/>
                          </a:solidFill>
                        </a:rPr>
                        <a:t>344</a:t>
                      </a:r>
                      <a:endParaRPr lang="en-US" sz="2400" dirty="0">
                        <a:solidFill>
                          <a:srgbClr val="0000FF"/>
                        </a:solidFill>
                      </a:endParaRPr>
                    </a:p>
                  </a:txBody>
                  <a:tcPr>
                    <a:noFill/>
                  </a:tcPr>
                </a:tc>
                <a:tc>
                  <a:txBody>
                    <a:bodyPr/>
                    <a:lstStyle/>
                    <a:p>
                      <a:r>
                        <a:rPr lang="en-US" sz="2400" dirty="0" smtClean="0">
                          <a:solidFill>
                            <a:srgbClr val="0000FF"/>
                          </a:solidFill>
                        </a:rPr>
                        <a:t>313</a:t>
                      </a:r>
                      <a:endParaRPr lang="en-US" sz="2400" dirty="0">
                        <a:solidFill>
                          <a:srgbClr val="0000FF"/>
                        </a:solidFill>
                      </a:endParaRPr>
                    </a:p>
                  </a:txBody>
                  <a:tcPr>
                    <a:noFill/>
                  </a:tcPr>
                </a:tc>
                <a:tc>
                  <a:txBody>
                    <a:bodyPr/>
                    <a:lstStyle/>
                    <a:p>
                      <a:r>
                        <a:rPr lang="en-US" sz="2400" dirty="0" smtClean="0">
                          <a:solidFill>
                            <a:srgbClr val="0000FF"/>
                          </a:solidFill>
                        </a:rPr>
                        <a:t>389</a:t>
                      </a:r>
                      <a:endParaRPr lang="en-US" sz="2400" dirty="0">
                        <a:solidFill>
                          <a:srgbClr val="0000FF"/>
                        </a:solidFill>
                      </a:endParaRPr>
                    </a:p>
                  </a:txBody>
                  <a:tcPr>
                    <a:noFill/>
                  </a:tcPr>
                </a:tc>
                <a:tc>
                  <a:txBody>
                    <a:bodyPr/>
                    <a:lstStyle/>
                    <a:p>
                      <a:r>
                        <a:rPr lang="en-US" sz="2400" dirty="0" smtClean="0">
                          <a:solidFill>
                            <a:srgbClr val="0000FF"/>
                          </a:solidFill>
                        </a:rPr>
                        <a:t>372</a:t>
                      </a:r>
                      <a:endParaRPr lang="en-US" sz="2400" dirty="0">
                        <a:solidFill>
                          <a:srgbClr val="0000FF"/>
                        </a:solidFill>
                      </a:endParaRPr>
                    </a:p>
                  </a:txBody>
                  <a:tcPr>
                    <a:noFill/>
                  </a:tcPr>
                </a:tc>
                <a:tc>
                  <a:txBody>
                    <a:bodyPr/>
                    <a:lstStyle/>
                    <a:p>
                      <a:r>
                        <a:rPr lang="en-US" sz="2400" dirty="0" smtClean="0">
                          <a:solidFill>
                            <a:srgbClr val="0000FF"/>
                          </a:solidFill>
                        </a:rPr>
                        <a:t>369</a:t>
                      </a:r>
                      <a:endParaRPr lang="en-US" sz="2400" dirty="0">
                        <a:solidFill>
                          <a:srgbClr val="0000FF"/>
                        </a:solidFill>
                      </a:endParaRPr>
                    </a:p>
                  </a:txBody>
                  <a:tcPr>
                    <a:noFill/>
                  </a:tcPr>
                </a:tc>
                <a:tc>
                  <a:txBody>
                    <a:bodyPr/>
                    <a:lstStyle/>
                    <a:p>
                      <a:r>
                        <a:rPr lang="en-US" sz="2400" dirty="0" smtClean="0">
                          <a:solidFill>
                            <a:srgbClr val="0000FF"/>
                          </a:solidFill>
                        </a:rPr>
                        <a:t>328</a:t>
                      </a:r>
                      <a:endParaRPr lang="en-US" sz="2400" dirty="0">
                        <a:solidFill>
                          <a:srgbClr val="0000FF"/>
                        </a:solidFill>
                      </a:endParaRPr>
                    </a:p>
                  </a:txBody>
                  <a:tcPr>
                    <a:noFill/>
                  </a:tcPr>
                </a:tc>
                <a:tc>
                  <a:txBody>
                    <a:bodyPr/>
                    <a:lstStyle/>
                    <a:p>
                      <a:r>
                        <a:rPr lang="en-US" sz="2400" dirty="0" smtClean="0">
                          <a:solidFill>
                            <a:srgbClr val="0000FF"/>
                          </a:solidFill>
                        </a:rPr>
                        <a:t>337</a:t>
                      </a:r>
                      <a:endParaRPr lang="en-US" sz="2400" dirty="0">
                        <a:solidFill>
                          <a:srgbClr val="0000FF"/>
                        </a:solidFill>
                      </a:endParaRPr>
                    </a:p>
                  </a:txBody>
                  <a:tcPr>
                    <a:noFill/>
                  </a:tcPr>
                </a:tc>
                <a:tc>
                  <a:txBody>
                    <a:bodyPr/>
                    <a:lstStyle/>
                    <a:p>
                      <a:r>
                        <a:rPr lang="en-US" sz="2400" dirty="0" smtClean="0">
                          <a:solidFill>
                            <a:srgbClr val="0000FF"/>
                          </a:solidFill>
                        </a:rPr>
                        <a:t>317</a:t>
                      </a:r>
                      <a:endParaRPr lang="en-US" sz="2400" dirty="0">
                        <a:solidFill>
                          <a:srgbClr val="0000FF"/>
                        </a:solidFill>
                      </a:endParaRPr>
                    </a:p>
                  </a:txBody>
                  <a:tcPr>
                    <a:noFill/>
                  </a:tcPr>
                </a:tc>
              </a:tr>
              <a:tr h="370840">
                <a:tc>
                  <a:txBody>
                    <a:bodyPr/>
                    <a:lstStyle/>
                    <a:p>
                      <a:r>
                        <a:rPr lang="en-US" sz="2400" dirty="0" smtClean="0">
                          <a:solidFill>
                            <a:srgbClr val="0000FF"/>
                          </a:solidFill>
                        </a:rPr>
                        <a:t>352</a:t>
                      </a:r>
                      <a:endParaRPr lang="en-US" sz="2400" dirty="0">
                        <a:solidFill>
                          <a:srgbClr val="0000FF"/>
                        </a:solidFill>
                      </a:endParaRPr>
                    </a:p>
                  </a:txBody>
                  <a:tcPr>
                    <a:noFill/>
                  </a:tcPr>
                </a:tc>
                <a:tc>
                  <a:txBody>
                    <a:bodyPr/>
                    <a:lstStyle/>
                    <a:p>
                      <a:r>
                        <a:rPr lang="en-US" sz="2400" dirty="0" smtClean="0">
                          <a:solidFill>
                            <a:srgbClr val="0000FF"/>
                          </a:solidFill>
                        </a:rPr>
                        <a:t>189</a:t>
                      </a:r>
                      <a:endParaRPr lang="en-US" sz="2400" dirty="0">
                        <a:solidFill>
                          <a:srgbClr val="0000FF"/>
                        </a:solidFill>
                      </a:endParaRPr>
                    </a:p>
                  </a:txBody>
                  <a:tcPr>
                    <a:noFill/>
                  </a:tcPr>
                </a:tc>
                <a:tc>
                  <a:txBody>
                    <a:bodyPr/>
                    <a:lstStyle/>
                    <a:p>
                      <a:r>
                        <a:rPr lang="en-US" sz="2400" dirty="0" smtClean="0">
                          <a:solidFill>
                            <a:srgbClr val="0000FF"/>
                          </a:solidFill>
                        </a:rPr>
                        <a:t>355</a:t>
                      </a:r>
                      <a:endParaRPr lang="en-US" sz="2400" dirty="0">
                        <a:solidFill>
                          <a:srgbClr val="0000FF"/>
                        </a:solidFill>
                      </a:endParaRPr>
                    </a:p>
                  </a:txBody>
                  <a:tcPr>
                    <a:noFill/>
                  </a:tcPr>
                </a:tc>
                <a:tc>
                  <a:txBody>
                    <a:bodyPr/>
                    <a:lstStyle/>
                    <a:p>
                      <a:r>
                        <a:rPr lang="en-US" sz="2400" dirty="0" smtClean="0">
                          <a:solidFill>
                            <a:srgbClr val="0000FF"/>
                          </a:solidFill>
                        </a:rPr>
                        <a:t>318</a:t>
                      </a:r>
                      <a:endParaRPr lang="en-US" sz="2400" dirty="0">
                        <a:solidFill>
                          <a:srgbClr val="0000FF"/>
                        </a:solidFill>
                      </a:endParaRPr>
                    </a:p>
                  </a:txBody>
                  <a:tcPr>
                    <a:noFill/>
                  </a:tcPr>
                </a:tc>
                <a:tc>
                  <a:txBody>
                    <a:bodyPr/>
                    <a:lstStyle/>
                    <a:p>
                      <a:r>
                        <a:rPr lang="en-US" sz="2400" dirty="0" smtClean="0">
                          <a:solidFill>
                            <a:srgbClr val="0000FF"/>
                          </a:solidFill>
                        </a:rPr>
                        <a:t>272</a:t>
                      </a:r>
                      <a:endParaRPr lang="en-US" sz="2400" dirty="0">
                        <a:solidFill>
                          <a:srgbClr val="0000FF"/>
                        </a:solidFill>
                      </a:endParaRPr>
                    </a:p>
                  </a:txBody>
                  <a:tcPr>
                    <a:noFill/>
                  </a:tcPr>
                </a:tc>
                <a:tc>
                  <a:txBody>
                    <a:bodyPr/>
                    <a:lstStyle/>
                    <a:p>
                      <a:r>
                        <a:rPr lang="en-US" sz="2400" dirty="0" smtClean="0">
                          <a:solidFill>
                            <a:srgbClr val="0000FF"/>
                          </a:solidFill>
                        </a:rPr>
                        <a:t>361</a:t>
                      </a:r>
                      <a:endParaRPr lang="en-US" sz="2400" dirty="0">
                        <a:solidFill>
                          <a:srgbClr val="0000FF"/>
                        </a:solidFill>
                      </a:endParaRPr>
                    </a:p>
                  </a:txBody>
                  <a:tcPr>
                    <a:noFill/>
                  </a:tcPr>
                </a:tc>
                <a:tc>
                  <a:txBody>
                    <a:bodyPr/>
                    <a:lstStyle/>
                    <a:p>
                      <a:r>
                        <a:rPr lang="en-US" sz="2400" dirty="0" smtClean="0">
                          <a:solidFill>
                            <a:srgbClr val="0000FF"/>
                          </a:solidFill>
                        </a:rPr>
                        <a:t>340</a:t>
                      </a:r>
                      <a:endParaRPr lang="en-US" sz="2400" dirty="0">
                        <a:solidFill>
                          <a:srgbClr val="0000FF"/>
                        </a:solidFill>
                      </a:endParaRPr>
                    </a:p>
                  </a:txBody>
                  <a:tcPr>
                    <a:noFill/>
                  </a:tcPr>
                </a:tc>
                <a:tc>
                  <a:txBody>
                    <a:bodyPr/>
                    <a:lstStyle/>
                    <a:p>
                      <a:r>
                        <a:rPr lang="en-US" sz="2400" dirty="0" smtClean="0">
                          <a:solidFill>
                            <a:srgbClr val="0000FF"/>
                          </a:solidFill>
                        </a:rPr>
                        <a:t>322</a:t>
                      </a:r>
                      <a:endParaRPr lang="en-US" sz="2400" dirty="0">
                        <a:solidFill>
                          <a:srgbClr val="0000FF"/>
                        </a:solidFill>
                      </a:endParaRPr>
                    </a:p>
                  </a:txBody>
                  <a:tcPr>
                    <a:noFill/>
                  </a:tcPr>
                </a:tc>
                <a:tc>
                  <a:txBody>
                    <a:bodyPr/>
                    <a:lstStyle/>
                    <a:p>
                      <a:r>
                        <a:rPr lang="en-US" sz="2400" dirty="0" smtClean="0">
                          <a:solidFill>
                            <a:srgbClr val="0000FF"/>
                          </a:solidFill>
                        </a:rPr>
                        <a:t>371</a:t>
                      </a:r>
                      <a:endParaRPr lang="en-US" sz="2400" dirty="0">
                        <a:solidFill>
                          <a:srgbClr val="0000FF"/>
                        </a:solidFill>
                      </a:endParaRPr>
                    </a:p>
                  </a:txBody>
                  <a:tcPr>
                    <a:noFill/>
                  </a:tcPr>
                </a:tc>
                <a:tc>
                  <a:txBody>
                    <a:bodyPr/>
                    <a:lstStyle/>
                    <a:p>
                      <a:r>
                        <a:rPr lang="en-US" sz="2400" dirty="0" smtClean="0">
                          <a:solidFill>
                            <a:srgbClr val="0000FF"/>
                          </a:solidFill>
                        </a:rPr>
                        <a:t>358</a:t>
                      </a:r>
                      <a:endParaRPr lang="en-US" sz="2400" dirty="0">
                        <a:solidFill>
                          <a:srgbClr val="0000FF"/>
                        </a:solidFill>
                      </a:endParaRPr>
                    </a:p>
                  </a:txBody>
                  <a:tcPr>
                    <a:noFill/>
                  </a:tcPr>
                </a:tc>
                <a:tc>
                  <a:txBody>
                    <a:bodyPr/>
                    <a:lstStyle/>
                    <a:p>
                      <a:r>
                        <a:rPr lang="en-US" sz="2400" dirty="0" smtClean="0">
                          <a:solidFill>
                            <a:srgbClr val="0000FF"/>
                          </a:solidFill>
                        </a:rPr>
                        <a:t>266</a:t>
                      </a:r>
                      <a:endParaRPr lang="en-US" sz="2400" dirty="0">
                        <a:solidFill>
                          <a:srgbClr val="0000FF"/>
                        </a:solidFill>
                      </a:endParaRPr>
                    </a:p>
                  </a:txBody>
                  <a:tcPr>
                    <a:noFill/>
                  </a:tcPr>
                </a:tc>
                <a:tc>
                  <a:txBody>
                    <a:bodyPr/>
                    <a:lstStyle/>
                    <a:p>
                      <a:r>
                        <a:rPr lang="en-US" sz="2400" dirty="0" smtClean="0">
                          <a:solidFill>
                            <a:srgbClr val="0000FF"/>
                          </a:solidFill>
                        </a:rPr>
                        <a:t>345</a:t>
                      </a:r>
                      <a:endParaRPr lang="en-US" sz="2400" dirty="0">
                        <a:solidFill>
                          <a:srgbClr val="0000FF"/>
                        </a:solidFill>
                      </a:endParaRPr>
                    </a:p>
                  </a:txBody>
                  <a:tcPr>
                    <a:noFill/>
                  </a:tcPr>
                </a:tc>
                <a:tc>
                  <a:txBody>
                    <a:bodyPr/>
                    <a:lstStyle/>
                    <a:p>
                      <a:r>
                        <a:rPr lang="en-US" sz="2400" dirty="0" smtClean="0">
                          <a:solidFill>
                            <a:srgbClr val="0000FF"/>
                          </a:solidFill>
                        </a:rPr>
                        <a:t>207</a:t>
                      </a:r>
                      <a:endParaRPr lang="en-US" sz="2400" dirty="0">
                        <a:solidFill>
                          <a:srgbClr val="0000FF"/>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b="1" dirty="0" smtClean="0"/>
              <a:t>Solution </a:t>
            </a:r>
          </a:p>
          <a:p>
            <a:r>
              <a:rPr lang="en-US" dirty="0" smtClean="0"/>
              <a:t>The first thing we need to do is identify the smallest and largest pieces of data to ensure that our distribution will include all of the data values. The smallest number of text messages used was </a:t>
            </a:r>
            <a:r>
              <a:rPr lang="en-US" dirty="0" smtClean="0">
                <a:solidFill>
                  <a:srgbClr val="000099"/>
                </a:solidFill>
              </a:rPr>
              <a:t>130</a:t>
            </a:r>
            <a:r>
              <a:rPr lang="en-US" dirty="0" smtClean="0"/>
              <a:t> and the largest was </a:t>
            </a:r>
            <a:r>
              <a:rPr lang="en-US" dirty="0" smtClean="0">
                <a:solidFill>
                  <a:srgbClr val="0000FF"/>
                </a:solidFill>
              </a:rPr>
              <a:t>399</a:t>
            </a:r>
            <a:r>
              <a:rPr lang="en-US" dirty="0" smtClean="0"/>
              <a:t>. When choosing the number of classes, we don’t want too many or too few class divisions. Remember, if we have too many divisions, we might as well have listed out each individual piece of data, which is overwhelming.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noAutofit/>
          </a:bodyPr>
          <a:lstStyle/>
          <a:p>
            <a:r>
              <a:rPr lang="en-US" dirty="0" smtClean="0"/>
              <a:t>However, if we have too few classes, then the data are all lumped together and don't tell us much. A good rule of thumb is to aim for somewhere between </a:t>
            </a:r>
            <a:r>
              <a:rPr lang="en-US" dirty="0" smtClean="0">
                <a:solidFill>
                  <a:srgbClr val="0000FF"/>
                </a:solidFill>
              </a:rPr>
              <a:t>5</a:t>
            </a:r>
            <a:r>
              <a:rPr lang="en-US" dirty="0" smtClean="0"/>
              <a:t> and </a:t>
            </a:r>
            <a:r>
              <a:rPr lang="en-US" dirty="0" smtClean="0">
                <a:solidFill>
                  <a:srgbClr val="0000FF"/>
                </a:solidFill>
              </a:rPr>
              <a:t>20</a:t>
            </a:r>
            <a:r>
              <a:rPr lang="en-US" dirty="0" smtClean="0"/>
              <a:t> classes. Since our data set covers a spread of almost </a:t>
            </a:r>
            <a:r>
              <a:rPr lang="en-US" dirty="0" smtClean="0">
                <a:solidFill>
                  <a:srgbClr val="0000FF"/>
                </a:solidFill>
              </a:rPr>
              <a:t>270</a:t>
            </a:r>
            <a:r>
              <a:rPr lang="en-US" dirty="0" smtClean="0"/>
              <a:t>, a class width of </a:t>
            </a:r>
            <a:r>
              <a:rPr lang="en-US" dirty="0" smtClean="0">
                <a:solidFill>
                  <a:srgbClr val="0000FF"/>
                </a:solidFill>
              </a:rPr>
              <a:t>50</a:t>
            </a:r>
            <a:r>
              <a:rPr lang="en-US" dirty="0" smtClean="0"/>
              <a:t> is a good place to start. If our classes each have a width of </a:t>
            </a:r>
            <a:r>
              <a:rPr lang="en-US" dirty="0" smtClean="0">
                <a:solidFill>
                  <a:srgbClr val="0000FF"/>
                </a:solidFill>
              </a:rPr>
              <a:t>50</a:t>
            </a:r>
            <a:r>
              <a:rPr lang="en-US" dirty="0" smtClean="0"/>
              <a:t>, where should the first class start? Let’s try with the smallest data value. By adding the width to </a:t>
            </a:r>
            <a:r>
              <a:rPr lang="en-US" dirty="0" smtClean="0">
                <a:solidFill>
                  <a:srgbClr val="0000FF"/>
                </a:solidFill>
              </a:rPr>
              <a:t>130</a:t>
            </a:r>
            <a:r>
              <a:rPr lang="en-US" dirty="0" smtClean="0"/>
              <a:t>, we can find each of the lower class limits. Keep adding classes until all data values can be tallied in the distribution. We then have the following start to our table.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600" cy="4206238"/>
        </p:xfrm>
        <a:graphic>
          <a:graphicData uri="http://schemas.openxmlformats.org/drawingml/2006/table">
            <a:tbl>
              <a:tblPr firstRow="1" bandRow="1">
                <a:tableStyleId>{5C22544A-7EE6-4342-B048-85BDC9FD1C3A}</a:tableStyleId>
              </a:tblPr>
              <a:tblGrid>
                <a:gridCol w="4114800"/>
                <a:gridCol w="4114800"/>
              </a:tblGrid>
              <a:tr h="421694">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4: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832686">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421694">
                <a:tc>
                  <a:txBody>
                    <a:bodyPr/>
                    <a:lstStyle/>
                    <a:p>
                      <a:pPr algn="ctr" fontAlgn="b"/>
                      <a:r>
                        <a:rPr lang="en-US" sz="2400" b="0" i="0" u="none" strike="noStrike">
                          <a:solidFill>
                            <a:srgbClr val="000000"/>
                          </a:solidFill>
                          <a:latin typeface="Calibri"/>
                        </a:rPr>
                        <a:t>130- </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180-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230-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280-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330-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380-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430-</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Since our largest data point is </a:t>
            </a:r>
            <a:r>
              <a:rPr lang="en-US" dirty="0" smtClean="0">
                <a:solidFill>
                  <a:srgbClr val="0000FF"/>
                </a:solidFill>
              </a:rPr>
              <a:t>399</a:t>
            </a:r>
            <a:r>
              <a:rPr lang="en-US" dirty="0" smtClean="0"/>
              <a:t>, it will safely fall into the class that has a lower limit of </a:t>
            </a:r>
            <a:r>
              <a:rPr lang="en-US" dirty="0" smtClean="0">
                <a:solidFill>
                  <a:srgbClr val="0000FF"/>
                </a:solidFill>
              </a:rPr>
              <a:t>380</a:t>
            </a:r>
            <a:r>
              <a:rPr lang="en-US" dirty="0" smtClean="0"/>
              <a:t>, since we can now see that the following class would start at </a:t>
            </a:r>
            <a:r>
              <a:rPr lang="en-US" dirty="0" smtClean="0">
                <a:solidFill>
                  <a:srgbClr val="0000FF"/>
                </a:solidFill>
              </a:rPr>
              <a:t>430</a:t>
            </a:r>
            <a:r>
              <a:rPr lang="en-US" dirty="0" smtClean="0"/>
              <a:t>. Therefore, we do not actually need to add the class beginning with </a:t>
            </a:r>
            <a:r>
              <a:rPr lang="en-US" dirty="0" smtClean="0">
                <a:solidFill>
                  <a:srgbClr val="0000FF"/>
                </a:solidFill>
              </a:rPr>
              <a:t>430</a:t>
            </a:r>
            <a:r>
              <a:rPr lang="en-US" dirty="0" smtClean="0"/>
              <a:t>, and we can stop with 6 classes. Next, in order to find upper class limits, we can use the lower limits. For the first upper limit, simply count backwards one unit from the lower limit of the second class, making sure the classes don’t overlap with one another.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For example, the first upper class limit will be </a:t>
            </a:r>
          </a:p>
          <a:p>
            <a:pPr>
              <a:spcBef>
                <a:spcPts val="0"/>
              </a:spcBef>
            </a:pPr>
            <a:r>
              <a:rPr lang="en-US" dirty="0" smtClean="0">
                <a:solidFill>
                  <a:srgbClr val="000099"/>
                </a:solidFill>
              </a:rPr>
              <a:t>180 – 1 = 179</a:t>
            </a:r>
            <a:r>
              <a:rPr lang="en-US" dirty="0" smtClean="0"/>
              <a:t>. We could continue this same process of subtraction to obtain the remaining upper limits. Alternatively, we can simply add the class width of </a:t>
            </a:r>
            <a:r>
              <a:rPr lang="en-US" dirty="0" smtClean="0">
                <a:solidFill>
                  <a:srgbClr val="0000FF"/>
                </a:solidFill>
              </a:rPr>
              <a:t>50</a:t>
            </a:r>
            <a:r>
              <a:rPr lang="en-US" dirty="0" smtClean="0"/>
              <a:t> to the upper limit we just found. Either method produces identical upper limits.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smtClean="0">
                <a:solidFill>
                  <a:schemeClr val="accent1"/>
                </a:solidFill>
              </a:rPr>
              <a:t>Objectives</a:t>
            </a:r>
          </a:p>
        </p:txBody>
      </p:sp>
      <p:sp>
        <p:nvSpPr>
          <p:cNvPr id="5123" name="Rectangle 3"/>
          <p:cNvSpPr>
            <a:spLocks noGrp="1"/>
          </p:cNvSpPr>
          <p:nvPr>
            <p:ph idx="1"/>
          </p:nvPr>
        </p:nvSpPr>
        <p:spPr>
          <a:xfrm>
            <a:off x="457200" y="1280160"/>
            <a:ext cx="8229600" cy="2074414"/>
          </a:xfrm>
          <a:prstGeom prst="rect">
            <a:avLst/>
          </a:prstGeom>
          <a:noFill/>
        </p:spPr>
        <p:txBody>
          <a:bodyPr>
            <a:spAutoFit/>
          </a:bodyPr>
          <a:lstStyle/>
          <a:p>
            <a:pPr marL="457200" indent="-457200">
              <a:buFont typeface="Courier New" panose="02070309020205020404" pitchFamily="49" charset="0"/>
              <a:buChar char="o"/>
            </a:pPr>
            <a:r>
              <a:rPr lang="en-US" dirty="0"/>
              <a:t>Interpret the data in different types of </a:t>
            </a:r>
            <a:r>
              <a:rPr lang="en-US" dirty="0" smtClean="0"/>
              <a:t>graphs.</a:t>
            </a:r>
            <a:endParaRPr lang="en-US" dirty="0"/>
          </a:p>
          <a:p>
            <a:pPr marL="457200" indent="-457200">
              <a:buFont typeface="Courier New" panose="02070309020205020404" pitchFamily="49" charset="0"/>
              <a:buChar char="o"/>
            </a:pPr>
            <a:r>
              <a:rPr lang="en-US" dirty="0"/>
              <a:t>Understand frequency </a:t>
            </a:r>
            <a:r>
              <a:rPr lang="en-US" dirty="0" smtClean="0"/>
              <a:t>distributions.</a:t>
            </a:r>
            <a:endParaRPr lang="en-US" dirty="0"/>
          </a:p>
          <a:p>
            <a:pPr marL="457200" indent="-457200">
              <a:buFont typeface="Courier New" panose="02070309020205020404" pitchFamily="49" charset="0"/>
              <a:buChar char="o"/>
            </a:pPr>
            <a:r>
              <a:rPr lang="en-US" dirty="0"/>
              <a:t>Understand the different types of </a:t>
            </a:r>
            <a:r>
              <a:rPr lang="en-US" dirty="0" smtClean="0"/>
              <a:t>graphs.</a:t>
            </a:r>
            <a:endParaRPr lang="en-US" dirty="0"/>
          </a:p>
          <a:p>
            <a:pPr marL="457200" indent="-457200">
              <a:buFont typeface="Courier New" panose="02070309020205020404" pitchFamily="49" charset="0"/>
              <a:buChar char="o"/>
            </a:pPr>
            <a:r>
              <a:rPr lang="en-US" dirty="0"/>
              <a:t>Understand ways that graphs can be </a:t>
            </a:r>
            <a:r>
              <a:rPr lang="en-US" dirty="0" smtClean="0"/>
              <a:t>misleading.</a:t>
            </a:r>
            <a:endParaRPr lang="en-US" dirty="0"/>
          </a:p>
        </p:txBody>
      </p:sp>
    </p:spTree>
    <p:extLst>
      <p:ext uri="{BB962C8B-B14F-4D97-AF65-F5344CB8AC3E}">
        <p14:creationId xmlns:p14="http://schemas.microsoft.com/office/powerpoint/2010/main" val="363329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graphicFrame>
        <p:nvGraphicFramePr>
          <p:cNvPr id="4" name="Content Placeholder 3"/>
          <p:cNvGraphicFramePr>
            <a:graphicFrameLocks noGrp="1"/>
          </p:cNvGraphicFramePr>
          <p:nvPr>
            <p:ph idx="1"/>
          </p:nvPr>
        </p:nvGraphicFramePr>
        <p:xfrm>
          <a:off x="457200" y="1950718"/>
          <a:ext cx="8229600" cy="3840482"/>
        </p:xfrm>
        <a:graphic>
          <a:graphicData uri="http://schemas.openxmlformats.org/drawingml/2006/table">
            <a:tbl>
              <a:tblPr firstRow="1" bandRow="1">
                <a:tableStyleId>{5C22544A-7EE6-4342-B048-85BDC9FD1C3A}</a:tableStyleId>
              </a:tblPr>
              <a:tblGrid>
                <a:gridCol w="4114800"/>
                <a:gridCol w="4114800"/>
              </a:tblGrid>
              <a:tr h="427927">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5: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844993">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427927">
                <a:tc>
                  <a:txBody>
                    <a:bodyPr/>
                    <a:lstStyle/>
                    <a:p>
                      <a:pPr algn="ctr" fontAlgn="b"/>
                      <a:r>
                        <a:rPr lang="en-US" sz="2400" b="0" i="0" u="none" strike="noStrike">
                          <a:solidFill>
                            <a:srgbClr val="000000"/>
                          </a:solidFill>
                          <a:latin typeface="Calibri"/>
                        </a:rPr>
                        <a:t>130–179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180–229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230–279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280–329</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330–379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380–429</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bl>
          </a:graphicData>
        </a:graphic>
      </p:graphicFrame>
      <p:sp>
        <p:nvSpPr>
          <p:cNvPr id="5" name="Rectangle 4"/>
          <p:cNvSpPr/>
          <p:nvPr/>
        </p:nvSpPr>
        <p:spPr>
          <a:xfrm>
            <a:off x="457200" y="1280160"/>
            <a:ext cx="5178918" cy="523220"/>
          </a:xfrm>
          <a:prstGeom prst="rect">
            <a:avLst/>
          </a:prstGeom>
        </p:spPr>
        <p:txBody>
          <a:bodyPr wrap="none">
            <a:spAutoFit/>
          </a:bodyPr>
          <a:lstStyle/>
          <a:p>
            <a:r>
              <a:rPr lang="en-US" sz="2800" dirty="0" smtClean="0"/>
              <a:t>We then have the following table. </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The only remaining thing to do is to tally the frequencies of each class as shown in Table 6. </a:t>
            </a:r>
            <a:endParaRPr lang="en-US" dirty="0"/>
          </a:p>
        </p:txBody>
      </p:sp>
      <p:graphicFrame>
        <p:nvGraphicFramePr>
          <p:cNvPr id="4" name="Table 3"/>
          <p:cNvGraphicFramePr>
            <a:graphicFrameLocks noGrp="1"/>
          </p:cNvGraphicFramePr>
          <p:nvPr/>
        </p:nvGraphicFramePr>
        <p:xfrm>
          <a:off x="457200" y="2362200"/>
          <a:ext cx="8229600" cy="336804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6: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370840">
                <a:tc>
                  <a:txBody>
                    <a:bodyPr/>
                    <a:lstStyle/>
                    <a:p>
                      <a:pPr algn="ctr" fontAlgn="b"/>
                      <a:r>
                        <a:rPr lang="en-US" sz="2400" b="0" i="0" u="none" strike="noStrike">
                          <a:solidFill>
                            <a:srgbClr val="000000"/>
                          </a:solidFill>
                          <a:latin typeface="Calibri"/>
                        </a:rPr>
                        <a:t>130–179</a:t>
                      </a:r>
                    </a:p>
                  </a:txBody>
                  <a:tcPr marL="9525" marR="9525" marT="9525" marB="0" anchor="b"/>
                </a:tc>
                <a:tc>
                  <a:txBody>
                    <a:bodyPr/>
                    <a:lstStyle/>
                    <a:p>
                      <a:pPr algn="ctr" fontAlgn="b"/>
                      <a:r>
                        <a:rPr lang="en-US" sz="2400" b="0" i="0" u="none" strike="noStrike" dirty="0">
                          <a:solidFill>
                            <a:srgbClr val="FF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180–229</a:t>
                      </a:r>
                    </a:p>
                  </a:txBody>
                  <a:tcPr marL="9525" marR="9525" marT="9525" marB="0" anchor="b"/>
                </a:tc>
                <a:tc>
                  <a:txBody>
                    <a:bodyPr/>
                    <a:lstStyle/>
                    <a:p>
                      <a:pPr algn="ctr" fontAlgn="b"/>
                      <a:r>
                        <a:rPr lang="en-US" sz="2400" b="0" i="0" u="none" strike="noStrike" dirty="0">
                          <a:solidFill>
                            <a:srgbClr val="FF0000"/>
                          </a:solidFill>
                          <a:latin typeface="Calibri"/>
                        </a:rPr>
                        <a:t>3</a:t>
                      </a:r>
                    </a:p>
                  </a:txBody>
                  <a:tcPr marL="9525" marR="9525" marT="9525" marB="0" anchor="b"/>
                </a:tc>
              </a:tr>
              <a:tr h="370840">
                <a:tc>
                  <a:txBody>
                    <a:bodyPr/>
                    <a:lstStyle/>
                    <a:p>
                      <a:pPr algn="ctr" fontAlgn="b"/>
                      <a:r>
                        <a:rPr lang="en-US" sz="2400" b="0" i="0" u="none" strike="noStrike">
                          <a:solidFill>
                            <a:srgbClr val="000000"/>
                          </a:solidFill>
                          <a:latin typeface="Calibri"/>
                        </a:rPr>
                        <a:t>230–279</a:t>
                      </a:r>
                    </a:p>
                  </a:txBody>
                  <a:tcPr marL="9525" marR="9525" marT="9525" marB="0" anchor="b"/>
                </a:tc>
                <a:tc>
                  <a:txBody>
                    <a:bodyPr/>
                    <a:lstStyle/>
                    <a:p>
                      <a:pPr algn="ctr" fontAlgn="b"/>
                      <a:r>
                        <a:rPr lang="en-US" sz="2400" b="0" i="0" u="none" strike="noStrike" dirty="0">
                          <a:solidFill>
                            <a:srgbClr val="FF0000"/>
                          </a:solidFill>
                          <a:latin typeface="Calibri"/>
                        </a:rPr>
                        <a:t>6</a:t>
                      </a:r>
                    </a:p>
                  </a:txBody>
                  <a:tcPr marL="9525" marR="9525" marT="9525" marB="0" anchor="b"/>
                </a:tc>
              </a:tr>
              <a:tr h="370840">
                <a:tc>
                  <a:txBody>
                    <a:bodyPr/>
                    <a:lstStyle/>
                    <a:p>
                      <a:pPr algn="ctr" fontAlgn="b"/>
                      <a:r>
                        <a:rPr lang="en-US" sz="2400" b="0" i="0" u="none" strike="noStrike">
                          <a:solidFill>
                            <a:srgbClr val="000000"/>
                          </a:solidFill>
                          <a:latin typeface="Calibri"/>
                        </a:rPr>
                        <a:t>280–329</a:t>
                      </a:r>
                    </a:p>
                  </a:txBody>
                  <a:tcPr marL="9525" marR="9525" marT="9525" marB="0" anchor="b"/>
                </a:tc>
                <a:tc>
                  <a:txBody>
                    <a:bodyPr/>
                    <a:lstStyle/>
                    <a:p>
                      <a:pPr algn="ctr" fontAlgn="b"/>
                      <a:r>
                        <a:rPr lang="en-US" sz="2400" b="0" i="0" u="none" strike="noStrike" dirty="0">
                          <a:solidFill>
                            <a:srgbClr val="FF0000"/>
                          </a:solidFill>
                          <a:latin typeface="Calibri"/>
                        </a:rPr>
                        <a:t>16</a:t>
                      </a:r>
                    </a:p>
                  </a:txBody>
                  <a:tcPr marL="9525" marR="9525" marT="9525" marB="0" anchor="b"/>
                </a:tc>
              </a:tr>
              <a:tr h="370840">
                <a:tc>
                  <a:txBody>
                    <a:bodyPr/>
                    <a:lstStyle/>
                    <a:p>
                      <a:pPr algn="ctr" fontAlgn="b"/>
                      <a:r>
                        <a:rPr lang="en-US" sz="2400" b="0" i="0" u="none" strike="noStrike">
                          <a:solidFill>
                            <a:srgbClr val="000000"/>
                          </a:solidFill>
                          <a:latin typeface="Calibri"/>
                        </a:rPr>
                        <a:t>330–379</a:t>
                      </a:r>
                    </a:p>
                  </a:txBody>
                  <a:tcPr marL="9525" marR="9525" marT="9525" marB="0" anchor="b"/>
                </a:tc>
                <a:tc>
                  <a:txBody>
                    <a:bodyPr/>
                    <a:lstStyle/>
                    <a:p>
                      <a:pPr algn="ctr" fontAlgn="b"/>
                      <a:r>
                        <a:rPr lang="en-US" sz="2400" b="0" i="0" u="none" strike="noStrike" dirty="0">
                          <a:solidFill>
                            <a:srgbClr val="FF0000"/>
                          </a:solidFill>
                          <a:latin typeface="Calibri"/>
                        </a:rPr>
                        <a:t>20</a:t>
                      </a:r>
                    </a:p>
                  </a:txBody>
                  <a:tcPr marL="9525" marR="9525" marT="9525" marB="0" anchor="b"/>
                </a:tc>
              </a:tr>
              <a:tr h="370840">
                <a:tc>
                  <a:txBody>
                    <a:bodyPr/>
                    <a:lstStyle/>
                    <a:p>
                      <a:pPr algn="ctr" fontAlgn="b"/>
                      <a:r>
                        <a:rPr lang="en-US" sz="2400" b="0" i="0" u="none" strike="noStrike">
                          <a:solidFill>
                            <a:srgbClr val="000000"/>
                          </a:solidFill>
                          <a:latin typeface="Calibri"/>
                        </a:rPr>
                        <a:t>380–429</a:t>
                      </a:r>
                    </a:p>
                  </a:txBody>
                  <a:tcPr marL="9525" marR="9525" marT="9525" marB="0" anchor="b"/>
                </a:tc>
                <a:tc>
                  <a:txBody>
                    <a:bodyPr/>
                    <a:lstStyle/>
                    <a:p>
                      <a:pPr algn="ctr" fontAlgn="b"/>
                      <a:r>
                        <a:rPr lang="en-US" sz="2400" b="0" i="0" u="none" strike="noStrike" dirty="0">
                          <a:solidFill>
                            <a:srgbClr val="FF0000"/>
                          </a:solidFill>
                          <a:latin typeface="Calibri"/>
                        </a:rPr>
                        <a:t>6</a:t>
                      </a:r>
                    </a:p>
                  </a:txBody>
                  <a:tcPr marL="9525" marR="9525" marT="9525"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a:t>
            </a:r>
            <a:endParaRPr lang="en-US" dirty="0"/>
          </a:p>
        </p:txBody>
      </p:sp>
      <p:sp>
        <p:nvSpPr>
          <p:cNvPr id="3" name="Content Placeholder 2"/>
          <p:cNvSpPr>
            <a:spLocks noGrp="1"/>
          </p:cNvSpPr>
          <p:nvPr>
            <p:ph idx="1"/>
          </p:nvPr>
        </p:nvSpPr>
        <p:spPr>
          <a:xfrm>
            <a:off x="457200" y="1280160"/>
            <a:ext cx="8412480" cy="4572000"/>
          </a:xfrm>
        </p:spPr>
        <p:txBody>
          <a:bodyPr>
            <a:noAutofit/>
          </a:bodyPr>
          <a:lstStyle/>
          <a:p>
            <a:r>
              <a:rPr lang="en-US" dirty="0" smtClean="0"/>
              <a:t>The San Francisco Bay Area surveyed their residents about the nearly </a:t>
            </a:r>
            <a:r>
              <a:rPr lang="en-US" dirty="0" smtClean="0">
                <a:solidFill>
                  <a:srgbClr val="0000FF"/>
                </a:solidFill>
              </a:rPr>
              <a:t>17 million</a:t>
            </a:r>
            <a:r>
              <a:rPr lang="en-US" dirty="0" smtClean="0"/>
              <a:t> intraregional daily trips the population makes. Along with other data that they collected, they asked people to identify where their trips originated and how long they traveled. Table 7 organizes the travel data by trip purpose and travel time. The trip purposes recorded in the survey were work, shop, social/recreational, and school. Home-based trips were those that either started or ended at the residence of the trip maker. Non-home based trips were those that neither started nor ended at the residence.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lstStyle/>
          <a:p>
            <a:r>
              <a:rPr lang="en-US" dirty="0" smtClean="0"/>
              <a:t>Answer the following questions about the frequency chart and its data.</a:t>
            </a:r>
            <a:endParaRPr lang="en-US" dirty="0"/>
          </a:p>
        </p:txBody>
      </p:sp>
      <p:graphicFrame>
        <p:nvGraphicFramePr>
          <p:cNvPr id="4" name="Content Placeholder 3"/>
          <p:cNvGraphicFramePr>
            <a:graphicFrameLocks/>
          </p:cNvGraphicFramePr>
          <p:nvPr/>
        </p:nvGraphicFramePr>
        <p:xfrm>
          <a:off x="457200" y="2362200"/>
          <a:ext cx="8229599" cy="342836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a:solidFill>
                            <a:srgbClr val="000000"/>
                          </a:solidFill>
                          <a:latin typeface="Calibri"/>
                        </a:rPr>
                        <a:t>0–5.0</a:t>
                      </a:r>
                    </a:p>
                  </a:txBody>
                  <a:tcPr marL="9525" marR="9525" marT="9525" marB="0" anchor="b"/>
                </a:tc>
                <a:tc>
                  <a:txBody>
                    <a:bodyPr/>
                    <a:lstStyle/>
                    <a:p>
                      <a:pPr algn="ctr" fontAlgn="b"/>
                      <a:r>
                        <a:rPr lang="en-US" sz="1800" b="0" i="0" u="none" strike="noStrike">
                          <a:solidFill>
                            <a:srgbClr val="000000"/>
                          </a:solidFill>
                          <a:latin typeface="Calibri"/>
                        </a:rPr>
                        <a:t>269,350</a:t>
                      </a:r>
                    </a:p>
                  </a:txBody>
                  <a:tcPr marL="9525" marR="9525" marT="9525" marB="0" anchor="b"/>
                </a:tc>
                <a:tc>
                  <a:txBody>
                    <a:bodyPr/>
                    <a:lstStyle/>
                    <a:p>
                      <a:pPr algn="ctr" fontAlgn="b"/>
                      <a:r>
                        <a:rPr lang="en-US" sz="1800" b="0" i="0" u="none" strike="noStrike">
                          <a:solidFill>
                            <a:srgbClr val="000000"/>
                          </a:solidFill>
                          <a:latin typeface="Calibri"/>
                        </a:rPr>
                        <a:t>807,952</a:t>
                      </a:r>
                    </a:p>
                  </a:txBody>
                  <a:tcPr marL="9525" marR="9525" marT="9525" marB="0" anchor="b"/>
                </a:tc>
                <a:tc>
                  <a:txBody>
                    <a:bodyPr/>
                    <a:lstStyle/>
                    <a:p>
                      <a:pPr algn="ctr" fontAlgn="b"/>
                      <a:r>
                        <a:rPr lang="en-US" sz="1800" b="0" i="0" u="none" strike="noStrike">
                          <a:solidFill>
                            <a:srgbClr val="000000"/>
                          </a:solidFill>
                          <a:latin typeface="Calibri"/>
                        </a:rPr>
                        <a:t>272,973</a:t>
                      </a:r>
                    </a:p>
                  </a:txBody>
                  <a:tcPr marL="9525" marR="9525" marT="9525" marB="0" anchor="b"/>
                </a:tc>
                <a:tc>
                  <a:txBody>
                    <a:bodyPr/>
                    <a:lstStyle/>
                    <a:p>
                      <a:pPr algn="ctr" fontAlgn="b"/>
                      <a:r>
                        <a:rPr lang="en-US" sz="1800" b="0" i="0" u="none" strike="noStrike">
                          <a:solidFill>
                            <a:srgbClr val="000000"/>
                          </a:solidFill>
                          <a:latin typeface="Calibri"/>
                        </a:rPr>
                        <a:t>242,906</a:t>
                      </a:r>
                    </a:p>
                  </a:txBody>
                  <a:tcPr marL="9525" marR="9525" marT="9525" marB="0" anchor="b"/>
                </a:tc>
                <a:tc>
                  <a:txBody>
                    <a:bodyPr/>
                    <a:lstStyle/>
                    <a:p>
                      <a:pPr algn="ctr" fontAlgn="b"/>
                      <a:r>
                        <a:rPr lang="en-US" sz="1800" b="0" i="0" u="none" strike="noStrike">
                          <a:solidFill>
                            <a:srgbClr val="000000"/>
                          </a:solidFill>
                          <a:latin typeface="Calibri"/>
                        </a:rPr>
                        <a:t>953,920</a:t>
                      </a:r>
                    </a:p>
                  </a:txBody>
                  <a:tcPr marL="9525" marR="9525" marT="9525" marB="0" anchor="b"/>
                </a:tc>
                <a:tc>
                  <a:txBody>
                    <a:bodyPr/>
                    <a:lstStyle/>
                    <a:p>
                      <a:pPr algn="ctr" fontAlgn="b"/>
                      <a:r>
                        <a:rPr lang="en-US" sz="1800" b="0" i="0" u="none" strike="noStrike">
                          <a:solidFill>
                            <a:srgbClr val="000000"/>
                          </a:solidFill>
                          <a:latin typeface="Calibri"/>
                        </a:rPr>
                        <a:t>2,547,101</a:t>
                      </a:r>
                    </a:p>
                  </a:txBody>
                  <a:tcPr marL="9525" marR="9525" marT="9525" marB="0" anchor="b"/>
                </a:tc>
              </a:tr>
              <a:tr h="370840">
                <a:tc>
                  <a:txBody>
                    <a:bodyPr/>
                    <a:lstStyle/>
                    <a:p>
                      <a:pPr algn="ctr" fontAlgn="b"/>
                      <a:r>
                        <a:rPr lang="en-US" sz="1800" b="0" i="0" u="none" strike="noStrike">
                          <a:solidFill>
                            <a:srgbClr val="000000"/>
                          </a:solidFill>
                          <a:latin typeface="Calibri"/>
                        </a:rPr>
                        <a:t>5.1–10.0</a:t>
                      </a:r>
                    </a:p>
                  </a:txBody>
                  <a:tcPr marL="9525" marR="9525" marT="9525" marB="0" anchor="b"/>
                </a:tc>
                <a:tc>
                  <a:txBody>
                    <a:bodyPr/>
                    <a:lstStyle/>
                    <a:p>
                      <a:pPr algn="ctr" fontAlgn="b"/>
                      <a:r>
                        <a:rPr lang="en-US" sz="1800" b="0" i="0" u="none" strike="noStrike">
                          <a:solidFill>
                            <a:srgbClr val="000000"/>
                          </a:solidFill>
                          <a:latin typeface="Calibri"/>
                        </a:rPr>
                        <a:t>416,075</a:t>
                      </a:r>
                    </a:p>
                  </a:txBody>
                  <a:tcPr marL="9525" marR="9525" marT="9525" marB="0" anchor="b"/>
                </a:tc>
                <a:tc>
                  <a:txBody>
                    <a:bodyPr/>
                    <a:lstStyle/>
                    <a:p>
                      <a:pPr algn="ctr" fontAlgn="b"/>
                      <a:r>
                        <a:rPr lang="en-US" sz="1800" b="0" i="0" u="none" strike="noStrike">
                          <a:solidFill>
                            <a:srgbClr val="000000"/>
                          </a:solidFill>
                          <a:latin typeface="Calibri"/>
                        </a:rPr>
                        <a:t>881,203</a:t>
                      </a:r>
                    </a:p>
                  </a:txBody>
                  <a:tcPr marL="9525" marR="9525" marT="9525" marB="0" anchor="b"/>
                </a:tc>
                <a:tc>
                  <a:txBody>
                    <a:bodyPr/>
                    <a:lstStyle/>
                    <a:p>
                      <a:pPr algn="ctr" fontAlgn="b"/>
                      <a:r>
                        <a:rPr lang="en-US" sz="1800" b="0" i="0" u="none" strike="noStrike">
                          <a:solidFill>
                            <a:srgbClr val="000000"/>
                          </a:solidFill>
                          <a:latin typeface="Calibri"/>
                        </a:rPr>
                        <a:t>357,196</a:t>
                      </a:r>
                    </a:p>
                  </a:txBody>
                  <a:tcPr marL="9525" marR="9525" marT="9525" marB="0" anchor="b"/>
                </a:tc>
                <a:tc>
                  <a:txBody>
                    <a:bodyPr/>
                    <a:lstStyle/>
                    <a:p>
                      <a:pPr algn="ctr" fontAlgn="b"/>
                      <a:r>
                        <a:rPr lang="en-US" sz="1800" b="0" i="0" u="none" strike="noStrike">
                          <a:solidFill>
                            <a:srgbClr val="000000"/>
                          </a:solidFill>
                          <a:latin typeface="Calibri"/>
                        </a:rPr>
                        <a:t>282,305</a:t>
                      </a:r>
                    </a:p>
                  </a:txBody>
                  <a:tcPr marL="9525" marR="9525" marT="9525" marB="0" anchor="b"/>
                </a:tc>
                <a:tc>
                  <a:txBody>
                    <a:bodyPr/>
                    <a:lstStyle/>
                    <a:p>
                      <a:pPr algn="ctr" fontAlgn="b"/>
                      <a:r>
                        <a:rPr lang="en-US" sz="1800" b="0" i="0" u="none" strike="noStrike">
                          <a:solidFill>
                            <a:srgbClr val="000000"/>
                          </a:solidFill>
                          <a:latin typeface="Calibri"/>
                        </a:rPr>
                        <a:t>917,191</a:t>
                      </a:r>
                    </a:p>
                  </a:txBody>
                  <a:tcPr marL="9525" marR="9525" marT="9525" marB="0" anchor="b"/>
                </a:tc>
                <a:tc>
                  <a:txBody>
                    <a:bodyPr/>
                    <a:lstStyle/>
                    <a:p>
                      <a:pPr algn="ctr" fontAlgn="b"/>
                      <a:r>
                        <a:rPr lang="en-US" sz="1800" b="0" i="0" u="none" strike="noStrike">
                          <a:solidFill>
                            <a:srgbClr val="000000"/>
                          </a:solidFill>
                          <a:latin typeface="Calibri"/>
                        </a:rPr>
                        <a:t>2,853,970</a:t>
                      </a:r>
                    </a:p>
                  </a:txBody>
                  <a:tcPr marL="9525" marR="9525" marT="9525" marB="0" anchor="b"/>
                </a:tc>
              </a:tr>
              <a:tr h="370840">
                <a:tc>
                  <a:txBody>
                    <a:bodyPr/>
                    <a:lstStyle/>
                    <a:p>
                      <a:pPr algn="ctr" fontAlgn="b"/>
                      <a:r>
                        <a:rPr lang="en-US" sz="1800" b="0" i="0" u="none" strike="noStrike">
                          <a:solidFill>
                            <a:srgbClr val="000000"/>
                          </a:solidFill>
                          <a:latin typeface="Calibri"/>
                        </a:rPr>
                        <a:t>10.1–15.0</a:t>
                      </a:r>
                    </a:p>
                  </a:txBody>
                  <a:tcPr marL="9525" marR="9525" marT="9525" marB="0" anchor="b"/>
                </a:tc>
                <a:tc>
                  <a:txBody>
                    <a:bodyPr/>
                    <a:lstStyle/>
                    <a:p>
                      <a:pPr algn="ctr" fontAlgn="b"/>
                      <a:r>
                        <a:rPr lang="en-US" sz="1800" b="0" i="0" u="none" strike="noStrike">
                          <a:solidFill>
                            <a:srgbClr val="000000"/>
                          </a:solidFill>
                          <a:latin typeface="Calibri"/>
                        </a:rPr>
                        <a:t>886,859</a:t>
                      </a:r>
                    </a:p>
                  </a:txBody>
                  <a:tcPr marL="9525" marR="9525" marT="9525" marB="0" anchor="b"/>
                </a:tc>
                <a:tc>
                  <a:txBody>
                    <a:bodyPr/>
                    <a:lstStyle/>
                    <a:p>
                      <a:pPr algn="ctr" fontAlgn="b"/>
                      <a:r>
                        <a:rPr lang="en-US" sz="1800" b="0" i="0" u="none" strike="noStrike">
                          <a:solidFill>
                            <a:srgbClr val="000000"/>
                          </a:solidFill>
                          <a:latin typeface="Calibri"/>
                        </a:rPr>
                        <a:t>1,217,440</a:t>
                      </a:r>
                    </a:p>
                  </a:txBody>
                  <a:tcPr marL="9525" marR="9525" marT="9525" marB="0" anchor="b"/>
                </a:tc>
                <a:tc>
                  <a:txBody>
                    <a:bodyPr/>
                    <a:lstStyle/>
                    <a:p>
                      <a:pPr algn="ctr" fontAlgn="b"/>
                      <a:r>
                        <a:rPr lang="en-US" sz="1800" b="0" i="0" u="none" strike="noStrike">
                          <a:solidFill>
                            <a:srgbClr val="000000"/>
                          </a:solidFill>
                          <a:latin typeface="Calibri"/>
                        </a:rPr>
                        <a:t>491,636</a:t>
                      </a:r>
                    </a:p>
                  </a:txBody>
                  <a:tcPr marL="9525" marR="9525" marT="9525" marB="0" anchor="b"/>
                </a:tc>
                <a:tc>
                  <a:txBody>
                    <a:bodyPr/>
                    <a:lstStyle/>
                    <a:p>
                      <a:pPr algn="ctr" fontAlgn="b"/>
                      <a:r>
                        <a:rPr lang="en-US" sz="1800" b="0" i="0" u="none" strike="noStrike">
                          <a:solidFill>
                            <a:srgbClr val="000000"/>
                          </a:solidFill>
                          <a:latin typeface="Calibri"/>
                        </a:rPr>
                        <a:t>434,810</a:t>
                      </a:r>
                    </a:p>
                  </a:txBody>
                  <a:tcPr marL="9525" marR="9525" marT="9525" marB="0" anchor="b"/>
                </a:tc>
                <a:tc>
                  <a:txBody>
                    <a:bodyPr/>
                    <a:lstStyle/>
                    <a:p>
                      <a:pPr algn="ctr" fontAlgn="b"/>
                      <a:r>
                        <a:rPr lang="en-US" sz="1800" b="0" i="0" u="none" strike="noStrike">
                          <a:solidFill>
                            <a:srgbClr val="000000"/>
                          </a:solidFill>
                          <a:latin typeface="Calibri"/>
                        </a:rPr>
                        <a:t>1,206,126</a:t>
                      </a:r>
                    </a:p>
                  </a:txBody>
                  <a:tcPr marL="9525" marR="9525" marT="9525" marB="0" anchor="b"/>
                </a:tc>
                <a:tc>
                  <a:txBody>
                    <a:bodyPr/>
                    <a:lstStyle/>
                    <a:p>
                      <a:pPr algn="ctr" fontAlgn="b"/>
                      <a:r>
                        <a:rPr lang="en-US" sz="1800" b="0" i="0" u="none" strike="noStrike">
                          <a:solidFill>
                            <a:srgbClr val="000000"/>
                          </a:solidFill>
                          <a:latin typeface="Calibri"/>
                        </a:rPr>
                        <a:t>4,236,871</a:t>
                      </a:r>
                    </a:p>
                  </a:txBody>
                  <a:tcPr marL="9525" marR="9525" marT="9525" marB="0" anchor="b"/>
                </a:tc>
              </a:tr>
              <a:tr h="370840">
                <a:tc>
                  <a:txBody>
                    <a:bodyPr/>
                    <a:lstStyle/>
                    <a:p>
                      <a:pPr algn="ctr" fontAlgn="b"/>
                      <a:r>
                        <a:rPr lang="en-US" sz="1800" b="0" i="0" u="none" strike="noStrike">
                          <a:solidFill>
                            <a:srgbClr val="000000"/>
                          </a:solidFill>
                          <a:latin typeface="Calibri"/>
                        </a:rPr>
                        <a:t>15.1–20.0</a:t>
                      </a:r>
                    </a:p>
                  </a:txBody>
                  <a:tcPr marL="9525" marR="9525" marT="9525" marB="0" anchor="b"/>
                </a:tc>
                <a:tc>
                  <a:txBody>
                    <a:bodyPr/>
                    <a:lstStyle/>
                    <a:p>
                      <a:pPr algn="ctr" fontAlgn="b"/>
                      <a:r>
                        <a:rPr lang="en-US" sz="1800" b="0" i="0" u="none" strike="noStrike">
                          <a:solidFill>
                            <a:srgbClr val="000000"/>
                          </a:solidFill>
                          <a:latin typeface="Calibri"/>
                        </a:rPr>
                        <a:t>440,776</a:t>
                      </a:r>
                    </a:p>
                  </a:txBody>
                  <a:tcPr marL="9525" marR="9525" marT="9525" marB="0" anchor="b"/>
                </a:tc>
                <a:tc>
                  <a:txBody>
                    <a:bodyPr/>
                    <a:lstStyle/>
                    <a:p>
                      <a:pPr algn="ctr" fontAlgn="b"/>
                      <a:r>
                        <a:rPr lang="en-US" sz="1800" b="0" i="0" u="none" strike="noStrike">
                          <a:solidFill>
                            <a:srgbClr val="000000"/>
                          </a:solidFill>
                          <a:latin typeface="Calibri"/>
                        </a:rPr>
                        <a:t>316,201</a:t>
                      </a:r>
                    </a:p>
                  </a:txBody>
                  <a:tcPr marL="9525" marR="9525" marT="9525" marB="0" anchor="b"/>
                </a:tc>
                <a:tc>
                  <a:txBody>
                    <a:bodyPr/>
                    <a:lstStyle/>
                    <a:p>
                      <a:pPr algn="ctr" fontAlgn="b"/>
                      <a:r>
                        <a:rPr lang="en-US" sz="1800" b="0" i="0" u="none" strike="noStrike">
                          <a:solidFill>
                            <a:srgbClr val="000000"/>
                          </a:solidFill>
                          <a:latin typeface="Calibri"/>
                        </a:rPr>
                        <a:t>137,957</a:t>
                      </a:r>
                    </a:p>
                  </a:txBody>
                  <a:tcPr marL="9525" marR="9525" marT="9525" marB="0" anchor="b"/>
                </a:tc>
                <a:tc>
                  <a:txBody>
                    <a:bodyPr/>
                    <a:lstStyle/>
                    <a:p>
                      <a:pPr algn="ctr" fontAlgn="b"/>
                      <a:r>
                        <a:rPr lang="en-US" sz="1800" b="0" i="0" u="none" strike="noStrike">
                          <a:solidFill>
                            <a:srgbClr val="000000"/>
                          </a:solidFill>
                          <a:latin typeface="Calibri"/>
                        </a:rPr>
                        <a:t>139,623</a:t>
                      </a:r>
                    </a:p>
                  </a:txBody>
                  <a:tcPr marL="9525" marR="9525" marT="9525" marB="0" anchor="b"/>
                </a:tc>
                <a:tc>
                  <a:txBody>
                    <a:bodyPr/>
                    <a:lstStyle/>
                    <a:p>
                      <a:pPr algn="ctr" fontAlgn="b"/>
                      <a:r>
                        <a:rPr lang="en-US" sz="1800" b="0" i="0" u="none" strike="noStrike">
                          <a:solidFill>
                            <a:srgbClr val="000000"/>
                          </a:solidFill>
                          <a:latin typeface="Calibri"/>
                        </a:rPr>
                        <a:t>331,661</a:t>
                      </a:r>
                    </a:p>
                  </a:txBody>
                  <a:tcPr marL="9525" marR="9525" marT="9525" marB="0" anchor="b"/>
                </a:tc>
                <a:tc>
                  <a:txBody>
                    <a:bodyPr/>
                    <a:lstStyle/>
                    <a:p>
                      <a:pPr algn="ctr" fontAlgn="b"/>
                      <a:r>
                        <a:rPr lang="en-US" sz="1800" b="0" i="0" u="none" strike="noStrike">
                          <a:solidFill>
                            <a:srgbClr val="000000"/>
                          </a:solidFill>
                          <a:latin typeface="Calibri"/>
                        </a:rPr>
                        <a:t>1,366,218</a:t>
                      </a:r>
                    </a:p>
                  </a:txBody>
                  <a:tcPr marL="9525" marR="9525" marT="9525" marB="0" anchor="b"/>
                </a:tc>
              </a:tr>
              <a:tr h="370840">
                <a:tc>
                  <a:txBody>
                    <a:bodyPr/>
                    <a:lstStyle/>
                    <a:p>
                      <a:pPr algn="ctr" fontAlgn="b"/>
                      <a:r>
                        <a:rPr lang="en-US" sz="1800" b="0" i="0" u="none" strike="noStrike">
                          <a:solidFill>
                            <a:srgbClr val="000000"/>
                          </a:solidFill>
                          <a:latin typeface="Calibri"/>
                        </a:rPr>
                        <a:t>20.1–25.0</a:t>
                      </a:r>
                    </a:p>
                  </a:txBody>
                  <a:tcPr marL="9525" marR="9525" marT="9525" marB="0" anchor="b"/>
                </a:tc>
                <a:tc>
                  <a:txBody>
                    <a:bodyPr/>
                    <a:lstStyle/>
                    <a:p>
                      <a:pPr algn="ctr" fontAlgn="b"/>
                      <a:r>
                        <a:rPr lang="en-US" sz="1800" b="0" i="0" u="none" strike="noStrike">
                          <a:solidFill>
                            <a:srgbClr val="000000"/>
                          </a:solidFill>
                          <a:latin typeface="Calibri"/>
                        </a:rPr>
                        <a:t>283,777</a:t>
                      </a:r>
                    </a:p>
                  </a:txBody>
                  <a:tcPr marL="9525" marR="9525" marT="9525" marB="0" anchor="b"/>
                </a:tc>
                <a:tc>
                  <a:txBody>
                    <a:bodyPr/>
                    <a:lstStyle/>
                    <a:p>
                      <a:pPr algn="ctr" fontAlgn="b"/>
                      <a:r>
                        <a:rPr lang="en-US" sz="1800" b="0" i="0" u="none" strike="noStrike">
                          <a:solidFill>
                            <a:srgbClr val="000000"/>
                          </a:solidFill>
                          <a:latin typeface="Calibri"/>
                        </a:rPr>
                        <a:t>200,142</a:t>
                      </a:r>
                    </a:p>
                  </a:txBody>
                  <a:tcPr marL="9525" marR="9525" marT="9525" marB="0" anchor="b"/>
                </a:tc>
                <a:tc>
                  <a:txBody>
                    <a:bodyPr/>
                    <a:lstStyle/>
                    <a:p>
                      <a:pPr algn="ctr" fontAlgn="b"/>
                      <a:r>
                        <a:rPr lang="en-US" sz="1800" b="0" i="0" u="none" strike="noStrike">
                          <a:solidFill>
                            <a:srgbClr val="000000"/>
                          </a:solidFill>
                          <a:latin typeface="Calibri"/>
                        </a:rPr>
                        <a:t>84,876</a:t>
                      </a:r>
                    </a:p>
                  </a:txBody>
                  <a:tcPr marL="9525" marR="9525" marT="9525" marB="0" anchor="b"/>
                </a:tc>
                <a:tc>
                  <a:txBody>
                    <a:bodyPr/>
                    <a:lstStyle/>
                    <a:p>
                      <a:pPr algn="ctr" fontAlgn="b"/>
                      <a:r>
                        <a:rPr lang="en-US" sz="1800" b="0" i="0" u="none" strike="noStrike">
                          <a:solidFill>
                            <a:srgbClr val="000000"/>
                          </a:solidFill>
                          <a:latin typeface="Calibri"/>
                        </a:rPr>
                        <a:t>103,114</a:t>
                      </a:r>
                    </a:p>
                  </a:txBody>
                  <a:tcPr marL="9525" marR="9525" marT="9525" marB="0" anchor="b"/>
                </a:tc>
                <a:tc>
                  <a:txBody>
                    <a:bodyPr/>
                    <a:lstStyle/>
                    <a:p>
                      <a:pPr algn="ctr" fontAlgn="b"/>
                      <a:r>
                        <a:rPr lang="en-US" sz="1800" b="0" i="0" u="none" strike="noStrike">
                          <a:solidFill>
                            <a:srgbClr val="000000"/>
                          </a:solidFill>
                          <a:latin typeface="Calibri"/>
                        </a:rPr>
                        <a:t>213,205</a:t>
                      </a:r>
                    </a:p>
                  </a:txBody>
                  <a:tcPr marL="9525" marR="9525" marT="9525" marB="0" anchor="b"/>
                </a:tc>
                <a:tc>
                  <a:txBody>
                    <a:bodyPr/>
                    <a:lstStyle/>
                    <a:p>
                      <a:pPr algn="ctr" fontAlgn="b"/>
                      <a:r>
                        <a:rPr lang="en-US" sz="1800" b="0" i="0" u="none" strike="noStrike">
                          <a:solidFill>
                            <a:srgbClr val="000000"/>
                          </a:solidFill>
                          <a:latin typeface="Calibri"/>
                        </a:rPr>
                        <a:t>885,114</a:t>
                      </a:r>
                    </a:p>
                  </a:txBody>
                  <a:tcPr marL="9525" marR="9525" marT="9525" marB="0" anchor="b"/>
                </a:tc>
              </a:tr>
              <a:tr h="370840">
                <a:tc>
                  <a:txBody>
                    <a:bodyPr/>
                    <a:lstStyle/>
                    <a:p>
                      <a:pPr algn="ctr" fontAlgn="b"/>
                      <a:r>
                        <a:rPr lang="en-US" sz="1800" b="0" i="0" u="none" strike="noStrike">
                          <a:solidFill>
                            <a:srgbClr val="000000"/>
                          </a:solidFill>
                          <a:latin typeface="Calibri"/>
                        </a:rPr>
                        <a:t>25.1–30.0</a:t>
                      </a:r>
                    </a:p>
                  </a:txBody>
                  <a:tcPr marL="9525" marR="9525" marT="9525" marB="0" anchor="b"/>
                </a:tc>
                <a:tc>
                  <a:txBody>
                    <a:bodyPr/>
                    <a:lstStyle/>
                    <a:p>
                      <a:pPr algn="ctr" fontAlgn="b"/>
                      <a:r>
                        <a:rPr lang="en-US" sz="1800" b="0" i="0" u="none" strike="noStrike">
                          <a:solidFill>
                            <a:srgbClr val="000000"/>
                          </a:solidFill>
                          <a:latin typeface="Calibri"/>
                        </a:rPr>
                        <a:t>807,327</a:t>
                      </a:r>
                    </a:p>
                  </a:txBody>
                  <a:tcPr marL="9525" marR="9525" marT="9525" marB="0" anchor="b"/>
                </a:tc>
                <a:tc>
                  <a:txBody>
                    <a:bodyPr/>
                    <a:lstStyle/>
                    <a:p>
                      <a:pPr algn="ctr" fontAlgn="b"/>
                      <a:r>
                        <a:rPr lang="en-US" sz="1800" b="0" i="0" u="none" strike="noStrike">
                          <a:solidFill>
                            <a:srgbClr val="000000"/>
                          </a:solidFill>
                          <a:latin typeface="Calibri"/>
                        </a:rPr>
                        <a:t>391,393</a:t>
                      </a:r>
                    </a:p>
                  </a:txBody>
                  <a:tcPr marL="9525" marR="9525" marT="9525" marB="0" anchor="b"/>
                </a:tc>
                <a:tc>
                  <a:txBody>
                    <a:bodyPr/>
                    <a:lstStyle/>
                    <a:p>
                      <a:pPr algn="ctr" fontAlgn="b"/>
                      <a:r>
                        <a:rPr lang="en-US" sz="1800" b="0" i="0" u="none" strike="noStrike">
                          <a:solidFill>
                            <a:srgbClr val="000000"/>
                          </a:solidFill>
                          <a:latin typeface="Calibri"/>
                        </a:rPr>
                        <a:t>228,241</a:t>
                      </a:r>
                    </a:p>
                  </a:txBody>
                  <a:tcPr marL="9525" marR="9525" marT="9525" marB="0" anchor="b"/>
                </a:tc>
                <a:tc>
                  <a:txBody>
                    <a:bodyPr/>
                    <a:lstStyle/>
                    <a:p>
                      <a:pPr algn="ctr" fontAlgn="b"/>
                      <a:r>
                        <a:rPr lang="en-US" sz="1800" b="0" i="0" u="none" strike="noStrike">
                          <a:solidFill>
                            <a:srgbClr val="000000"/>
                          </a:solidFill>
                          <a:latin typeface="Calibri"/>
                        </a:rPr>
                        <a:t>211,851</a:t>
                      </a:r>
                    </a:p>
                  </a:txBody>
                  <a:tcPr marL="9525" marR="9525" marT="9525" marB="0" anchor="b"/>
                </a:tc>
                <a:tc>
                  <a:txBody>
                    <a:bodyPr/>
                    <a:lstStyle/>
                    <a:p>
                      <a:pPr algn="ctr" fontAlgn="b"/>
                      <a:r>
                        <a:rPr lang="en-US" sz="1800" b="0" i="0" u="none" strike="noStrike">
                          <a:solidFill>
                            <a:srgbClr val="000000"/>
                          </a:solidFill>
                          <a:latin typeface="Calibri"/>
                        </a:rPr>
                        <a:t>455,129</a:t>
                      </a:r>
                    </a:p>
                  </a:txBody>
                  <a:tcPr marL="9525" marR="9525" marT="9525" marB="0" anchor="b"/>
                </a:tc>
                <a:tc>
                  <a:txBody>
                    <a:bodyPr/>
                    <a:lstStyle/>
                    <a:p>
                      <a:pPr algn="ctr" fontAlgn="b"/>
                      <a:r>
                        <a:rPr lang="en-US" sz="1800" b="0" i="0" u="none" strike="noStrike" dirty="0">
                          <a:solidFill>
                            <a:srgbClr val="000000"/>
                          </a:solidFill>
                          <a:latin typeface="Calibri"/>
                        </a:rPr>
                        <a:t>2,093,941</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599" cy="454088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 (cont.)</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dirty="0">
                          <a:solidFill>
                            <a:srgbClr val="000000"/>
                          </a:solidFill>
                          <a:latin typeface="Calibri"/>
                        </a:rPr>
                        <a:t>30.1–35.0</a:t>
                      </a:r>
                    </a:p>
                  </a:txBody>
                  <a:tcPr marL="9525" marR="9525" marT="9525" marB="0" anchor="b"/>
                </a:tc>
                <a:tc>
                  <a:txBody>
                    <a:bodyPr/>
                    <a:lstStyle/>
                    <a:p>
                      <a:pPr algn="ctr" fontAlgn="b"/>
                      <a:r>
                        <a:rPr lang="en-US" sz="1800" b="0" i="0" u="none" strike="noStrike">
                          <a:solidFill>
                            <a:srgbClr val="000000"/>
                          </a:solidFill>
                          <a:latin typeface="Calibri"/>
                        </a:rPr>
                        <a:t>155,706</a:t>
                      </a:r>
                    </a:p>
                  </a:txBody>
                  <a:tcPr marL="9525" marR="9525" marT="9525" marB="0" anchor="b"/>
                </a:tc>
                <a:tc>
                  <a:txBody>
                    <a:bodyPr/>
                    <a:lstStyle/>
                    <a:p>
                      <a:pPr algn="ctr" fontAlgn="b"/>
                      <a:r>
                        <a:rPr lang="en-US" sz="1800" b="0" i="0" u="none" strike="noStrike">
                          <a:solidFill>
                            <a:srgbClr val="000000"/>
                          </a:solidFill>
                          <a:latin typeface="Calibri"/>
                        </a:rPr>
                        <a:t>53,270</a:t>
                      </a:r>
                    </a:p>
                  </a:txBody>
                  <a:tcPr marL="9525" marR="9525" marT="9525" marB="0" anchor="b"/>
                </a:tc>
                <a:tc>
                  <a:txBody>
                    <a:bodyPr/>
                    <a:lstStyle/>
                    <a:p>
                      <a:pPr algn="ctr" fontAlgn="b"/>
                      <a:r>
                        <a:rPr lang="en-US" sz="1800" b="0" i="0" u="none" strike="noStrike">
                          <a:solidFill>
                            <a:srgbClr val="000000"/>
                          </a:solidFill>
                          <a:latin typeface="Calibri"/>
                        </a:rPr>
                        <a:t>27,501</a:t>
                      </a:r>
                    </a:p>
                  </a:txBody>
                  <a:tcPr marL="9525" marR="9525" marT="9525" marB="0" anchor="b"/>
                </a:tc>
                <a:tc>
                  <a:txBody>
                    <a:bodyPr/>
                    <a:lstStyle/>
                    <a:p>
                      <a:pPr algn="ctr" fontAlgn="b"/>
                      <a:r>
                        <a:rPr lang="en-US" sz="1800" b="0" i="0" u="none" strike="noStrike">
                          <a:solidFill>
                            <a:srgbClr val="000000"/>
                          </a:solidFill>
                          <a:latin typeface="Calibri"/>
                        </a:rPr>
                        <a:t>40,179</a:t>
                      </a:r>
                    </a:p>
                  </a:txBody>
                  <a:tcPr marL="9525" marR="9525" marT="9525" marB="0" anchor="b"/>
                </a:tc>
                <a:tc>
                  <a:txBody>
                    <a:bodyPr/>
                    <a:lstStyle/>
                    <a:p>
                      <a:pPr algn="ctr" fontAlgn="b"/>
                      <a:r>
                        <a:rPr lang="en-US" sz="1800" b="0" i="0" u="none" strike="noStrike">
                          <a:solidFill>
                            <a:srgbClr val="000000"/>
                          </a:solidFill>
                          <a:latin typeface="Calibri"/>
                        </a:rPr>
                        <a:t>71,154</a:t>
                      </a:r>
                    </a:p>
                  </a:txBody>
                  <a:tcPr marL="9525" marR="9525" marT="9525" marB="0" anchor="b"/>
                </a:tc>
                <a:tc>
                  <a:txBody>
                    <a:bodyPr/>
                    <a:lstStyle/>
                    <a:p>
                      <a:pPr algn="ctr" fontAlgn="b"/>
                      <a:r>
                        <a:rPr lang="en-US" sz="1800" b="0" i="0" u="none" strike="noStrike">
                          <a:solidFill>
                            <a:srgbClr val="000000"/>
                          </a:solidFill>
                          <a:latin typeface="Calibri"/>
                        </a:rPr>
                        <a:t>347,810</a:t>
                      </a:r>
                    </a:p>
                  </a:txBody>
                  <a:tcPr marL="9525" marR="9525" marT="9525" marB="0" anchor="b"/>
                </a:tc>
              </a:tr>
              <a:tr h="370840">
                <a:tc>
                  <a:txBody>
                    <a:bodyPr/>
                    <a:lstStyle/>
                    <a:p>
                      <a:pPr algn="ctr" fontAlgn="b"/>
                      <a:r>
                        <a:rPr lang="en-US" sz="1800" b="0" i="0" u="none" strike="noStrike">
                          <a:solidFill>
                            <a:srgbClr val="000000"/>
                          </a:solidFill>
                          <a:latin typeface="Calibri"/>
                        </a:rPr>
                        <a:t>35.1–40.0</a:t>
                      </a:r>
                    </a:p>
                  </a:txBody>
                  <a:tcPr marL="9525" marR="9525" marT="9525" marB="0" anchor="b"/>
                </a:tc>
                <a:tc>
                  <a:txBody>
                    <a:bodyPr/>
                    <a:lstStyle/>
                    <a:p>
                      <a:pPr algn="ctr" fontAlgn="b"/>
                      <a:r>
                        <a:rPr lang="en-US" sz="1800" b="0" i="0" u="none" strike="noStrike">
                          <a:solidFill>
                            <a:srgbClr val="000000"/>
                          </a:solidFill>
                          <a:latin typeface="Calibri"/>
                        </a:rPr>
                        <a:t>169,675</a:t>
                      </a:r>
                    </a:p>
                  </a:txBody>
                  <a:tcPr marL="9525" marR="9525" marT="9525" marB="0" anchor="b"/>
                </a:tc>
                <a:tc>
                  <a:txBody>
                    <a:bodyPr/>
                    <a:lstStyle/>
                    <a:p>
                      <a:pPr algn="ctr" fontAlgn="b"/>
                      <a:r>
                        <a:rPr lang="en-US" sz="1800" b="0" i="0" u="none" strike="noStrike">
                          <a:solidFill>
                            <a:srgbClr val="000000"/>
                          </a:solidFill>
                          <a:latin typeface="Calibri"/>
                        </a:rPr>
                        <a:t>50,564</a:t>
                      </a:r>
                    </a:p>
                  </a:txBody>
                  <a:tcPr marL="9525" marR="9525" marT="9525" marB="0" anchor="b"/>
                </a:tc>
                <a:tc>
                  <a:txBody>
                    <a:bodyPr/>
                    <a:lstStyle/>
                    <a:p>
                      <a:pPr algn="ctr" fontAlgn="b"/>
                      <a:r>
                        <a:rPr lang="en-US" sz="1800" b="0" i="0" u="none" strike="noStrike">
                          <a:solidFill>
                            <a:srgbClr val="000000"/>
                          </a:solidFill>
                          <a:latin typeface="Calibri"/>
                        </a:rPr>
                        <a:t>34,060</a:t>
                      </a:r>
                    </a:p>
                  </a:txBody>
                  <a:tcPr marL="9525" marR="9525" marT="9525" marB="0" anchor="b"/>
                </a:tc>
                <a:tc>
                  <a:txBody>
                    <a:bodyPr/>
                    <a:lstStyle/>
                    <a:p>
                      <a:pPr algn="ctr" fontAlgn="b"/>
                      <a:r>
                        <a:rPr lang="en-US" sz="1800" b="0" i="0" u="none" strike="noStrike">
                          <a:solidFill>
                            <a:srgbClr val="000000"/>
                          </a:solidFill>
                          <a:latin typeface="Calibri"/>
                        </a:rPr>
                        <a:t>38,579</a:t>
                      </a:r>
                    </a:p>
                  </a:txBody>
                  <a:tcPr marL="9525" marR="9525" marT="9525" marB="0" anchor="b"/>
                </a:tc>
                <a:tc>
                  <a:txBody>
                    <a:bodyPr/>
                    <a:lstStyle/>
                    <a:p>
                      <a:pPr algn="ctr" fontAlgn="b"/>
                      <a:r>
                        <a:rPr lang="en-US" sz="1800" b="0" i="0" u="none" strike="noStrike">
                          <a:solidFill>
                            <a:srgbClr val="000000"/>
                          </a:solidFill>
                          <a:latin typeface="Calibri"/>
                        </a:rPr>
                        <a:t>79,675</a:t>
                      </a:r>
                    </a:p>
                  </a:txBody>
                  <a:tcPr marL="9525" marR="9525" marT="9525" marB="0" anchor="b"/>
                </a:tc>
                <a:tc>
                  <a:txBody>
                    <a:bodyPr/>
                    <a:lstStyle/>
                    <a:p>
                      <a:pPr algn="ctr" fontAlgn="b"/>
                      <a:r>
                        <a:rPr lang="en-US" sz="1800" b="0" i="0" u="none" strike="noStrike">
                          <a:solidFill>
                            <a:srgbClr val="000000"/>
                          </a:solidFill>
                          <a:latin typeface="Calibri"/>
                        </a:rPr>
                        <a:t>372,553</a:t>
                      </a:r>
                    </a:p>
                  </a:txBody>
                  <a:tcPr marL="9525" marR="9525" marT="9525" marB="0" anchor="b"/>
                </a:tc>
              </a:tr>
              <a:tr h="370840">
                <a:tc>
                  <a:txBody>
                    <a:bodyPr/>
                    <a:lstStyle/>
                    <a:p>
                      <a:pPr algn="ctr" fontAlgn="b"/>
                      <a:r>
                        <a:rPr lang="en-US" sz="1800" b="0" i="0" u="none" strike="noStrike">
                          <a:solidFill>
                            <a:srgbClr val="000000"/>
                          </a:solidFill>
                          <a:latin typeface="Calibri"/>
                        </a:rPr>
                        <a:t>40.1–45.0</a:t>
                      </a:r>
                    </a:p>
                  </a:txBody>
                  <a:tcPr marL="9525" marR="9525" marT="9525" marB="0" anchor="b"/>
                </a:tc>
                <a:tc>
                  <a:txBody>
                    <a:bodyPr/>
                    <a:lstStyle/>
                    <a:p>
                      <a:pPr algn="ctr" fontAlgn="b"/>
                      <a:r>
                        <a:rPr lang="en-US" sz="1800" b="0" i="0" u="none" strike="noStrike">
                          <a:solidFill>
                            <a:srgbClr val="000000"/>
                          </a:solidFill>
                          <a:latin typeface="Calibri"/>
                        </a:rPr>
                        <a:t>327,028</a:t>
                      </a:r>
                    </a:p>
                  </a:txBody>
                  <a:tcPr marL="9525" marR="9525" marT="9525" marB="0" anchor="b"/>
                </a:tc>
                <a:tc>
                  <a:txBody>
                    <a:bodyPr/>
                    <a:lstStyle/>
                    <a:p>
                      <a:pPr algn="ctr" fontAlgn="b"/>
                      <a:r>
                        <a:rPr lang="en-US" sz="1800" b="0" i="0" u="none" strike="noStrike">
                          <a:solidFill>
                            <a:srgbClr val="000000"/>
                          </a:solidFill>
                          <a:latin typeface="Calibri"/>
                        </a:rPr>
                        <a:t>101,392</a:t>
                      </a:r>
                    </a:p>
                  </a:txBody>
                  <a:tcPr marL="9525" marR="9525" marT="9525" marB="0" anchor="b"/>
                </a:tc>
                <a:tc>
                  <a:txBody>
                    <a:bodyPr/>
                    <a:lstStyle/>
                    <a:p>
                      <a:pPr algn="ctr" fontAlgn="b"/>
                      <a:r>
                        <a:rPr lang="en-US" sz="1800" b="0" i="0" u="none" strike="noStrike">
                          <a:solidFill>
                            <a:srgbClr val="000000"/>
                          </a:solidFill>
                          <a:latin typeface="Calibri"/>
                        </a:rPr>
                        <a:t>60,827</a:t>
                      </a:r>
                    </a:p>
                  </a:txBody>
                  <a:tcPr marL="9525" marR="9525" marT="9525" marB="0" anchor="b"/>
                </a:tc>
                <a:tc>
                  <a:txBody>
                    <a:bodyPr/>
                    <a:lstStyle/>
                    <a:p>
                      <a:pPr algn="ctr" fontAlgn="b"/>
                      <a:r>
                        <a:rPr lang="en-US" sz="1800" b="0" i="0" u="none" strike="noStrike">
                          <a:solidFill>
                            <a:srgbClr val="000000"/>
                          </a:solidFill>
                          <a:latin typeface="Calibri"/>
                        </a:rPr>
                        <a:t>69,478</a:t>
                      </a:r>
                    </a:p>
                  </a:txBody>
                  <a:tcPr marL="9525" marR="9525" marT="9525" marB="0" anchor="b"/>
                </a:tc>
                <a:tc>
                  <a:txBody>
                    <a:bodyPr/>
                    <a:lstStyle/>
                    <a:p>
                      <a:pPr algn="ctr" fontAlgn="b"/>
                      <a:r>
                        <a:rPr lang="en-US" sz="1800" b="0" i="0" u="none" strike="noStrike">
                          <a:solidFill>
                            <a:srgbClr val="000000"/>
                          </a:solidFill>
                          <a:latin typeface="Calibri"/>
                        </a:rPr>
                        <a:t>150,929</a:t>
                      </a:r>
                    </a:p>
                  </a:txBody>
                  <a:tcPr marL="9525" marR="9525" marT="9525" marB="0" anchor="b"/>
                </a:tc>
                <a:tc>
                  <a:txBody>
                    <a:bodyPr/>
                    <a:lstStyle/>
                    <a:p>
                      <a:pPr algn="ctr" fontAlgn="b"/>
                      <a:r>
                        <a:rPr lang="en-US" sz="1800" b="0" i="0" u="none" strike="noStrike">
                          <a:solidFill>
                            <a:srgbClr val="000000"/>
                          </a:solidFill>
                          <a:latin typeface="Calibri"/>
                        </a:rPr>
                        <a:t>709,654</a:t>
                      </a:r>
                    </a:p>
                  </a:txBody>
                  <a:tcPr marL="9525" marR="9525" marT="9525" marB="0" anchor="b"/>
                </a:tc>
              </a:tr>
              <a:tr h="370840">
                <a:tc>
                  <a:txBody>
                    <a:bodyPr/>
                    <a:lstStyle/>
                    <a:p>
                      <a:pPr algn="ctr" fontAlgn="b"/>
                      <a:r>
                        <a:rPr lang="en-US" sz="1800" b="0" i="0" u="none" strike="noStrike">
                          <a:solidFill>
                            <a:srgbClr val="000000"/>
                          </a:solidFill>
                          <a:latin typeface="Calibri"/>
                        </a:rPr>
                        <a:t>45.1–50.0</a:t>
                      </a:r>
                    </a:p>
                  </a:txBody>
                  <a:tcPr marL="9525" marR="9525" marT="9525" marB="0" anchor="b"/>
                </a:tc>
                <a:tc>
                  <a:txBody>
                    <a:bodyPr/>
                    <a:lstStyle/>
                    <a:p>
                      <a:pPr algn="ctr" fontAlgn="b"/>
                      <a:r>
                        <a:rPr lang="en-US" sz="1800" b="0" i="0" u="none" strike="noStrike">
                          <a:solidFill>
                            <a:srgbClr val="000000"/>
                          </a:solidFill>
                          <a:latin typeface="Calibri"/>
                        </a:rPr>
                        <a:t>88,325</a:t>
                      </a:r>
                    </a:p>
                  </a:txBody>
                  <a:tcPr marL="9525" marR="9525" marT="9525" marB="0" anchor="b"/>
                </a:tc>
                <a:tc>
                  <a:txBody>
                    <a:bodyPr/>
                    <a:lstStyle/>
                    <a:p>
                      <a:pPr algn="ctr" fontAlgn="b"/>
                      <a:r>
                        <a:rPr lang="en-US" sz="1800" b="0" i="0" u="none" strike="noStrike">
                          <a:solidFill>
                            <a:srgbClr val="000000"/>
                          </a:solidFill>
                          <a:latin typeface="Calibri"/>
                        </a:rPr>
                        <a:t>25,253</a:t>
                      </a:r>
                    </a:p>
                  </a:txBody>
                  <a:tcPr marL="9525" marR="9525" marT="9525" marB="0" anchor="b"/>
                </a:tc>
                <a:tc>
                  <a:txBody>
                    <a:bodyPr/>
                    <a:lstStyle/>
                    <a:p>
                      <a:pPr algn="ctr" fontAlgn="b"/>
                      <a:r>
                        <a:rPr lang="en-US" sz="1800" b="0" i="0" u="none" strike="noStrike">
                          <a:solidFill>
                            <a:srgbClr val="000000"/>
                          </a:solidFill>
                          <a:latin typeface="Calibri"/>
                        </a:rPr>
                        <a:t>16,074</a:t>
                      </a:r>
                    </a:p>
                  </a:txBody>
                  <a:tcPr marL="9525" marR="9525" marT="9525" marB="0" anchor="b"/>
                </a:tc>
                <a:tc>
                  <a:txBody>
                    <a:bodyPr/>
                    <a:lstStyle/>
                    <a:p>
                      <a:pPr algn="ctr" fontAlgn="b"/>
                      <a:r>
                        <a:rPr lang="en-US" sz="1800" b="0" i="0" u="none" strike="noStrike">
                          <a:solidFill>
                            <a:srgbClr val="000000"/>
                          </a:solidFill>
                          <a:latin typeface="Calibri"/>
                        </a:rPr>
                        <a:t>11,509</a:t>
                      </a:r>
                    </a:p>
                  </a:txBody>
                  <a:tcPr marL="9525" marR="9525" marT="9525" marB="0" anchor="b"/>
                </a:tc>
                <a:tc>
                  <a:txBody>
                    <a:bodyPr/>
                    <a:lstStyle/>
                    <a:p>
                      <a:pPr algn="ctr" fontAlgn="b"/>
                      <a:r>
                        <a:rPr lang="en-US" sz="1800" b="0" i="0" u="none" strike="noStrike">
                          <a:solidFill>
                            <a:srgbClr val="000000"/>
                          </a:solidFill>
                          <a:latin typeface="Calibri"/>
                        </a:rPr>
                        <a:t>30,240</a:t>
                      </a:r>
                    </a:p>
                  </a:txBody>
                  <a:tcPr marL="9525" marR="9525" marT="9525" marB="0" anchor="b"/>
                </a:tc>
                <a:tc>
                  <a:txBody>
                    <a:bodyPr/>
                    <a:lstStyle/>
                    <a:p>
                      <a:pPr algn="ctr" fontAlgn="b"/>
                      <a:r>
                        <a:rPr lang="en-US" sz="1800" b="0" i="0" u="none" strike="noStrike">
                          <a:solidFill>
                            <a:srgbClr val="000000"/>
                          </a:solidFill>
                          <a:latin typeface="Calibri"/>
                        </a:rPr>
                        <a:t>171,401</a:t>
                      </a:r>
                    </a:p>
                  </a:txBody>
                  <a:tcPr marL="9525" marR="9525" marT="9525" marB="0" anchor="b"/>
                </a:tc>
              </a:tr>
              <a:tr h="370840">
                <a:tc>
                  <a:txBody>
                    <a:bodyPr/>
                    <a:lstStyle/>
                    <a:p>
                      <a:pPr algn="ctr" fontAlgn="b"/>
                      <a:r>
                        <a:rPr lang="en-US" sz="1800" b="0" i="0" u="none" strike="noStrike">
                          <a:solidFill>
                            <a:srgbClr val="000000"/>
                          </a:solidFill>
                          <a:latin typeface="Calibri"/>
                        </a:rPr>
                        <a:t>50.1–55.0</a:t>
                      </a:r>
                    </a:p>
                  </a:txBody>
                  <a:tcPr marL="9525" marR="9525" marT="9525" marB="0" anchor="b"/>
                </a:tc>
                <a:tc>
                  <a:txBody>
                    <a:bodyPr/>
                    <a:lstStyle/>
                    <a:p>
                      <a:pPr algn="ctr" fontAlgn="b"/>
                      <a:r>
                        <a:rPr lang="en-US" sz="1800" b="0" i="0" u="none" strike="noStrike">
                          <a:solidFill>
                            <a:srgbClr val="000000"/>
                          </a:solidFill>
                          <a:latin typeface="Calibri"/>
                        </a:rPr>
                        <a:t>56,228</a:t>
                      </a:r>
                    </a:p>
                  </a:txBody>
                  <a:tcPr marL="9525" marR="9525" marT="9525" marB="0" anchor="b"/>
                </a:tc>
                <a:tc>
                  <a:txBody>
                    <a:bodyPr/>
                    <a:lstStyle/>
                    <a:p>
                      <a:pPr algn="ctr" fontAlgn="b"/>
                      <a:r>
                        <a:rPr lang="en-US" sz="1800" b="0" i="0" u="none" strike="noStrike">
                          <a:solidFill>
                            <a:srgbClr val="000000"/>
                          </a:solidFill>
                          <a:latin typeface="Calibri"/>
                        </a:rPr>
                        <a:t>15,686</a:t>
                      </a:r>
                    </a:p>
                  </a:txBody>
                  <a:tcPr marL="9525" marR="9525" marT="9525" marB="0" anchor="b"/>
                </a:tc>
                <a:tc>
                  <a:txBody>
                    <a:bodyPr/>
                    <a:lstStyle/>
                    <a:p>
                      <a:pPr algn="ctr" fontAlgn="b"/>
                      <a:r>
                        <a:rPr lang="en-US" sz="1800" b="0" i="0" u="none" strike="noStrike">
                          <a:solidFill>
                            <a:srgbClr val="000000"/>
                          </a:solidFill>
                          <a:latin typeface="Calibri"/>
                        </a:rPr>
                        <a:t>10,876</a:t>
                      </a:r>
                    </a:p>
                  </a:txBody>
                  <a:tcPr marL="9525" marR="9525" marT="9525" marB="0" anchor="b"/>
                </a:tc>
                <a:tc>
                  <a:txBody>
                    <a:bodyPr/>
                    <a:lstStyle/>
                    <a:p>
                      <a:pPr algn="ctr" fontAlgn="b"/>
                      <a:r>
                        <a:rPr lang="en-US" sz="1800" b="0" i="0" u="none" strike="noStrike">
                          <a:solidFill>
                            <a:srgbClr val="000000"/>
                          </a:solidFill>
                          <a:latin typeface="Calibri"/>
                        </a:rPr>
                        <a:t>13,804</a:t>
                      </a:r>
                    </a:p>
                  </a:txBody>
                  <a:tcPr marL="9525" marR="9525" marT="9525" marB="0" anchor="b"/>
                </a:tc>
                <a:tc>
                  <a:txBody>
                    <a:bodyPr/>
                    <a:lstStyle/>
                    <a:p>
                      <a:pPr algn="ctr" fontAlgn="b"/>
                      <a:r>
                        <a:rPr lang="en-US" sz="1800" b="0" i="0" u="none" strike="noStrike">
                          <a:solidFill>
                            <a:srgbClr val="000000"/>
                          </a:solidFill>
                          <a:latin typeface="Calibri"/>
                        </a:rPr>
                        <a:t>25,282</a:t>
                      </a:r>
                    </a:p>
                  </a:txBody>
                  <a:tcPr marL="9525" marR="9525" marT="9525" marB="0" anchor="b"/>
                </a:tc>
                <a:tc>
                  <a:txBody>
                    <a:bodyPr/>
                    <a:lstStyle/>
                    <a:p>
                      <a:pPr algn="ctr" fontAlgn="b"/>
                      <a:r>
                        <a:rPr lang="en-US" sz="1800" b="0" i="0" u="none" strike="noStrike">
                          <a:solidFill>
                            <a:srgbClr val="000000"/>
                          </a:solidFill>
                          <a:latin typeface="Calibri"/>
                        </a:rPr>
                        <a:t>121,876</a:t>
                      </a:r>
                    </a:p>
                  </a:txBody>
                  <a:tcPr marL="9525" marR="9525" marT="9525" marB="0" anchor="b"/>
                </a:tc>
              </a:tr>
              <a:tr h="370840">
                <a:tc>
                  <a:txBody>
                    <a:bodyPr/>
                    <a:lstStyle/>
                    <a:p>
                      <a:pPr algn="ctr" fontAlgn="b"/>
                      <a:r>
                        <a:rPr lang="en-US" sz="1800" b="0" i="0" u="none" strike="noStrike">
                          <a:solidFill>
                            <a:srgbClr val="000000"/>
                          </a:solidFill>
                          <a:latin typeface="Calibri"/>
                        </a:rPr>
                        <a:t>55.1–60.0</a:t>
                      </a:r>
                    </a:p>
                  </a:txBody>
                  <a:tcPr marL="9525" marR="9525" marT="9525" marB="0" anchor="b"/>
                </a:tc>
                <a:tc>
                  <a:txBody>
                    <a:bodyPr/>
                    <a:lstStyle/>
                    <a:p>
                      <a:pPr algn="ctr" fontAlgn="b"/>
                      <a:r>
                        <a:rPr lang="en-US" sz="1800" b="0" i="0" u="none" strike="noStrike">
                          <a:solidFill>
                            <a:srgbClr val="000000"/>
                          </a:solidFill>
                          <a:latin typeface="Calibri"/>
                        </a:rPr>
                        <a:t>227,844</a:t>
                      </a:r>
                    </a:p>
                  </a:txBody>
                  <a:tcPr marL="9525" marR="9525" marT="9525" marB="0" anchor="b"/>
                </a:tc>
                <a:tc>
                  <a:txBody>
                    <a:bodyPr/>
                    <a:lstStyle/>
                    <a:p>
                      <a:pPr algn="ctr" fontAlgn="b"/>
                      <a:r>
                        <a:rPr lang="en-US" sz="1800" b="0" i="0" u="none" strike="noStrike">
                          <a:solidFill>
                            <a:srgbClr val="000000"/>
                          </a:solidFill>
                          <a:latin typeface="Calibri"/>
                        </a:rPr>
                        <a:t>76,162</a:t>
                      </a:r>
                    </a:p>
                  </a:txBody>
                  <a:tcPr marL="9525" marR="9525" marT="9525" marB="0" anchor="b"/>
                </a:tc>
                <a:tc>
                  <a:txBody>
                    <a:bodyPr/>
                    <a:lstStyle/>
                    <a:p>
                      <a:pPr algn="ctr" fontAlgn="b"/>
                      <a:r>
                        <a:rPr lang="en-US" sz="1800" b="0" i="0" u="none" strike="noStrike">
                          <a:solidFill>
                            <a:srgbClr val="000000"/>
                          </a:solidFill>
                          <a:latin typeface="Calibri"/>
                        </a:rPr>
                        <a:t>48,138</a:t>
                      </a:r>
                    </a:p>
                  </a:txBody>
                  <a:tcPr marL="9525" marR="9525" marT="9525" marB="0" anchor="b"/>
                </a:tc>
                <a:tc>
                  <a:txBody>
                    <a:bodyPr/>
                    <a:lstStyle/>
                    <a:p>
                      <a:pPr algn="ctr" fontAlgn="b"/>
                      <a:r>
                        <a:rPr lang="en-US" sz="1800" b="0" i="0" u="none" strike="noStrike">
                          <a:solidFill>
                            <a:srgbClr val="000000"/>
                          </a:solidFill>
                          <a:latin typeface="Calibri"/>
                        </a:rPr>
                        <a:t>38,221</a:t>
                      </a:r>
                    </a:p>
                  </a:txBody>
                  <a:tcPr marL="9525" marR="9525" marT="9525" marB="0" anchor="b"/>
                </a:tc>
                <a:tc>
                  <a:txBody>
                    <a:bodyPr/>
                    <a:lstStyle/>
                    <a:p>
                      <a:pPr algn="ctr" fontAlgn="b"/>
                      <a:r>
                        <a:rPr lang="en-US" sz="1800" b="0" i="0" u="none" strike="noStrike">
                          <a:solidFill>
                            <a:srgbClr val="000000"/>
                          </a:solidFill>
                          <a:latin typeface="Calibri"/>
                        </a:rPr>
                        <a:t>94,638</a:t>
                      </a:r>
                    </a:p>
                  </a:txBody>
                  <a:tcPr marL="9525" marR="9525" marT="9525" marB="0" anchor="b"/>
                </a:tc>
                <a:tc>
                  <a:txBody>
                    <a:bodyPr/>
                    <a:lstStyle/>
                    <a:p>
                      <a:pPr algn="ctr" fontAlgn="b"/>
                      <a:r>
                        <a:rPr lang="en-US" sz="1800" b="0" i="0" u="none" strike="noStrike">
                          <a:solidFill>
                            <a:srgbClr val="000000"/>
                          </a:solidFill>
                          <a:latin typeface="Calibri"/>
                        </a:rPr>
                        <a:t>485,003</a:t>
                      </a:r>
                    </a:p>
                  </a:txBody>
                  <a:tcPr marL="9525" marR="9525" marT="9525" marB="0" anchor="b"/>
                </a:tc>
              </a:tr>
              <a:tr h="370840">
                <a:tc>
                  <a:txBody>
                    <a:bodyPr/>
                    <a:lstStyle/>
                    <a:p>
                      <a:pPr algn="ctr" fontAlgn="b"/>
                      <a:r>
                        <a:rPr lang="en-US" sz="1800" b="0" i="0" u="none" strike="noStrike">
                          <a:solidFill>
                            <a:srgbClr val="000000"/>
                          </a:solidFill>
                          <a:latin typeface="Calibri"/>
                        </a:rPr>
                        <a:t>60.1–65.0</a:t>
                      </a:r>
                    </a:p>
                  </a:txBody>
                  <a:tcPr marL="9525" marR="9525" marT="9525" marB="0" anchor="b"/>
                </a:tc>
                <a:tc>
                  <a:txBody>
                    <a:bodyPr/>
                    <a:lstStyle/>
                    <a:p>
                      <a:pPr algn="ctr" fontAlgn="b"/>
                      <a:r>
                        <a:rPr lang="en-US" sz="1800" b="0" i="0" u="none" strike="noStrike">
                          <a:solidFill>
                            <a:srgbClr val="000000"/>
                          </a:solidFill>
                          <a:latin typeface="Calibri"/>
                        </a:rPr>
                        <a:t>45,851</a:t>
                      </a:r>
                    </a:p>
                  </a:txBody>
                  <a:tcPr marL="9525" marR="9525" marT="9525" marB="0" anchor="b"/>
                </a:tc>
                <a:tc>
                  <a:txBody>
                    <a:bodyPr/>
                    <a:lstStyle/>
                    <a:p>
                      <a:pPr algn="ctr" fontAlgn="b"/>
                      <a:r>
                        <a:rPr lang="en-US" sz="1800" b="0" i="0" u="none" strike="noStrike">
                          <a:solidFill>
                            <a:srgbClr val="000000"/>
                          </a:solidFill>
                          <a:latin typeface="Calibri"/>
                        </a:rPr>
                        <a:t>10,352</a:t>
                      </a:r>
                    </a:p>
                  </a:txBody>
                  <a:tcPr marL="9525" marR="9525" marT="9525" marB="0" anchor="b"/>
                </a:tc>
                <a:tc>
                  <a:txBody>
                    <a:bodyPr/>
                    <a:lstStyle/>
                    <a:p>
                      <a:pPr algn="ctr" fontAlgn="b"/>
                      <a:r>
                        <a:rPr lang="en-US" sz="1800" b="0" i="0" u="none" strike="noStrike">
                          <a:solidFill>
                            <a:srgbClr val="000000"/>
                          </a:solidFill>
                          <a:latin typeface="Calibri"/>
                        </a:rPr>
                        <a:t>5287</a:t>
                      </a:r>
                    </a:p>
                  </a:txBody>
                  <a:tcPr marL="9525" marR="9525" marT="9525" marB="0" anchor="b"/>
                </a:tc>
                <a:tc>
                  <a:txBody>
                    <a:bodyPr/>
                    <a:lstStyle/>
                    <a:p>
                      <a:pPr algn="ctr" fontAlgn="b"/>
                      <a:r>
                        <a:rPr lang="en-US" sz="1800" b="0" i="0" u="none" strike="noStrike">
                          <a:solidFill>
                            <a:srgbClr val="000000"/>
                          </a:solidFill>
                          <a:latin typeface="Calibri"/>
                        </a:rPr>
                        <a:t>3284</a:t>
                      </a:r>
                    </a:p>
                  </a:txBody>
                  <a:tcPr marL="9525" marR="9525" marT="9525" marB="0" anchor="b"/>
                </a:tc>
                <a:tc>
                  <a:txBody>
                    <a:bodyPr/>
                    <a:lstStyle/>
                    <a:p>
                      <a:pPr algn="ctr" fontAlgn="b"/>
                      <a:r>
                        <a:rPr lang="en-US" sz="1800" b="0" i="0" u="none" strike="noStrike">
                          <a:solidFill>
                            <a:srgbClr val="000000"/>
                          </a:solidFill>
                          <a:latin typeface="Calibri"/>
                        </a:rPr>
                        <a:t>16,144</a:t>
                      </a:r>
                    </a:p>
                  </a:txBody>
                  <a:tcPr marL="9525" marR="9525" marT="9525" marB="0" anchor="b"/>
                </a:tc>
                <a:tc>
                  <a:txBody>
                    <a:bodyPr/>
                    <a:lstStyle/>
                    <a:p>
                      <a:pPr algn="ctr" fontAlgn="b"/>
                      <a:r>
                        <a:rPr lang="en-US" sz="1800" b="0" i="0" u="none" strike="noStrike">
                          <a:solidFill>
                            <a:srgbClr val="000000"/>
                          </a:solidFill>
                          <a:latin typeface="Calibri"/>
                        </a:rPr>
                        <a:t>80,918</a:t>
                      </a:r>
                    </a:p>
                  </a:txBody>
                  <a:tcPr marL="9525" marR="9525" marT="9525" marB="0" anchor="b"/>
                </a:tc>
              </a:tr>
              <a:tr h="370840">
                <a:tc>
                  <a:txBody>
                    <a:bodyPr/>
                    <a:lstStyle/>
                    <a:p>
                      <a:pPr algn="ctr" fontAlgn="b"/>
                      <a:r>
                        <a:rPr lang="en-US" sz="1800" b="0" i="0" u="none" strike="noStrike">
                          <a:solidFill>
                            <a:srgbClr val="000000"/>
                          </a:solidFill>
                          <a:latin typeface="Calibri"/>
                        </a:rPr>
                        <a:t>65.1–70.0</a:t>
                      </a:r>
                    </a:p>
                  </a:txBody>
                  <a:tcPr marL="9525" marR="9525" marT="9525" marB="0" anchor="b"/>
                </a:tc>
                <a:tc>
                  <a:txBody>
                    <a:bodyPr/>
                    <a:lstStyle/>
                    <a:p>
                      <a:pPr algn="ctr" fontAlgn="b"/>
                      <a:r>
                        <a:rPr lang="en-US" sz="1800" b="0" i="0" u="none" strike="noStrike">
                          <a:solidFill>
                            <a:srgbClr val="000000"/>
                          </a:solidFill>
                          <a:latin typeface="Calibri"/>
                        </a:rPr>
                        <a:t>42,824</a:t>
                      </a:r>
                    </a:p>
                  </a:txBody>
                  <a:tcPr marL="9525" marR="9525" marT="9525" marB="0" anchor="b"/>
                </a:tc>
                <a:tc>
                  <a:txBody>
                    <a:bodyPr/>
                    <a:lstStyle/>
                    <a:p>
                      <a:pPr algn="ctr" fontAlgn="b"/>
                      <a:r>
                        <a:rPr lang="en-US" sz="1800" b="0" i="0" u="none" strike="noStrike">
                          <a:solidFill>
                            <a:srgbClr val="000000"/>
                          </a:solidFill>
                          <a:latin typeface="Calibri"/>
                        </a:rPr>
                        <a:t>11,974</a:t>
                      </a:r>
                    </a:p>
                  </a:txBody>
                  <a:tcPr marL="9525" marR="9525" marT="9525" marB="0" anchor="b"/>
                </a:tc>
                <a:tc>
                  <a:txBody>
                    <a:bodyPr/>
                    <a:lstStyle/>
                    <a:p>
                      <a:pPr algn="ctr" fontAlgn="b"/>
                      <a:r>
                        <a:rPr lang="en-US" sz="1800" b="0" i="0" u="none" strike="noStrike">
                          <a:solidFill>
                            <a:srgbClr val="000000"/>
                          </a:solidFill>
                          <a:latin typeface="Calibri"/>
                        </a:rPr>
                        <a:t>7697</a:t>
                      </a:r>
                    </a:p>
                  </a:txBody>
                  <a:tcPr marL="9525" marR="9525" marT="9525" marB="0" anchor="b"/>
                </a:tc>
                <a:tc>
                  <a:txBody>
                    <a:bodyPr/>
                    <a:lstStyle/>
                    <a:p>
                      <a:pPr algn="ctr" fontAlgn="b"/>
                      <a:r>
                        <a:rPr lang="en-US" sz="1800" b="0" i="0" u="none" strike="noStrike">
                          <a:solidFill>
                            <a:srgbClr val="000000"/>
                          </a:solidFill>
                          <a:latin typeface="Calibri"/>
                        </a:rPr>
                        <a:t>3952</a:t>
                      </a:r>
                    </a:p>
                  </a:txBody>
                  <a:tcPr marL="9525" marR="9525" marT="9525" marB="0" anchor="b"/>
                </a:tc>
                <a:tc>
                  <a:txBody>
                    <a:bodyPr/>
                    <a:lstStyle/>
                    <a:p>
                      <a:pPr algn="ctr" fontAlgn="b"/>
                      <a:r>
                        <a:rPr lang="en-US" sz="1800" b="0" i="0" u="none" strike="noStrike">
                          <a:solidFill>
                            <a:srgbClr val="000000"/>
                          </a:solidFill>
                          <a:latin typeface="Calibri"/>
                        </a:rPr>
                        <a:t>14,434</a:t>
                      </a:r>
                    </a:p>
                  </a:txBody>
                  <a:tcPr marL="9525" marR="9525" marT="9525" marB="0" anchor="b"/>
                </a:tc>
                <a:tc>
                  <a:txBody>
                    <a:bodyPr/>
                    <a:lstStyle/>
                    <a:p>
                      <a:pPr algn="ctr" fontAlgn="b"/>
                      <a:r>
                        <a:rPr lang="en-US" sz="1800" b="0" i="0" u="none" strike="noStrike">
                          <a:solidFill>
                            <a:srgbClr val="000000"/>
                          </a:solidFill>
                          <a:latin typeface="Calibri"/>
                        </a:rPr>
                        <a:t>80,881</a:t>
                      </a:r>
                    </a:p>
                  </a:txBody>
                  <a:tcPr marL="9525" marR="9525" marT="9525" marB="0" anchor="b"/>
                </a:tc>
              </a:tr>
              <a:tr h="370840">
                <a:tc>
                  <a:txBody>
                    <a:bodyPr/>
                    <a:lstStyle/>
                    <a:p>
                      <a:pPr algn="ctr" fontAlgn="b"/>
                      <a:r>
                        <a:rPr lang="en-US" sz="1800" b="0" i="0" u="none" strike="noStrike">
                          <a:solidFill>
                            <a:srgbClr val="000000"/>
                          </a:solidFill>
                          <a:latin typeface="Calibri"/>
                        </a:rPr>
                        <a:t>70.1–75.0</a:t>
                      </a:r>
                    </a:p>
                  </a:txBody>
                  <a:tcPr marL="9525" marR="9525" marT="9525" marB="0" anchor="b"/>
                </a:tc>
                <a:tc>
                  <a:txBody>
                    <a:bodyPr/>
                    <a:lstStyle/>
                    <a:p>
                      <a:pPr algn="ctr" fontAlgn="b"/>
                      <a:r>
                        <a:rPr lang="en-US" sz="1800" b="0" i="0" u="none" strike="noStrike">
                          <a:solidFill>
                            <a:srgbClr val="000000"/>
                          </a:solidFill>
                          <a:latin typeface="Calibri"/>
                        </a:rPr>
                        <a:t>81,350</a:t>
                      </a:r>
                    </a:p>
                  </a:txBody>
                  <a:tcPr marL="9525" marR="9525" marT="9525" marB="0" anchor="b"/>
                </a:tc>
                <a:tc>
                  <a:txBody>
                    <a:bodyPr/>
                    <a:lstStyle/>
                    <a:p>
                      <a:pPr algn="ctr" fontAlgn="b"/>
                      <a:r>
                        <a:rPr lang="en-US" sz="1800" b="0" i="0" u="none" strike="noStrike">
                          <a:solidFill>
                            <a:srgbClr val="000000"/>
                          </a:solidFill>
                          <a:latin typeface="Calibri"/>
                        </a:rPr>
                        <a:t>20,182</a:t>
                      </a:r>
                    </a:p>
                  </a:txBody>
                  <a:tcPr marL="9525" marR="9525" marT="9525" marB="0" anchor="b"/>
                </a:tc>
                <a:tc>
                  <a:txBody>
                    <a:bodyPr/>
                    <a:lstStyle/>
                    <a:p>
                      <a:pPr algn="ctr" fontAlgn="b"/>
                      <a:r>
                        <a:rPr lang="en-US" sz="1800" b="0" i="0" u="none" strike="noStrike">
                          <a:solidFill>
                            <a:srgbClr val="000000"/>
                          </a:solidFill>
                          <a:latin typeface="Calibri"/>
                        </a:rPr>
                        <a:t>14,642</a:t>
                      </a:r>
                    </a:p>
                  </a:txBody>
                  <a:tcPr marL="9525" marR="9525" marT="9525" marB="0" anchor="b"/>
                </a:tc>
                <a:tc>
                  <a:txBody>
                    <a:bodyPr/>
                    <a:lstStyle/>
                    <a:p>
                      <a:pPr algn="ctr" fontAlgn="b"/>
                      <a:r>
                        <a:rPr lang="en-US" sz="1800" b="0" i="0" u="none" strike="noStrike">
                          <a:solidFill>
                            <a:srgbClr val="000000"/>
                          </a:solidFill>
                          <a:latin typeface="Calibri"/>
                        </a:rPr>
                        <a:t>10,800</a:t>
                      </a:r>
                    </a:p>
                  </a:txBody>
                  <a:tcPr marL="9525" marR="9525" marT="9525" marB="0" anchor="b"/>
                </a:tc>
                <a:tc>
                  <a:txBody>
                    <a:bodyPr/>
                    <a:lstStyle/>
                    <a:p>
                      <a:pPr algn="ctr" fontAlgn="b"/>
                      <a:r>
                        <a:rPr lang="en-US" sz="1800" b="0" i="0" u="none" strike="noStrike">
                          <a:solidFill>
                            <a:srgbClr val="000000"/>
                          </a:solidFill>
                          <a:latin typeface="Calibri"/>
                        </a:rPr>
                        <a:t>35,675</a:t>
                      </a:r>
                    </a:p>
                  </a:txBody>
                  <a:tcPr marL="9525" marR="9525" marT="9525" marB="0" anchor="b"/>
                </a:tc>
                <a:tc>
                  <a:txBody>
                    <a:bodyPr/>
                    <a:lstStyle/>
                    <a:p>
                      <a:pPr algn="ctr" fontAlgn="b"/>
                      <a:r>
                        <a:rPr lang="en-US" sz="1800" b="0" i="0" u="none" strike="noStrike" dirty="0">
                          <a:solidFill>
                            <a:srgbClr val="000000"/>
                          </a:solidFill>
                          <a:latin typeface="Calibri"/>
                        </a:rPr>
                        <a:t>162,649</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599" cy="355473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 (cont.)</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dirty="0">
                          <a:solidFill>
                            <a:srgbClr val="000000"/>
                          </a:solidFill>
                          <a:latin typeface="Calibri"/>
                        </a:rPr>
                        <a:t>75.1–80.0</a:t>
                      </a:r>
                    </a:p>
                  </a:txBody>
                  <a:tcPr marL="9525" marR="9525" marT="9525" marB="0" anchor="b"/>
                </a:tc>
                <a:tc>
                  <a:txBody>
                    <a:bodyPr/>
                    <a:lstStyle/>
                    <a:p>
                      <a:pPr algn="ctr" fontAlgn="b"/>
                      <a:r>
                        <a:rPr lang="en-US" sz="1800" b="0" i="0" u="none" strike="noStrike">
                          <a:solidFill>
                            <a:srgbClr val="000000"/>
                          </a:solidFill>
                          <a:latin typeface="Calibri"/>
                        </a:rPr>
                        <a:t>22,123</a:t>
                      </a:r>
                    </a:p>
                  </a:txBody>
                  <a:tcPr marL="9525" marR="9525" marT="9525" marB="0" anchor="b"/>
                </a:tc>
                <a:tc>
                  <a:txBody>
                    <a:bodyPr/>
                    <a:lstStyle/>
                    <a:p>
                      <a:pPr algn="ctr" fontAlgn="b"/>
                      <a:r>
                        <a:rPr lang="en-US" sz="1800" b="0" i="0" u="none" strike="noStrike">
                          <a:solidFill>
                            <a:srgbClr val="000000"/>
                          </a:solidFill>
                          <a:latin typeface="Calibri"/>
                        </a:rPr>
                        <a:t>5876</a:t>
                      </a:r>
                    </a:p>
                  </a:txBody>
                  <a:tcPr marL="9525" marR="9525" marT="9525" marB="0" anchor="b"/>
                </a:tc>
                <a:tc>
                  <a:txBody>
                    <a:bodyPr/>
                    <a:lstStyle/>
                    <a:p>
                      <a:pPr algn="ctr" fontAlgn="b"/>
                      <a:r>
                        <a:rPr lang="en-US" sz="1800" b="0" i="0" u="none" strike="noStrike">
                          <a:solidFill>
                            <a:srgbClr val="000000"/>
                          </a:solidFill>
                          <a:latin typeface="Calibri"/>
                        </a:rPr>
                        <a:t>3311</a:t>
                      </a:r>
                    </a:p>
                  </a:txBody>
                  <a:tcPr marL="9525" marR="9525" marT="9525" marB="0" anchor="b"/>
                </a:tc>
                <a:tc>
                  <a:txBody>
                    <a:bodyPr/>
                    <a:lstStyle/>
                    <a:p>
                      <a:pPr algn="ctr" fontAlgn="b"/>
                      <a:r>
                        <a:rPr lang="en-US" sz="1800" b="0" i="0" u="none" strike="noStrike">
                          <a:solidFill>
                            <a:srgbClr val="000000"/>
                          </a:solidFill>
                          <a:latin typeface="Calibri"/>
                        </a:rPr>
                        <a:t>3321</a:t>
                      </a:r>
                    </a:p>
                  </a:txBody>
                  <a:tcPr marL="9525" marR="9525" marT="9525" marB="0" anchor="b"/>
                </a:tc>
                <a:tc>
                  <a:txBody>
                    <a:bodyPr/>
                    <a:lstStyle/>
                    <a:p>
                      <a:pPr algn="ctr" fontAlgn="b"/>
                      <a:r>
                        <a:rPr lang="en-US" sz="1800" b="0" i="0" u="none" strike="noStrike">
                          <a:solidFill>
                            <a:srgbClr val="000000"/>
                          </a:solidFill>
                          <a:latin typeface="Calibri"/>
                        </a:rPr>
                        <a:t>9344</a:t>
                      </a:r>
                    </a:p>
                  </a:txBody>
                  <a:tcPr marL="9525" marR="9525" marT="9525" marB="0" anchor="b"/>
                </a:tc>
                <a:tc>
                  <a:txBody>
                    <a:bodyPr/>
                    <a:lstStyle/>
                    <a:p>
                      <a:pPr algn="ctr" fontAlgn="b"/>
                      <a:r>
                        <a:rPr lang="en-US" sz="1800" b="0" i="0" u="none" strike="noStrike">
                          <a:solidFill>
                            <a:srgbClr val="000000"/>
                          </a:solidFill>
                          <a:latin typeface="Calibri"/>
                        </a:rPr>
                        <a:t>43,975</a:t>
                      </a:r>
                    </a:p>
                  </a:txBody>
                  <a:tcPr marL="9525" marR="9525" marT="9525" marB="0" anchor="b"/>
                </a:tc>
              </a:tr>
              <a:tr h="370840">
                <a:tc>
                  <a:txBody>
                    <a:bodyPr/>
                    <a:lstStyle/>
                    <a:p>
                      <a:pPr algn="ctr" fontAlgn="b"/>
                      <a:r>
                        <a:rPr lang="en-US" sz="1800" b="0" i="0" u="none" strike="noStrike">
                          <a:solidFill>
                            <a:srgbClr val="000000"/>
                          </a:solidFill>
                          <a:latin typeface="Calibri"/>
                        </a:rPr>
                        <a:t>80.1–85.0</a:t>
                      </a:r>
                    </a:p>
                  </a:txBody>
                  <a:tcPr marL="9525" marR="9525" marT="9525" marB="0" anchor="b"/>
                </a:tc>
                <a:tc>
                  <a:txBody>
                    <a:bodyPr/>
                    <a:lstStyle/>
                    <a:p>
                      <a:pPr algn="ctr" fontAlgn="b"/>
                      <a:r>
                        <a:rPr lang="en-US" sz="1800" b="0" i="0" u="none" strike="noStrike">
                          <a:solidFill>
                            <a:srgbClr val="000000"/>
                          </a:solidFill>
                          <a:latin typeface="Calibri"/>
                        </a:rPr>
                        <a:t>13,594</a:t>
                      </a:r>
                    </a:p>
                  </a:txBody>
                  <a:tcPr marL="9525" marR="9525" marT="9525" marB="0" anchor="b"/>
                </a:tc>
                <a:tc>
                  <a:txBody>
                    <a:bodyPr/>
                    <a:lstStyle/>
                    <a:p>
                      <a:pPr algn="ctr" fontAlgn="b"/>
                      <a:r>
                        <a:rPr lang="en-US" sz="1800" b="0" i="0" u="none" strike="noStrike">
                          <a:solidFill>
                            <a:srgbClr val="000000"/>
                          </a:solidFill>
                          <a:latin typeface="Calibri"/>
                        </a:rPr>
                        <a:t>3852</a:t>
                      </a:r>
                    </a:p>
                  </a:txBody>
                  <a:tcPr marL="9525" marR="9525" marT="9525" marB="0" anchor="b"/>
                </a:tc>
                <a:tc>
                  <a:txBody>
                    <a:bodyPr/>
                    <a:lstStyle/>
                    <a:p>
                      <a:pPr algn="ctr" fontAlgn="b"/>
                      <a:r>
                        <a:rPr lang="en-US" sz="1800" b="0" i="0" u="none" strike="noStrike">
                          <a:solidFill>
                            <a:srgbClr val="000000"/>
                          </a:solidFill>
                          <a:latin typeface="Calibri"/>
                        </a:rPr>
                        <a:t>3121</a:t>
                      </a:r>
                    </a:p>
                  </a:txBody>
                  <a:tcPr marL="9525" marR="9525" marT="9525" marB="0" anchor="b"/>
                </a:tc>
                <a:tc>
                  <a:txBody>
                    <a:bodyPr/>
                    <a:lstStyle/>
                    <a:p>
                      <a:pPr algn="ctr" fontAlgn="b"/>
                      <a:r>
                        <a:rPr lang="en-US" sz="1800" b="0" i="0" u="none" strike="noStrike">
                          <a:solidFill>
                            <a:srgbClr val="000000"/>
                          </a:solidFill>
                          <a:latin typeface="Calibri"/>
                        </a:rPr>
                        <a:t>2495</a:t>
                      </a:r>
                    </a:p>
                  </a:txBody>
                  <a:tcPr marL="9525" marR="9525" marT="9525" marB="0" anchor="b"/>
                </a:tc>
                <a:tc>
                  <a:txBody>
                    <a:bodyPr/>
                    <a:lstStyle/>
                    <a:p>
                      <a:pPr algn="ctr" fontAlgn="b"/>
                      <a:r>
                        <a:rPr lang="en-US" sz="1800" b="0" i="0" u="none" strike="noStrike">
                          <a:solidFill>
                            <a:srgbClr val="000000"/>
                          </a:solidFill>
                          <a:latin typeface="Calibri"/>
                        </a:rPr>
                        <a:t>4950</a:t>
                      </a:r>
                    </a:p>
                  </a:txBody>
                  <a:tcPr marL="9525" marR="9525" marT="9525" marB="0" anchor="b"/>
                </a:tc>
                <a:tc>
                  <a:txBody>
                    <a:bodyPr/>
                    <a:lstStyle/>
                    <a:p>
                      <a:pPr algn="ctr" fontAlgn="b"/>
                      <a:r>
                        <a:rPr lang="en-US" sz="1800" b="0" i="0" u="none" strike="noStrike">
                          <a:solidFill>
                            <a:srgbClr val="000000"/>
                          </a:solidFill>
                          <a:latin typeface="Calibri"/>
                        </a:rPr>
                        <a:t>28,012</a:t>
                      </a:r>
                    </a:p>
                  </a:txBody>
                  <a:tcPr marL="9525" marR="9525" marT="9525" marB="0" anchor="b"/>
                </a:tc>
              </a:tr>
              <a:tr h="370840">
                <a:tc>
                  <a:txBody>
                    <a:bodyPr/>
                    <a:lstStyle/>
                    <a:p>
                      <a:pPr algn="ctr" fontAlgn="b"/>
                      <a:r>
                        <a:rPr lang="en-US" sz="1800" b="0" i="0" u="none" strike="noStrike">
                          <a:solidFill>
                            <a:srgbClr val="000000"/>
                          </a:solidFill>
                          <a:latin typeface="Calibri"/>
                        </a:rPr>
                        <a:t>85.1–90.0</a:t>
                      </a:r>
                    </a:p>
                  </a:txBody>
                  <a:tcPr marL="9525" marR="9525" marT="9525" marB="0" anchor="b"/>
                </a:tc>
                <a:tc>
                  <a:txBody>
                    <a:bodyPr/>
                    <a:lstStyle/>
                    <a:p>
                      <a:pPr algn="ctr" fontAlgn="b"/>
                      <a:r>
                        <a:rPr lang="en-US" sz="1800" b="0" i="0" u="none" strike="noStrike">
                          <a:solidFill>
                            <a:srgbClr val="000000"/>
                          </a:solidFill>
                          <a:latin typeface="Calibri"/>
                        </a:rPr>
                        <a:t>50,220</a:t>
                      </a:r>
                    </a:p>
                  </a:txBody>
                  <a:tcPr marL="9525" marR="9525" marT="9525" marB="0" anchor="b"/>
                </a:tc>
                <a:tc>
                  <a:txBody>
                    <a:bodyPr/>
                    <a:lstStyle/>
                    <a:p>
                      <a:pPr algn="ctr" fontAlgn="b"/>
                      <a:r>
                        <a:rPr lang="en-US" sz="1800" b="0" i="0" u="none" strike="noStrike">
                          <a:solidFill>
                            <a:srgbClr val="000000"/>
                          </a:solidFill>
                          <a:latin typeface="Calibri"/>
                        </a:rPr>
                        <a:t>13,375</a:t>
                      </a:r>
                    </a:p>
                  </a:txBody>
                  <a:tcPr marL="9525" marR="9525" marT="9525" marB="0" anchor="b"/>
                </a:tc>
                <a:tc>
                  <a:txBody>
                    <a:bodyPr/>
                    <a:lstStyle/>
                    <a:p>
                      <a:pPr algn="ctr" fontAlgn="b"/>
                      <a:r>
                        <a:rPr lang="en-US" sz="1800" b="0" i="0" u="none" strike="noStrike">
                          <a:solidFill>
                            <a:srgbClr val="000000"/>
                          </a:solidFill>
                          <a:latin typeface="Calibri"/>
                        </a:rPr>
                        <a:t>12,996</a:t>
                      </a:r>
                    </a:p>
                  </a:txBody>
                  <a:tcPr marL="9525" marR="9525" marT="9525" marB="0" anchor="b"/>
                </a:tc>
                <a:tc>
                  <a:txBody>
                    <a:bodyPr/>
                    <a:lstStyle/>
                    <a:p>
                      <a:pPr algn="ctr" fontAlgn="b"/>
                      <a:r>
                        <a:rPr lang="en-US" sz="1800" b="0" i="0" u="none" strike="noStrike">
                          <a:solidFill>
                            <a:srgbClr val="000000"/>
                          </a:solidFill>
                          <a:latin typeface="Calibri"/>
                        </a:rPr>
                        <a:t>4947</a:t>
                      </a:r>
                    </a:p>
                  </a:txBody>
                  <a:tcPr marL="9525" marR="9525" marT="9525" marB="0" anchor="b"/>
                </a:tc>
                <a:tc>
                  <a:txBody>
                    <a:bodyPr/>
                    <a:lstStyle/>
                    <a:p>
                      <a:pPr algn="ctr" fontAlgn="b"/>
                      <a:r>
                        <a:rPr lang="en-US" sz="1800" b="0" i="0" u="none" strike="noStrike">
                          <a:solidFill>
                            <a:srgbClr val="000000"/>
                          </a:solidFill>
                          <a:latin typeface="Calibri"/>
                        </a:rPr>
                        <a:t>27,684</a:t>
                      </a:r>
                    </a:p>
                  </a:txBody>
                  <a:tcPr marL="9525" marR="9525" marT="9525" marB="0" anchor="b"/>
                </a:tc>
                <a:tc>
                  <a:txBody>
                    <a:bodyPr/>
                    <a:lstStyle/>
                    <a:p>
                      <a:pPr algn="ctr" fontAlgn="b"/>
                      <a:r>
                        <a:rPr lang="en-US" sz="1800" b="0" i="0" u="none" strike="noStrike">
                          <a:solidFill>
                            <a:srgbClr val="000000"/>
                          </a:solidFill>
                          <a:latin typeface="Calibri"/>
                        </a:rPr>
                        <a:t>109,222</a:t>
                      </a:r>
                    </a:p>
                  </a:txBody>
                  <a:tcPr marL="9525" marR="9525" marT="9525" marB="0" anchor="b"/>
                </a:tc>
              </a:tr>
              <a:tr h="370840">
                <a:tc>
                  <a:txBody>
                    <a:bodyPr/>
                    <a:lstStyle/>
                    <a:p>
                      <a:pPr algn="ctr" fontAlgn="b"/>
                      <a:r>
                        <a:rPr lang="en-US" sz="1800" b="0" i="0" u="none" strike="noStrike">
                          <a:solidFill>
                            <a:srgbClr val="000000"/>
                          </a:solidFill>
                          <a:latin typeface="Calibri"/>
                        </a:rPr>
                        <a:t>90 +</a:t>
                      </a:r>
                    </a:p>
                  </a:txBody>
                  <a:tcPr marL="9525" marR="9525" marT="9525" marB="0" anchor="b"/>
                </a:tc>
                <a:tc>
                  <a:txBody>
                    <a:bodyPr/>
                    <a:lstStyle/>
                    <a:p>
                      <a:pPr algn="ctr" fontAlgn="b"/>
                      <a:r>
                        <a:rPr lang="en-US" sz="1800" b="0" i="0" u="none" strike="noStrike">
                          <a:solidFill>
                            <a:srgbClr val="000000"/>
                          </a:solidFill>
                          <a:latin typeface="Calibri"/>
                        </a:rPr>
                        <a:t>68,457</a:t>
                      </a:r>
                    </a:p>
                  </a:txBody>
                  <a:tcPr marL="9525" marR="9525" marT="9525" marB="0" anchor="b"/>
                </a:tc>
                <a:tc>
                  <a:txBody>
                    <a:bodyPr/>
                    <a:lstStyle/>
                    <a:p>
                      <a:pPr algn="ctr" fontAlgn="b"/>
                      <a:r>
                        <a:rPr lang="en-US" sz="1800" b="0" i="0" u="none" strike="noStrike">
                          <a:solidFill>
                            <a:srgbClr val="000000"/>
                          </a:solidFill>
                          <a:latin typeface="Calibri"/>
                        </a:rPr>
                        <a:t>29,496</a:t>
                      </a:r>
                    </a:p>
                  </a:txBody>
                  <a:tcPr marL="9525" marR="9525" marT="9525" marB="0" anchor="b"/>
                </a:tc>
                <a:tc>
                  <a:txBody>
                    <a:bodyPr/>
                    <a:lstStyle/>
                    <a:p>
                      <a:pPr algn="ctr" fontAlgn="b"/>
                      <a:r>
                        <a:rPr lang="en-US" sz="1800" b="0" i="0" u="none" strike="noStrike">
                          <a:solidFill>
                            <a:srgbClr val="000000"/>
                          </a:solidFill>
                          <a:latin typeface="Calibri"/>
                        </a:rPr>
                        <a:t>26,402</a:t>
                      </a:r>
                    </a:p>
                  </a:txBody>
                  <a:tcPr marL="9525" marR="9525" marT="9525" marB="0" anchor="b"/>
                </a:tc>
                <a:tc>
                  <a:txBody>
                    <a:bodyPr/>
                    <a:lstStyle/>
                    <a:p>
                      <a:pPr algn="ctr" fontAlgn="b"/>
                      <a:r>
                        <a:rPr lang="en-US" sz="1800" b="0" i="0" u="none" strike="noStrike">
                          <a:solidFill>
                            <a:srgbClr val="000000"/>
                          </a:solidFill>
                          <a:latin typeface="Calibri"/>
                        </a:rPr>
                        <a:t>9446</a:t>
                      </a:r>
                    </a:p>
                  </a:txBody>
                  <a:tcPr marL="9525" marR="9525" marT="9525" marB="0" anchor="b"/>
                </a:tc>
                <a:tc>
                  <a:txBody>
                    <a:bodyPr/>
                    <a:lstStyle/>
                    <a:p>
                      <a:pPr algn="ctr" fontAlgn="b"/>
                      <a:r>
                        <a:rPr lang="en-US" sz="1800" b="0" i="0" u="none" strike="noStrike">
                          <a:solidFill>
                            <a:srgbClr val="000000"/>
                          </a:solidFill>
                          <a:latin typeface="Calibri"/>
                        </a:rPr>
                        <a:t>47,242</a:t>
                      </a:r>
                    </a:p>
                  </a:txBody>
                  <a:tcPr marL="9525" marR="9525" marT="9525" marB="0" anchor="b"/>
                </a:tc>
                <a:tc>
                  <a:txBody>
                    <a:bodyPr/>
                    <a:lstStyle/>
                    <a:p>
                      <a:pPr algn="ctr" fontAlgn="b"/>
                      <a:r>
                        <a:rPr lang="en-US" sz="1800" b="0" i="0" u="none" strike="noStrike">
                          <a:solidFill>
                            <a:srgbClr val="000000"/>
                          </a:solidFill>
                          <a:latin typeface="Calibri"/>
                        </a:rPr>
                        <a:t>181,043</a:t>
                      </a:r>
                    </a:p>
                  </a:txBody>
                  <a:tcPr marL="9525" marR="9525" marT="9525" marB="0" anchor="b"/>
                </a:tc>
              </a:tr>
              <a:tr h="370840">
                <a:tc>
                  <a:txBody>
                    <a:bodyPr/>
                    <a:lstStyle/>
                    <a:p>
                      <a:pPr algn="ctr" fontAlgn="b"/>
                      <a:r>
                        <a:rPr lang="en-US" sz="1800" b="1" i="0" u="none" strike="noStrike" dirty="0">
                          <a:solidFill>
                            <a:srgbClr val="000000"/>
                          </a:solidFill>
                          <a:latin typeface="Calibri"/>
                        </a:rPr>
                        <a:t>Total</a:t>
                      </a:r>
                    </a:p>
                  </a:txBody>
                  <a:tcPr marL="9525" marR="9525" marT="9525" marB="0" anchor="b"/>
                </a:tc>
                <a:tc>
                  <a:txBody>
                    <a:bodyPr/>
                    <a:lstStyle/>
                    <a:p>
                      <a:pPr algn="ctr" fontAlgn="b"/>
                      <a:r>
                        <a:rPr lang="en-US" sz="1800" b="1" i="0" u="none" strike="noStrike" dirty="0">
                          <a:solidFill>
                            <a:srgbClr val="000000"/>
                          </a:solidFill>
                          <a:latin typeface="Calibri"/>
                        </a:rPr>
                        <a:t>4,453,389</a:t>
                      </a:r>
                    </a:p>
                  </a:txBody>
                  <a:tcPr marL="9525" marR="9525" marT="9525" marB="0" anchor="b"/>
                </a:tc>
                <a:tc>
                  <a:txBody>
                    <a:bodyPr/>
                    <a:lstStyle/>
                    <a:p>
                      <a:pPr algn="ctr" fontAlgn="b"/>
                      <a:r>
                        <a:rPr lang="en-US" sz="1800" b="1" i="0" u="none" strike="noStrike" dirty="0">
                          <a:solidFill>
                            <a:srgbClr val="000000"/>
                          </a:solidFill>
                          <a:latin typeface="Calibri"/>
                        </a:rPr>
                        <a:t>4,231,765</a:t>
                      </a:r>
                    </a:p>
                  </a:txBody>
                  <a:tcPr marL="9525" marR="9525" marT="9525" marB="0" anchor="b"/>
                </a:tc>
                <a:tc>
                  <a:txBody>
                    <a:bodyPr/>
                    <a:lstStyle/>
                    <a:p>
                      <a:pPr algn="ctr" fontAlgn="b"/>
                      <a:r>
                        <a:rPr lang="en-US" sz="1800" b="1" i="0" u="none" strike="noStrike" dirty="0">
                          <a:solidFill>
                            <a:srgbClr val="000000"/>
                          </a:solidFill>
                          <a:latin typeface="Calibri"/>
                        </a:rPr>
                        <a:t>1,843,811</a:t>
                      </a:r>
                    </a:p>
                  </a:txBody>
                  <a:tcPr marL="9525" marR="9525" marT="9525" marB="0" anchor="b"/>
                </a:tc>
                <a:tc>
                  <a:txBody>
                    <a:bodyPr/>
                    <a:lstStyle/>
                    <a:p>
                      <a:pPr algn="ctr" fontAlgn="b"/>
                      <a:r>
                        <a:rPr lang="en-US" sz="1800" b="1" i="0" u="none" strike="noStrike" dirty="0">
                          <a:solidFill>
                            <a:srgbClr val="000000"/>
                          </a:solidFill>
                          <a:latin typeface="Calibri"/>
                        </a:rPr>
                        <a:t>1,664,624</a:t>
                      </a:r>
                    </a:p>
                  </a:txBody>
                  <a:tcPr marL="9525" marR="9525" marT="9525" marB="0" anchor="b"/>
                </a:tc>
                <a:tc>
                  <a:txBody>
                    <a:bodyPr/>
                    <a:lstStyle/>
                    <a:p>
                      <a:pPr algn="ctr" fontAlgn="b"/>
                      <a:r>
                        <a:rPr lang="en-US" sz="1800" b="1" i="0" u="none" strike="noStrike" dirty="0">
                          <a:solidFill>
                            <a:srgbClr val="000000"/>
                          </a:solidFill>
                          <a:latin typeface="Calibri"/>
                        </a:rPr>
                        <a:t>4,684,623</a:t>
                      </a:r>
                    </a:p>
                  </a:txBody>
                  <a:tcPr marL="9525" marR="9525" marT="9525" marB="0" anchor="b"/>
                </a:tc>
                <a:tc>
                  <a:txBody>
                    <a:bodyPr/>
                    <a:lstStyle/>
                    <a:p>
                      <a:pPr algn="ctr" fontAlgn="b"/>
                      <a:r>
                        <a:rPr lang="en-US" sz="1800" b="1" i="0" u="none" strike="noStrike" dirty="0">
                          <a:solidFill>
                            <a:srgbClr val="000000"/>
                          </a:solidFill>
                          <a:latin typeface="Calibri"/>
                        </a:rPr>
                        <a:t>16,878,212</a:t>
                      </a:r>
                    </a:p>
                  </a:txBody>
                  <a:tcPr marL="9525" marR="9525" marT="9525" marB="0" anchor="b"/>
                </a:tc>
              </a:tr>
              <a:tr h="370840">
                <a:tc gridSpan="7">
                  <a:txBody>
                    <a:bodyPr/>
                    <a:lstStyle/>
                    <a:p>
                      <a:pPr algn="l" fontAlgn="b"/>
                      <a:r>
                        <a:rPr lang="en-US" sz="1600" b="0" i="0" u="none" strike="noStrike" dirty="0">
                          <a:solidFill>
                            <a:srgbClr val="000000"/>
                          </a:solidFill>
                          <a:latin typeface="Calibri"/>
                        </a:rPr>
                        <a:t>Source: National Transportation Library. “San Francisco Bay Area 1990 Regional Travel Characteristics - WP #4 - MTC Travel Survey.” http://</a:t>
                      </a:r>
                      <a:r>
                        <a:rPr lang="en-US" sz="1600" b="0" i="0" u="none" strike="noStrike" dirty="0" smtClean="0">
                          <a:solidFill>
                            <a:srgbClr val="000000"/>
                          </a:solidFill>
                          <a:latin typeface="Calibri"/>
                        </a:rPr>
                        <a:t>ntl.bts.gov/DOCS/SF.html</a:t>
                      </a:r>
                      <a:endParaRPr lang="en-US" sz="1600" b="0" i="0" u="none" strike="noStrike" dirty="0">
                        <a:solidFill>
                          <a:srgbClr val="000000"/>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Autofit/>
          </a:bodyPr>
          <a:lstStyle/>
          <a:p>
            <a:pPr marL="463550" indent="-463550"/>
            <a:r>
              <a:rPr lang="en-US" b="1" dirty="0" smtClean="0"/>
              <a:t>a.	</a:t>
            </a:r>
            <a:r>
              <a:rPr lang="en-US" dirty="0" smtClean="0"/>
              <a:t>How many classes are there in the frequency distribution? </a:t>
            </a:r>
          </a:p>
          <a:p>
            <a:pPr marL="463550" indent="-463550"/>
            <a:r>
              <a:rPr lang="en-US" b="1" dirty="0" smtClean="0"/>
              <a:t>b.	</a:t>
            </a:r>
            <a:r>
              <a:rPr lang="en-US" dirty="0" smtClean="0"/>
              <a:t>Find the class width. (Exclude the first and last classes.) </a:t>
            </a:r>
          </a:p>
          <a:p>
            <a:pPr marL="463550" indent="-463550"/>
            <a:r>
              <a:rPr lang="en-US" b="1" dirty="0" smtClean="0"/>
              <a:t>c.	</a:t>
            </a:r>
            <a:r>
              <a:rPr lang="en-US" dirty="0" smtClean="0"/>
              <a:t>Which guideline is ignored in this published frequency distribution? What sorts of questions arise from this inconsistency? </a:t>
            </a:r>
          </a:p>
          <a:p>
            <a:pPr marL="463550" indent="-463550"/>
            <a:r>
              <a:rPr lang="en-US" b="1" dirty="0" smtClean="0"/>
              <a:t>d.	</a:t>
            </a:r>
            <a:r>
              <a:rPr lang="en-US" dirty="0" smtClean="0"/>
              <a:t>Which class contains the largest number of school-related trips, and what is its frequency?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rmAutofit/>
          </a:bodyPr>
          <a:lstStyle/>
          <a:p>
            <a:pPr marL="463550" indent="-463550"/>
            <a:r>
              <a:rPr lang="en-US" b="1" dirty="0" smtClean="0"/>
              <a:t>e.	</a:t>
            </a:r>
            <a:r>
              <a:rPr lang="en-US" dirty="0" smtClean="0"/>
              <a:t>Is the statement “Most people take 10−15 minutes to travel to school in the San Francisco Bay Area” a true statement? </a:t>
            </a:r>
          </a:p>
          <a:p>
            <a:r>
              <a:rPr lang="en-US" b="1" dirty="0" smtClean="0"/>
              <a:t>Solution </a:t>
            </a:r>
          </a:p>
          <a:p>
            <a:pPr marL="463550" indent="-463550"/>
            <a:r>
              <a:rPr lang="en-US" b="1" dirty="0" smtClean="0"/>
              <a:t>a.	</a:t>
            </a:r>
            <a:r>
              <a:rPr lang="en-US" dirty="0" smtClean="0">
                <a:solidFill>
                  <a:srgbClr val="FF0000"/>
                </a:solidFill>
              </a:rPr>
              <a:t>There are 19 classes in this frequency distribution.</a:t>
            </a:r>
            <a:r>
              <a:rPr lang="en-US" dirty="0" smtClean="0"/>
              <a:t> This can be found by counting the number of data rows in the frequency chart.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a:xfrm>
            <a:off x="457200" y="1280160"/>
            <a:ext cx="8321040" cy="4918269"/>
          </a:xfrm>
        </p:spPr>
        <p:txBody>
          <a:bodyPr>
            <a:spAutoFit/>
          </a:bodyPr>
          <a:lstStyle/>
          <a:p>
            <a:pPr marL="463550" indent="-463550">
              <a:spcBef>
                <a:spcPts val="0"/>
              </a:spcBef>
            </a:pPr>
            <a:r>
              <a:rPr lang="en-US" b="1" dirty="0" smtClean="0"/>
              <a:t>b.	</a:t>
            </a:r>
            <a:r>
              <a:rPr lang="en-US" dirty="0" smtClean="0">
                <a:solidFill>
                  <a:srgbClr val="FF0000"/>
                </a:solidFill>
              </a:rPr>
              <a:t>The class width is 5 minutes </a:t>
            </a:r>
            <a:r>
              <a:rPr lang="en-US" dirty="0" smtClean="0"/>
              <a:t>and can be found by finding the difference between the lower class limits (or the upper class limits) of two consecutive classes, excluding the first and last class. </a:t>
            </a:r>
          </a:p>
          <a:p>
            <a:pPr marL="463550" indent="-463550">
              <a:spcBef>
                <a:spcPts val="0"/>
              </a:spcBef>
            </a:pPr>
            <a:r>
              <a:rPr lang="en-US" b="1" dirty="0" smtClean="0"/>
              <a:t>c.	</a:t>
            </a:r>
            <a:r>
              <a:rPr lang="en-US" dirty="0" smtClean="0">
                <a:solidFill>
                  <a:srgbClr val="FF0000"/>
                </a:solidFill>
              </a:rPr>
              <a:t>The classes are not all of equal width.</a:t>
            </a:r>
            <a:r>
              <a:rPr lang="en-US" dirty="0" smtClean="0"/>
              <a:t> In fact, the last class might go on forever! Since this class contains more than </a:t>
            </a:r>
            <a:r>
              <a:rPr lang="en-US" dirty="0" smtClean="0">
                <a:solidFill>
                  <a:srgbClr val="0000FF"/>
                </a:solidFill>
              </a:rPr>
              <a:t>181,000</a:t>
            </a:r>
            <a:r>
              <a:rPr lang="en-US" dirty="0" smtClean="0"/>
              <a:t> pieces of data (more than some of the other classes) it cannot be ignored. However, we don’t know if the data lie within 5 minutes, 10 minutes, or 2 hours of the 90-minute mark. From the table, there is no way to know.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Autofit/>
          </a:bodyPr>
          <a:lstStyle/>
          <a:p>
            <a:pPr marL="463550" indent="-463550">
              <a:spcBef>
                <a:spcPts val="0"/>
              </a:spcBef>
            </a:pPr>
            <a:r>
              <a:rPr lang="en-US" b="1" dirty="0" smtClean="0"/>
              <a:t>d.	</a:t>
            </a:r>
            <a:r>
              <a:rPr lang="en-US" dirty="0" smtClean="0"/>
              <a:t>The class with the largest number of trips that are school related is the </a:t>
            </a:r>
            <a:r>
              <a:rPr lang="en-US" dirty="0" smtClean="0">
                <a:solidFill>
                  <a:srgbClr val="FF0000"/>
                </a:solidFill>
              </a:rPr>
              <a:t>10.1–15.0</a:t>
            </a:r>
            <a:r>
              <a:rPr lang="en-US" dirty="0" smtClean="0"/>
              <a:t> minute class with a frequency of </a:t>
            </a:r>
            <a:r>
              <a:rPr lang="en-US" dirty="0" smtClean="0">
                <a:solidFill>
                  <a:srgbClr val="0000FF"/>
                </a:solidFill>
              </a:rPr>
              <a:t>434,810</a:t>
            </a:r>
            <a:r>
              <a:rPr lang="en-US" dirty="0" smtClean="0"/>
              <a:t>.</a:t>
            </a:r>
          </a:p>
          <a:p>
            <a:pPr marL="463550" indent="-463550">
              <a:spcBef>
                <a:spcPts val="0"/>
              </a:spcBef>
            </a:pPr>
            <a:r>
              <a:rPr lang="en-US" b="1" dirty="0" smtClean="0"/>
              <a:t>e.	</a:t>
            </a:r>
            <a:r>
              <a:rPr lang="en-US" dirty="0" smtClean="0"/>
              <a:t>Although it is the largest class in that category, in order to say “most people” the class would need to contain more than half of all the people who travel to school. Since we can see that a total of </a:t>
            </a:r>
            <a:r>
              <a:rPr lang="en-US" dirty="0" smtClean="0">
                <a:solidFill>
                  <a:srgbClr val="000099"/>
                </a:solidFill>
              </a:rPr>
              <a:t>1,664,624</a:t>
            </a:r>
            <a:r>
              <a:rPr lang="en-US" dirty="0" smtClean="0"/>
              <a:t> people travel to school each day, </a:t>
            </a:r>
            <a:r>
              <a:rPr lang="en-US" dirty="0" smtClean="0">
                <a:solidFill>
                  <a:srgbClr val="0000FF"/>
                </a:solidFill>
              </a:rPr>
              <a:t>434,810</a:t>
            </a:r>
            <a:r>
              <a:rPr lang="en-US" dirty="0" smtClean="0"/>
              <a:t> is not more than half of these. Therefore, </a:t>
            </a:r>
            <a:r>
              <a:rPr lang="en-US" dirty="0" smtClean="0">
                <a:solidFill>
                  <a:srgbClr val="FF0000"/>
                </a:solidFill>
              </a:rPr>
              <a:t>the statement is not true</a:t>
            </a:r>
            <a:r>
              <a:rPr lang="en-US" dirty="0" smtClean="0"/>
              <a:t>. Would you fall into the trap of saying that statement yourself?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Frequency Distribution </a:t>
            </a:r>
          </a:p>
          <a:p>
            <a:r>
              <a:rPr lang="en-US" dirty="0" smtClean="0">
                <a:solidFill>
                  <a:srgbClr val="000000"/>
                </a:solidFill>
              </a:rPr>
              <a:t>A </a:t>
            </a:r>
            <a:r>
              <a:rPr lang="en-US" b="1" dirty="0" smtClean="0">
                <a:solidFill>
                  <a:srgbClr val="C00000"/>
                </a:solidFill>
              </a:rPr>
              <a:t>frequency distribution</a:t>
            </a:r>
            <a:r>
              <a:rPr lang="en-US" dirty="0" smtClean="0">
                <a:solidFill>
                  <a:srgbClr val="000000"/>
                </a:solidFill>
              </a:rPr>
              <a:t> is a count of every member of the data set and how often each value occurs, that is, the frequency of the data value.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#2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Skill Check #2 </a:t>
            </a:r>
          </a:p>
          <a:p>
            <a:r>
              <a:rPr lang="en-US" dirty="0" smtClean="0">
                <a:solidFill>
                  <a:srgbClr val="000000"/>
                </a:solidFill>
              </a:rPr>
              <a:t>Use the frequency distribution from Example 4 to determine how many people take between 10.1 and 25 minutes to travel. </a:t>
            </a:r>
            <a:endParaRPr lang="en-US" dirty="0">
              <a:solidFill>
                <a:srgbClr val="000000"/>
              </a:solidFill>
            </a:endParaRPr>
          </a:p>
        </p:txBody>
      </p:sp>
      <p:sp>
        <p:nvSpPr>
          <p:cNvPr id="4" name="Rectangle 3"/>
          <p:cNvSpPr/>
          <p:nvPr/>
        </p:nvSpPr>
        <p:spPr>
          <a:xfrm>
            <a:off x="457200" y="3657600"/>
            <a:ext cx="4200445" cy="523220"/>
          </a:xfrm>
          <a:prstGeom prst="rect">
            <a:avLst/>
          </a:prstGeom>
        </p:spPr>
        <p:txBody>
          <a:bodyPr wrap="none">
            <a:spAutoFit/>
          </a:bodyPr>
          <a:lstStyle/>
          <a:p>
            <a:pPr marL="463550" indent="-463550"/>
            <a:r>
              <a:rPr lang="en-US" sz="2800" dirty="0" smtClean="0">
                <a:solidFill>
                  <a:srgbClr val="000000"/>
                </a:solidFill>
              </a:rPr>
              <a:t>Answer:</a:t>
            </a:r>
            <a:r>
              <a:rPr lang="en-US" sz="2800" b="1" dirty="0" smtClean="0">
                <a:solidFill>
                  <a:srgbClr val="1F497D"/>
                </a:solidFill>
              </a:rPr>
              <a:t>  </a:t>
            </a:r>
            <a:r>
              <a:rPr lang="en-US" sz="2800" dirty="0" smtClean="0">
                <a:solidFill>
                  <a:srgbClr val="FF0000"/>
                </a:solidFill>
              </a:rPr>
              <a:t>6,488,203 people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Pie Chart </a:t>
            </a:r>
          </a:p>
          <a:p>
            <a:r>
              <a:rPr lang="en-US" dirty="0" smtClean="0">
                <a:solidFill>
                  <a:srgbClr val="000000"/>
                </a:solidFill>
              </a:rPr>
              <a:t>A </a:t>
            </a:r>
            <a:r>
              <a:rPr lang="en-US" b="1" dirty="0" smtClean="0">
                <a:solidFill>
                  <a:srgbClr val="C00000"/>
                </a:solidFill>
              </a:rPr>
              <a:t>pie chart</a:t>
            </a:r>
            <a:r>
              <a:rPr lang="en-US" dirty="0" smtClean="0">
                <a:solidFill>
                  <a:srgbClr val="000000"/>
                </a:solidFill>
              </a:rPr>
              <a:t> shows how large each category is in relation to the whole.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Graph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Bar Graph </a:t>
            </a:r>
          </a:p>
          <a:p>
            <a:r>
              <a:rPr lang="en-US" dirty="0" smtClean="0">
                <a:solidFill>
                  <a:srgbClr val="000000"/>
                </a:solidFill>
              </a:rPr>
              <a:t>A </a:t>
            </a:r>
            <a:r>
              <a:rPr lang="en-US" b="1" dirty="0" smtClean="0">
                <a:solidFill>
                  <a:srgbClr val="C00000"/>
                </a:solidFill>
              </a:rPr>
              <a:t>bar graph</a:t>
            </a:r>
            <a:r>
              <a:rPr lang="en-US" dirty="0" smtClean="0">
                <a:solidFill>
                  <a:srgbClr val="000000"/>
                </a:solidFill>
              </a:rPr>
              <a:t> is a chart of categorical data in which the height of the bar represents the amount of data in each category.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a:t>
            </a:r>
            <a:endParaRPr lang="en-US" dirty="0"/>
          </a:p>
        </p:txBody>
      </p:sp>
      <p:sp>
        <p:nvSpPr>
          <p:cNvPr id="3" name="Content Placeholder 2"/>
          <p:cNvSpPr>
            <a:spLocks noGrp="1"/>
          </p:cNvSpPr>
          <p:nvPr>
            <p:ph idx="1"/>
          </p:nvPr>
        </p:nvSpPr>
        <p:spPr/>
        <p:txBody>
          <a:bodyPr/>
          <a:lstStyle/>
          <a:p>
            <a:r>
              <a:rPr lang="en-US" dirty="0" smtClean="0"/>
              <a:t>The following horizontal bar graph shows the percentage of adults in each of four generational categories who think the United States is the greatest country in the world</a:t>
            </a:r>
            <a:r>
              <a:rPr lang="en-US" dirty="0" smtClean="0"/>
              <a:t>. </a:t>
            </a:r>
            <a:r>
              <a:rPr lang="en-US" dirty="0" smtClean="0"/>
              <a:t>According to the bar graph, which generation has the largest percentage of approval amongst its age group? Which generation has the second largest approval?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pic>
        <p:nvPicPr>
          <p:cNvPr id="1026" name="Picture 2"/>
          <p:cNvPicPr>
            <a:picLocks noChangeAspect="1" noChangeArrowheads="1"/>
          </p:cNvPicPr>
          <p:nvPr/>
        </p:nvPicPr>
        <p:blipFill>
          <a:blip r:embed="rId2"/>
          <a:srcRect/>
          <a:stretch>
            <a:fillRect/>
          </a:stretch>
        </p:blipFill>
        <p:spPr bwMode="auto">
          <a:xfrm>
            <a:off x="960120" y="1371600"/>
            <a:ext cx="7223760" cy="4464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sp>
        <p:nvSpPr>
          <p:cNvPr id="3" name="Content Placeholder 2"/>
          <p:cNvSpPr>
            <a:spLocks noGrp="1"/>
          </p:cNvSpPr>
          <p:nvPr>
            <p:ph idx="1"/>
          </p:nvPr>
        </p:nvSpPr>
        <p:spPr/>
        <p:txBody>
          <a:bodyPr>
            <a:normAutofit/>
          </a:bodyPr>
          <a:lstStyle/>
          <a:p>
            <a:r>
              <a:rPr lang="en-US" b="1" dirty="0" smtClean="0"/>
              <a:t>Solution </a:t>
            </a:r>
          </a:p>
          <a:p>
            <a:r>
              <a:rPr lang="en-US" dirty="0" smtClean="0"/>
              <a:t>We can easily scan the graph to see that the Silent generation has the largest percentage of approval amongst its age group. </a:t>
            </a:r>
            <a:r>
              <a:rPr lang="en-US" dirty="0" smtClean="0">
                <a:solidFill>
                  <a:srgbClr val="0000FF"/>
                </a:solidFill>
              </a:rPr>
              <a:t>64%</a:t>
            </a:r>
            <a:r>
              <a:rPr lang="en-US" dirty="0" smtClean="0"/>
              <a:t> of people in the Silent generation feel that the United States is the greatest country in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sp>
        <p:nvSpPr>
          <p:cNvPr id="3" name="Content Placeholder 2"/>
          <p:cNvSpPr>
            <a:spLocks noGrp="1"/>
          </p:cNvSpPr>
          <p:nvPr>
            <p:ph idx="1"/>
          </p:nvPr>
        </p:nvSpPr>
        <p:spPr/>
        <p:txBody>
          <a:bodyPr/>
          <a:lstStyle/>
          <a:p>
            <a:r>
              <a:rPr lang="en-US" dirty="0" smtClean="0"/>
              <a:t>Which generation has the second largest percentage of approval? To answer this question, we’ll need to look a little closer at the labels on the ends of the bars to know the precise percentage of each category. The Boomer generation was second with </a:t>
            </a:r>
            <a:r>
              <a:rPr lang="en-US" dirty="0" smtClean="0">
                <a:solidFill>
                  <a:srgbClr val="0000FF"/>
                </a:solidFill>
              </a:rPr>
              <a:t>50%</a:t>
            </a:r>
            <a:r>
              <a:rPr lang="en-US" dirty="0" smtClean="0"/>
              <a:t> of its generation believing that the United States is the greatest country in the world.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Side-by-Side Bar Graph</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1902059"/>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Side-by-Side Bar Graph</a:t>
            </a:r>
          </a:p>
          <a:p>
            <a:r>
              <a:rPr lang="en-US" dirty="0">
                <a:solidFill>
                  <a:srgbClr val="000000"/>
                </a:solidFill>
              </a:rPr>
              <a:t>A </a:t>
            </a:r>
            <a:r>
              <a:rPr lang="en-US" b="1" dirty="0">
                <a:solidFill>
                  <a:srgbClr val="C00000"/>
                </a:solidFill>
              </a:rPr>
              <a:t>side-by-side bar graph </a:t>
            </a:r>
            <a:r>
              <a:rPr lang="en-US" dirty="0">
                <a:solidFill>
                  <a:srgbClr val="000000"/>
                </a:solidFill>
              </a:rPr>
              <a:t>is a bar graph in which the bars are placed next to one another to show the similarities and/or differences between populations</a:t>
            </a:r>
            <a:r>
              <a:rPr lang="en-US" dirty="0" smtClean="0">
                <a:solidFill>
                  <a:srgbClr val="000000"/>
                </a:solidFill>
              </a:rPr>
              <a:t>. </a:t>
            </a:r>
          </a:p>
        </p:txBody>
      </p:sp>
    </p:spTree>
    <p:extLst>
      <p:ext uri="{BB962C8B-B14F-4D97-AF65-F5344CB8AC3E}">
        <p14:creationId xmlns:p14="http://schemas.microsoft.com/office/powerpoint/2010/main" val="1223784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a:t>
            </a:r>
            <a:endParaRPr lang="en-US" dirty="0"/>
          </a:p>
        </p:txBody>
      </p:sp>
      <p:sp>
        <p:nvSpPr>
          <p:cNvPr id="3" name="Content Placeholder 2"/>
          <p:cNvSpPr>
            <a:spLocks noGrp="1"/>
          </p:cNvSpPr>
          <p:nvPr>
            <p:ph idx="1"/>
          </p:nvPr>
        </p:nvSpPr>
        <p:spPr/>
        <p:txBody>
          <a:bodyPr>
            <a:noAutofit/>
          </a:bodyPr>
          <a:lstStyle/>
          <a:p>
            <a:r>
              <a:rPr lang="en-US" dirty="0" smtClean="0"/>
              <a:t>The Surveillance, Epidemiology, and End Results (SEER) Program of the National Cancer Institute works to provide information on cancer statistics in an effort to reduce the burden of cancer among the US population.</a:t>
            </a:r>
            <a:r>
              <a:rPr lang="en-US" baseline="30000" dirty="0" smtClean="0"/>
              <a:t>4</a:t>
            </a:r>
            <a:r>
              <a:rPr lang="en-US" dirty="0" smtClean="0"/>
              <a:t> In order for the results of their studies to have the best impact, SEER researchers need representative samples of the US population. </a:t>
            </a:r>
            <a:endParaRPr lang="en-US" dirty="0"/>
          </a:p>
        </p:txBody>
      </p:sp>
      <p:sp>
        <p:nvSpPr>
          <p:cNvPr id="4" name="Rectangle 3"/>
          <p:cNvSpPr/>
          <p:nvPr/>
        </p:nvSpPr>
        <p:spPr>
          <a:xfrm>
            <a:off x="457200" y="5543490"/>
            <a:ext cx="8229600" cy="400110"/>
          </a:xfrm>
          <a:prstGeom prst="rect">
            <a:avLst/>
          </a:prstGeom>
        </p:spPr>
        <p:txBody>
          <a:bodyPr wrap="square">
            <a:spAutoFit/>
          </a:bodyPr>
          <a:lstStyle/>
          <a:p>
            <a:r>
              <a:rPr lang="en-US" sz="2000" dirty="0" smtClean="0"/>
              <a:t>4 Surveillance, Epidemiology, and End Results Program, http://seer.cancer.gov </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sp>
        <p:nvSpPr>
          <p:cNvPr id="3" name="Content Placeholder 2"/>
          <p:cNvSpPr>
            <a:spLocks noGrp="1"/>
          </p:cNvSpPr>
          <p:nvPr>
            <p:ph idx="1"/>
          </p:nvPr>
        </p:nvSpPr>
        <p:spPr/>
        <p:txBody>
          <a:bodyPr/>
          <a:lstStyle/>
          <a:p>
            <a:r>
              <a:rPr lang="en-US" dirty="0" smtClean="0"/>
              <a:t>The following </a:t>
            </a:r>
            <a:r>
              <a:rPr lang="en-US" dirty="0" err="1" smtClean="0"/>
              <a:t>side‑by‑side</a:t>
            </a:r>
            <a:r>
              <a:rPr lang="en-US" dirty="0" smtClean="0"/>
              <a:t> bar graph shows the demographic breakdown of participants in a SEER study versus the same demographic breakdown in the overall US population. Which two sub‑populations are more represented in the SEER group?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a:t>
            </a:r>
            <a:endParaRPr lang="en-US" dirty="0"/>
          </a:p>
        </p:txBody>
      </p:sp>
      <p:sp>
        <p:nvSpPr>
          <p:cNvPr id="3" name="Content Placeholder 2"/>
          <p:cNvSpPr>
            <a:spLocks noGrp="1"/>
          </p:cNvSpPr>
          <p:nvPr>
            <p:ph idx="1"/>
          </p:nvPr>
        </p:nvSpPr>
        <p:spPr/>
        <p:txBody>
          <a:bodyPr/>
          <a:lstStyle/>
          <a:p>
            <a:r>
              <a:rPr lang="en-US" dirty="0" smtClean="0"/>
              <a:t>The following frequency distribution shows the number of crashes with roadside objects along State Route 3 in the state of Washington. After looking over the table, answer the questions that follow.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117987201"/>
              </p:ext>
            </p:extLst>
          </p:nvPr>
        </p:nvGraphicFramePr>
        <p:xfrm>
          <a:off x="457200" y="3348990"/>
          <a:ext cx="8229600" cy="224218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a:solidFill>
                            <a:srgbClr val="000000"/>
                          </a:solidFill>
                          <a:latin typeface="Calibri"/>
                        </a:rPr>
                        <a:t>Guardrail</a:t>
                      </a:r>
                    </a:p>
                  </a:txBody>
                  <a:tcPr marL="9525" marR="9525" marT="9525" marB="0" anchor="b"/>
                </a:tc>
                <a:tc>
                  <a:txBody>
                    <a:bodyPr/>
                    <a:lstStyle/>
                    <a:p>
                      <a:pPr algn="ctr" fontAlgn="b"/>
                      <a:r>
                        <a:rPr lang="en-US" sz="2400" b="0" i="0" u="none" strike="noStrike">
                          <a:solidFill>
                            <a:srgbClr val="000000"/>
                          </a:solidFill>
                          <a:latin typeface="Calibri"/>
                        </a:rPr>
                        <a:t>57 (15.36)</a:t>
                      </a:r>
                    </a:p>
                  </a:txBody>
                  <a:tcPr marL="9525" marR="9525" marT="9525" marB="0" anchor="b"/>
                </a:tc>
              </a:tr>
              <a:tr h="370840">
                <a:tc>
                  <a:txBody>
                    <a:bodyPr/>
                    <a:lstStyle/>
                    <a:p>
                      <a:pPr algn="ctr" fontAlgn="b"/>
                      <a:r>
                        <a:rPr lang="en-US" sz="2400" b="0" i="0" u="none" strike="noStrike">
                          <a:solidFill>
                            <a:srgbClr val="000000"/>
                          </a:solidFill>
                          <a:latin typeface="Calibri"/>
                        </a:rPr>
                        <a:t>Earth Bank</a:t>
                      </a:r>
                    </a:p>
                  </a:txBody>
                  <a:tcPr marL="9525" marR="9525" marT="9525" marB="0" anchor="b"/>
                </a:tc>
                <a:tc>
                  <a:txBody>
                    <a:bodyPr/>
                    <a:lstStyle/>
                    <a:p>
                      <a:pPr algn="ctr" fontAlgn="b"/>
                      <a:r>
                        <a:rPr lang="en-US" sz="2400" b="0" i="0" u="none" strike="noStrike">
                          <a:solidFill>
                            <a:srgbClr val="000000"/>
                          </a:solidFill>
                          <a:latin typeface="Calibri"/>
                        </a:rPr>
                        <a:t>55 (14.82)</a:t>
                      </a:r>
                    </a:p>
                  </a:txBody>
                  <a:tcPr marL="9525" marR="9525" marT="9525" marB="0" anchor="b"/>
                </a:tc>
              </a:tr>
              <a:tr h="370840">
                <a:tc>
                  <a:txBody>
                    <a:bodyPr/>
                    <a:lstStyle/>
                    <a:p>
                      <a:pPr algn="ctr" fontAlgn="b"/>
                      <a:r>
                        <a:rPr lang="en-US" sz="2400" b="0" i="0" u="none" strike="noStrike">
                          <a:solidFill>
                            <a:srgbClr val="000000"/>
                          </a:solidFill>
                          <a:latin typeface="Calibri"/>
                        </a:rPr>
                        <a:t>Ditch</a:t>
                      </a:r>
                    </a:p>
                  </a:txBody>
                  <a:tcPr marL="9525" marR="9525" marT="9525" marB="0" anchor="b"/>
                </a:tc>
                <a:tc>
                  <a:txBody>
                    <a:bodyPr/>
                    <a:lstStyle/>
                    <a:p>
                      <a:pPr algn="ctr" fontAlgn="b"/>
                      <a:r>
                        <a:rPr lang="en-US" sz="2400" b="0" i="0" u="none" strike="noStrike" dirty="0">
                          <a:solidFill>
                            <a:srgbClr val="000000"/>
                          </a:solidFill>
                          <a:latin typeface="Calibri"/>
                        </a:rPr>
                        <a:t>42 (11.32)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pic>
        <p:nvPicPr>
          <p:cNvPr id="2050" name="Picture 2"/>
          <p:cNvPicPr>
            <a:picLocks noChangeAspect="1" noChangeArrowheads="1"/>
          </p:cNvPicPr>
          <p:nvPr/>
        </p:nvPicPr>
        <p:blipFill>
          <a:blip r:embed="rId2"/>
          <a:srcRect/>
          <a:stretch>
            <a:fillRect/>
          </a:stretch>
        </p:blipFill>
        <p:spPr bwMode="auto">
          <a:xfrm>
            <a:off x="548640" y="1524000"/>
            <a:ext cx="8046720" cy="3600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sp>
        <p:nvSpPr>
          <p:cNvPr id="3" name="Content Placeholder 2"/>
          <p:cNvSpPr>
            <a:spLocks noGrp="1"/>
          </p:cNvSpPr>
          <p:nvPr>
            <p:ph idx="1"/>
          </p:nvPr>
        </p:nvSpPr>
        <p:spPr/>
        <p:txBody>
          <a:bodyPr/>
          <a:lstStyle/>
          <a:p>
            <a:r>
              <a:rPr lang="en-US" b="1" dirty="0" smtClean="0"/>
              <a:t>Solution </a:t>
            </a:r>
          </a:p>
          <a:p>
            <a:r>
              <a:rPr lang="en-US" dirty="0" smtClean="0"/>
              <a:t>The bars are obviously longer for SEER than for the United States in both the Foreign Born category and the High School Diploma category, meaning that these have more representation in the SEER group than the general US population. However, if we look carefully at the Poverty Level category, although the percentages are very close, the SEER group slightly under represents this demographic.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Stacked Bar Graph</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2763834"/>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Stacked Bar Graph</a:t>
            </a:r>
          </a:p>
          <a:p>
            <a:r>
              <a:rPr lang="en-US" dirty="0">
                <a:solidFill>
                  <a:srgbClr val="000000"/>
                </a:solidFill>
              </a:rPr>
              <a:t>A </a:t>
            </a:r>
            <a:r>
              <a:rPr lang="en-US" b="1" dirty="0">
                <a:solidFill>
                  <a:srgbClr val="C00000"/>
                </a:solidFill>
              </a:rPr>
              <a:t>stacked bar graph </a:t>
            </a:r>
            <a:r>
              <a:rPr lang="en-US" dirty="0">
                <a:solidFill>
                  <a:srgbClr val="000000"/>
                </a:solidFill>
              </a:rPr>
              <a:t>is a bar graph in which the bars from each population are stacked on top of one another. This bar graph not only compares different categories, but how the whole of each category is broken down.</a:t>
            </a:r>
          </a:p>
        </p:txBody>
      </p:sp>
    </p:spTree>
    <p:extLst>
      <p:ext uri="{BB962C8B-B14F-4D97-AF65-F5344CB8AC3E}">
        <p14:creationId xmlns:p14="http://schemas.microsoft.com/office/powerpoint/2010/main" val="995399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3194721"/>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Histogram</a:t>
            </a:r>
          </a:p>
          <a:p>
            <a:r>
              <a:rPr lang="en-US" dirty="0">
                <a:solidFill>
                  <a:srgbClr val="000000"/>
                </a:solidFill>
              </a:rPr>
              <a:t>A </a:t>
            </a:r>
            <a:r>
              <a:rPr lang="en-US" b="1" dirty="0">
                <a:solidFill>
                  <a:srgbClr val="C00000"/>
                </a:solidFill>
              </a:rPr>
              <a:t>histogram</a:t>
            </a:r>
            <a:r>
              <a:rPr lang="en-US" dirty="0">
                <a:solidFill>
                  <a:srgbClr val="C00000"/>
                </a:solidFill>
              </a:rPr>
              <a:t> </a:t>
            </a:r>
            <a:r>
              <a:rPr lang="en-US" dirty="0">
                <a:solidFill>
                  <a:srgbClr val="000000"/>
                </a:solidFill>
              </a:rPr>
              <a:t>is a special type of bar graph that displays the frequency distribution of numerical classes. The height of each bar in a histogram represents the frequency of the corresponding classes. Because the bars represent classes, and class limits are consecutive numbers, the bars in a histogram touch.</a:t>
            </a:r>
          </a:p>
        </p:txBody>
      </p:sp>
    </p:spTree>
    <p:extLst>
      <p:ext uri="{BB962C8B-B14F-4D97-AF65-F5344CB8AC3E}">
        <p14:creationId xmlns:p14="http://schemas.microsoft.com/office/powerpoint/2010/main" val="1541710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a:t>
            </a:r>
            <a:endParaRPr lang="en-US" dirty="0"/>
          </a:p>
        </p:txBody>
      </p:sp>
      <p:sp>
        <p:nvSpPr>
          <p:cNvPr id="3" name="Content Placeholder 2"/>
          <p:cNvSpPr>
            <a:spLocks noGrp="1"/>
          </p:cNvSpPr>
          <p:nvPr>
            <p:ph idx="1"/>
          </p:nvPr>
        </p:nvSpPr>
        <p:spPr/>
        <p:txBody>
          <a:bodyPr/>
          <a:lstStyle/>
          <a:p>
            <a:r>
              <a:rPr lang="en-US" dirty="0" smtClean="0"/>
              <a:t>The following histogram displays data collected from delivery truck drivers. They were asked to record their wait times when an address had a closed entrance gate. Use the histogram to answer the questions that follow. </a:t>
            </a:r>
            <a:endParaRPr lang="en-US" dirty="0"/>
          </a:p>
        </p:txBody>
      </p:sp>
      <p:pic>
        <p:nvPicPr>
          <p:cNvPr id="3074" name="Picture 2"/>
          <p:cNvPicPr>
            <a:picLocks noChangeAspect="1" noChangeArrowheads="1"/>
          </p:cNvPicPr>
          <p:nvPr/>
        </p:nvPicPr>
        <p:blipFill>
          <a:blip r:embed="rId2"/>
          <a:srcRect/>
          <a:stretch>
            <a:fillRect/>
          </a:stretch>
        </p:blipFill>
        <p:spPr bwMode="auto">
          <a:xfrm>
            <a:off x="2514600" y="3048000"/>
            <a:ext cx="4114800" cy="2851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Determine approximately how many truck drivers were in the survey? </a:t>
            </a:r>
          </a:p>
          <a:p>
            <a:pPr marL="463550" indent="-463550"/>
            <a:r>
              <a:rPr lang="en-US" b="1" dirty="0" smtClean="0"/>
              <a:t>b.	</a:t>
            </a:r>
            <a:r>
              <a:rPr lang="en-US" dirty="0" smtClean="0"/>
              <a:t>Approximately how many drivers waited between </a:t>
            </a:r>
            <a:r>
              <a:rPr lang="en-US" dirty="0" smtClean="0">
                <a:solidFill>
                  <a:srgbClr val="0000FF"/>
                </a:solidFill>
              </a:rPr>
              <a:t>60</a:t>
            </a:r>
            <a:r>
              <a:rPr lang="en-US" dirty="0" smtClean="0"/>
              <a:t> seconds and </a:t>
            </a:r>
            <a:r>
              <a:rPr lang="en-US" dirty="0" smtClean="0">
                <a:solidFill>
                  <a:srgbClr val="0000FF"/>
                </a:solidFill>
              </a:rPr>
              <a:t>180</a:t>
            </a:r>
            <a:r>
              <a:rPr lang="en-US" dirty="0" smtClean="0"/>
              <a:t> seconds? </a:t>
            </a:r>
          </a:p>
          <a:p>
            <a:pPr marL="463550" indent="-463550"/>
            <a:r>
              <a:rPr lang="en-US" b="1" dirty="0" smtClean="0"/>
              <a:t>c.	</a:t>
            </a:r>
            <a:r>
              <a:rPr lang="en-US" dirty="0" smtClean="0"/>
              <a:t>Approximately how many drivers waited more than </a:t>
            </a:r>
            <a:r>
              <a:rPr lang="en-US" dirty="0" smtClean="0">
                <a:solidFill>
                  <a:srgbClr val="0000FF"/>
                </a:solidFill>
              </a:rPr>
              <a:t>7</a:t>
            </a:r>
            <a:r>
              <a:rPr lang="en-US" dirty="0" smtClean="0"/>
              <a:t> minutes? </a:t>
            </a:r>
          </a:p>
          <a:p>
            <a:pPr marL="463550" indent="-463550"/>
            <a:r>
              <a:rPr lang="en-US" b="1" dirty="0" smtClean="0"/>
              <a:t>d.	</a:t>
            </a:r>
            <a:r>
              <a:rPr lang="en-US" dirty="0" smtClean="0"/>
              <a:t>Is it accurate to say that about half the drivers waited more than </a:t>
            </a:r>
            <a:r>
              <a:rPr lang="en-US" dirty="0" smtClean="0">
                <a:solidFill>
                  <a:srgbClr val="0000FF"/>
                </a:solidFill>
              </a:rPr>
              <a:t>420</a:t>
            </a:r>
            <a:r>
              <a:rPr lang="en-US" dirty="0" smtClean="0"/>
              <a:t> seconds? Why?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r>
              <a:rPr lang="en-US" b="1" dirty="0" smtClean="0"/>
              <a:t>Solution </a:t>
            </a:r>
          </a:p>
          <a:p>
            <a:pPr marL="463550" indent="-463550"/>
            <a:r>
              <a:rPr lang="en-US" b="1" dirty="0" smtClean="0"/>
              <a:t>a.	</a:t>
            </a:r>
            <a:r>
              <a:rPr lang="en-US" dirty="0" smtClean="0"/>
              <a:t>To determine the number of drivers surveyed, add together each of the frequencies for the different classes. We’ll approximate the frequency of each class first and then add them together.</a:t>
            </a:r>
            <a:endParaRPr lang="en-US" dirty="0"/>
          </a:p>
        </p:txBody>
      </p:sp>
      <p:graphicFrame>
        <p:nvGraphicFramePr>
          <p:cNvPr id="4" name="Content Placeholder 3"/>
          <p:cNvGraphicFramePr>
            <a:graphicFrameLocks/>
          </p:cNvGraphicFramePr>
          <p:nvPr/>
        </p:nvGraphicFramePr>
        <p:xfrm>
          <a:off x="457200" y="3657600"/>
          <a:ext cx="8229600" cy="2103120"/>
        </p:xfrm>
        <a:graphic>
          <a:graphicData uri="http://schemas.openxmlformats.org/drawingml/2006/table">
            <a:tbl>
              <a:tblPr firstRow="1" bandRow="1">
                <a:tableStyleId>{5C22544A-7EE6-4342-B048-85BDC9FD1C3A}</a:tableStyleId>
              </a:tblPr>
              <a:tblGrid>
                <a:gridCol w="4114800"/>
                <a:gridCol w="4114800"/>
              </a:tblGrid>
              <a:tr h="420624">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20624">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20624">
                <a:tc>
                  <a:txBody>
                    <a:bodyPr/>
                    <a:lstStyle/>
                    <a:p>
                      <a:pPr algn="ctr" fontAlgn="b"/>
                      <a:r>
                        <a:rPr lang="en-US" sz="2400" b="0" i="0" u="none" strike="noStrike" dirty="0">
                          <a:solidFill>
                            <a:srgbClr val="000000"/>
                          </a:solidFill>
                          <a:latin typeface="Calibri"/>
                        </a:rPr>
                        <a:t>0–59</a:t>
                      </a:r>
                    </a:p>
                  </a:txBody>
                  <a:tcPr marL="9525" marR="9525" marT="9525" marB="0" anchor="b"/>
                </a:tc>
                <a:tc>
                  <a:txBody>
                    <a:bodyPr/>
                    <a:lstStyle/>
                    <a:p>
                      <a:pPr algn="ctr" fontAlgn="b"/>
                      <a:r>
                        <a:rPr lang="en-US" sz="2400" b="0" i="0" u="none" strike="noStrike" dirty="0">
                          <a:solidFill>
                            <a:srgbClr val="000000"/>
                          </a:solidFill>
                          <a:latin typeface="Calibri"/>
                        </a:rPr>
                        <a:t>15</a:t>
                      </a:r>
                    </a:p>
                  </a:txBody>
                  <a:tcPr marL="9525" marR="9525" marT="9525" marB="0" anchor="b"/>
                </a:tc>
              </a:tr>
              <a:tr h="420624">
                <a:tc>
                  <a:txBody>
                    <a:bodyPr/>
                    <a:lstStyle/>
                    <a:p>
                      <a:pPr algn="ctr" fontAlgn="b"/>
                      <a:r>
                        <a:rPr lang="en-US" sz="2400" b="0" i="0" u="none" strike="noStrike">
                          <a:solidFill>
                            <a:srgbClr val="000000"/>
                          </a:solidFill>
                          <a:latin typeface="Calibri"/>
                        </a:rPr>
                        <a:t>60–119</a:t>
                      </a:r>
                    </a:p>
                  </a:txBody>
                  <a:tcPr marL="9525" marR="9525" marT="9525" marB="0" anchor="b"/>
                </a:tc>
                <a:tc>
                  <a:txBody>
                    <a:bodyPr/>
                    <a:lstStyle/>
                    <a:p>
                      <a:pPr algn="ctr" fontAlgn="b"/>
                      <a:r>
                        <a:rPr lang="en-US" sz="2400" b="0" i="0" u="none" strike="noStrike">
                          <a:solidFill>
                            <a:srgbClr val="000000"/>
                          </a:solidFill>
                          <a:latin typeface="Calibri"/>
                        </a:rPr>
                        <a:t>48</a:t>
                      </a:r>
                    </a:p>
                  </a:txBody>
                  <a:tcPr marL="9525" marR="9525" marT="9525" marB="0" anchor="b"/>
                </a:tc>
              </a:tr>
              <a:tr h="420624">
                <a:tc>
                  <a:txBody>
                    <a:bodyPr/>
                    <a:lstStyle/>
                    <a:p>
                      <a:pPr algn="ctr" fontAlgn="b"/>
                      <a:r>
                        <a:rPr lang="en-US" sz="2400" b="0" i="0" u="none" strike="noStrike">
                          <a:solidFill>
                            <a:srgbClr val="000000"/>
                          </a:solidFill>
                          <a:latin typeface="Calibri"/>
                        </a:rPr>
                        <a:t>120–179</a:t>
                      </a:r>
                    </a:p>
                  </a:txBody>
                  <a:tcPr marL="9525" marR="9525" marT="9525" marB="0" anchor="b"/>
                </a:tc>
                <a:tc>
                  <a:txBody>
                    <a:bodyPr/>
                    <a:lstStyle/>
                    <a:p>
                      <a:pPr algn="ctr" fontAlgn="b"/>
                      <a:r>
                        <a:rPr lang="en-US" sz="2400" b="0" i="0" u="none" strike="noStrike" dirty="0">
                          <a:solidFill>
                            <a:srgbClr val="000000"/>
                          </a:solidFill>
                          <a:latin typeface="Calibri"/>
                        </a:rPr>
                        <a:t>28</a:t>
                      </a:r>
                    </a:p>
                  </a:txBody>
                  <a:tcPr marL="9525" marR="9525" marT="9525"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graphicFrame>
        <p:nvGraphicFramePr>
          <p:cNvPr id="4" name="Content Placeholder 3"/>
          <p:cNvGraphicFramePr>
            <a:graphicFrameLocks noGrp="1"/>
          </p:cNvGraphicFramePr>
          <p:nvPr>
            <p:ph idx="1"/>
          </p:nvPr>
        </p:nvGraphicFramePr>
        <p:xfrm>
          <a:off x="457200" y="1279525"/>
          <a:ext cx="8229600" cy="4114800"/>
        </p:xfrm>
        <a:graphic>
          <a:graphicData uri="http://schemas.openxmlformats.org/drawingml/2006/table">
            <a:tbl>
              <a:tblPr firstRow="1" bandRow="1">
                <a:tableStyleId>{5C22544A-7EE6-4342-B048-85BDC9FD1C3A}</a:tableStyleId>
              </a:tblPr>
              <a:tblGrid>
                <a:gridCol w="4114800"/>
                <a:gridCol w="4114800"/>
              </a:tblGrid>
              <a:tr h="41148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11480">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11480">
                <a:tc>
                  <a:txBody>
                    <a:bodyPr/>
                    <a:lstStyle/>
                    <a:p>
                      <a:pPr algn="ctr" fontAlgn="b"/>
                      <a:r>
                        <a:rPr lang="en-US" sz="2400" b="0" i="0" u="none" strike="noStrike" dirty="0">
                          <a:solidFill>
                            <a:srgbClr val="000000"/>
                          </a:solidFill>
                          <a:latin typeface="Calibri"/>
                        </a:rPr>
                        <a:t>180–239</a:t>
                      </a:r>
                    </a:p>
                  </a:txBody>
                  <a:tcPr marL="9525" marR="9525" marT="9525" marB="0" anchor="b"/>
                </a:tc>
                <a:tc>
                  <a:txBody>
                    <a:bodyPr/>
                    <a:lstStyle/>
                    <a:p>
                      <a:pPr algn="ctr" fontAlgn="b"/>
                      <a:r>
                        <a:rPr lang="en-US" sz="2400" b="0" i="0" u="none" strike="noStrike">
                          <a:solidFill>
                            <a:srgbClr val="000000"/>
                          </a:solidFill>
                          <a:latin typeface="Calibri"/>
                        </a:rPr>
                        <a:t>19</a:t>
                      </a:r>
                    </a:p>
                  </a:txBody>
                  <a:tcPr marL="9525" marR="9525" marT="9525" marB="0" anchor="b"/>
                </a:tc>
              </a:tr>
              <a:tr h="411480">
                <a:tc>
                  <a:txBody>
                    <a:bodyPr/>
                    <a:lstStyle/>
                    <a:p>
                      <a:pPr algn="ctr" fontAlgn="b"/>
                      <a:r>
                        <a:rPr lang="en-US" sz="2400" b="0" i="0" u="none" strike="noStrike">
                          <a:solidFill>
                            <a:srgbClr val="000000"/>
                          </a:solidFill>
                          <a:latin typeface="Calibri"/>
                        </a:rPr>
                        <a:t>240–299</a:t>
                      </a:r>
                    </a:p>
                  </a:txBody>
                  <a:tcPr marL="9525" marR="9525" marT="9525" marB="0" anchor="b"/>
                </a:tc>
                <a:tc>
                  <a:txBody>
                    <a:bodyPr/>
                    <a:lstStyle/>
                    <a:p>
                      <a:pPr algn="ctr" fontAlgn="b"/>
                      <a:r>
                        <a:rPr lang="en-US" sz="2400" b="0" i="0" u="none" strike="noStrike">
                          <a:solidFill>
                            <a:srgbClr val="000000"/>
                          </a:solidFill>
                          <a:latin typeface="Calibri"/>
                        </a:rPr>
                        <a:t>17</a:t>
                      </a:r>
                    </a:p>
                  </a:txBody>
                  <a:tcPr marL="9525" marR="9525" marT="9525" marB="0" anchor="b"/>
                </a:tc>
              </a:tr>
              <a:tr h="411480">
                <a:tc>
                  <a:txBody>
                    <a:bodyPr/>
                    <a:lstStyle/>
                    <a:p>
                      <a:pPr algn="ctr" fontAlgn="b"/>
                      <a:r>
                        <a:rPr lang="en-US" sz="2400" b="0" i="0" u="none" strike="noStrike">
                          <a:solidFill>
                            <a:srgbClr val="000000"/>
                          </a:solidFill>
                          <a:latin typeface="Calibri"/>
                        </a:rPr>
                        <a:t>300–359</a:t>
                      </a:r>
                    </a:p>
                  </a:txBody>
                  <a:tcPr marL="9525" marR="9525" marT="9525" marB="0" anchor="b"/>
                </a:tc>
                <a:tc>
                  <a:txBody>
                    <a:bodyPr/>
                    <a:lstStyle/>
                    <a:p>
                      <a:pPr algn="ctr" fontAlgn="b"/>
                      <a:r>
                        <a:rPr lang="en-US" sz="2400" b="0" i="0" u="none" strike="noStrike">
                          <a:solidFill>
                            <a:srgbClr val="000000"/>
                          </a:solidFill>
                          <a:latin typeface="Calibri"/>
                        </a:rPr>
                        <a:t>10</a:t>
                      </a:r>
                    </a:p>
                  </a:txBody>
                  <a:tcPr marL="9525" marR="9525" marT="9525" marB="0" anchor="b"/>
                </a:tc>
              </a:tr>
              <a:tr h="411480">
                <a:tc>
                  <a:txBody>
                    <a:bodyPr/>
                    <a:lstStyle/>
                    <a:p>
                      <a:pPr algn="ctr" fontAlgn="b"/>
                      <a:r>
                        <a:rPr lang="en-US" sz="2400" b="0" i="0" u="none" strike="noStrike">
                          <a:solidFill>
                            <a:srgbClr val="000000"/>
                          </a:solidFill>
                          <a:latin typeface="Calibri"/>
                        </a:rPr>
                        <a:t>360–419</a:t>
                      </a:r>
                    </a:p>
                  </a:txBody>
                  <a:tcPr marL="9525" marR="9525" marT="9525" marB="0" anchor="b"/>
                </a:tc>
                <a:tc>
                  <a:txBody>
                    <a:bodyPr/>
                    <a:lstStyle/>
                    <a:p>
                      <a:pPr algn="ctr" fontAlgn="b"/>
                      <a:r>
                        <a:rPr lang="en-US" sz="2400" b="0" i="0" u="none" strike="noStrike">
                          <a:solidFill>
                            <a:srgbClr val="000000"/>
                          </a:solidFill>
                          <a:latin typeface="Calibri"/>
                        </a:rPr>
                        <a:t>9</a:t>
                      </a:r>
                    </a:p>
                  </a:txBody>
                  <a:tcPr marL="9525" marR="9525" marT="9525" marB="0" anchor="b"/>
                </a:tc>
              </a:tr>
              <a:tr h="411480">
                <a:tc>
                  <a:txBody>
                    <a:bodyPr/>
                    <a:lstStyle/>
                    <a:p>
                      <a:pPr algn="ctr" fontAlgn="b"/>
                      <a:r>
                        <a:rPr lang="en-US" sz="2400" b="0" i="0" u="none" strike="noStrike">
                          <a:solidFill>
                            <a:srgbClr val="000000"/>
                          </a:solidFill>
                          <a:latin typeface="Calibri"/>
                        </a:rPr>
                        <a:t>420–479</a:t>
                      </a:r>
                    </a:p>
                  </a:txBody>
                  <a:tcPr marL="9525" marR="9525" marT="9525" marB="0" anchor="b"/>
                </a:tc>
                <a:tc>
                  <a:txBody>
                    <a:bodyPr/>
                    <a:lstStyle/>
                    <a:p>
                      <a:pPr algn="ctr" fontAlgn="b"/>
                      <a:r>
                        <a:rPr lang="en-US" sz="2400" b="0" i="0" u="none" strike="noStrike">
                          <a:solidFill>
                            <a:srgbClr val="000000"/>
                          </a:solidFill>
                          <a:latin typeface="Calibri"/>
                        </a:rPr>
                        <a:t>15</a:t>
                      </a:r>
                    </a:p>
                  </a:txBody>
                  <a:tcPr marL="9525" marR="9525" marT="9525" marB="0" anchor="b"/>
                </a:tc>
              </a:tr>
              <a:tr h="411480">
                <a:tc>
                  <a:txBody>
                    <a:bodyPr/>
                    <a:lstStyle/>
                    <a:p>
                      <a:pPr algn="ctr" fontAlgn="b"/>
                      <a:r>
                        <a:rPr lang="en-US" sz="2400" b="0" i="0" u="none" strike="noStrike">
                          <a:solidFill>
                            <a:srgbClr val="000000"/>
                          </a:solidFill>
                          <a:latin typeface="Calibri"/>
                        </a:rPr>
                        <a:t>480–539</a:t>
                      </a:r>
                    </a:p>
                  </a:txBody>
                  <a:tcPr marL="9525" marR="9525" marT="9525" marB="0" anchor="b"/>
                </a:tc>
                <a:tc>
                  <a:txBody>
                    <a:bodyPr/>
                    <a:lstStyle/>
                    <a:p>
                      <a:pPr algn="ctr" fontAlgn="b"/>
                      <a:r>
                        <a:rPr lang="en-US" sz="2400" b="0" i="0" u="none" strike="noStrike">
                          <a:solidFill>
                            <a:srgbClr val="000000"/>
                          </a:solidFill>
                          <a:latin typeface="Calibri"/>
                        </a:rPr>
                        <a:t>9</a:t>
                      </a:r>
                    </a:p>
                  </a:txBody>
                  <a:tcPr marL="9525" marR="9525" marT="9525" marB="0" anchor="b"/>
                </a:tc>
              </a:tr>
              <a:tr h="411480">
                <a:tc>
                  <a:txBody>
                    <a:bodyPr/>
                    <a:lstStyle/>
                    <a:p>
                      <a:pPr algn="ctr" fontAlgn="b"/>
                      <a:r>
                        <a:rPr lang="en-US" sz="2400" b="0" i="0" u="none" strike="noStrike">
                          <a:solidFill>
                            <a:srgbClr val="000000"/>
                          </a:solidFill>
                          <a:latin typeface="Calibri"/>
                        </a:rPr>
                        <a:t>540–599</a:t>
                      </a:r>
                    </a:p>
                  </a:txBody>
                  <a:tcPr marL="9525" marR="9525" marT="9525" marB="0" anchor="b"/>
                </a:tc>
                <a:tc>
                  <a:txBody>
                    <a:bodyPr/>
                    <a:lstStyle/>
                    <a:p>
                      <a:pPr algn="ctr" fontAlgn="b"/>
                      <a:r>
                        <a:rPr lang="en-US" sz="2400" b="0" i="0" u="none" strike="noStrike">
                          <a:solidFill>
                            <a:srgbClr val="000000"/>
                          </a:solidFill>
                          <a:latin typeface="Calibri"/>
                        </a:rPr>
                        <a:t>8</a:t>
                      </a:r>
                    </a:p>
                  </a:txBody>
                  <a:tcPr marL="9525" marR="9525" marT="9525" marB="0" anchor="b"/>
                </a:tc>
              </a:tr>
              <a:tr h="411480">
                <a:tc>
                  <a:txBody>
                    <a:bodyPr/>
                    <a:lstStyle/>
                    <a:p>
                      <a:pPr algn="ctr" fontAlgn="b"/>
                      <a:r>
                        <a:rPr lang="en-US" sz="2400" b="0" i="0" u="none" strike="noStrike">
                          <a:solidFill>
                            <a:srgbClr val="000000"/>
                          </a:solidFill>
                          <a:latin typeface="Calibri"/>
                        </a:rPr>
                        <a:t>600–659</a:t>
                      </a:r>
                    </a:p>
                  </a:txBody>
                  <a:tcPr marL="9525" marR="9525" marT="9525" marB="0" anchor="b"/>
                </a:tc>
                <a:tc>
                  <a:txBody>
                    <a:bodyPr/>
                    <a:lstStyle/>
                    <a:p>
                      <a:pPr algn="ctr" fontAlgn="b"/>
                      <a:r>
                        <a:rPr lang="en-US" sz="2400" b="0" i="0" u="none" strike="noStrike" dirty="0">
                          <a:solidFill>
                            <a:srgbClr val="000000"/>
                          </a:solidFill>
                          <a:latin typeface="Calibri"/>
                        </a:rPr>
                        <a:t>13</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graphicFrame>
        <p:nvGraphicFramePr>
          <p:cNvPr id="4" name="Content Placeholder 3"/>
          <p:cNvGraphicFramePr>
            <a:graphicFrameLocks noGrp="1"/>
          </p:cNvGraphicFramePr>
          <p:nvPr>
            <p:ph idx="1"/>
          </p:nvPr>
        </p:nvGraphicFramePr>
        <p:xfrm>
          <a:off x="457200" y="1279525"/>
          <a:ext cx="8229600" cy="2926077"/>
        </p:xfrm>
        <a:graphic>
          <a:graphicData uri="http://schemas.openxmlformats.org/drawingml/2006/table">
            <a:tbl>
              <a:tblPr firstRow="1" bandRow="1">
                <a:tableStyleId>{5C22544A-7EE6-4342-B048-85BDC9FD1C3A}</a:tableStyleId>
              </a:tblPr>
              <a:tblGrid>
                <a:gridCol w="4114800"/>
                <a:gridCol w="4114800"/>
              </a:tblGrid>
              <a:tr h="418011">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18011">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18011">
                <a:tc>
                  <a:txBody>
                    <a:bodyPr/>
                    <a:lstStyle/>
                    <a:p>
                      <a:pPr algn="ctr" fontAlgn="b"/>
                      <a:r>
                        <a:rPr lang="en-US" sz="2400" b="0" i="0" u="none" strike="noStrike" dirty="0">
                          <a:solidFill>
                            <a:srgbClr val="000000"/>
                          </a:solidFill>
                          <a:latin typeface="Calibri"/>
                        </a:rPr>
                        <a:t>660–719</a:t>
                      </a:r>
                    </a:p>
                  </a:txBody>
                  <a:tcPr marL="9525" marR="9525" marT="9525" marB="0" anchor="b"/>
                </a:tc>
                <a:tc>
                  <a:txBody>
                    <a:bodyPr/>
                    <a:lstStyle/>
                    <a:p>
                      <a:pPr algn="ctr" fontAlgn="b"/>
                      <a:r>
                        <a:rPr lang="en-US" sz="2400" b="0" i="0" u="none" strike="noStrike">
                          <a:solidFill>
                            <a:srgbClr val="000000"/>
                          </a:solidFill>
                          <a:latin typeface="Calibri"/>
                        </a:rPr>
                        <a:t>19</a:t>
                      </a:r>
                    </a:p>
                  </a:txBody>
                  <a:tcPr marL="9525" marR="9525" marT="9525" marB="0" anchor="b"/>
                </a:tc>
              </a:tr>
              <a:tr h="418011">
                <a:tc>
                  <a:txBody>
                    <a:bodyPr/>
                    <a:lstStyle/>
                    <a:p>
                      <a:pPr algn="ctr" fontAlgn="b"/>
                      <a:r>
                        <a:rPr lang="en-US" sz="2400" b="0" i="0" u="none" strike="noStrike">
                          <a:solidFill>
                            <a:srgbClr val="000000"/>
                          </a:solidFill>
                          <a:latin typeface="Calibri"/>
                        </a:rPr>
                        <a:t>720–779</a:t>
                      </a:r>
                    </a:p>
                  </a:txBody>
                  <a:tcPr marL="9525" marR="9525" marT="9525" marB="0" anchor="b"/>
                </a:tc>
                <a:tc>
                  <a:txBody>
                    <a:bodyPr/>
                    <a:lstStyle/>
                    <a:p>
                      <a:pPr algn="ctr" fontAlgn="b"/>
                      <a:r>
                        <a:rPr lang="en-US" sz="2400" b="0" i="0" u="none" strike="noStrike">
                          <a:solidFill>
                            <a:srgbClr val="000000"/>
                          </a:solidFill>
                          <a:latin typeface="Calibri"/>
                        </a:rPr>
                        <a:t>14</a:t>
                      </a:r>
                    </a:p>
                  </a:txBody>
                  <a:tcPr marL="9525" marR="9525" marT="9525" marB="0" anchor="b"/>
                </a:tc>
              </a:tr>
              <a:tr h="418011">
                <a:tc>
                  <a:txBody>
                    <a:bodyPr/>
                    <a:lstStyle/>
                    <a:p>
                      <a:pPr algn="ctr" fontAlgn="b"/>
                      <a:r>
                        <a:rPr lang="en-US" sz="2400" b="0" i="0" u="none" strike="noStrike">
                          <a:solidFill>
                            <a:srgbClr val="000000"/>
                          </a:solidFill>
                          <a:latin typeface="Calibri"/>
                        </a:rPr>
                        <a:t>780–839</a:t>
                      </a:r>
                    </a:p>
                  </a:txBody>
                  <a:tcPr marL="9525" marR="9525" marT="9525" marB="0" anchor="b"/>
                </a:tc>
                <a:tc>
                  <a:txBody>
                    <a:bodyPr/>
                    <a:lstStyle/>
                    <a:p>
                      <a:pPr algn="ctr" fontAlgn="b"/>
                      <a:r>
                        <a:rPr lang="en-US" sz="2400" b="0" i="0" u="none" strike="noStrike">
                          <a:solidFill>
                            <a:srgbClr val="000000"/>
                          </a:solidFill>
                          <a:latin typeface="Calibri"/>
                        </a:rPr>
                        <a:t>12</a:t>
                      </a:r>
                    </a:p>
                  </a:txBody>
                  <a:tcPr marL="9525" marR="9525" marT="9525" marB="0" anchor="b"/>
                </a:tc>
              </a:tr>
              <a:tr h="418011">
                <a:tc>
                  <a:txBody>
                    <a:bodyPr/>
                    <a:lstStyle/>
                    <a:p>
                      <a:pPr algn="ctr" fontAlgn="b"/>
                      <a:r>
                        <a:rPr lang="en-US" sz="2400" b="0" i="0" u="none" strike="noStrike">
                          <a:solidFill>
                            <a:srgbClr val="000000"/>
                          </a:solidFill>
                          <a:latin typeface="Calibri"/>
                        </a:rPr>
                        <a:t>840–899</a:t>
                      </a:r>
                    </a:p>
                  </a:txBody>
                  <a:tcPr marL="9525" marR="9525" marT="9525" marB="0" anchor="b"/>
                </a:tc>
                <a:tc>
                  <a:txBody>
                    <a:bodyPr/>
                    <a:lstStyle/>
                    <a:p>
                      <a:pPr algn="ctr" fontAlgn="b"/>
                      <a:r>
                        <a:rPr lang="en-US" sz="2400" b="0" i="0" u="none" strike="noStrike">
                          <a:solidFill>
                            <a:srgbClr val="000000"/>
                          </a:solidFill>
                          <a:latin typeface="Calibri"/>
                        </a:rPr>
                        <a:t>5</a:t>
                      </a:r>
                    </a:p>
                  </a:txBody>
                  <a:tcPr marL="9525" marR="9525" marT="9525" marB="0" anchor="b"/>
                </a:tc>
              </a:tr>
              <a:tr h="418011">
                <a:tc>
                  <a:txBody>
                    <a:bodyPr/>
                    <a:lstStyle/>
                    <a:p>
                      <a:pPr algn="ctr" fontAlgn="b"/>
                      <a:r>
                        <a:rPr lang="en-US" sz="2400" b="1" i="0" u="none" strike="noStrike" dirty="0">
                          <a:solidFill>
                            <a:srgbClr val="000000"/>
                          </a:solidFill>
                          <a:latin typeface="Calibri"/>
                        </a:rPr>
                        <a:t>Total</a:t>
                      </a:r>
                    </a:p>
                  </a:txBody>
                  <a:tcPr marL="9525" marR="9525" marT="9525" marB="0" anchor="b"/>
                </a:tc>
                <a:tc>
                  <a:txBody>
                    <a:bodyPr/>
                    <a:lstStyle/>
                    <a:p>
                      <a:pPr algn="ctr" fontAlgn="b"/>
                      <a:r>
                        <a:rPr lang="en-US" sz="2400" b="1" i="0" u="none" strike="noStrike" dirty="0">
                          <a:solidFill>
                            <a:srgbClr val="000000"/>
                          </a:solidFill>
                          <a:latin typeface="Calibri"/>
                        </a:rPr>
                        <a:t>241</a:t>
                      </a:r>
                    </a:p>
                  </a:txBody>
                  <a:tcPr marL="9525" marR="9525" marT="9525" marB="0" anchor="b"/>
                </a:tc>
              </a:tr>
            </a:tbl>
          </a:graphicData>
        </a:graphic>
      </p:graphicFrame>
      <p:sp>
        <p:nvSpPr>
          <p:cNvPr id="5" name="Rectangle 4"/>
          <p:cNvSpPr/>
          <p:nvPr/>
        </p:nvSpPr>
        <p:spPr>
          <a:xfrm>
            <a:off x="457200" y="4572000"/>
            <a:ext cx="8229600" cy="1384995"/>
          </a:xfrm>
          <a:prstGeom prst="rect">
            <a:avLst/>
          </a:prstGeom>
        </p:spPr>
        <p:txBody>
          <a:bodyPr>
            <a:spAutoFit/>
          </a:bodyPr>
          <a:lstStyle/>
          <a:p>
            <a:r>
              <a:rPr lang="en-US" sz="2800" dirty="0" smtClean="0"/>
              <a:t>So, we estimate that there were approximately </a:t>
            </a:r>
            <a:r>
              <a:rPr lang="en-US" sz="2800" dirty="0" smtClean="0">
                <a:solidFill>
                  <a:srgbClr val="FF0000"/>
                </a:solidFill>
              </a:rPr>
              <a:t>241 truck</a:t>
            </a:r>
            <a:r>
              <a:rPr lang="en-US" sz="2800" dirty="0" smtClean="0"/>
              <a:t> drivers in the survey. We’ll use these estimates in the following questions.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To determine how many drivers waited between </a:t>
            </a:r>
            <a:r>
              <a:rPr lang="en-US" dirty="0" smtClean="0">
                <a:solidFill>
                  <a:srgbClr val="0000FF"/>
                </a:solidFill>
              </a:rPr>
              <a:t>60</a:t>
            </a:r>
            <a:r>
              <a:rPr lang="en-US" dirty="0" smtClean="0"/>
              <a:t> and </a:t>
            </a:r>
            <a:r>
              <a:rPr lang="en-US" dirty="0" smtClean="0">
                <a:solidFill>
                  <a:srgbClr val="0000FF"/>
                </a:solidFill>
              </a:rPr>
              <a:t>180</a:t>
            </a:r>
            <a:r>
              <a:rPr lang="en-US" dirty="0" smtClean="0"/>
              <a:t> seconds, we need to add together the estimated frequencies of each of the bars between those times. Approximately </a:t>
            </a:r>
            <a:r>
              <a:rPr lang="en-US" dirty="0" smtClean="0">
                <a:solidFill>
                  <a:srgbClr val="0000FF"/>
                </a:solidFill>
              </a:rPr>
              <a:t>48</a:t>
            </a:r>
            <a:r>
              <a:rPr lang="en-US" dirty="0" smtClean="0"/>
              <a:t> drivers waited between </a:t>
            </a:r>
            <a:r>
              <a:rPr lang="en-US" dirty="0" smtClean="0">
                <a:solidFill>
                  <a:srgbClr val="0000FF"/>
                </a:solidFill>
              </a:rPr>
              <a:t>60</a:t>
            </a:r>
            <a:r>
              <a:rPr lang="en-US" dirty="0" smtClean="0"/>
              <a:t> and </a:t>
            </a:r>
            <a:r>
              <a:rPr lang="en-US" dirty="0" smtClean="0">
                <a:solidFill>
                  <a:srgbClr val="0000FF"/>
                </a:solidFill>
              </a:rPr>
              <a:t>120</a:t>
            </a:r>
            <a:r>
              <a:rPr lang="en-US" dirty="0" smtClean="0"/>
              <a:t> seconds, and approximately </a:t>
            </a:r>
            <a:r>
              <a:rPr lang="en-US" dirty="0" smtClean="0">
                <a:solidFill>
                  <a:srgbClr val="0000FF"/>
                </a:solidFill>
              </a:rPr>
              <a:t>28</a:t>
            </a:r>
            <a:r>
              <a:rPr lang="en-US" dirty="0" smtClean="0"/>
              <a:t> drivers waited between </a:t>
            </a:r>
            <a:r>
              <a:rPr lang="en-US" dirty="0" smtClean="0">
                <a:solidFill>
                  <a:srgbClr val="0000FF"/>
                </a:solidFill>
              </a:rPr>
              <a:t>120 </a:t>
            </a:r>
            <a:r>
              <a:rPr lang="en-US" dirty="0" smtClean="0"/>
              <a:t>and </a:t>
            </a:r>
            <a:r>
              <a:rPr lang="en-US" dirty="0" smtClean="0">
                <a:solidFill>
                  <a:srgbClr val="0000FF"/>
                </a:solidFill>
              </a:rPr>
              <a:t>180</a:t>
            </a:r>
            <a:r>
              <a:rPr lang="en-US" dirty="0" smtClean="0"/>
              <a:t> seconds. Therefore, we can estimate that about </a:t>
            </a:r>
            <a:r>
              <a:rPr lang="en-US" dirty="0" smtClean="0">
                <a:solidFill>
                  <a:srgbClr val="000099"/>
                </a:solidFill>
              </a:rPr>
              <a:t>48 + 28 = 76 </a:t>
            </a:r>
            <a:r>
              <a:rPr lang="en-US" dirty="0" smtClean="0"/>
              <a:t>drivers waited between </a:t>
            </a:r>
            <a:r>
              <a:rPr lang="en-US" dirty="0" smtClean="0">
                <a:solidFill>
                  <a:srgbClr val="0000FF"/>
                </a:solidFill>
              </a:rPr>
              <a:t>60</a:t>
            </a:r>
            <a:r>
              <a:rPr lang="en-US" dirty="0" smtClean="0"/>
              <a:t> seconds and </a:t>
            </a:r>
            <a:r>
              <a:rPr lang="en-US" dirty="0" smtClean="0">
                <a:solidFill>
                  <a:srgbClr val="0000FF"/>
                </a:solidFill>
              </a:rPr>
              <a:t>180</a:t>
            </a:r>
            <a:r>
              <a:rPr lang="en-US" dirty="0" smtClean="0"/>
              <a:t> seconds.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242055"/>
              </p:ext>
            </p:extLst>
          </p:nvPr>
        </p:nvGraphicFramePr>
        <p:xfrm>
          <a:off x="457200" y="1297305"/>
          <a:ext cx="8229600" cy="449389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dirty="0">
                          <a:solidFill>
                            <a:srgbClr val="000000"/>
                          </a:solidFill>
                          <a:latin typeface="Calibri"/>
                        </a:rPr>
                        <a:t>Tree</a:t>
                      </a:r>
                    </a:p>
                  </a:txBody>
                  <a:tcPr marL="9525" marR="9525" marT="9525" marB="0" anchor="b"/>
                </a:tc>
                <a:tc>
                  <a:txBody>
                    <a:bodyPr/>
                    <a:lstStyle/>
                    <a:p>
                      <a:pPr algn="ctr" fontAlgn="b"/>
                      <a:r>
                        <a:rPr lang="en-US" sz="2400" b="0" i="0" u="none" strike="noStrike" dirty="0">
                          <a:solidFill>
                            <a:srgbClr val="000000"/>
                          </a:solidFill>
                          <a:latin typeface="Calibri"/>
                        </a:rPr>
                        <a:t>42 (11.32)</a:t>
                      </a:r>
                    </a:p>
                  </a:txBody>
                  <a:tcPr marL="9525" marR="9525" marT="9525" marB="0" anchor="b"/>
                </a:tc>
              </a:tr>
              <a:tr h="370840">
                <a:tc>
                  <a:txBody>
                    <a:bodyPr/>
                    <a:lstStyle/>
                    <a:p>
                      <a:pPr algn="ctr" fontAlgn="b"/>
                      <a:r>
                        <a:rPr lang="en-US" sz="2400" b="0" i="0" u="none" strike="noStrike">
                          <a:solidFill>
                            <a:srgbClr val="000000"/>
                          </a:solidFill>
                          <a:latin typeface="Calibri"/>
                        </a:rPr>
                        <a:t>Concrete Barrier</a:t>
                      </a:r>
                    </a:p>
                  </a:txBody>
                  <a:tcPr marL="9525" marR="9525" marT="9525" marB="0" anchor="b"/>
                </a:tc>
                <a:tc>
                  <a:txBody>
                    <a:bodyPr/>
                    <a:lstStyle/>
                    <a:p>
                      <a:pPr algn="ctr" fontAlgn="b"/>
                      <a:r>
                        <a:rPr lang="en-US" sz="2400" b="0" i="0" u="none" strike="noStrike">
                          <a:solidFill>
                            <a:srgbClr val="000000"/>
                          </a:solidFill>
                          <a:latin typeface="Calibri"/>
                        </a:rPr>
                        <a:t>38 (10.24)</a:t>
                      </a:r>
                    </a:p>
                  </a:txBody>
                  <a:tcPr marL="9525" marR="9525" marT="9525" marB="0" anchor="b"/>
                </a:tc>
              </a:tr>
              <a:tr h="370840">
                <a:tc>
                  <a:txBody>
                    <a:bodyPr/>
                    <a:lstStyle/>
                    <a:p>
                      <a:pPr algn="ctr" fontAlgn="b"/>
                      <a:r>
                        <a:rPr lang="en-US" sz="2400" b="0" i="0" u="none" strike="noStrike">
                          <a:solidFill>
                            <a:srgbClr val="000000"/>
                          </a:solidFill>
                          <a:latin typeface="Calibri"/>
                        </a:rPr>
                        <a:t>Over Embankment</a:t>
                      </a:r>
                    </a:p>
                  </a:txBody>
                  <a:tcPr marL="9525" marR="9525" marT="9525" marB="0" anchor="b"/>
                </a:tc>
                <a:tc>
                  <a:txBody>
                    <a:bodyPr/>
                    <a:lstStyle/>
                    <a:p>
                      <a:pPr algn="ctr" fontAlgn="b"/>
                      <a:r>
                        <a:rPr lang="en-US" sz="2400" b="0" i="0" u="none" strike="noStrike">
                          <a:solidFill>
                            <a:srgbClr val="000000"/>
                          </a:solidFill>
                          <a:latin typeface="Calibri"/>
                        </a:rPr>
                        <a:t>31 (8.36)</a:t>
                      </a:r>
                    </a:p>
                  </a:txBody>
                  <a:tcPr marL="9525" marR="9525" marT="9525" marB="0" anchor="b"/>
                </a:tc>
              </a:tr>
              <a:tr h="370840">
                <a:tc>
                  <a:txBody>
                    <a:bodyPr/>
                    <a:lstStyle/>
                    <a:p>
                      <a:pPr algn="ctr" fontAlgn="b"/>
                      <a:r>
                        <a:rPr lang="en-US" sz="2400" b="0" i="0" u="none" strike="noStrike">
                          <a:solidFill>
                            <a:srgbClr val="000000"/>
                          </a:solidFill>
                          <a:latin typeface="Calibri"/>
                        </a:rPr>
                        <a:t>Utility Pole</a:t>
                      </a:r>
                    </a:p>
                  </a:txBody>
                  <a:tcPr marL="9525" marR="9525" marT="9525" marB="0" anchor="b"/>
                </a:tc>
                <a:tc>
                  <a:txBody>
                    <a:bodyPr/>
                    <a:lstStyle/>
                    <a:p>
                      <a:pPr algn="ctr" fontAlgn="b"/>
                      <a:r>
                        <a:rPr lang="en-US" sz="2400" b="0" i="0" u="none" strike="noStrike">
                          <a:solidFill>
                            <a:srgbClr val="000000"/>
                          </a:solidFill>
                          <a:latin typeface="Calibri"/>
                        </a:rPr>
                        <a:t>20 (5.39)</a:t>
                      </a:r>
                    </a:p>
                  </a:txBody>
                  <a:tcPr marL="9525" marR="9525" marT="9525" marB="0" anchor="b"/>
                </a:tc>
              </a:tr>
              <a:tr h="370840">
                <a:tc>
                  <a:txBody>
                    <a:bodyPr/>
                    <a:lstStyle/>
                    <a:p>
                      <a:pPr algn="ctr" fontAlgn="b"/>
                      <a:r>
                        <a:rPr lang="en-US" sz="2400" b="0" i="0" u="none" strike="noStrike">
                          <a:solidFill>
                            <a:srgbClr val="000000"/>
                          </a:solidFill>
                          <a:latin typeface="Calibri"/>
                        </a:rPr>
                        <a:t>Wood Sign Support</a:t>
                      </a:r>
                    </a:p>
                  </a:txBody>
                  <a:tcPr marL="9525" marR="9525" marT="9525" marB="0" anchor="b"/>
                </a:tc>
                <a:tc>
                  <a:txBody>
                    <a:bodyPr/>
                    <a:lstStyle/>
                    <a:p>
                      <a:pPr algn="ctr" fontAlgn="b"/>
                      <a:r>
                        <a:rPr lang="en-US" sz="2400" b="0" i="0" u="none" strike="noStrike">
                          <a:solidFill>
                            <a:srgbClr val="000000"/>
                          </a:solidFill>
                          <a:latin typeface="Calibri"/>
                        </a:rPr>
                        <a:t>19 (5.12)</a:t>
                      </a:r>
                    </a:p>
                  </a:txBody>
                  <a:tcPr marL="9525" marR="9525" marT="9525" marB="0" anchor="b"/>
                </a:tc>
              </a:tr>
              <a:tr h="370840">
                <a:tc>
                  <a:txBody>
                    <a:bodyPr/>
                    <a:lstStyle/>
                    <a:p>
                      <a:pPr algn="ctr" fontAlgn="b"/>
                      <a:r>
                        <a:rPr lang="en-US" sz="2400" b="0" i="0" u="none" strike="noStrike">
                          <a:solidFill>
                            <a:srgbClr val="000000"/>
                          </a:solidFill>
                          <a:latin typeface="Calibri"/>
                        </a:rPr>
                        <a:t>Bridge Rail</a:t>
                      </a:r>
                    </a:p>
                  </a:txBody>
                  <a:tcPr marL="9525" marR="9525" marT="9525" marB="0" anchor="b"/>
                </a:tc>
                <a:tc>
                  <a:txBody>
                    <a:bodyPr/>
                    <a:lstStyle/>
                    <a:p>
                      <a:pPr algn="ctr" fontAlgn="b"/>
                      <a:r>
                        <a:rPr lang="en-US" sz="2400" b="0" i="0" u="none" strike="noStrike">
                          <a:solidFill>
                            <a:srgbClr val="000000"/>
                          </a:solidFill>
                          <a:latin typeface="Calibri"/>
                        </a:rPr>
                        <a:t>17 (4.58)</a:t>
                      </a:r>
                    </a:p>
                  </a:txBody>
                  <a:tcPr marL="9525" marR="9525" marT="9525" marB="0" anchor="b"/>
                </a:tc>
              </a:tr>
              <a:tr h="370840">
                <a:tc>
                  <a:txBody>
                    <a:bodyPr/>
                    <a:lstStyle/>
                    <a:p>
                      <a:pPr algn="ctr" fontAlgn="b"/>
                      <a:r>
                        <a:rPr lang="en-US" sz="2400" b="0" i="0" u="none" strike="noStrike">
                          <a:solidFill>
                            <a:srgbClr val="000000"/>
                          </a:solidFill>
                          <a:latin typeface="Calibri"/>
                        </a:rPr>
                        <a:t>Culvert</a:t>
                      </a:r>
                    </a:p>
                  </a:txBody>
                  <a:tcPr marL="9525" marR="9525" marT="9525" marB="0" anchor="b"/>
                </a:tc>
                <a:tc>
                  <a:txBody>
                    <a:bodyPr/>
                    <a:lstStyle/>
                    <a:p>
                      <a:pPr algn="ctr" fontAlgn="b"/>
                      <a:r>
                        <a:rPr lang="en-US" sz="2400" b="0" i="0" u="none" strike="noStrike">
                          <a:solidFill>
                            <a:srgbClr val="000000"/>
                          </a:solidFill>
                          <a:latin typeface="Calibri"/>
                        </a:rPr>
                        <a:t>7 (1.89)</a:t>
                      </a:r>
                    </a:p>
                  </a:txBody>
                  <a:tcPr marL="9525" marR="9525" marT="9525" marB="0" anchor="b"/>
                </a:tc>
              </a:tr>
              <a:tr h="370840">
                <a:tc>
                  <a:txBody>
                    <a:bodyPr/>
                    <a:lstStyle/>
                    <a:p>
                      <a:pPr algn="ctr" fontAlgn="b"/>
                      <a:r>
                        <a:rPr lang="en-US" sz="2400" b="0" i="0" u="none" strike="noStrike">
                          <a:solidFill>
                            <a:srgbClr val="000000"/>
                          </a:solidFill>
                          <a:latin typeface="Calibri"/>
                        </a:rPr>
                        <a:t>Boulder</a:t>
                      </a:r>
                    </a:p>
                  </a:txBody>
                  <a:tcPr marL="9525" marR="9525" marT="9525" marB="0" anchor="b"/>
                </a:tc>
                <a:tc>
                  <a:txBody>
                    <a:bodyPr/>
                    <a:lstStyle/>
                    <a:p>
                      <a:pPr algn="ctr" fontAlgn="b"/>
                      <a:r>
                        <a:rPr lang="en-US" sz="2400" b="0" i="0" u="none" strike="noStrike">
                          <a:solidFill>
                            <a:srgbClr val="000000"/>
                          </a:solidFill>
                          <a:latin typeface="Calibri"/>
                        </a:rPr>
                        <a:t>6 (1.62)</a:t>
                      </a:r>
                    </a:p>
                  </a:txBody>
                  <a:tcPr marL="9525" marR="9525" marT="9525" marB="0" anchor="b"/>
                </a:tc>
              </a:tr>
              <a:tr h="370840">
                <a:tc>
                  <a:txBody>
                    <a:bodyPr/>
                    <a:lstStyle/>
                    <a:p>
                      <a:pPr algn="ctr" fontAlgn="b"/>
                      <a:r>
                        <a:rPr lang="en-US" sz="2400" b="0" i="0" u="none" strike="noStrike">
                          <a:solidFill>
                            <a:srgbClr val="000000"/>
                          </a:solidFill>
                          <a:latin typeface="Calibri"/>
                        </a:rPr>
                        <a:t>Luminaire</a:t>
                      </a:r>
                    </a:p>
                  </a:txBody>
                  <a:tcPr marL="9525" marR="9525" marT="9525" marB="0" anchor="b"/>
                </a:tc>
                <a:tc>
                  <a:txBody>
                    <a:bodyPr/>
                    <a:lstStyle/>
                    <a:p>
                      <a:pPr algn="ctr" fontAlgn="b"/>
                      <a:r>
                        <a:rPr lang="en-US" sz="2400" b="0" i="0" u="none" strike="noStrike" dirty="0">
                          <a:solidFill>
                            <a:srgbClr val="000000"/>
                          </a:solidFill>
                          <a:latin typeface="Calibri"/>
                        </a:rPr>
                        <a:t>6 (1.62)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To approximate the number of drivers who waited more than </a:t>
            </a:r>
            <a:r>
              <a:rPr lang="en-US" dirty="0" smtClean="0">
                <a:solidFill>
                  <a:srgbClr val="0000FF"/>
                </a:solidFill>
              </a:rPr>
              <a:t>7</a:t>
            </a:r>
            <a:r>
              <a:rPr lang="en-US" dirty="0" smtClean="0"/>
              <a:t> minutes, we need to add together all of the bars to the right of </a:t>
            </a:r>
            <a:r>
              <a:rPr lang="en-US" dirty="0" smtClean="0">
                <a:solidFill>
                  <a:srgbClr val="0000FF"/>
                </a:solidFill>
              </a:rPr>
              <a:t>7</a:t>
            </a:r>
            <a:r>
              <a:rPr lang="en-US" dirty="0" smtClean="0"/>
              <a:t> minutes. We know that </a:t>
            </a:r>
            <a:r>
              <a:rPr lang="en-US" dirty="0" smtClean="0">
                <a:solidFill>
                  <a:srgbClr val="0000FF"/>
                </a:solidFill>
              </a:rPr>
              <a:t>7</a:t>
            </a:r>
            <a:r>
              <a:rPr lang="en-US" dirty="0" smtClean="0"/>
              <a:t> minutes is </a:t>
            </a:r>
            <a:r>
              <a:rPr lang="en-US" dirty="0" smtClean="0">
                <a:solidFill>
                  <a:srgbClr val="0000FF"/>
                </a:solidFill>
              </a:rPr>
              <a:t>420 </a:t>
            </a:r>
            <a:r>
              <a:rPr lang="en-US" dirty="0" smtClean="0"/>
              <a:t>seconds, so we’ll add the frequencies of the last eight bars together. </a:t>
            </a:r>
          </a:p>
          <a:p>
            <a:pPr marL="463550" indent="-463550" algn="ctr"/>
            <a:r>
              <a:rPr lang="en-US" dirty="0" smtClean="0">
                <a:solidFill>
                  <a:srgbClr val="000099"/>
                </a:solidFill>
              </a:rPr>
              <a:t>15 + 9 + 8 + 13 + 19 + 14 + 12 + 5 =</a:t>
            </a:r>
            <a:r>
              <a:rPr lang="en-US" dirty="0" smtClean="0">
                <a:solidFill>
                  <a:srgbClr val="FF0000"/>
                </a:solidFill>
              </a:rPr>
              <a:t> 95 </a:t>
            </a:r>
          </a:p>
          <a:p>
            <a:pPr marL="463550" indent="-463550"/>
            <a:r>
              <a:rPr lang="en-US" dirty="0" smtClean="0"/>
              <a:t>	Therefore, there were an estimated </a:t>
            </a:r>
            <a:r>
              <a:rPr lang="en-US" dirty="0" smtClean="0">
                <a:solidFill>
                  <a:srgbClr val="FF0000"/>
                </a:solidFill>
              </a:rPr>
              <a:t>95 drivers </a:t>
            </a:r>
            <a:r>
              <a:rPr lang="en-US" dirty="0" smtClean="0"/>
              <a:t>who waited more than 7 minutes at the entrance gates.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d.</a:t>
            </a:r>
            <a:r>
              <a:rPr lang="en-US" dirty="0" smtClean="0"/>
              <a:t>	Although </a:t>
            </a:r>
            <a:r>
              <a:rPr lang="en-US" dirty="0" smtClean="0">
                <a:solidFill>
                  <a:srgbClr val="0000FF"/>
                </a:solidFill>
              </a:rPr>
              <a:t>420</a:t>
            </a:r>
            <a:r>
              <a:rPr lang="en-US" dirty="0" smtClean="0"/>
              <a:t> seconds represents the middle waiting time for the classes, it is inaccurate to say that half of the drivers recorded times less than this time and half recorded longer times. Instead, we need to think about the numbers of drivers. If there were approximately </a:t>
            </a:r>
            <a:r>
              <a:rPr lang="en-US" dirty="0" smtClean="0">
                <a:solidFill>
                  <a:srgbClr val="0000FF"/>
                </a:solidFill>
              </a:rPr>
              <a:t>241</a:t>
            </a:r>
            <a:r>
              <a:rPr lang="en-US" dirty="0" smtClean="0"/>
              <a:t> drivers, then half would be around </a:t>
            </a:r>
            <a:r>
              <a:rPr lang="en-US" dirty="0" smtClean="0">
                <a:solidFill>
                  <a:srgbClr val="0000FF"/>
                </a:solidFill>
              </a:rPr>
              <a:t>120</a:t>
            </a:r>
            <a:r>
              <a:rPr lang="en-US" dirty="0" smtClean="0"/>
              <a:t> drivers. We can add together the class frequencies until we reach approximately </a:t>
            </a:r>
            <a:r>
              <a:rPr lang="en-US" dirty="0" smtClean="0">
                <a:solidFill>
                  <a:srgbClr val="0000FF"/>
                </a:solidFill>
              </a:rPr>
              <a:t>120</a:t>
            </a:r>
            <a:r>
              <a:rPr lang="en-US" dirty="0" smtClean="0"/>
              <a:t> and then note the waiting time.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algn="ctr"/>
            <a:r>
              <a:rPr lang="en-US" dirty="0" smtClean="0"/>
              <a:t>The first two classes added together are </a:t>
            </a:r>
            <a:r>
              <a:rPr lang="en-US" dirty="0" smtClean="0">
                <a:solidFill>
                  <a:srgbClr val="000099"/>
                </a:solidFill>
              </a:rPr>
              <a:t>15 + 48 = 63</a:t>
            </a:r>
            <a:r>
              <a:rPr lang="en-US" dirty="0" smtClean="0"/>
              <a:t>. </a:t>
            </a:r>
          </a:p>
          <a:p>
            <a:pPr algn="ctr"/>
            <a:r>
              <a:rPr lang="en-US" dirty="0" smtClean="0"/>
              <a:t>Adding the third class gives us </a:t>
            </a:r>
            <a:r>
              <a:rPr lang="en-US" dirty="0" smtClean="0">
                <a:solidFill>
                  <a:srgbClr val="000099"/>
                </a:solidFill>
              </a:rPr>
              <a:t>63 + 28 = 91</a:t>
            </a:r>
            <a:r>
              <a:rPr lang="en-US" dirty="0" smtClean="0"/>
              <a:t>. </a:t>
            </a:r>
          </a:p>
          <a:p>
            <a:pPr algn="ctr"/>
            <a:r>
              <a:rPr lang="en-US" dirty="0" smtClean="0"/>
              <a:t>Continuing with the fourth class, we get </a:t>
            </a:r>
            <a:r>
              <a:rPr lang="en-US" dirty="0" smtClean="0">
                <a:solidFill>
                  <a:srgbClr val="000099"/>
                </a:solidFill>
              </a:rPr>
              <a:t>91 + 19 = 110</a:t>
            </a:r>
            <a:r>
              <a:rPr lang="en-US" dirty="0" smtClean="0"/>
              <a:t>.</a:t>
            </a:r>
          </a:p>
          <a:p>
            <a:r>
              <a:rPr lang="en-US" dirty="0" smtClean="0"/>
              <a:t>This is not quite the </a:t>
            </a:r>
            <a:r>
              <a:rPr lang="en-US" dirty="0" smtClean="0">
                <a:solidFill>
                  <a:srgbClr val="0000FF"/>
                </a:solidFill>
              </a:rPr>
              <a:t>120</a:t>
            </a:r>
            <a:r>
              <a:rPr lang="en-US" dirty="0" smtClean="0"/>
              <a:t> that we’re looking for, so we can include the fifth class as well: </a:t>
            </a:r>
            <a:r>
              <a:rPr lang="en-US" dirty="0" smtClean="0">
                <a:solidFill>
                  <a:srgbClr val="000099"/>
                </a:solidFill>
              </a:rPr>
              <a:t>110 + 17 = 127</a:t>
            </a:r>
            <a:r>
              <a:rPr lang="en-US" dirty="0" smtClean="0"/>
              <a:t>. The fifth class has a lower limit of </a:t>
            </a:r>
            <a:r>
              <a:rPr lang="en-US" dirty="0" smtClean="0">
                <a:solidFill>
                  <a:srgbClr val="FF0000"/>
                </a:solidFill>
              </a:rPr>
              <a:t>240 seconds</a:t>
            </a:r>
            <a:r>
              <a:rPr lang="en-US" dirty="0" smtClean="0"/>
              <a:t>, so it is more accurate to say that about half of the drivers waited more than </a:t>
            </a:r>
            <a:r>
              <a:rPr lang="en-US" dirty="0" smtClean="0">
                <a:solidFill>
                  <a:srgbClr val="FF0000"/>
                </a:solidFill>
              </a:rPr>
              <a:t>240 seconds </a:t>
            </a:r>
            <a:r>
              <a:rPr lang="en-US" dirty="0" smtClean="0"/>
              <a:t>at entrance gates.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Graph</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3194721"/>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000000"/>
                </a:solidFill>
              </a:rPr>
              <a:t>Line Graph</a:t>
            </a:r>
            <a:endParaRPr lang="en-US" b="1" dirty="0" smtClean="0">
              <a:solidFill>
                <a:srgbClr val="000000"/>
              </a:solidFill>
            </a:endParaRPr>
          </a:p>
          <a:p>
            <a:r>
              <a:rPr lang="en-US" dirty="0">
                <a:solidFill>
                  <a:srgbClr val="000000"/>
                </a:solidFill>
              </a:rPr>
              <a:t>A </a:t>
            </a:r>
            <a:r>
              <a:rPr lang="en-US" b="1" dirty="0">
                <a:solidFill>
                  <a:srgbClr val="C00000"/>
                </a:solidFill>
              </a:rPr>
              <a:t>line graph </a:t>
            </a:r>
            <a:r>
              <a:rPr lang="en-US" dirty="0">
                <a:solidFill>
                  <a:srgbClr val="000000"/>
                </a:solidFill>
              </a:rPr>
              <a:t>shows how data changes over time. The horizontal axis of a line graph represents time and the vertical axis represents the variable being measured. Each point on a line graph represents a data value, and then the points are joined together with line segments so changes over time are more easily observed.</a:t>
            </a:r>
          </a:p>
        </p:txBody>
      </p:sp>
    </p:spTree>
    <p:extLst>
      <p:ext uri="{BB962C8B-B14F-4D97-AF65-F5344CB8AC3E}">
        <p14:creationId xmlns:p14="http://schemas.microsoft.com/office/powerpoint/2010/main" val="221469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9: Census of 1860</a:t>
            </a:r>
            <a:endParaRPr lang="en-US" dirty="0"/>
          </a:p>
        </p:txBody>
      </p:sp>
      <p:graphicFrame>
        <p:nvGraphicFramePr>
          <p:cNvPr id="4" name="Content Placeholder 3"/>
          <p:cNvGraphicFramePr>
            <a:graphicFrameLocks noGrp="1"/>
          </p:cNvGraphicFramePr>
          <p:nvPr>
            <p:ph idx="1"/>
          </p:nvPr>
        </p:nvGraphicFramePr>
        <p:xfrm>
          <a:off x="457200" y="1279525"/>
          <a:ext cx="8229600" cy="4327525"/>
        </p:xfrm>
        <a:graphic>
          <a:graphicData uri="http://schemas.openxmlformats.org/drawingml/2006/table">
            <a:tbl>
              <a:tblPr firstRow="1" bandRow="1">
                <a:tableStyleId>{5C22544A-7EE6-4342-B048-85BDC9FD1C3A}</a:tableStyleId>
              </a:tblPr>
              <a:tblGrid>
                <a:gridCol w="990600"/>
                <a:gridCol w="1752600"/>
                <a:gridCol w="1371600"/>
                <a:gridCol w="1371600"/>
                <a:gridCol w="1371600"/>
                <a:gridCol w="1371600"/>
              </a:tblGrid>
              <a:tr h="370840">
                <a:tc>
                  <a:txBody>
                    <a:bodyPr/>
                    <a:lstStyle/>
                    <a:p>
                      <a:pPr algn="ctr" fontAlgn="b"/>
                      <a:r>
                        <a:rPr lang="en-US" sz="2000" b="1" i="0" u="none" strike="noStrike" dirty="0">
                          <a:solidFill>
                            <a:schemeClr val="bg1"/>
                          </a:solidFill>
                          <a:latin typeface="Calibri"/>
                        </a:rPr>
                        <a:t>No.</a:t>
                      </a:r>
                    </a:p>
                  </a:txBody>
                  <a:tcPr marL="9525" marR="9525" marT="9525" marB="0" anchor="ctr"/>
                </a:tc>
                <a:tc>
                  <a:txBody>
                    <a:bodyPr/>
                    <a:lstStyle/>
                    <a:p>
                      <a:pPr algn="ctr" fontAlgn="b"/>
                      <a:r>
                        <a:rPr lang="en-US" sz="2000" b="1" i="0" u="none" strike="noStrike" dirty="0">
                          <a:solidFill>
                            <a:schemeClr val="bg1"/>
                          </a:solidFill>
                          <a:latin typeface="Calibri"/>
                        </a:rPr>
                        <a:t>States</a:t>
                      </a:r>
                    </a:p>
                  </a:txBody>
                  <a:tcPr marL="9525" marR="9525" marT="9525" marB="0" anchor="ctr"/>
                </a:tc>
                <a:tc>
                  <a:txBody>
                    <a:bodyPr/>
                    <a:lstStyle/>
                    <a:p>
                      <a:pPr algn="ctr" fontAlgn="b"/>
                      <a:r>
                        <a:rPr lang="en-US" sz="2000" b="1" i="0" u="none" strike="noStrike" dirty="0">
                          <a:solidFill>
                            <a:schemeClr val="bg1"/>
                          </a:solidFill>
                          <a:latin typeface="Calibri"/>
                        </a:rPr>
                        <a:t>Free Population</a:t>
                      </a:r>
                    </a:p>
                  </a:txBody>
                  <a:tcPr marL="9525" marR="9525" marT="9525" marB="0" anchor="ctr"/>
                </a:tc>
                <a:tc>
                  <a:txBody>
                    <a:bodyPr/>
                    <a:lstStyle/>
                    <a:p>
                      <a:pPr algn="ctr" fontAlgn="b"/>
                      <a:r>
                        <a:rPr lang="en-US" sz="2000" b="1" i="0" u="none" strike="noStrike" dirty="0">
                          <a:solidFill>
                            <a:schemeClr val="bg1"/>
                          </a:solidFill>
                          <a:latin typeface="Calibri"/>
                        </a:rPr>
                        <a:t>Slave Population</a:t>
                      </a:r>
                    </a:p>
                  </a:txBody>
                  <a:tcPr marL="9525" marR="9525" marT="9525" marB="0" anchor="ctr"/>
                </a:tc>
                <a:tc>
                  <a:txBody>
                    <a:bodyPr/>
                    <a:lstStyle/>
                    <a:p>
                      <a:pPr algn="ctr" fontAlgn="b"/>
                      <a:r>
                        <a:rPr lang="en-US" sz="2000" b="1" i="0" u="none" strike="noStrike" dirty="0">
                          <a:solidFill>
                            <a:schemeClr val="bg1"/>
                          </a:solidFill>
                          <a:latin typeface="Calibri"/>
                        </a:rPr>
                        <a:t>Total Population</a:t>
                      </a:r>
                    </a:p>
                  </a:txBody>
                  <a:tcPr marL="9525" marR="9525" marT="9525" marB="0" anchor="ctr"/>
                </a:tc>
                <a:tc>
                  <a:txBody>
                    <a:bodyPr/>
                    <a:lstStyle/>
                    <a:p>
                      <a:pPr algn="ctr" fontAlgn="b"/>
                      <a:r>
                        <a:rPr lang="en-US" sz="2000" b="1" i="0" u="none" strike="noStrike" dirty="0">
                          <a:solidFill>
                            <a:schemeClr val="bg1"/>
                          </a:solidFill>
                          <a:latin typeface="Calibri"/>
                        </a:rPr>
                        <a:t>% of Slaves</a:t>
                      </a:r>
                    </a:p>
                  </a:txBody>
                  <a:tcPr marL="9525" marR="9525" marT="9525" marB="0" anchor="ctr"/>
                </a:tc>
              </a:tr>
              <a:tr h="370840">
                <a:tc>
                  <a:txBody>
                    <a:bodyPr/>
                    <a:lstStyle/>
                    <a:p>
                      <a:pPr algn="ctr" fontAlgn="b"/>
                      <a:r>
                        <a:rPr lang="en-US" sz="2000" b="0" i="0" u="none" strike="noStrike">
                          <a:solidFill>
                            <a:srgbClr val="000000"/>
                          </a:solidFill>
                          <a:latin typeface="Calibri"/>
                        </a:rPr>
                        <a:t>1</a:t>
                      </a:r>
                    </a:p>
                  </a:txBody>
                  <a:tcPr marL="9525" marR="9525" marT="9525" marB="0" anchor="b"/>
                </a:tc>
                <a:tc>
                  <a:txBody>
                    <a:bodyPr/>
                    <a:lstStyle/>
                    <a:p>
                      <a:pPr algn="ctr" fontAlgn="b"/>
                      <a:r>
                        <a:rPr lang="en-US" sz="2000" b="0" i="0" u="none" strike="noStrike">
                          <a:solidFill>
                            <a:srgbClr val="000000"/>
                          </a:solidFill>
                          <a:latin typeface="Calibri"/>
                        </a:rPr>
                        <a:t>South Carolina</a:t>
                      </a:r>
                    </a:p>
                  </a:txBody>
                  <a:tcPr marL="9525" marR="9525" marT="9525" marB="0" anchor="b"/>
                </a:tc>
                <a:tc>
                  <a:txBody>
                    <a:bodyPr/>
                    <a:lstStyle/>
                    <a:p>
                      <a:pPr algn="ctr" fontAlgn="b"/>
                      <a:r>
                        <a:rPr lang="en-US" sz="2000" b="0" i="0" u="none" strike="noStrike">
                          <a:solidFill>
                            <a:srgbClr val="000000"/>
                          </a:solidFill>
                          <a:latin typeface="Calibri"/>
                        </a:rPr>
                        <a:t>301,271</a:t>
                      </a:r>
                    </a:p>
                  </a:txBody>
                  <a:tcPr marL="9525" marR="9525" marT="9525" marB="0" anchor="b"/>
                </a:tc>
                <a:tc>
                  <a:txBody>
                    <a:bodyPr/>
                    <a:lstStyle/>
                    <a:p>
                      <a:pPr algn="ctr" fontAlgn="b"/>
                      <a:r>
                        <a:rPr lang="en-US" sz="2000" b="0" i="0" u="none" strike="noStrike">
                          <a:solidFill>
                            <a:srgbClr val="000000"/>
                          </a:solidFill>
                          <a:latin typeface="Calibri"/>
                        </a:rPr>
                        <a:t>402,541</a:t>
                      </a:r>
                    </a:p>
                  </a:txBody>
                  <a:tcPr marL="9525" marR="9525" marT="9525" marB="0" anchor="b"/>
                </a:tc>
                <a:tc>
                  <a:txBody>
                    <a:bodyPr/>
                    <a:lstStyle/>
                    <a:p>
                      <a:pPr algn="ctr" fontAlgn="b"/>
                      <a:r>
                        <a:rPr lang="en-US" sz="2000" b="0" i="0" u="none" strike="noStrike">
                          <a:solidFill>
                            <a:srgbClr val="000000"/>
                          </a:solidFill>
                          <a:latin typeface="Calibri"/>
                        </a:rPr>
                        <a:t>703,812</a:t>
                      </a:r>
                    </a:p>
                  </a:txBody>
                  <a:tcPr marL="9525" marR="9525" marT="9525" marB="0" anchor="b"/>
                </a:tc>
                <a:tc>
                  <a:txBody>
                    <a:bodyPr/>
                    <a:lstStyle/>
                    <a:p>
                      <a:pPr algn="ctr" fontAlgn="b"/>
                      <a:r>
                        <a:rPr lang="en-US" sz="2000" b="0" i="0" u="none" strike="noStrike">
                          <a:solidFill>
                            <a:srgbClr val="000000"/>
                          </a:solidFill>
                          <a:latin typeface="Calibri"/>
                        </a:rPr>
                        <a:t>57.2</a:t>
                      </a:r>
                    </a:p>
                  </a:txBody>
                  <a:tcPr marL="9525" marR="9525" marT="9525" marB="0" anchor="b"/>
                </a:tc>
              </a:tr>
              <a:tr h="370840">
                <a:tc>
                  <a:txBody>
                    <a:bodyPr/>
                    <a:lstStyle/>
                    <a:p>
                      <a:pPr algn="ctr" fontAlgn="b"/>
                      <a:r>
                        <a:rPr lang="en-US" sz="2000" b="0" i="0" u="none" strike="noStrike">
                          <a:solidFill>
                            <a:srgbClr val="000000"/>
                          </a:solidFill>
                          <a:latin typeface="Calibri"/>
                        </a:rPr>
                        <a:t>2</a:t>
                      </a:r>
                    </a:p>
                  </a:txBody>
                  <a:tcPr marL="9525" marR="9525" marT="9525" marB="0" anchor="b"/>
                </a:tc>
                <a:tc>
                  <a:txBody>
                    <a:bodyPr/>
                    <a:lstStyle/>
                    <a:p>
                      <a:pPr algn="ctr" fontAlgn="b"/>
                      <a:r>
                        <a:rPr lang="en-US" sz="2000" b="0" i="0" u="none" strike="noStrike">
                          <a:solidFill>
                            <a:srgbClr val="000000"/>
                          </a:solidFill>
                          <a:latin typeface="Calibri"/>
                        </a:rPr>
                        <a:t>Mississippi</a:t>
                      </a:r>
                    </a:p>
                  </a:txBody>
                  <a:tcPr marL="9525" marR="9525" marT="9525" marB="0" anchor="b"/>
                </a:tc>
                <a:tc>
                  <a:txBody>
                    <a:bodyPr/>
                    <a:lstStyle/>
                    <a:p>
                      <a:pPr algn="ctr" fontAlgn="b"/>
                      <a:r>
                        <a:rPr lang="en-US" sz="2000" b="0" i="0" u="none" strike="noStrike">
                          <a:solidFill>
                            <a:srgbClr val="000000"/>
                          </a:solidFill>
                          <a:latin typeface="Calibri"/>
                        </a:rPr>
                        <a:t>354,700</a:t>
                      </a:r>
                    </a:p>
                  </a:txBody>
                  <a:tcPr marL="9525" marR="9525" marT="9525" marB="0" anchor="b"/>
                </a:tc>
                <a:tc>
                  <a:txBody>
                    <a:bodyPr/>
                    <a:lstStyle/>
                    <a:p>
                      <a:pPr algn="ctr" fontAlgn="b"/>
                      <a:r>
                        <a:rPr lang="en-US" sz="2000" b="0" i="0" u="none" strike="noStrike">
                          <a:solidFill>
                            <a:srgbClr val="000000"/>
                          </a:solidFill>
                          <a:latin typeface="Calibri"/>
                        </a:rPr>
                        <a:t>436,696</a:t>
                      </a:r>
                    </a:p>
                  </a:txBody>
                  <a:tcPr marL="9525" marR="9525" marT="9525" marB="0" anchor="b"/>
                </a:tc>
                <a:tc>
                  <a:txBody>
                    <a:bodyPr/>
                    <a:lstStyle/>
                    <a:p>
                      <a:pPr algn="ctr" fontAlgn="b"/>
                      <a:r>
                        <a:rPr lang="en-US" sz="2000" b="0" i="0" u="none" strike="noStrike">
                          <a:solidFill>
                            <a:srgbClr val="000000"/>
                          </a:solidFill>
                          <a:latin typeface="Calibri"/>
                        </a:rPr>
                        <a:t>791,396</a:t>
                      </a:r>
                    </a:p>
                  </a:txBody>
                  <a:tcPr marL="9525" marR="9525" marT="9525" marB="0" anchor="b"/>
                </a:tc>
                <a:tc>
                  <a:txBody>
                    <a:bodyPr/>
                    <a:lstStyle/>
                    <a:p>
                      <a:pPr algn="ctr" fontAlgn="b"/>
                      <a:r>
                        <a:rPr lang="en-US" sz="2000" b="0" i="0" u="none" strike="noStrike">
                          <a:solidFill>
                            <a:srgbClr val="000000"/>
                          </a:solidFill>
                          <a:latin typeface="Calibri"/>
                        </a:rPr>
                        <a:t>55.1</a:t>
                      </a:r>
                    </a:p>
                  </a:txBody>
                  <a:tcPr marL="9525" marR="9525" marT="9525" marB="0" anchor="b"/>
                </a:tc>
              </a:tr>
              <a:tr h="370840">
                <a:tc>
                  <a:txBody>
                    <a:bodyPr/>
                    <a:lstStyle/>
                    <a:p>
                      <a:pPr algn="ctr" fontAlgn="b"/>
                      <a:r>
                        <a:rPr lang="en-US" sz="2000" b="0" i="0" u="none" strike="noStrike">
                          <a:solidFill>
                            <a:srgbClr val="000000"/>
                          </a:solidFill>
                          <a:latin typeface="Calibri"/>
                        </a:rPr>
                        <a:t>3</a:t>
                      </a:r>
                    </a:p>
                  </a:txBody>
                  <a:tcPr marL="9525" marR="9525" marT="9525" marB="0" anchor="b"/>
                </a:tc>
                <a:tc>
                  <a:txBody>
                    <a:bodyPr/>
                    <a:lstStyle/>
                    <a:p>
                      <a:pPr algn="ctr" fontAlgn="b"/>
                      <a:r>
                        <a:rPr lang="en-US" sz="2000" b="0" i="0" u="none" strike="noStrike">
                          <a:solidFill>
                            <a:srgbClr val="000000"/>
                          </a:solidFill>
                          <a:latin typeface="Calibri"/>
                        </a:rPr>
                        <a:t>Louisiana</a:t>
                      </a:r>
                    </a:p>
                  </a:txBody>
                  <a:tcPr marL="9525" marR="9525" marT="9525" marB="0" anchor="b"/>
                </a:tc>
                <a:tc>
                  <a:txBody>
                    <a:bodyPr/>
                    <a:lstStyle/>
                    <a:p>
                      <a:pPr algn="ctr" fontAlgn="b"/>
                      <a:r>
                        <a:rPr lang="en-US" sz="2000" b="0" i="0" u="none" strike="noStrike">
                          <a:solidFill>
                            <a:srgbClr val="000000"/>
                          </a:solidFill>
                          <a:latin typeface="Calibri"/>
                        </a:rPr>
                        <a:t>376,280</a:t>
                      </a:r>
                    </a:p>
                  </a:txBody>
                  <a:tcPr marL="9525" marR="9525" marT="9525" marB="0" anchor="b"/>
                </a:tc>
                <a:tc>
                  <a:txBody>
                    <a:bodyPr/>
                    <a:lstStyle/>
                    <a:p>
                      <a:pPr algn="ctr" fontAlgn="b"/>
                      <a:r>
                        <a:rPr lang="en-US" sz="2000" b="0" i="0" u="none" strike="noStrike">
                          <a:solidFill>
                            <a:srgbClr val="000000"/>
                          </a:solidFill>
                          <a:latin typeface="Calibri"/>
                        </a:rPr>
                        <a:t>333,010</a:t>
                      </a:r>
                    </a:p>
                  </a:txBody>
                  <a:tcPr marL="9525" marR="9525" marT="9525" marB="0" anchor="b"/>
                </a:tc>
                <a:tc>
                  <a:txBody>
                    <a:bodyPr/>
                    <a:lstStyle/>
                    <a:p>
                      <a:pPr algn="ctr" fontAlgn="b"/>
                      <a:r>
                        <a:rPr lang="en-US" sz="2000" b="0" i="0" u="none" strike="noStrike">
                          <a:solidFill>
                            <a:srgbClr val="000000"/>
                          </a:solidFill>
                          <a:latin typeface="Calibri"/>
                        </a:rPr>
                        <a:t>709,290</a:t>
                      </a:r>
                    </a:p>
                  </a:txBody>
                  <a:tcPr marL="9525" marR="9525" marT="9525" marB="0" anchor="b"/>
                </a:tc>
                <a:tc>
                  <a:txBody>
                    <a:bodyPr/>
                    <a:lstStyle/>
                    <a:p>
                      <a:pPr algn="ctr" fontAlgn="b"/>
                      <a:r>
                        <a:rPr lang="en-US" sz="2000" b="0" i="0" u="none" strike="noStrike">
                          <a:solidFill>
                            <a:srgbClr val="000000"/>
                          </a:solidFill>
                          <a:latin typeface="Calibri"/>
                        </a:rPr>
                        <a:t>47</a:t>
                      </a:r>
                    </a:p>
                  </a:txBody>
                  <a:tcPr marL="9525" marR="9525" marT="9525" marB="0" anchor="b"/>
                </a:tc>
              </a:tr>
              <a:tr h="370840">
                <a:tc>
                  <a:txBody>
                    <a:bodyPr/>
                    <a:lstStyle/>
                    <a:p>
                      <a:pPr algn="ctr" fontAlgn="b"/>
                      <a:r>
                        <a:rPr lang="en-US" sz="2000" b="0" i="0" u="none" strike="noStrike">
                          <a:solidFill>
                            <a:srgbClr val="000000"/>
                          </a:solidFill>
                          <a:latin typeface="Calibri"/>
                        </a:rPr>
                        <a:t>4</a:t>
                      </a:r>
                    </a:p>
                  </a:txBody>
                  <a:tcPr marL="9525" marR="9525" marT="9525" marB="0" anchor="b"/>
                </a:tc>
                <a:tc>
                  <a:txBody>
                    <a:bodyPr/>
                    <a:lstStyle/>
                    <a:p>
                      <a:pPr algn="ctr" fontAlgn="b"/>
                      <a:r>
                        <a:rPr lang="en-US" sz="2000" b="0" i="0" u="none" strike="noStrike">
                          <a:solidFill>
                            <a:srgbClr val="000000"/>
                          </a:solidFill>
                          <a:latin typeface="Calibri"/>
                        </a:rPr>
                        <a:t>Alabama</a:t>
                      </a:r>
                    </a:p>
                  </a:txBody>
                  <a:tcPr marL="9525" marR="9525" marT="9525" marB="0" anchor="b"/>
                </a:tc>
                <a:tc>
                  <a:txBody>
                    <a:bodyPr/>
                    <a:lstStyle/>
                    <a:p>
                      <a:pPr algn="ctr" fontAlgn="b"/>
                      <a:r>
                        <a:rPr lang="en-US" sz="2000" b="0" i="0" u="none" strike="noStrike">
                          <a:solidFill>
                            <a:srgbClr val="000000"/>
                          </a:solidFill>
                          <a:latin typeface="Calibri"/>
                        </a:rPr>
                        <a:t>529,164</a:t>
                      </a:r>
                    </a:p>
                  </a:txBody>
                  <a:tcPr marL="9525" marR="9525" marT="9525" marB="0" anchor="b"/>
                </a:tc>
                <a:tc>
                  <a:txBody>
                    <a:bodyPr/>
                    <a:lstStyle/>
                    <a:p>
                      <a:pPr algn="ctr" fontAlgn="b"/>
                      <a:r>
                        <a:rPr lang="en-US" sz="2000" b="0" i="0" u="none" strike="noStrike">
                          <a:solidFill>
                            <a:srgbClr val="000000"/>
                          </a:solidFill>
                          <a:latin typeface="Calibri"/>
                        </a:rPr>
                        <a:t>435,132</a:t>
                      </a:r>
                    </a:p>
                  </a:txBody>
                  <a:tcPr marL="9525" marR="9525" marT="9525" marB="0" anchor="b"/>
                </a:tc>
                <a:tc>
                  <a:txBody>
                    <a:bodyPr/>
                    <a:lstStyle/>
                    <a:p>
                      <a:pPr algn="ctr" fontAlgn="b"/>
                      <a:r>
                        <a:rPr lang="en-US" sz="2000" b="0" i="0" u="none" strike="noStrike">
                          <a:solidFill>
                            <a:srgbClr val="000000"/>
                          </a:solidFill>
                          <a:latin typeface="Calibri"/>
                        </a:rPr>
                        <a:t>964,296</a:t>
                      </a:r>
                    </a:p>
                  </a:txBody>
                  <a:tcPr marL="9525" marR="9525" marT="9525" marB="0" anchor="b"/>
                </a:tc>
                <a:tc>
                  <a:txBody>
                    <a:bodyPr/>
                    <a:lstStyle/>
                    <a:p>
                      <a:pPr algn="ctr" fontAlgn="b"/>
                      <a:r>
                        <a:rPr lang="en-US" sz="2000" b="0" i="0" u="none" strike="noStrike">
                          <a:solidFill>
                            <a:srgbClr val="000000"/>
                          </a:solidFill>
                          <a:latin typeface="Calibri"/>
                        </a:rPr>
                        <a:t>45.1</a:t>
                      </a:r>
                    </a:p>
                  </a:txBody>
                  <a:tcPr marL="9525" marR="9525" marT="9525" marB="0" anchor="b"/>
                </a:tc>
              </a:tr>
              <a:tr h="370840">
                <a:tc>
                  <a:txBody>
                    <a:bodyPr/>
                    <a:lstStyle/>
                    <a:p>
                      <a:pPr algn="ctr" fontAlgn="b"/>
                      <a:r>
                        <a:rPr lang="en-US" sz="2000" b="0" i="0" u="none" strike="noStrike">
                          <a:solidFill>
                            <a:srgbClr val="000000"/>
                          </a:solidFill>
                          <a:latin typeface="Calibri"/>
                        </a:rPr>
                        <a:t>5</a:t>
                      </a:r>
                    </a:p>
                  </a:txBody>
                  <a:tcPr marL="9525" marR="9525" marT="9525" marB="0" anchor="b"/>
                </a:tc>
                <a:tc>
                  <a:txBody>
                    <a:bodyPr/>
                    <a:lstStyle/>
                    <a:p>
                      <a:pPr algn="ctr" fontAlgn="b"/>
                      <a:r>
                        <a:rPr lang="en-US" sz="2000" b="0" i="0" u="none" strike="noStrike">
                          <a:solidFill>
                            <a:srgbClr val="000000"/>
                          </a:solidFill>
                          <a:latin typeface="Calibri"/>
                        </a:rPr>
                        <a:t>Florida</a:t>
                      </a:r>
                    </a:p>
                  </a:txBody>
                  <a:tcPr marL="9525" marR="9525" marT="9525" marB="0" anchor="b"/>
                </a:tc>
                <a:tc>
                  <a:txBody>
                    <a:bodyPr/>
                    <a:lstStyle/>
                    <a:p>
                      <a:pPr algn="ctr" fontAlgn="b"/>
                      <a:r>
                        <a:rPr lang="en-US" sz="2000" b="0" i="0" u="none" strike="noStrike">
                          <a:solidFill>
                            <a:srgbClr val="000000"/>
                          </a:solidFill>
                          <a:latin typeface="Calibri"/>
                        </a:rPr>
                        <a:t>78,686</a:t>
                      </a:r>
                    </a:p>
                  </a:txBody>
                  <a:tcPr marL="9525" marR="9525" marT="9525" marB="0" anchor="b"/>
                </a:tc>
                <a:tc>
                  <a:txBody>
                    <a:bodyPr/>
                    <a:lstStyle/>
                    <a:p>
                      <a:pPr algn="ctr" fontAlgn="b"/>
                      <a:r>
                        <a:rPr lang="en-US" sz="2000" b="0" i="0" u="none" strike="noStrike">
                          <a:solidFill>
                            <a:srgbClr val="000000"/>
                          </a:solidFill>
                          <a:latin typeface="Calibri"/>
                        </a:rPr>
                        <a:t>61,753</a:t>
                      </a:r>
                    </a:p>
                  </a:txBody>
                  <a:tcPr marL="9525" marR="9525" marT="9525" marB="0" anchor="b"/>
                </a:tc>
                <a:tc>
                  <a:txBody>
                    <a:bodyPr/>
                    <a:lstStyle/>
                    <a:p>
                      <a:pPr algn="ctr" fontAlgn="b"/>
                      <a:r>
                        <a:rPr lang="en-US" sz="2000" b="0" i="0" u="none" strike="noStrike">
                          <a:solidFill>
                            <a:srgbClr val="000000"/>
                          </a:solidFill>
                          <a:latin typeface="Calibri"/>
                        </a:rPr>
                        <a:t>140,439</a:t>
                      </a:r>
                    </a:p>
                  </a:txBody>
                  <a:tcPr marL="9525" marR="9525" marT="9525" marB="0" anchor="b"/>
                </a:tc>
                <a:tc>
                  <a:txBody>
                    <a:bodyPr/>
                    <a:lstStyle/>
                    <a:p>
                      <a:pPr algn="ctr" fontAlgn="b"/>
                      <a:r>
                        <a:rPr lang="en-US" sz="2000" b="0" i="0" u="none" strike="noStrike">
                          <a:solidFill>
                            <a:srgbClr val="000000"/>
                          </a:solidFill>
                          <a:latin typeface="Calibri"/>
                        </a:rPr>
                        <a:t>43.9</a:t>
                      </a:r>
                    </a:p>
                  </a:txBody>
                  <a:tcPr marL="9525" marR="9525" marT="9525" marB="0" anchor="b"/>
                </a:tc>
              </a:tr>
              <a:tr h="370840">
                <a:tc>
                  <a:txBody>
                    <a:bodyPr/>
                    <a:lstStyle/>
                    <a:p>
                      <a:pPr algn="ctr" fontAlgn="b"/>
                      <a:r>
                        <a:rPr lang="en-US" sz="2000" b="0" i="0" u="none" strike="noStrike">
                          <a:solidFill>
                            <a:srgbClr val="000000"/>
                          </a:solidFill>
                          <a:latin typeface="Calibri"/>
                        </a:rPr>
                        <a:t>6</a:t>
                      </a:r>
                    </a:p>
                  </a:txBody>
                  <a:tcPr marL="9525" marR="9525" marT="9525" marB="0" anchor="b"/>
                </a:tc>
                <a:tc>
                  <a:txBody>
                    <a:bodyPr/>
                    <a:lstStyle/>
                    <a:p>
                      <a:pPr algn="ctr" fontAlgn="b"/>
                      <a:r>
                        <a:rPr lang="en-US" sz="2000" b="0" i="0" u="none" strike="noStrike">
                          <a:solidFill>
                            <a:srgbClr val="000000"/>
                          </a:solidFill>
                          <a:latin typeface="Calibri"/>
                        </a:rPr>
                        <a:t>Georgia</a:t>
                      </a:r>
                    </a:p>
                  </a:txBody>
                  <a:tcPr marL="9525" marR="9525" marT="9525" marB="0" anchor="b"/>
                </a:tc>
                <a:tc>
                  <a:txBody>
                    <a:bodyPr/>
                    <a:lstStyle/>
                    <a:p>
                      <a:pPr algn="ctr" fontAlgn="b"/>
                      <a:r>
                        <a:rPr lang="en-US" sz="2000" b="0" i="0" u="none" strike="noStrike">
                          <a:solidFill>
                            <a:srgbClr val="000000"/>
                          </a:solidFill>
                          <a:latin typeface="Calibri"/>
                        </a:rPr>
                        <a:t>595,097</a:t>
                      </a:r>
                    </a:p>
                  </a:txBody>
                  <a:tcPr marL="9525" marR="9525" marT="9525" marB="0" anchor="b"/>
                </a:tc>
                <a:tc>
                  <a:txBody>
                    <a:bodyPr/>
                    <a:lstStyle/>
                    <a:p>
                      <a:pPr algn="ctr" fontAlgn="b"/>
                      <a:r>
                        <a:rPr lang="en-US" sz="2000" b="0" i="0" u="none" strike="noStrike">
                          <a:solidFill>
                            <a:srgbClr val="000000"/>
                          </a:solidFill>
                          <a:latin typeface="Calibri"/>
                        </a:rPr>
                        <a:t>462,232</a:t>
                      </a:r>
                    </a:p>
                  </a:txBody>
                  <a:tcPr marL="9525" marR="9525" marT="9525" marB="0" anchor="b"/>
                </a:tc>
                <a:tc>
                  <a:txBody>
                    <a:bodyPr/>
                    <a:lstStyle/>
                    <a:p>
                      <a:pPr algn="ctr" fontAlgn="b"/>
                      <a:r>
                        <a:rPr lang="en-US" sz="2000" b="0" i="0" u="none" strike="noStrike">
                          <a:solidFill>
                            <a:srgbClr val="000000"/>
                          </a:solidFill>
                          <a:latin typeface="Calibri"/>
                        </a:rPr>
                        <a:t>1,057,329</a:t>
                      </a:r>
                    </a:p>
                  </a:txBody>
                  <a:tcPr marL="9525" marR="9525" marT="9525" marB="0" anchor="b"/>
                </a:tc>
                <a:tc>
                  <a:txBody>
                    <a:bodyPr/>
                    <a:lstStyle/>
                    <a:p>
                      <a:pPr algn="ctr" fontAlgn="b"/>
                      <a:r>
                        <a:rPr lang="en-US" sz="2000" b="0" i="0" u="none" strike="noStrike">
                          <a:solidFill>
                            <a:srgbClr val="000000"/>
                          </a:solidFill>
                          <a:latin typeface="Calibri"/>
                        </a:rPr>
                        <a:t>43.7</a:t>
                      </a:r>
                    </a:p>
                  </a:txBody>
                  <a:tcPr marL="9525" marR="9525" marT="9525" marB="0" anchor="b"/>
                </a:tc>
              </a:tr>
              <a:tr h="370840">
                <a:tc>
                  <a:txBody>
                    <a:bodyPr/>
                    <a:lstStyle/>
                    <a:p>
                      <a:pPr algn="ctr" fontAlgn="b"/>
                      <a:r>
                        <a:rPr lang="en-US" sz="2000" b="0" i="0" u="none" strike="noStrike">
                          <a:solidFill>
                            <a:srgbClr val="000000"/>
                          </a:solidFill>
                          <a:latin typeface="Calibri"/>
                        </a:rPr>
                        <a:t>7</a:t>
                      </a:r>
                    </a:p>
                  </a:txBody>
                  <a:tcPr marL="9525" marR="9525" marT="9525" marB="0" anchor="b"/>
                </a:tc>
                <a:tc>
                  <a:txBody>
                    <a:bodyPr/>
                    <a:lstStyle/>
                    <a:p>
                      <a:pPr algn="ctr" fontAlgn="b"/>
                      <a:r>
                        <a:rPr lang="en-US" sz="2000" b="0" i="0" u="none" strike="noStrike">
                          <a:solidFill>
                            <a:srgbClr val="000000"/>
                          </a:solidFill>
                          <a:latin typeface="Calibri"/>
                        </a:rPr>
                        <a:t>North Carolina</a:t>
                      </a:r>
                    </a:p>
                  </a:txBody>
                  <a:tcPr marL="9525" marR="9525" marT="9525" marB="0" anchor="b"/>
                </a:tc>
                <a:tc>
                  <a:txBody>
                    <a:bodyPr/>
                    <a:lstStyle/>
                    <a:p>
                      <a:pPr algn="ctr" fontAlgn="b"/>
                      <a:r>
                        <a:rPr lang="en-US" sz="2000" b="0" i="0" u="none" strike="noStrike">
                          <a:solidFill>
                            <a:srgbClr val="000000"/>
                          </a:solidFill>
                          <a:latin typeface="Calibri"/>
                        </a:rPr>
                        <a:t>661,586</a:t>
                      </a:r>
                    </a:p>
                  </a:txBody>
                  <a:tcPr marL="9525" marR="9525" marT="9525" marB="0" anchor="b"/>
                </a:tc>
                <a:tc>
                  <a:txBody>
                    <a:bodyPr/>
                    <a:lstStyle/>
                    <a:p>
                      <a:pPr algn="ctr" fontAlgn="b"/>
                      <a:r>
                        <a:rPr lang="en-US" sz="2000" b="0" i="0" u="none" strike="noStrike">
                          <a:solidFill>
                            <a:srgbClr val="000000"/>
                          </a:solidFill>
                          <a:latin typeface="Calibri"/>
                        </a:rPr>
                        <a:t>331,081</a:t>
                      </a:r>
                    </a:p>
                  </a:txBody>
                  <a:tcPr marL="9525" marR="9525" marT="9525" marB="0" anchor="b"/>
                </a:tc>
                <a:tc>
                  <a:txBody>
                    <a:bodyPr/>
                    <a:lstStyle/>
                    <a:p>
                      <a:pPr algn="ctr" fontAlgn="b"/>
                      <a:r>
                        <a:rPr lang="en-US" sz="2000" b="0" i="0" u="none" strike="noStrike">
                          <a:solidFill>
                            <a:srgbClr val="000000"/>
                          </a:solidFill>
                          <a:latin typeface="Calibri"/>
                        </a:rPr>
                        <a:t>992,667</a:t>
                      </a:r>
                    </a:p>
                  </a:txBody>
                  <a:tcPr marL="9525" marR="9525" marT="9525" marB="0" anchor="b"/>
                </a:tc>
                <a:tc>
                  <a:txBody>
                    <a:bodyPr/>
                    <a:lstStyle/>
                    <a:p>
                      <a:pPr algn="ctr" fontAlgn="b"/>
                      <a:r>
                        <a:rPr lang="en-US" sz="2000" b="0" i="0" u="none" strike="noStrike">
                          <a:solidFill>
                            <a:srgbClr val="000000"/>
                          </a:solidFill>
                          <a:latin typeface="Calibri"/>
                        </a:rPr>
                        <a:t>33.4</a:t>
                      </a:r>
                    </a:p>
                  </a:txBody>
                  <a:tcPr marL="9525" marR="9525" marT="9525" marB="0" anchor="b"/>
                </a:tc>
              </a:tr>
              <a:tr h="370840">
                <a:tc>
                  <a:txBody>
                    <a:bodyPr/>
                    <a:lstStyle/>
                    <a:p>
                      <a:pPr algn="ctr" fontAlgn="b"/>
                      <a:r>
                        <a:rPr lang="en-US" sz="2000" b="0" i="0" u="none" strike="noStrike">
                          <a:solidFill>
                            <a:srgbClr val="000000"/>
                          </a:solidFill>
                          <a:latin typeface="Calibri"/>
                        </a:rPr>
                        <a:t>8</a:t>
                      </a:r>
                    </a:p>
                  </a:txBody>
                  <a:tcPr marL="9525" marR="9525" marT="9525" marB="0" anchor="b"/>
                </a:tc>
                <a:tc>
                  <a:txBody>
                    <a:bodyPr/>
                    <a:lstStyle/>
                    <a:p>
                      <a:pPr algn="ctr" fontAlgn="b"/>
                      <a:r>
                        <a:rPr lang="en-US" sz="2000" b="0" i="0" u="none" strike="noStrike" dirty="0">
                          <a:solidFill>
                            <a:srgbClr val="000000"/>
                          </a:solidFill>
                          <a:latin typeface="Calibri"/>
                        </a:rPr>
                        <a:t>Virginia</a:t>
                      </a:r>
                    </a:p>
                  </a:txBody>
                  <a:tcPr marL="9525" marR="9525" marT="9525" marB="0" anchor="b"/>
                </a:tc>
                <a:tc>
                  <a:txBody>
                    <a:bodyPr/>
                    <a:lstStyle/>
                    <a:p>
                      <a:pPr algn="ctr" fontAlgn="b"/>
                      <a:r>
                        <a:rPr lang="en-US" sz="2000" b="0" i="0" u="none" strike="noStrike">
                          <a:solidFill>
                            <a:srgbClr val="000000"/>
                          </a:solidFill>
                          <a:latin typeface="Calibri"/>
                        </a:rPr>
                        <a:t>1,105,192</a:t>
                      </a:r>
                    </a:p>
                  </a:txBody>
                  <a:tcPr marL="9525" marR="9525" marT="9525" marB="0" anchor="b"/>
                </a:tc>
                <a:tc>
                  <a:txBody>
                    <a:bodyPr/>
                    <a:lstStyle/>
                    <a:p>
                      <a:pPr algn="ctr" fontAlgn="b"/>
                      <a:r>
                        <a:rPr lang="en-US" sz="2000" b="0" i="0" u="none" strike="noStrike">
                          <a:solidFill>
                            <a:srgbClr val="000000"/>
                          </a:solidFill>
                          <a:latin typeface="Calibri"/>
                        </a:rPr>
                        <a:t>490,887</a:t>
                      </a:r>
                    </a:p>
                  </a:txBody>
                  <a:tcPr marL="9525" marR="9525" marT="9525" marB="0" anchor="b"/>
                </a:tc>
                <a:tc>
                  <a:txBody>
                    <a:bodyPr/>
                    <a:lstStyle/>
                    <a:p>
                      <a:pPr algn="ctr" fontAlgn="b"/>
                      <a:r>
                        <a:rPr lang="en-US" sz="2000" b="0" i="0" u="none" strike="noStrike">
                          <a:solidFill>
                            <a:srgbClr val="000000"/>
                          </a:solidFill>
                          <a:latin typeface="Calibri"/>
                        </a:rPr>
                        <a:t>1,596,079</a:t>
                      </a:r>
                    </a:p>
                  </a:txBody>
                  <a:tcPr marL="9525" marR="9525" marT="9525" marB="0" anchor="b"/>
                </a:tc>
                <a:tc>
                  <a:txBody>
                    <a:bodyPr/>
                    <a:lstStyle/>
                    <a:p>
                      <a:pPr algn="ctr" fontAlgn="b"/>
                      <a:r>
                        <a:rPr lang="en-US" sz="2000" b="0" i="0" u="none" strike="noStrike">
                          <a:solidFill>
                            <a:srgbClr val="000000"/>
                          </a:solidFill>
                          <a:latin typeface="Calibri"/>
                        </a:rPr>
                        <a:t>30.7</a:t>
                      </a:r>
                    </a:p>
                  </a:txBody>
                  <a:tcPr marL="9525" marR="9525" marT="9525" marB="0" anchor="b"/>
                </a:tc>
              </a:tr>
              <a:tr h="370840">
                <a:tc>
                  <a:txBody>
                    <a:bodyPr/>
                    <a:lstStyle/>
                    <a:p>
                      <a:pPr algn="ctr" fontAlgn="b"/>
                      <a:r>
                        <a:rPr lang="en-US" sz="2000" b="0" i="0" u="none" strike="noStrike">
                          <a:solidFill>
                            <a:srgbClr val="000000"/>
                          </a:solidFill>
                          <a:latin typeface="Calibri"/>
                        </a:rPr>
                        <a:t>9</a:t>
                      </a:r>
                    </a:p>
                  </a:txBody>
                  <a:tcPr marL="9525" marR="9525" marT="9525" marB="0" anchor="b"/>
                </a:tc>
                <a:tc>
                  <a:txBody>
                    <a:bodyPr/>
                    <a:lstStyle/>
                    <a:p>
                      <a:pPr algn="ctr" fontAlgn="b"/>
                      <a:r>
                        <a:rPr lang="en-US" sz="2000" b="0" i="0" u="none" strike="noStrike" dirty="0">
                          <a:solidFill>
                            <a:srgbClr val="000000"/>
                          </a:solidFill>
                          <a:latin typeface="Calibri"/>
                        </a:rPr>
                        <a:t>Texas</a:t>
                      </a:r>
                    </a:p>
                  </a:txBody>
                  <a:tcPr marL="9525" marR="9525" marT="9525" marB="0" anchor="b"/>
                </a:tc>
                <a:tc>
                  <a:txBody>
                    <a:bodyPr/>
                    <a:lstStyle/>
                    <a:p>
                      <a:pPr algn="ctr" fontAlgn="b"/>
                      <a:r>
                        <a:rPr lang="en-US" sz="2000" b="0" i="0" u="none" strike="noStrike">
                          <a:solidFill>
                            <a:srgbClr val="000000"/>
                          </a:solidFill>
                          <a:latin typeface="Calibri"/>
                        </a:rPr>
                        <a:t>421,750</a:t>
                      </a:r>
                    </a:p>
                  </a:txBody>
                  <a:tcPr marL="9525" marR="9525" marT="9525" marB="0" anchor="b"/>
                </a:tc>
                <a:tc>
                  <a:txBody>
                    <a:bodyPr/>
                    <a:lstStyle/>
                    <a:p>
                      <a:pPr algn="ctr" fontAlgn="b"/>
                      <a:r>
                        <a:rPr lang="en-US" sz="2000" b="0" i="0" u="none" strike="noStrike">
                          <a:solidFill>
                            <a:srgbClr val="000000"/>
                          </a:solidFill>
                          <a:latin typeface="Calibri"/>
                        </a:rPr>
                        <a:t>180,682</a:t>
                      </a:r>
                    </a:p>
                  </a:txBody>
                  <a:tcPr marL="9525" marR="9525" marT="9525" marB="0" anchor="b"/>
                </a:tc>
                <a:tc>
                  <a:txBody>
                    <a:bodyPr/>
                    <a:lstStyle/>
                    <a:p>
                      <a:pPr algn="ctr" fontAlgn="b"/>
                      <a:r>
                        <a:rPr lang="en-US" sz="2000" b="0" i="0" u="none" strike="noStrike">
                          <a:solidFill>
                            <a:srgbClr val="000000"/>
                          </a:solidFill>
                          <a:latin typeface="Calibri"/>
                        </a:rPr>
                        <a:t>602,432</a:t>
                      </a:r>
                    </a:p>
                  </a:txBody>
                  <a:tcPr marL="9525" marR="9525" marT="9525" marB="0" anchor="b"/>
                </a:tc>
                <a:tc>
                  <a:txBody>
                    <a:bodyPr/>
                    <a:lstStyle/>
                    <a:p>
                      <a:pPr algn="ctr" fontAlgn="b"/>
                      <a:r>
                        <a:rPr lang="en-US" sz="2000" b="0" i="0" u="none" strike="noStrike">
                          <a:solidFill>
                            <a:srgbClr val="000000"/>
                          </a:solidFill>
                          <a:latin typeface="Calibri"/>
                        </a:rPr>
                        <a:t>30</a:t>
                      </a:r>
                    </a:p>
                  </a:txBody>
                  <a:tcPr marL="9525" marR="9525" marT="9525" marB="0" anchor="b"/>
                </a:tc>
              </a:tr>
              <a:tr h="370840">
                <a:tc>
                  <a:txBody>
                    <a:bodyPr/>
                    <a:lstStyle/>
                    <a:p>
                      <a:pPr algn="ctr" fontAlgn="b"/>
                      <a:r>
                        <a:rPr lang="en-US" sz="2000" b="0" i="0" u="none" strike="noStrike">
                          <a:solidFill>
                            <a:srgbClr val="000000"/>
                          </a:solidFill>
                          <a:latin typeface="Calibri"/>
                        </a:rPr>
                        <a:t>10</a:t>
                      </a:r>
                    </a:p>
                  </a:txBody>
                  <a:tcPr marL="9525" marR="9525" marT="9525" marB="0" anchor="b"/>
                </a:tc>
                <a:tc>
                  <a:txBody>
                    <a:bodyPr/>
                    <a:lstStyle/>
                    <a:p>
                      <a:pPr algn="ctr" fontAlgn="b"/>
                      <a:r>
                        <a:rPr lang="en-US" sz="2000" b="0" i="0" u="none" strike="noStrike">
                          <a:solidFill>
                            <a:srgbClr val="000000"/>
                          </a:solidFill>
                          <a:latin typeface="Calibri"/>
                        </a:rPr>
                        <a:t>Arkansas</a:t>
                      </a:r>
                    </a:p>
                  </a:txBody>
                  <a:tcPr marL="9525" marR="9525" marT="9525" marB="0" anchor="b"/>
                </a:tc>
                <a:tc>
                  <a:txBody>
                    <a:bodyPr/>
                    <a:lstStyle/>
                    <a:p>
                      <a:pPr algn="ctr" fontAlgn="b"/>
                      <a:r>
                        <a:rPr lang="en-US" sz="2000" b="0" i="0" u="none" strike="noStrike">
                          <a:solidFill>
                            <a:srgbClr val="000000"/>
                          </a:solidFill>
                          <a:latin typeface="Calibri"/>
                        </a:rPr>
                        <a:t>324,323</a:t>
                      </a:r>
                    </a:p>
                  </a:txBody>
                  <a:tcPr marL="9525" marR="9525" marT="9525" marB="0" anchor="b"/>
                </a:tc>
                <a:tc>
                  <a:txBody>
                    <a:bodyPr/>
                    <a:lstStyle/>
                    <a:p>
                      <a:pPr algn="ctr" fontAlgn="b"/>
                      <a:r>
                        <a:rPr lang="en-US" sz="2000" b="0" i="0" u="none" strike="noStrike">
                          <a:solidFill>
                            <a:srgbClr val="000000"/>
                          </a:solidFill>
                          <a:latin typeface="Calibri"/>
                        </a:rPr>
                        <a:t>111,104</a:t>
                      </a:r>
                    </a:p>
                  </a:txBody>
                  <a:tcPr marL="9525" marR="9525" marT="9525" marB="0" anchor="b"/>
                </a:tc>
                <a:tc>
                  <a:txBody>
                    <a:bodyPr/>
                    <a:lstStyle/>
                    <a:p>
                      <a:pPr algn="ctr" fontAlgn="b"/>
                      <a:r>
                        <a:rPr lang="en-US" sz="2000" b="0" i="0" u="none" strike="noStrike">
                          <a:solidFill>
                            <a:srgbClr val="000000"/>
                          </a:solidFill>
                          <a:latin typeface="Calibri"/>
                        </a:rPr>
                        <a:t>435,427</a:t>
                      </a:r>
                    </a:p>
                  </a:txBody>
                  <a:tcPr marL="9525" marR="9525" marT="9525" marB="0" anchor="b"/>
                </a:tc>
                <a:tc>
                  <a:txBody>
                    <a:bodyPr/>
                    <a:lstStyle/>
                    <a:p>
                      <a:pPr algn="ctr" fontAlgn="b"/>
                      <a:r>
                        <a:rPr lang="en-US" sz="2000" b="0" i="0" u="none" strike="noStrike" dirty="0">
                          <a:solidFill>
                            <a:srgbClr val="000000"/>
                          </a:solidFill>
                          <a:latin typeface="Calibri"/>
                        </a:rPr>
                        <a:t>25.5</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9: Census of 1860 (cont.)</a:t>
            </a:r>
            <a:endParaRPr lang="en-US" dirty="0"/>
          </a:p>
        </p:txBody>
      </p:sp>
      <p:graphicFrame>
        <p:nvGraphicFramePr>
          <p:cNvPr id="4" name="Content Placeholder 3"/>
          <p:cNvGraphicFramePr>
            <a:graphicFrameLocks noGrp="1"/>
          </p:cNvGraphicFramePr>
          <p:nvPr>
            <p:ph idx="1"/>
          </p:nvPr>
        </p:nvGraphicFramePr>
        <p:xfrm>
          <a:off x="457200" y="1279525"/>
          <a:ext cx="8229600" cy="3585210"/>
        </p:xfrm>
        <a:graphic>
          <a:graphicData uri="http://schemas.openxmlformats.org/drawingml/2006/table">
            <a:tbl>
              <a:tblPr firstRow="1" bandRow="1">
                <a:tableStyleId>{5C22544A-7EE6-4342-B048-85BDC9FD1C3A}</a:tableStyleId>
              </a:tblPr>
              <a:tblGrid>
                <a:gridCol w="990600"/>
                <a:gridCol w="1752600"/>
                <a:gridCol w="1371600"/>
                <a:gridCol w="1371600"/>
                <a:gridCol w="1371600"/>
                <a:gridCol w="1371600"/>
              </a:tblGrid>
              <a:tr h="370840">
                <a:tc>
                  <a:txBody>
                    <a:bodyPr/>
                    <a:lstStyle/>
                    <a:p>
                      <a:pPr algn="ctr" fontAlgn="b"/>
                      <a:r>
                        <a:rPr lang="en-US" sz="2000" b="1" i="0" u="none" strike="noStrike" dirty="0">
                          <a:solidFill>
                            <a:schemeClr val="bg1"/>
                          </a:solidFill>
                          <a:latin typeface="Calibri"/>
                        </a:rPr>
                        <a:t>No.</a:t>
                      </a:r>
                    </a:p>
                  </a:txBody>
                  <a:tcPr marL="9525" marR="9525" marT="9525" marB="0" anchor="ctr"/>
                </a:tc>
                <a:tc>
                  <a:txBody>
                    <a:bodyPr/>
                    <a:lstStyle/>
                    <a:p>
                      <a:pPr algn="ctr" fontAlgn="b"/>
                      <a:r>
                        <a:rPr lang="en-US" sz="2000" b="1" i="0" u="none" strike="noStrike" dirty="0">
                          <a:solidFill>
                            <a:schemeClr val="bg1"/>
                          </a:solidFill>
                          <a:latin typeface="Calibri"/>
                        </a:rPr>
                        <a:t>States</a:t>
                      </a:r>
                    </a:p>
                  </a:txBody>
                  <a:tcPr marL="9525" marR="9525" marT="9525" marB="0" anchor="ctr"/>
                </a:tc>
                <a:tc>
                  <a:txBody>
                    <a:bodyPr/>
                    <a:lstStyle/>
                    <a:p>
                      <a:pPr algn="ctr" fontAlgn="b"/>
                      <a:r>
                        <a:rPr lang="en-US" sz="2000" b="1" i="0" u="none" strike="noStrike" dirty="0">
                          <a:solidFill>
                            <a:schemeClr val="bg1"/>
                          </a:solidFill>
                          <a:latin typeface="Calibri"/>
                        </a:rPr>
                        <a:t>Free Population</a:t>
                      </a:r>
                    </a:p>
                  </a:txBody>
                  <a:tcPr marL="9525" marR="9525" marT="9525" marB="0" anchor="ctr"/>
                </a:tc>
                <a:tc>
                  <a:txBody>
                    <a:bodyPr/>
                    <a:lstStyle/>
                    <a:p>
                      <a:pPr algn="ctr" fontAlgn="b"/>
                      <a:r>
                        <a:rPr lang="en-US" sz="2000" b="1" i="0" u="none" strike="noStrike" dirty="0">
                          <a:solidFill>
                            <a:schemeClr val="bg1"/>
                          </a:solidFill>
                          <a:latin typeface="Calibri"/>
                        </a:rPr>
                        <a:t>Slave Population</a:t>
                      </a:r>
                    </a:p>
                  </a:txBody>
                  <a:tcPr marL="9525" marR="9525" marT="9525" marB="0" anchor="ctr"/>
                </a:tc>
                <a:tc>
                  <a:txBody>
                    <a:bodyPr/>
                    <a:lstStyle/>
                    <a:p>
                      <a:pPr algn="ctr" fontAlgn="b"/>
                      <a:r>
                        <a:rPr lang="en-US" sz="2000" b="1" i="0" u="none" strike="noStrike" dirty="0">
                          <a:solidFill>
                            <a:schemeClr val="bg1"/>
                          </a:solidFill>
                          <a:latin typeface="Calibri"/>
                        </a:rPr>
                        <a:t>Total Population</a:t>
                      </a:r>
                    </a:p>
                  </a:txBody>
                  <a:tcPr marL="9525" marR="9525" marT="9525" marB="0" anchor="ctr"/>
                </a:tc>
                <a:tc>
                  <a:txBody>
                    <a:bodyPr/>
                    <a:lstStyle/>
                    <a:p>
                      <a:pPr algn="ctr" fontAlgn="b"/>
                      <a:r>
                        <a:rPr lang="en-US" sz="2000" b="1" i="0" u="none" strike="noStrike" dirty="0">
                          <a:solidFill>
                            <a:schemeClr val="bg1"/>
                          </a:solidFill>
                          <a:latin typeface="Calibri"/>
                        </a:rPr>
                        <a:t>% of Slaves</a:t>
                      </a:r>
                    </a:p>
                  </a:txBody>
                  <a:tcPr marL="9525" marR="9525" marT="9525" marB="0" anchor="ctr"/>
                </a:tc>
              </a:tr>
              <a:tr h="370840">
                <a:tc>
                  <a:txBody>
                    <a:bodyPr/>
                    <a:lstStyle/>
                    <a:p>
                      <a:pPr algn="ctr" fontAlgn="b"/>
                      <a:r>
                        <a:rPr lang="en-US" sz="2000" b="0" i="0" u="none" strike="noStrike" dirty="0">
                          <a:solidFill>
                            <a:srgbClr val="000000"/>
                          </a:solidFill>
                          <a:latin typeface="Calibri"/>
                        </a:rPr>
                        <a:t>11</a:t>
                      </a:r>
                    </a:p>
                  </a:txBody>
                  <a:tcPr marL="9525" marR="9525" marT="9525" marB="0" anchor="b"/>
                </a:tc>
                <a:tc>
                  <a:txBody>
                    <a:bodyPr/>
                    <a:lstStyle/>
                    <a:p>
                      <a:pPr algn="ctr" fontAlgn="b"/>
                      <a:r>
                        <a:rPr lang="en-US" sz="2000" b="0" i="0" u="none" strike="noStrike">
                          <a:solidFill>
                            <a:srgbClr val="000000"/>
                          </a:solidFill>
                          <a:latin typeface="Calibri"/>
                        </a:rPr>
                        <a:t>Tennessee</a:t>
                      </a:r>
                    </a:p>
                  </a:txBody>
                  <a:tcPr marL="9525" marR="9525" marT="9525" marB="0" anchor="b"/>
                </a:tc>
                <a:tc>
                  <a:txBody>
                    <a:bodyPr/>
                    <a:lstStyle/>
                    <a:p>
                      <a:pPr algn="ctr" fontAlgn="b"/>
                      <a:r>
                        <a:rPr lang="en-US" sz="2000" b="0" i="0" u="none" strike="noStrike">
                          <a:solidFill>
                            <a:srgbClr val="000000"/>
                          </a:solidFill>
                          <a:latin typeface="Calibri"/>
                        </a:rPr>
                        <a:t>834,063</a:t>
                      </a:r>
                    </a:p>
                  </a:txBody>
                  <a:tcPr marL="9525" marR="9525" marT="9525" marB="0" anchor="b"/>
                </a:tc>
                <a:tc>
                  <a:txBody>
                    <a:bodyPr/>
                    <a:lstStyle/>
                    <a:p>
                      <a:pPr algn="ctr" fontAlgn="b"/>
                      <a:r>
                        <a:rPr lang="en-US" sz="2000" b="0" i="0" u="none" strike="noStrike">
                          <a:solidFill>
                            <a:srgbClr val="000000"/>
                          </a:solidFill>
                          <a:latin typeface="Calibri"/>
                        </a:rPr>
                        <a:t>275,784</a:t>
                      </a:r>
                    </a:p>
                  </a:txBody>
                  <a:tcPr marL="9525" marR="9525" marT="9525" marB="0" anchor="b"/>
                </a:tc>
                <a:tc>
                  <a:txBody>
                    <a:bodyPr/>
                    <a:lstStyle/>
                    <a:p>
                      <a:pPr algn="ctr" fontAlgn="b"/>
                      <a:r>
                        <a:rPr lang="en-US" sz="2000" b="0" i="0" u="none" strike="noStrike">
                          <a:solidFill>
                            <a:srgbClr val="000000"/>
                          </a:solidFill>
                          <a:latin typeface="Calibri"/>
                        </a:rPr>
                        <a:t>1,109,847</a:t>
                      </a:r>
                    </a:p>
                  </a:txBody>
                  <a:tcPr marL="9525" marR="9525" marT="9525" marB="0" anchor="b"/>
                </a:tc>
                <a:tc>
                  <a:txBody>
                    <a:bodyPr/>
                    <a:lstStyle/>
                    <a:p>
                      <a:pPr algn="ctr" fontAlgn="b"/>
                      <a:r>
                        <a:rPr lang="en-US" sz="2000" b="0" i="0" u="none" strike="noStrike">
                          <a:solidFill>
                            <a:srgbClr val="000000"/>
                          </a:solidFill>
                          <a:latin typeface="Calibri"/>
                        </a:rPr>
                        <a:t>24.8</a:t>
                      </a:r>
                    </a:p>
                  </a:txBody>
                  <a:tcPr marL="9525" marR="9525" marT="9525" marB="0" anchor="b"/>
                </a:tc>
              </a:tr>
              <a:tr h="370840">
                <a:tc>
                  <a:txBody>
                    <a:bodyPr/>
                    <a:lstStyle/>
                    <a:p>
                      <a:pPr algn="ctr" fontAlgn="b"/>
                      <a:r>
                        <a:rPr lang="en-US" sz="2000" b="0" i="0" u="none" strike="noStrike">
                          <a:solidFill>
                            <a:srgbClr val="000000"/>
                          </a:solidFill>
                          <a:latin typeface="Calibri"/>
                        </a:rPr>
                        <a:t>12</a:t>
                      </a:r>
                    </a:p>
                  </a:txBody>
                  <a:tcPr marL="9525" marR="9525" marT="9525" marB="0" anchor="b"/>
                </a:tc>
                <a:tc>
                  <a:txBody>
                    <a:bodyPr/>
                    <a:lstStyle/>
                    <a:p>
                      <a:pPr algn="ctr" fontAlgn="b"/>
                      <a:r>
                        <a:rPr lang="en-US" sz="2000" b="0" i="0" u="none" strike="noStrike">
                          <a:solidFill>
                            <a:srgbClr val="000000"/>
                          </a:solidFill>
                          <a:latin typeface="Calibri"/>
                        </a:rPr>
                        <a:t>Kentucky</a:t>
                      </a:r>
                    </a:p>
                  </a:txBody>
                  <a:tcPr marL="9525" marR="9525" marT="9525" marB="0" anchor="b"/>
                </a:tc>
                <a:tc>
                  <a:txBody>
                    <a:bodyPr/>
                    <a:lstStyle/>
                    <a:p>
                      <a:pPr algn="ctr" fontAlgn="b"/>
                      <a:r>
                        <a:rPr lang="en-US" sz="2000" b="0" i="0" u="none" strike="noStrike">
                          <a:solidFill>
                            <a:srgbClr val="000000"/>
                          </a:solidFill>
                          <a:latin typeface="Calibri"/>
                        </a:rPr>
                        <a:t>930,223</a:t>
                      </a:r>
                    </a:p>
                  </a:txBody>
                  <a:tcPr marL="9525" marR="9525" marT="9525" marB="0" anchor="b"/>
                </a:tc>
                <a:tc>
                  <a:txBody>
                    <a:bodyPr/>
                    <a:lstStyle/>
                    <a:p>
                      <a:pPr algn="ctr" fontAlgn="b"/>
                      <a:r>
                        <a:rPr lang="en-US" sz="2000" b="0" i="0" u="none" strike="noStrike">
                          <a:solidFill>
                            <a:srgbClr val="000000"/>
                          </a:solidFill>
                          <a:latin typeface="Calibri"/>
                        </a:rPr>
                        <a:t>225,490</a:t>
                      </a:r>
                    </a:p>
                  </a:txBody>
                  <a:tcPr marL="9525" marR="9525" marT="9525" marB="0" anchor="b"/>
                </a:tc>
                <a:tc>
                  <a:txBody>
                    <a:bodyPr/>
                    <a:lstStyle/>
                    <a:p>
                      <a:pPr algn="ctr" fontAlgn="b"/>
                      <a:r>
                        <a:rPr lang="en-US" sz="2000" b="0" i="0" u="none" strike="noStrike">
                          <a:solidFill>
                            <a:srgbClr val="000000"/>
                          </a:solidFill>
                          <a:latin typeface="Calibri"/>
                        </a:rPr>
                        <a:t>1,155,713</a:t>
                      </a:r>
                    </a:p>
                  </a:txBody>
                  <a:tcPr marL="9525" marR="9525" marT="9525" marB="0" anchor="b"/>
                </a:tc>
                <a:tc>
                  <a:txBody>
                    <a:bodyPr/>
                    <a:lstStyle/>
                    <a:p>
                      <a:pPr algn="ctr" fontAlgn="b"/>
                      <a:r>
                        <a:rPr lang="en-US" sz="2000" b="0" i="0" u="none" strike="noStrike">
                          <a:solidFill>
                            <a:srgbClr val="000000"/>
                          </a:solidFill>
                          <a:latin typeface="Calibri"/>
                        </a:rPr>
                        <a:t>19.5</a:t>
                      </a:r>
                    </a:p>
                  </a:txBody>
                  <a:tcPr marL="9525" marR="9525" marT="9525" marB="0" anchor="b"/>
                </a:tc>
              </a:tr>
              <a:tr h="370840">
                <a:tc>
                  <a:txBody>
                    <a:bodyPr/>
                    <a:lstStyle/>
                    <a:p>
                      <a:pPr algn="ctr" fontAlgn="b"/>
                      <a:r>
                        <a:rPr lang="en-US" sz="2000" b="0" i="0" u="none" strike="noStrike">
                          <a:solidFill>
                            <a:srgbClr val="000000"/>
                          </a:solidFill>
                          <a:latin typeface="Calibri"/>
                        </a:rPr>
                        <a:t>13</a:t>
                      </a:r>
                    </a:p>
                  </a:txBody>
                  <a:tcPr marL="9525" marR="9525" marT="9525" marB="0" anchor="b"/>
                </a:tc>
                <a:tc>
                  <a:txBody>
                    <a:bodyPr/>
                    <a:lstStyle/>
                    <a:p>
                      <a:pPr algn="ctr" fontAlgn="b"/>
                      <a:r>
                        <a:rPr lang="en-US" sz="2000" b="0" i="0" u="none" strike="noStrike">
                          <a:solidFill>
                            <a:srgbClr val="000000"/>
                          </a:solidFill>
                          <a:latin typeface="Calibri"/>
                        </a:rPr>
                        <a:t>Maryland</a:t>
                      </a:r>
                    </a:p>
                  </a:txBody>
                  <a:tcPr marL="9525" marR="9525" marT="9525" marB="0" anchor="b"/>
                </a:tc>
                <a:tc>
                  <a:txBody>
                    <a:bodyPr/>
                    <a:lstStyle/>
                    <a:p>
                      <a:pPr algn="ctr" fontAlgn="b"/>
                      <a:r>
                        <a:rPr lang="en-US" sz="2000" b="0" i="0" u="none" strike="noStrike">
                          <a:solidFill>
                            <a:srgbClr val="000000"/>
                          </a:solidFill>
                          <a:latin typeface="Calibri"/>
                        </a:rPr>
                        <a:t>599,846</a:t>
                      </a:r>
                    </a:p>
                  </a:txBody>
                  <a:tcPr marL="9525" marR="9525" marT="9525" marB="0" anchor="b"/>
                </a:tc>
                <a:tc>
                  <a:txBody>
                    <a:bodyPr/>
                    <a:lstStyle/>
                    <a:p>
                      <a:pPr algn="ctr" fontAlgn="b"/>
                      <a:r>
                        <a:rPr lang="en-US" sz="2000" b="0" i="0" u="none" strike="noStrike">
                          <a:solidFill>
                            <a:srgbClr val="000000"/>
                          </a:solidFill>
                          <a:latin typeface="Calibri"/>
                        </a:rPr>
                        <a:t>87,188</a:t>
                      </a:r>
                    </a:p>
                  </a:txBody>
                  <a:tcPr marL="9525" marR="9525" marT="9525" marB="0" anchor="b"/>
                </a:tc>
                <a:tc>
                  <a:txBody>
                    <a:bodyPr/>
                    <a:lstStyle/>
                    <a:p>
                      <a:pPr algn="ctr" fontAlgn="b"/>
                      <a:r>
                        <a:rPr lang="en-US" sz="2000" b="0" i="0" u="none" strike="noStrike">
                          <a:solidFill>
                            <a:srgbClr val="000000"/>
                          </a:solidFill>
                          <a:latin typeface="Calibri"/>
                        </a:rPr>
                        <a:t>687,034</a:t>
                      </a:r>
                    </a:p>
                  </a:txBody>
                  <a:tcPr marL="9525" marR="9525" marT="9525" marB="0" anchor="b"/>
                </a:tc>
                <a:tc>
                  <a:txBody>
                    <a:bodyPr/>
                    <a:lstStyle/>
                    <a:p>
                      <a:pPr algn="ctr" fontAlgn="b"/>
                      <a:r>
                        <a:rPr lang="en-US" sz="2000" b="0" i="0" u="none" strike="noStrike">
                          <a:solidFill>
                            <a:srgbClr val="000000"/>
                          </a:solidFill>
                          <a:latin typeface="Calibri"/>
                        </a:rPr>
                        <a:t>12.7</a:t>
                      </a:r>
                    </a:p>
                  </a:txBody>
                  <a:tcPr marL="9525" marR="9525" marT="9525" marB="0" anchor="b"/>
                </a:tc>
              </a:tr>
              <a:tr h="370840">
                <a:tc>
                  <a:txBody>
                    <a:bodyPr/>
                    <a:lstStyle/>
                    <a:p>
                      <a:pPr algn="ctr" fontAlgn="b"/>
                      <a:r>
                        <a:rPr lang="en-US" sz="2000" b="0" i="0" u="none" strike="noStrike">
                          <a:solidFill>
                            <a:srgbClr val="000000"/>
                          </a:solidFill>
                          <a:latin typeface="Calibri"/>
                        </a:rPr>
                        <a:t>14</a:t>
                      </a:r>
                    </a:p>
                  </a:txBody>
                  <a:tcPr marL="9525" marR="9525" marT="9525" marB="0" anchor="b"/>
                </a:tc>
                <a:tc>
                  <a:txBody>
                    <a:bodyPr/>
                    <a:lstStyle/>
                    <a:p>
                      <a:pPr algn="ctr" fontAlgn="b"/>
                      <a:r>
                        <a:rPr lang="en-US" sz="2000" b="0" i="0" u="none" strike="noStrike">
                          <a:solidFill>
                            <a:srgbClr val="000000"/>
                          </a:solidFill>
                          <a:latin typeface="Calibri"/>
                        </a:rPr>
                        <a:t>Missouri</a:t>
                      </a:r>
                    </a:p>
                  </a:txBody>
                  <a:tcPr marL="9525" marR="9525" marT="9525" marB="0" anchor="b"/>
                </a:tc>
                <a:tc>
                  <a:txBody>
                    <a:bodyPr/>
                    <a:lstStyle/>
                    <a:p>
                      <a:pPr algn="ctr" fontAlgn="b"/>
                      <a:r>
                        <a:rPr lang="en-US" sz="2000" b="0" i="0" u="none" strike="noStrike">
                          <a:solidFill>
                            <a:srgbClr val="000000"/>
                          </a:solidFill>
                          <a:latin typeface="Calibri"/>
                        </a:rPr>
                        <a:t>1,067,352</a:t>
                      </a:r>
                    </a:p>
                  </a:txBody>
                  <a:tcPr marL="9525" marR="9525" marT="9525" marB="0" anchor="b"/>
                </a:tc>
                <a:tc>
                  <a:txBody>
                    <a:bodyPr/>
                    <a:lstStyle/>
                    <a:p>
                      <a:pPr algn="ctr" fontAlgn="b"/>
                      <a:r>
                        <a:rPr lang="en-US" sz="2000" b="0" i="0" u="none" strike="noStrike">
                          <a:solidFill>
                            <a:srgbClr val="000000"/>
                          </a:solidFill>
                          <a:latin typeface="Calibri"/>
                        </a:rPr>
                        <a:t>114,965</a:t>
                      </a:r>
                    </a:p>
                  </a:txBody>
                  <a:tcPr marL="9525" marR="9525" marT="9525" marB="0" anchor="b"/>
                </a:tc>
                <a:tc>
                  <a:txBody>
                    <a:bodyPr/>
                    <a:lstStyle/>
                    <a:p>
                      <a:pPr algn="ctr" fontAlgn="b"/>
                      <a:r>
                        <a:rPr lang="en-US" sz="2000" b="0" i="0" u="none" strike="noStrike">
                          <a:solidFill>
                            <a:srgbClr val="000000"/>
                          </a:solidFill>
                          <a:latin typeface="Calibri"/>
                        </a:rPr>
                        <a:t>1,182,317</a:t>
                      </a:r>
                    </a:p>
                  </a:txBody>
                  <a:tcPr marL="9525" marR="9525" marT="9525" marB="0" anchor="b"/>
                </a:tc>
                <a:tc>
                  <a:txBody>
                    <a:bodyPr/>
                    <a:lstStyle/>
                    <a:p>
                      <a:pPr algn="ctr" fontAlgn="b"/>
                      <a:r>
                        <a:rPr lang="en-US" sz="2000" b="0" i="0" u="none" strike="noStrike">
                          <a:solidFill>
                            <a:srgbClr val="000000"/>
                          </a:solidFill>
                          <a:latin typeface="Calibri"/>
                        </a:rPr>
                        <a:t>9.7</a:t>
                      </a:r>
                    </a:p>
                  </a:txBody>
                  <a:tcPr marL="9525" marR="9525" marT="9525" marB="0" anchor="b"/>
                </a:tc>
              </a:tr>
              <a:tr h="370840">
                <a:tc>
                  <a:txBody>
                    <a:bodyPr/>
                    <a:lstStyle/>
                    <a:p>
                      <a:pPr algn="ctr" fontAlgn="b"/>
                      <a:r>
                        <a:rPr lang="en-US" sz="2000" b="0" i="0" u="none" strike="noStrike">
                          <a:solidFill>
                            <a:srgbClr val="000000"/>
                          </a:solidFill>
                          <a:latin typeface="Calibri"/>
                        </a:rPr>
                        <a:t>15</a:t>
                      </a:r>
                    </a:p>
                  </a:txBody>
                  <a:tcPr marL="9525" marR="9525" marT="9525" marB="0" anchor="b"/>
                </a:tc>
                <a:tc>
                  <a:txBody>
                    <a:bodyPr/>
                    <a:lstStyle/>
                    <a:p>
                      <a:pPr algn="ctr" fontAlgn="b"/>
                      <a:r>
                        <a:rPr lang="en-US" sz="2000" b="0" i="0" u="none" strike="noStrike">
                          <a:solidFill>
                            <a:srgbClr val="000000"/>
                          </a:solidFill>
                          <a:latin typeface="Calibri"/>
                        </a:rPr>
                        <a:t>Delaware</a:t>
                      </a:r>
                    </a:p>
                  </a:txBody>
                  <a:tcPr marL="9525" marR="9525" marT="9525" marB="0" anchor="b"/>
                </a:tc>
                <a:tc>
                  <a:txBody>
                    <a:bodyPr/>
                    <a:lstStyle/>
                    <a:p>
                      <a:pPr algn="ctr" fontAlgn="b"/>
                      <a:r>
                        <a:rPr lang="en-US" sz="2000" b="0" i="0" u="none" strike="noStrike">
                          <a:solidFill>
                            <a:srgbClr val="000000"/>
                          </a:solidFill>
                          <a:latin typeface="Calibri"/>
                        </a:rPr>
                        <a:t>110,420</a:t>
                      </a:r>
                    </a:p>
                  </a:txBody>
                  <a:tcPr marL="9525" marR="9525" marT="9525" marB="0" anchor="b"/>
                </a:tc>
                <a:tc>
                  <a:txBody>
                    <a:bodyPr/>
                    <a:lstStyle/>
                    <a:p>
                      <a:pPr algn="ctr" fontAlgn="b"/>
                      <a:r>
                        <a:rPr lang="en-US" sz="2000" b="0" i="0" u="none" strike="noStrike">
                          <a:solidFill>
                            <a:srgbClr val="000000"/>
                          </a:solidFill>
                          <a:latin typeface="Calibri"/>
                        </a:rPr>
                        <a:t>1,798</a:t>
                      </a:r>
                    </a:p>
                  </a:txBody>
                  <a:tcPr marL="9525" marR="9525" marT="9525" marB="0" anchor="b"/>
                </a:tc>
                <a:tc>
                  <a:txBody>
                    <a:bodyPr/>
                    <a:lstStyle/>
                    <a:p>
                      <a:pPr algn="ctr" fontAlgn="b"/>
                      <a:r>
                        <a:rPr lang="en-US" sz="2000" b="0" i="0" u="none" strike="noStrike">
                          <a:solidFill>
                            <a:srgbClr val="000000"/>
                          </a:solidFill>
                          <a:latin typeface="Calibri"/>
                        </a:rPr>
                        <a:t>112,218</a:t>
                      </a:r>
                    </a:p>
                  </a:txBody>
                  <a:tcPr marL="9525" marR="9525" marT="9525" marB="0" anchor="b"/>
                </a:tc>
                <a:tc>
                  <a:txBody>
                    <a:bodyPr/>
                    <a:lstStyle/>
                    <a:p>
                      <a:pPr algn="ctr" fontAlgn="b"/>
                      <a:r>
                        <a:rPr lang="en-US" sz="2000" b="0" i="0" u="none" strike="noStrike">
                          <a:solidFill>
                            <a:srgbClr val="000000"/>
                          </a:solidFill>
                          <a:latin typeface="Calibri"/>
                        </a:rPr>
                        <a:t>1.6</a:t>
                      </a:r>
                    </a:p>
                  </a:txBody>
                  <a:tcPr marL="9525" marR="9525" marT="9525" marB="0" anchor="b"/>
                </a:tc>
              </a:tr>
              <a:tr h="370840">
                <a:tc>
                  <a:txBody>
                    <a:bodyPr/>
                    <a:lstStyle/>
                    <a:p>
                      <a:endParaRPr lang="en-US" b="1" dirty="0"/>
                    </a:p>
                  </a:txBody>
                  <a:tcPr marL="9525" marR="9525" marT="9525" marB="0" anchor="b"/>
                </a:tc>
                <a:tc>
                  <a:txBody>
                    <a:bodyPr/>
                    <a:lstStyle/>
                    <a:p>
                      <a:endParaRPr lang="en-US" b="1" dirty="0"/>
                    </a:p>
                  </a:txBody>
                  <a:tcPr marL="9525" marR="9525" marT="9525" marB="0" anchor="b"/>
                </a:tc>
                <a:tc>
                  <a:txBody>
                    <a:bodyPr/>
                    <a:lstStyle/>
                    <a:p>
                      <a:pPr algn="ctr" fontAlgn="b"/>
                      <a:r>
                        <a:rPr lang="en-US" sz="2000" b="1" i="0" u="none" strike="noStrike" dirty="0">
                          <a:solidFill>
                            <a:srgbClr val="000000"/>
                          </a:solidFill>
                          <a:latin typeface="Calibri"/>
                        </a:rPr>
                        <a:t>8,289,953</a:t>
                      </a:r>
                    </a:p>
                  </a:txBody>
                  <a:tcPr marL="9525" marR="9525" marT="9525" marB="0" anchor="b"/>
                </a:tc>
                <a:tc>
                  <a:txBody>
                    <a:bodyPr/>
                    <a:lstStyle/>
                    <a:p>
                      <a:pPr algn="ctr" fontAlgn="b"/>
                      <a:r>
                        <a:rPr lang="en-US" sz="2000" b="1" i="0" u="none" strike="noStrike" dirty="0">
                          <a:solidFill>
                            <a:srgbClr val="000000"/>
                          </a:solidFill>
                          <a:latin typeface="Calibri"/>
                        </a:rPr>
                        <a:t>3,950,343</a:t>
                      </a:r>
                    </a:p>
                  </a:txBody>
                  <a:tcPr marL="9525" marR="9525" marT="9525" marB="0" anchor="b"/>
                </a:tc>
                <a:tc>
                  <a:txBody>
                    <a:bodyPr/>
                    <a:lstStyle/>
                    <a:p>
                      <a:pPr algn="ctr"/>
                      <a:r>
                        <a:rPr lang="en-US" sz="2000" b="1" kern="1200" baseline="0" dirty="0" smtClean="0">
                          <a:solidFill>
                            <a:srgbClr val="000000"/>
                          </a:solidFill>
                          <a:latin typeface="+mn-lt"/>
                          <a:ea typeface="+mn-ea"/>
                          <a:cs typeface="+mn-cs"/>
                        </a:rPr>
                        <a:t>12,240,296 </a:t>
                      </a:r>
                    </a:p>
                  </a:txBody>
                  <a:tcPr marL="9525" marR="9525" marT="9525" marB="0" anchor="b"/>
                </a:tc>
                <a:tc>
                  <a:txBody>
                    <a:bodyPr/>
                    <a:lstStyle/>
                    <a:p>
                      <a:pPr algn="ctr" fontAlgn="b"/>
                      <a:r>
                        <a:rPr lang="en-US" sz="2000" b="1" i="0" u="none" strike="noStrike" dirty="0">
                          <a:solidFill>
                            <a:srgbClr val="000000"/>
                          </a:solidFill>
                          <a:latin typeface="Calibri"/>
                        </a:rPr>
                        <a:t>32.2</a:t>
                      </a:r>
                    </a:p>
                  </a:txBody>
                  <a:tcPr marL="9525" marR="9525" marT="9525" marB="0" anchor="b"/>
                </a:tc>
              </a:tr>
              <a:tr h="370840">
                <a:tc gridSpan="6">
                  <a:txBody>
                    <a:bodyPr/>
                    <a:lstStyle/>
                    <a:p>
                      <a:pPr algn="l" fontAlgn="b"/>
                      <a:r>
                        <a:rPr lang="en-US" sz="1600" b="0" i="0" u="none" strike="noStrike" dirty="0">
                          <a:solidFill>
                            <a:srgbClr val="000000"/>
                          </a:solidFill>
                          <a:latin typeface="Calibri"/>
                        </a:rPr>
                        <a:t>Source: NOAA Office of Coast Survey, “Map Showing the Distribution of the Slave Population of the Southern States </a:t>
                      </a:r>
                      <a:r>
                        <a:rPr lang="en-US" sz="1600" b="0" i="0" u="none" strike="noStrike" dirty="0" err="1">
                          <a:solidFill>
                            <a:srgbClr val="000000"/>
                          </a:solidFill>
                          <a:latin typeface="Calibri"/>
                        </a:rPr>
                        <a:t>ofthe</a:t>
                      </a:r>
                      <a:r>
                        <a:rPr lang="en-US" sz="1600" b="0" i="0" u="none" strike="noStrike" dirty="0">
                          <a:solidFill>
                            <a:srgbClr val="000000"/>
                          </a:solidFill>
                          <a:latin typeface="Calibri"/>
                        </a:rPr>
                        <a:t> United States 1860,” http://</a:t>
                      </a:r>
                      <a:r>
                        <a:rPr lang="en-US" sz="1600" b="0" i="0" u="none" strike="noStrike" dirty="0" smtClean="0">
                          <a:solidFill>
                            <a:srgbClr val="000000"/>
                          </a:solidFill>
                          <a:latin typeface="Calibri"/>
                        </a:rPr>
                        <a:t>historicalcharts.noaa.gov/historicals/preview/image/CWSLAVE</a:t>
                      </a:r>
                      <a:endParaRPr lang="en-US" sz="16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8: Distribution of the Slave Population of the United States, 1861</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412" y="1143000"/>
            <a:ext cx="5723175" cy="4572000"/>
          </a:xfrm>
        </p:spPr>
      </p:pic>
      <p:sp>
        <p:nvSpPr>
          <p:cNvPr id="6" name="Content Placeholder 2"/>
          <p:cNvSpPr txBox="1">
            <a:spLocks/>
          </p:cNvSpPr>
          <p:nvPr/>
        </p:nvSpPr>
        <p:spPr>
          <a:xfrm>
            <a:off x="228600" y="5715000"/>
            <a:ext cx="8229600" cy="5486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Courtesy of NOAA</a:t>
            </a:r>
            <a:endParaRPr lang="en-US" sz="2000" dirty="0"/>
          </a:p>
        </p:txBody>
      </p:sp>
    </p:spTree>
    <p:extLst>
      <p:ext uri="{BB962C8B-B14F-4D97-AF65-F5344CB8AC3E}">
        <p14:creationId xmlns:p14="http://schemas.microsoft.com/office/powerpoint/2010/main" val="756498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a:t>
            </a:r>
            <a:endParaRPr lang="en-US" dirty="0"/>
          </a:p>
        </p:txBody>
      </p:sp>
      <p:sp>
        <p:nvSpPr>
          <p:cNvPr id="3" name="Content Placeholder 2"/>
          <p:cNvSpPr>
            <a:spLocks noGrp="1"/>
          </p:cNvSpPr>
          <p:nvPr>
            <p:ph idx="1"/>
          </p:nvPr>
        </p:nvSpPr>
        <p:spPr/>
        <p:txBody>
          <a:bodyPr/>
          <a:lstStyle/>
          <a:p>
            <a:r>
              <a:rPr lang="en-US" dirty="0" smtClean="0"/>
              <a:t>Considering the map of the distribution of the slave population of the Southern United States in Figure 8 and the data in Table 9, answer the following questions. The darker the shading is on the map, the higher the slave population was in that area. </a:t>
            </a:r>
          </a:p>
          <a:p>
            <a:pPr marL="463550" indent="-463550"/>
            <a:r>
              <a:rPr lang="en-US" b="1" dirty="0" smtClean="0"/>
              <a:t>a.	</a:t>
            </a:r>
            <a:r>
              <a:rPr lang="en-US" dirty="0" smtClean="0"/>
              <a:t>Which states had a higher slave population than free population in the </a:t>
            </a:r>
            <a:r>
              <a:rPr lang="en-US" dirty="0" smtClean="0">
                <a:solidFill>
                  <a:srgbClr val="0000FF"/>
                </a:solidFill>
              </a:rPr>
              <a:t>1860</a:t>
            </a:r>
            <a:r>
              <a:rPr lang="en-US" dirty="0" smtClean="0"/>
              <a:t> census? </a:t>
            </a:r>
          </a:p>
          <a:p>
            <a:pPr marL="463550" indent="-463550"/>
            <a:r>
              <a:rPr lang="en-US" b="1" dirty="0" smtClean="0"/>
              <a:t>b.	</a:t>
            </a:r>
            <a:r>
              <a:rPr lang="en-US" dirty="0" smtClean="0"/>
              <a:t>Which state had the highest number of slaves in </a:t>
            </a:r>
            <a:r>
              <a:rPr lang="en-US" dirty="0" smtClean="0">
                <a:solidFill>
                  <a:srgbClr val="0000FF"/>
                </a:solidFill>
              </a:rPr>
              <a:t>1860</a:t>
            </a:r>
            <a:r>
              <a:rPr lang="en-US" dirty="0" smtClean="0"/>
              <a:t>?</a:t>
            </a:r>
            <a:r>
              <a:rPr lang="en-US" b="1"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(cont.)</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One of the reasons that made the map so popular was the visual account of slavery by shading. Which areas had the heaviest concentration of slaves? </a:t>
            </a:r>
          </a:p>
          <a:p>
            <a:r>
              <a:rPr lang="en-US" b="1" dirty="0" smtClean="0"/>
              <a:t>Solution </a:t>
            </a:r>
          </a:p>
          <a:p>
            <a:pPr marL="463550" indent="-463550"/>
            <a:r>
              <a:rPr lang="en-US" b="1" dirty="0" smtClean="0"/>
              <a:t>a.	</a:t>
            </a:r>
            <a:r>
              <a:rPr lang="en-US" dirty="0" smtClean="0"/>
              <a:t>Using the frequency distribution of the 1860 census found on the bottom part of the map, we can see that South Carolina and Mississippi had a higher slave population than free population.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Although only </a:t>
            </a:r>
            <a:r>
              <a:rPr lang="en-US" dirty="0" smtClean="0">
                <a:solidFill>
                  <a:srgbClr val="0000FF"/>
                </a:solidFill>
              </a:rPr>
              <a:t>30.7%</a:t>
            </a:r>
            <a:r>
              <a:rPr lang="en-US" dirty="0" smtClean="0"/>
              <a:t> of its population was slaves, Virginia had the highest slave population at </a:t>
            </a:r>
            <a:r>
              <a:rPr lang="en-US" dirty="0" smtClean="0">
                <a:solidFill>
                  <a:srgbClr val="FF0000"/>
                </a:solidFill>
              </a:rPr>
              <a:t>490,887</a:t>
            </a:r>
            <a:r>
              <a:rPr lang="en-US" dirty="0" smtClean="0"/>
              <a:t>. </a:t>
            </a:r>
          </a:p>
          <a:p>
            <a:pPr marL="463550" indent="-463550"/>
            <a:r>
              <a:rPr lang="en-US" b="1" dirty="0" smtClean="0"/>
              <a:t>c.	</a:t>
            </a:r>
            <a:r>
              <a:rPr lang="en-US" dirty="0" smtClean="0"/>
              <a:t>The darkest shadings occur along the Mississippi River, along the coast of South Carolina, in central Alabama, and in the middle of Georgia.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498919"/>
              </p:ext>
            </p:extLst>
          </p:nvPr>
        </p:nvGraphicFramePr>
        <p:xfrm>
          <a:off x="457200" y="1279525"/>
          <a:ext cx="8229600" cy="335851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a:solidFill>
                            <a:srgbClr val="000000"/>
                          </a:solidFill>
                          <a:latin typeface="Calibri"/>
                        </a:rPr>
                        <a:t>Mailbox</a:t>
                      </a:r>
                    </a:p>
                  </a:txBody>
                  <a:tcPr marL="9525" marR="9525" marT="9525" marB="0" anchor="b"/>
                </a:tc>
                <a:tc>
                  <a:txBody>
                    <a:bodyPr/>
                    <a:lstStyle/>
                    <a:p>
                      <a:pPr algn="ctr" fontAlgn="b"/>
                      <a:r>
                        <a:rPr lang="en-US" sz="2400" b="0" i="0" u="none" strike="noStrike" dirty="0">
                          <a:solidFill>
                            <a:srgbClr val="000000"/>
                          </a:solidFill>
                          <a:latin typeface="Calibri"/>
                        </a:rPr>
                        <a:t>5 (1.35)</a:t>
                      </a:r>
                    </a:p>
                  </a:txBody>
                  <a:tcPr marL="9525" marR="9525" marT="9525" marB="0" anchor="b"/>
                </a:tc>
              </a:tr>
              <a:tr h="370840">
                <a:tc>
                  <a:txBody>
                    <a:bodyPr/>
                    <a:lstStyle/>
                    <a:p>
                      <a:pPr algn="ctr" fontAlgn="b"/>
                      <a:r>
                        <a:rPr lang="en-US" sz="2400" b="0" i="0" u="none" strike="noStrike" dirty="0">
                          <a:solidFill>
                            <a:srgbClr val="000000"/>
                          </a:solidFill>
                          <a:latin typeface="Calibri"/>
                        </a:rPr>
                        <a:t>Fence</a:t>
                      </a:r>
                    </a:p>
                  </a:txBody>
                  <a:tcPr marL="9525" marR="9525" marT="9525" marB="0" anchor="b"/>
                </a:tc>
                <a:tc>
                  <a:txBody>
                    <a:bodyPr/>
                    <a:lstStyle/>
                    <a:p>
                      <a:pPr algn="ctr" fontAlgn="b"/>
                      <a:r>
                        <a:rPr lang="en-US" sz="2400" b="0" i="0" u="none" strike="noStrike" dirty="0">
                          <a:solidFill>
                            <a:srgbClr val="000000"/>
                          </a:solidFill>
                          <a:latin typeface="Calibri"/>
                        </a:rPr>
                        <a:t>5 (1.35)</a:t>
                      </a:r>
                    </a:p>
                  </a:txBody>
                  <a:tcPr marL="9525" marR="9525" marT="9525" marB="0" anchor="b"/>
                </a:tc>
              </a:tr>
              <a:tr h="370840">
                <a:tc>
                  <a:txBody>
                    <a:bodyPr/>
                    <a:lstStyle/>
                    <a:p>
                      <a:pPr algn="ctr" fontAlgn="b"/>
                      <a:r>
                        <a:rPr lang="en-US" sz="2400" b="0" i="0" u="none" strike="noStrike">
                          <a:solidFill>
                            <a:srgbClr val="000000"/>
                          </a:solidFill>
                          <a:latin typeface="Calibri"/>
                        </a:rPr>
                        <a:t>Building</a:t>
                      </a:r>
                    </a:p>
                  </a:txBody>
                  <a:tcPr marL="9525" marR="9525" marT="9525" marB="0" anchor="b"/>
                </a:tc>
                <a:tc>
                  <a:txBody>
                    <a:bodyPr/>
                    <a:lstStyle/>
                    <a:p>
                      <a:pPr algn="ctr" fontAlgn="b"/>
                      <a:r>
                        <a:rPr lang="en-US" sz="2400" b="0" i="0" u="none" strike="noStrike">
                          <a:solidFill>
                            <a:srgbClr val="000000"/>
                          </a:solidFill>
                          <a:latin typeface="Calibri"/>
                        </a:rPr>
                        <a:t>5 (1.35)</a:t>
                      </a:r>
                    </a:p>
                  </a:txBody>
                  <a:tcPr marL="9525" marR="9525" marT="9525" marB="0" anchor="b"/>
                </a:tc>
              </a:tr>
              <a:tr h="370840">
                <a:tc>
                  <a:txBody>
                    <a:bodyPr/>
                    <a:lstStyle/>
                    <a:p>
                      <a:pPr algn="ctr" fontAlgn="b"/>
                      <a:r>
                        <a:rPr lang="en-US" sz="2400" b="0" i="0" u="none" strike="noStrike">
                          <a:solidFill>
                            <a:srgbClr val="000000"/>
                          </a:solidFill>
                          <a:latin typeface="Calibri"/>
                        </a:rPr>
                        <a:t>Other Object</a:t>
                      </a:r>
                    </a:p>
                  </a:txBody>
                  <a:tcPr marL="9525" marR="9525" marT="9525" marB="0" anchor="b"/>
                </a:tc>
                <a:tc>
                  <a:txBody>
                    <a:bodyPr/>
                    <a:lstStyle/>
                    <a:p>
                      <a:pPr algn="ctr" fontAlgn="b"/>
                      <a:r>
                        <a:rPr lang="en-US" sz="2400" b="0" i="0" u="none" strike="noStrike">
                          <a:solidFill>
                            <a:srgbClr val="000000"/>
                          </a:solidFill>
                          <a:latin typeface="Calibri"/>
                        </a:rPr>
                        <a:t>16 (4.31)</a:t>
                      </a:r>
                    </a:p>
                  </a:txBody>
                  <a:tcPr marL="9525" marR="9525" marT="9525" marB="0" anchor="b"/>
                </a:tc>
              </a:tr>
              <a:tr h="370840">
                <a:tc gridSpan="2">
                  <a:txBody>
                    <a:bodyPr/>
                    <a:lstStyle/>
                    <a:p>
                      <a:pPr algn="l" fontAlgn="b"/>
                      <a:r>
                        <a:rPr lang="en-US" sz="1600" b="0" i="0" u="none" strike="noStrike" dirty="0">
                          <a:solidFill>
                            <a:srgbClr val="000000"/>
                          </a:solidFill>
                          <a:latin typeface="Calibri"/>
                        </a:rPr>
                        <a:t>Source: </a:t>
                      </a:r>
                      <a:r>
                        <a:rPr lang="en-US" sz="1600" b="0" i="0" u="none" strike="noStrike" dirty="0" err="1">
                          <a:solidFill>
                            <a:srgbClr val="000000"/>
                          </a:solidFill>
                          <a:latin typeface="Calibri"/>
                        </a:rPr>
                        <a:t>Jinsun</a:t>
                      </a:r>
                      <a:r>
                        <a:rPr lang="en-US" sz="1600" b="0" i="0" u="none" strike="noStrike" dirty="0">
                          <a:solidFill>
                            <a:srgbClr val="000000"/>
                          </a:solidFill>
                          <a:latin typeface="Calibri"/>
                        </a:rPr>
                        <a:t> Lee and Fred Manning. “Analysis of Roadside Accident Frequency and Severity and Roadside Safety Management.” Washington State Transportation Commission</a:t>
                      </a:r>
                      <a:r>
                        <a:rPr lang="en-US" sz="1600" b="0" i="0" u="none" strike="noStrike" dirty="0" smtClean="0">
                          <a:solidFill>
                            <a:srgbClr val="000000"/>
                          </a:solidFill>
                          <a:latin typeface="Calibri"/>
                        </a:rPr>
                        <a:t>. December </a:t>
                      </a:r>
                      <a:r>
                        <a:rPr lang="en-US" sz="1600" b="0" i="0" u="none" strike="noStrike" dirty="0">
                          <a:solidFill>
                            <a:srgbClr val="000000"/>
                          </a:solidFill>
                          <a:latin typeface="Calibri"/>
                        </a:rPr>
                        <a:t>1999. http://</a:t>
                      </a:r>
                      <a:r>
                        <a:rPr lang="en-US" sz="1600" b="0" i="0" u="none" strike="noStrike" dirty="0" smtClean="0">
                          <a:solidFill>
                            <a:srgbClr val="000000"/>
                          </a:solidFill>
                          <a:latin typeface="Calibri"/>
                        </a:rPr>
                        <a:t>www.wsdot.wa.gov/research/reports/fullreports/475.1.pdf</a:t>
                      </a:r>
                      <a:endParaRPr lang="en-US" sz="16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What do the numbers in the parentheses represent? </a:t>
            </a:r>
          </a:p>
          <a:p>
            <a:pPr marL="463550" indent="-463550"/>
            <a:r>
              <a:rPr lang="en-US" b="1" dirty="0" smtClean="0"/>
              <a:t>b.	</a:t>
            </a:r>
            <a:r>
              <a:rPr lang="en-US" dirty="0" smtClean="0"/>
              <a:t>Which roadside object was involved in the most crashes? </a:t>
            </a:r>
          </a:p>
          <a:p>
            <a:pPr marL="463550" indent="-463550"/>
            <a:r>
              <a:rPr lang="en-US" b="1" dirty="0" smtClean="0"/>
              <a:t>c.	</a:t>
            </a:r>
            <a:r>
              <a:rPr lang="en-US" dirty="0" smtClean="0"/>
              <a:t>How many total crashes did the survey cover?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r>
              <a:rPr lang="en-US" b="1" dirty="0" smtClean="0"/>
              <a:t>Solution </a:t>
            </a:r>
          </a:p>
          <a:p>
            <a:pPr marL="463550" indent="-463550"/>
            <a:r>
              <a:rPr lang="en-US" b="1" dirty="0" smtClean="0"/>
              <a:t>a.	</a:t>
            </a:r>
            <a:r>
              <a:rPr lang="en-US" dirty="0" smtClean="0">
                <a:solidFill>
                  <a:srgbClr val="FF0000"/>
                </a:solidFill>
              </a:rPr>
              <a:t>The numbers in parentheses represent the relative frequency of each class</a:t>
            </a:r>
            <a:r>
              <a:rPr lang="en-US" dirty="0" smtClean="0"/>
              <a:t>; that is, the number of crashes in a particular category as a percentage of the total number of crashes. For example, there were </a:t>
            </a:r>
            <a:r>
              <a:rPr lang="en-US" dirty="0" smtClean="0">
                <a:solidFill>
                  <a:srgbClr val="000099"/>
                </a:solidFill>
              </a:rPr>
              <a:t>57</a:t>
            </a:r>
            <a:r>
              <a:rPr lang="en-US" dirty="0" smtClean="0"/>
              <a:t> crashes involving a guardrail. Crashes involving a guardrail account for </a:t>
            </a:r>
            <a:r>
              <a:rPr lang="en-US" dirty="0" smtClean="0">
                <a:solidFill>
                  <a:srgbClr val="000099"/>
                </a:solidFill>
              </a:rPr>
              <a:t>15.36%</a:t>
            </a:r>
            <a:r>
              <a:rPr lang="en-US" dirty="0" smtClean="0"/>
              <a:t> of the total crashes along State Route 3.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Because the “</a:t>
            </a:r>
            <a:r>
              <a:rPr lang="en-US" dirty="0" smtClean="0">
                <a:solidFill>
                  <a:srgbClr val="FF0000"/>
                </a:solidFill>
              </a:rPr>
              <a:t>Guardrail</a:t>
            </a:r>
            <a:r>
              <a:rPr lang="en-US" dirty="0" smtClean="0"/>
              <a:t>” category has the highest frequency listed, guardrails were involved in the most crashes. </a:t>
            </a:r>
          </a:p>
          <a:p>
            <a:pPr marL="463550" indent="-463550"/>
            <a:r>
              <a:rPr lang="en-US" b="1" dirty="0" smtClean="0"/>
              <a:t>c.	</a:t>
            </a:r>
            <a:r>
              <a:rPr lang="en-US" dirty="0" smtClean="0"/>
              <a:t>By adding up the frequencies of all the different categories, we can see that there were </a:t>
            </a:r>
            <a:r>
              <a:rPr lang="en-US" dirty="0" smtClean="0">
                <a:solidFill>
                  <a:srgbClr val="FF0000"/>
                </a:solidFill>
              </a:rPr>
              <a:t>371 crashes</a:t>
            </a:r>
            <a:r>
              <a:rPr lang="en-US" dirty="0" smtClean="0"/>
              <a:t> involving roadside objects.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2972</Words>
  <Application>Microsoft Office PowerPoint</Application>
  <PresentationFormat>On-screen Show (4:3)</PresentationFormat>
  <Paragraphs>685</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Courier New</vt:lpstr>
      <vt:lpstr>Arial</vt:lpstr>
      <vt:lpstr>Office Theme</vt:lpstr>
      <vt:lpstr>Section 9.2</vt:lpstr>
      <vt:lpstr>Objectives</vt:lpstr>
      <vt:lpstr>Frequency Distribution </vt:lpstr>
      <vt:lpstr>Example 1: Interpreting a Frequency Distribution </vt:lpstr>
      <vt:lpstr>Example 1: Interpreting a Frequency Distribution (cont.)</vt:lpstr>
      <vt:lpstr>Example 1: Interpreting a Frequency Distribution (cont.)</vt:lpstr>
      <vt:lpstr>Example 1: Interpreting a Frequency Distribution (cont.)</vt:lpstr>
      <vt:lpstr>Example 1: Interpreting a Frequency Distribution (cont.)</vt:lpstr>
      <vt:lpstr>Example 1: Interpreting a Frequency Distribution (cont.)</vt:lpstr>
      <vt:lpstr>Example 2: Constructing a Frequency Distribution </vt:lpstr>
      <vt:lpstr>Example 2: Constructing a Frequency Distribution (cont.)</vt:lpstr>
      <vt:lpstr>Skill Check #1 </vt:lpstr>
      <vt:lpstr>Grouped Frequency Distribution</vt:lpstr>
      <vt:lpstr>Example 3: Constructing a Grouped Frequency Distribution </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4: Interpreting a Frequency Distribution </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Skill Check #2 </vt:lpstr>
      <vt:lpstr>Pie Chart </vt:lpstr>
      <vt:lpstr>Bar Graph </vt:lpstr>
      <vt:lpstr>Example 5: Interpreting Bar Graphs </vt:lpstr>
      <vt:lpstr>Example 5: Interpreting Bar Graphs (cont.) </vt:lpstr>
      <vt:lpstr>Example 5: Interpreting Bar Graphs (cont.) </vt:lpstr>
      <vt:lpstr>Example 5: Interpreting Bar Graphs (cont.) </vt:lpstr>
      <vt:lpstr>Side-by-Side Bar Graph</vt:lpstr>
      <vt:lpstr>Example 6: Interpreting Bar Graphs with Multiple Populations </vt:lpstr>
      <vt:lpstr>Example 6: Interpreting Bar Graphs with Multiple Populations (cont.)</vt:lpstr>
      <vt:lpstr>Example 6: Interpreting Bar Graphs with Multiple Populations (cont.)</vt:lpstr>
      <vt:lpstr>Example 6: Interpreting Bar Graphs with Multiple Populations (cont.)</vt:lpstr>
      <vt:lpstr>Stacked Bar Graph</vt:lpstr>
      <vt:lpstr>Histogram</vt:lpstr>
      <vt:lpstr>Example 7: Interpreting a Histogram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Line Graph</vt:lpstr>
      <vt:lpstr>Table 9: Census of 1860</vt:lpstr>
      <vt:lpstr>Table 9: Census of 1860 (cont.)</vt:lpstr>
      <vt:lpstr>Figure 8: Distribution of the Slave Population of the United States, 1861</vt:lpstr>
      <vt:lpstr>Example 8: Reading Graphs </vt:lpstr>
      <vt:lpstr>Example 8: Reading Graphs (cont.)</vt:lpstr>
      <vt:lpstr>Example 8: Reading Graphs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syamprasad</cp:lastModifiedBy>
  <cp:revision>178</cp:revision>
  <dcterms:created xsi:type="dcterms:W3CDTF">2013-04-26T14:43:13Z</dcterms:created>
  <dcterms:modified xsi:type="dcterms:W3CDTF">2019-08-22T10:01:11Z</dcterms:modified>
</cp:coreProperties>
</file>