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handoutMasterIdLst>
    <p:handoutMasterId r:id="rId24"/>
  </p:handoutMasterIdLst>
  <p:sldIdLst>
    <p:sldId id="256" r:id="rId2"/>
    <p:sldId id="342" r:id="rId3"/>
    <p:sldId id="286" r:id="rId4"/>
    <p:sldId id="323" r:id="rId5"/>
    <p:sldId id="324" r:id="rId6"/>
    <p:sldId id="325" r:id="rId7"/>
    <p:sldId id="326" r:id="rId8"/>
    <p:sldId id="327" r:id="rId9"/>
    <p:sldId id="328" r:id="rId10"/>
    <p:sldId id="329" r:id="rId11"/>
    <p:sldId id="330" r:id="rId12"/>
    <p:sldId id="343" r:id="rId13"/>
    <p:sldId id="331" r:id="rId14"/>
    <p:sldId id="332" r:id="rId15"/>
    <p:sldId id="333" r:id="rId16"/>
    <p:sldId id="334" r:id="rId17"/>
    <p:sldId id="335" r:id="rId18"/>
    <p:sldId id="336" r:id="rId19"/>
    <p:sldId id="337" r:id="rId20"/>
    <p:sldId id="338" r:id="rId21"/>
    <p:sldId id="339" r:id="rId22"/>
  </p:sldIdLst>
  <p:sldSz cx="9144000" cy="6858000" type="screen4x3"/>
  <p:notesSz cx="6858000" cy="9144000"/>
  <p:embeddedFontLst>
    <p:embeddedFont>
      <p:font typeface="Calibri" panose="020F0502020204030204" pitchFamily="34" charset="0"/>
      <p:regular r:id="rId25"/>
      <p:bold r:id="rId26"/>
      <p:italic r:id="rId27"/>
      <p:boldItalic r:id="rId28"/>
    </p:embeddedFont>
    <p:embeddedFont>
      <p:font typeface="Cambria Math" panose="02040503050406030204" pitchFamily="18" charset="0"/>
      <p:regular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ukkaprasad" initials="c" lastIdx="1" clrIdx="0">
    <p:extLst>
      <p:ext uri="{19B8F6BF-5375-455C-9EA6-DF929625EA0E}">
        <p15:presenceInfo xmlns:p15="http://schemas.microsoft.com/office/powerpoint/2012/main" userId="S-1-5-21-1666015839-3846122634-945917319-22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90" d="100"/>
          <a:sy n="90" d="100"/>
        </p:scale>
        <p:origin x="420" y="8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commentAuthors" Target="commentAuthor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2.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11" Type="http://schemas.openxmlformats.org/officeDocument/2006/relationships/image" Target="../media/image36.wmf"/><Relationship Id="rId5" Type="http://schemas.openxmlformats.org/officeDocument/2006/relationships/image" Target="../media/image30.wmf"/><Relationship Id="rId10" Type="http://schemas.openxmlformats.org/officeDocument/2006/relationships/image" Target="../media/image35.wmf"/><Relationship Id="rId4" Type="http://schemas.openxmlformats.org/officeDocument/2006/relationships/image" Target="../media/image29.wmf"/><Relationship Id="rId9" Type="http://schemas.openxmlformats.org/officeDocument/2006/relationships/image" Target="../media/image3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8/22/2019</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8/22/2019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oleObject" Target="../embeddings/oleObject14.bin"/><Relationship Id="rId3" Type="http://schemas.openxmlformats.org/officeDocument/2006/relationships/oleObject" Target="../embeddings/oleObject9.bin"/><Relationship Id="rId7" Type="http://schemas.openxmlformats.org/officeDocument/2006/relationships/oleObject" Target="../embeddings/oleObject11.bin"/><Relationship Id="rId12" Type="http://schemas.openxmlformats.org/officeDocument/2006/relationships/image" Target="../media/image17.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4.wmf"/><Relationship Id="rId11" Type="http://schemas.openxmlformats.org/officeDocument/2006/relationships/oleObject" Target="../embeddings/oleObject13.bin"/><Relationship Id="rId5" Type="http://schemas.openxmlformats.org/officeDocument/2006/relationships/oleObject" Target="../embeddings/oleObject10.bin"/><Relationship Id="rId15" Type="http://schemas.openxmlformats.org/officeDocument/2006/relationships/image" Target="../media/image19.png"/><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2.bin"/><Relationship Id="rId14" Type="http://schemas.openxmlformats.org/officeDocument/2006/relationships/image" Target="../media/image18.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1.wmf"/><Relationship Id="rId5" Type="http://schemas.openxmlformats.org/officeDocument/2006/relationships/oleObject" Target="../embeddings/oleObject16.bin"/><Relationship Id="rId4" Type="http://schemas.openxmlformats.org/officeDocument/2006/relationships/image" Target="../media/image20.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4.wmf"/><Relationship Id="rId5" Type="http://schemas.openxmlformats.org/officeDocument/2006/relationships/oleObject" Target="../embeddings/oleObject19.bin"/><Relationship Id="rId4" Type="http://schemas.openxmlformats.org/officeDocument/2006/relationships/image" Target="../media/image23.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26.bin"/><Relationship Id="rId18" Type="http://schemas.openxmlformats.org/officeDocument/2006/relationships/image" Target="../media/image33.wmf"/><Relationship Id="rId3" Type="http://schemas.openxmlformats.org/officeDocument/2006/relationships/oleObject" Target="../embeddings/oleObject21.bin"/><Relationship Id="rId21" Type="http://schemas.openxmlformats.org/officeDocument/2006/relationships/oleObject" Target="../embeddings/oleObject30.bin"/><Relationship Id="rId7" Type="http://schemas.openxmlformats.org/officeDocument/2006/relationships/oleObject" Target="../embeddings/oleObject23.bin"/><Relationship Id="rId12" Type="http://schemas.openxmlformats.org/officeDocument/2006/relationships/image" Target="../media/image30.wmf"/><Relationship Id="rId17" Type="http://schemas.openxmlformats.org/officeDocument/2006/relationships/oleObject" Target="../embeddings/oleObject28.bin"/><Relationship Id="rId2" Type="http://schemas.openxmlformats.org/officeDocument/2006/relationships/slideLayout" Target="../slideLayouts/slideLayout2.xml"/><Relationship Id="rId16" Type="http://schemas.openxmlformats.org/officeDocument/2006/relationships/image" Target="../media/image32.wmf"/><Relationship Id="rId20" Type="http://schemas.openxmlformats.org/officeDocument/2006/relationships/image" Target="../media/image34.wmf"/><Relationship Id="rId1" Type="http://schemas.openxmlformats.org/officeDocument/2006/relationships/vmlDrawing" Target="../drawings/vmlDrawing6.vml"/><Relationship Id="rId6" Type="http://schemas.openxmlformats.org/officeDocument/2006/relationships/image" Target="../media/image27.wmf"/><Relationship Id="rId11" Type="http://schemas.openxmlformats.org/officeDocument/2006/relationships/oleObject" Target="../embeddings/oleObject25.bin"/><Relationship Id="rId24" Type="http://schemas.openxmlformats.org/officeDocument/2006/relationships/image" Target="../media/image36.wmf"/><Relationship Id="rId5" Type="http://schemas.openxmlformats.org/officeDocument/2006/relationships/oleObject" Target="../embeddings/oleObject22.bin"/><Relationship Id="rId15" Type="http://schemas.openxmlformats.org/officeDocument/2006/relationships/oleObject" Target="../embeddings/oleObject27.bin"/><Relationship Id="rId23" Type="http://schemas.openxmlformats.org/officeDocument/2006/relationships/oleObject" Target="../embeddings/oleObject31.bin"/><Relationship Id="rId10" Type="http://schemas.openxmlformats.org/officeDocument/2006/relationships/image" Target="../media/image29.wmf"/><Relationship Id="rId19" Type="http://schemas.openxmlformats.org/officeDocument/2006/relationships/oleObject" Target="../embeddings/oleObject29.bin"/><Relationship Id="rId4" Type="http://schemas.openxmlformats.org/officeDocument/2006/relationships/image" Target="../media/image26.wmf"/><Relationship Id="rId9" Type="http://schemas.openxmlformats.org/officeDocument/2006/relationships/oleObject" Target="../embeddings/oleObject24.bin"/><Relationship Id="rId14" Type="http://schemas.openxmlformats.org/officeDocument/2006/relationships/image" Target="../media/image31.wmf"/><Relationship Id="rId22" Type="http://schemas.openxmlformats.org/officeDocument/2006/relationships/image" Target="../media/image35.wmf"/></Relationships>
</file>

<file path=ppt/slides/_rels/slide21.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wmf"/><Relationship Id="rId5" Type="http://schemas.openxmlformats.org/officeDocument/2006/relationships/oleObject" Target="../embeddings/oleObject6.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8.bin"/></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a:t>
            </a:r>
            <a:r>
              <a:rPr lang="en-US" b="1" dirty="0" smtClean="0">
                <a:solidFill>
                  <a:srgbClr val="1F497D"/>
                </a:solidFill>
                <a:latin typeface="Arial" charset="0"/>
                <a:cs typeface="Arial" charset="0"/>
              </a:rPr>
              <a:t>9.6</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Normal Approximation to the Binomial Distribution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8.6.1 (cont.)</a:t>
            </a:r>
          </a:p>
        </p:txBody>
      </p:sp>
      <p:sp>
        <p:nvSpPr>
          <p:cNvPr id="3" name="Content Placeholder 2"/>
          <p:cNvSpPr>
            <a:spLocks noGrp="1"/>
          </p:cNvSpPr>
          <p:nvPr>
            <p:ph idx="1"/>
          </p:nvPr>
        </p:nvSpPr>
        <p:spPr/>
        <p:txBody>
          <a:bodyPr/>
          <a:lstStyle/>
          <a:p>
            <a:r>
              <a:rPr lang="en-US" dirty="0"/>
              <a:t>Since this is a discrete distribution, the probability that </a:t>
            </a:r>
            <a:r>
              <a:rPr lang="en-US" i="1" dirty="0"/>
              <a:t>X</a:t>
            </a:r>
            <a:r>
              <a:rPr lang="en-US" dirty="0"/>
              <a:t> is greater than 4 is equal to the probability that </a:t>
            </a:r>
            <a:r>
              <a:rPr lang="en-US" i="1" dirty="0"/>
              <a:t>X</a:t>
            </a:r>
            <a:r>
              <a:rPr lang="en-US" dirty="0"/>
              <a:t> is greater than or equal to 5. Thus, when using the normal approximation, we need to apply continuity correction and consider the probability that the normal random variable is greater than or equal to 4.5. </a:t>
            </a:r>
          </a:p>
          <a:p>
            <a:r>
              <a:rPr lang="en-US" dirty="0"/>
              <a:t>Using the normal random variable </a:t>
            </a:r>
            <a:r>
              <a:rPr lang="en-US" i="1" dirty="0"/>
              <a:t>Y</a:t>
            </a:r>
            <a:r>
              <a:rPr lang="en-US" dirty="0"/>
              <a:t> with a mean of 10 and a standard deviation of 2.2361 to approximate the binomial using continuity correction,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8.6.1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a:p>
            <a:r>
              <a:rPr lang="en-US" dirty="0"/>
              <a:t>Thus, the probability that the binomial random variable is greater than 4 is </a:t>
            </a:r>
            <a:r>
              <a:rPr lang="en-US" dirty="0">
                <a:solidFill>
                  <a:srgbClr val="FF0000"/>
                </a:solidFill>
              </a:rPr>
              <a:t>0.9931</a:t>
            </a:r>
            <a:r>
              <a:rPr lang="en-US" dirty="0"/>
              <a:t>. </a:t>
            </a:r>
          </a:p>
        </p:txBody>
      </p:sp>
      <p:graphicFrame>
        <p:nvGraphicFramePr>
          <p:cNvPr id="102404" name="Object 4"/>
          <p:cNvGraphicFramePr>
            <a:graphicFrameLocks noChangeAspect="1"/>
          </p:cNvGraphicFramePr>
          <p:nvPr/>
        </p:nvGraphicFramePr>
        <p:xfrm>
          <a:off x="457200" y="1524000"/>
          <a:ext cx="1447800" cy="469900"/>
        </p:xfrm>
        <a:graphic>
          <a:graphicData uri="http://schemas.openxmlformats.org/presentationml/2006/ole">
            <mc:AlternateContent xmlns:mc="http://schemas.openxmlformats.org/markup-compatibility/2006">
              <mc:Choice xmlns:v="urn:schemas-microsoft-com:vml" Requires="v">
                <p:oleObj spid="_x0000_s102447" name="Equation" r:id="rId3" imgW="1447560" imgH="469800" progId="Equation.DSMT4">
                  <p:embed/>
                </p:oleObj>
              </mc:Choice>
              <mc:Fallback>
                <p:oleObj name="Equation" r:id="rId3" imgW="1447560" imgH="4698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524000"/>
                        <a:ext cx="1447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06" name="Object 6"/>
          <p:cNvGraphicFramePr>
            <a:graphicFrameLocks noChangeAspect="1"/>
          </p:cNvGraphicFramePr>
          <p:nvPr/>
        </p:nvGraphicFramePr>
        <p:xfrm>
          <a:off x="1946945" y="2425700"/>
          <a:ext cx="2082800" cy="469900"/>
        </p:xfrm>
        <a:graphic>
          <a:graphicData uri="http://schemas.openxmlformats.org/presentationml/2006/ole">
            <mc:AlternateContent xmlns:mc="http://schemas.openxmlformats.org/markup-compatibility/2006">
              <mc:Choice xmlns:v="urn:schemas-microsoft-com:vml" Requires="v">
                <p:oleObj spid="_x0000_s102448" name="Equation" r:id="rId5" imgW="2082600" imgH="469800" progId="Equation.DSMT4">
                  <p:embed/>
                </p:oleObj>
              </mc:Choice>
              <mc:Fallback>
                <p:oleObj name="Equation" r:id="rId5" imgW="2082600" imgH="4698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46945" y="2425700"/>
                        <a:ext cx="208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07" name="Object 7"/>
          <p:cNvGraphicFramePr>
            <a:graphicFrameLocks noChangeAspect="1"/>
          </p:cNvGraphicFramePr>
          <p:nvPr/>
        </p:nvGraphicFramePr>
        <p:xfrm>
          <a:off x="1930167" y="3035300"/>
          <a:ext cx="2552700" cy="469900"/>
        </p:xfrm>
        <a:graphic>
          <a:graphicData uri="http://schemas.openxmlformats.org/presentationml/2006/ole">
            <mc:AlternateContent xmlns:mc="http://schemas.openxmlformats.org/markup-compatibility/2006">
              <mc:Choice xmlns:v="urn:schemas-microsoft-com:vml" Requires="v">
                <p:oleObj spid="_x0000_s102449" name="Equation" r:id="rId7" imgW="2552400" imgH="469800" progId="Equation.DSMT4">
                  <p:embed/>
                </p:oleObj>
              </mc:Choice>
              <mc:Fallback>
                <p:oleObj name="Equation" r:id="rId7" imgW="2552400" imgH="46980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30167" y="3035300"/>
                        <a:ext cx="255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08" name="Object 8"/>
          <p:cNvGraphicFramePr>
            <a:graphicFrameLocks noChangeAspect="1"/>
          </p:cNvGraphicFramePr>
          <p:nvPr/>
        </p:nvGraphicFramePr>
        <p:xfrm>
          <a:off x="1939255" y="3670300"/>
          <a:ext cx="1752600" cy="292100"/>
        </p:xfrm>
        <a:graphic>
          <a:graphicData uri="http://schemas.openxmlformats.org/presentationml/2006/ole">
            <mc:AlternateContent xmlns:mc="http://schemas.openxmlformats.org/markup-compatibility/2006">
              <mc:Choice xmlns:v="urn:schemas-microsoft-com:vml" Requires="v">
                <p:oleObj spid="_x0000_s102450" name="Equation" r:id="rId9" imgW="1752480" imgH="291960" progId="Equation.DSMT4">
                  <p:embed/>
                </p:oleObj>
              </mc:Choice>
              <mc:Fallback>
                <p:oleObj name="Equation" r:id="rId9" imgW="1752480" imgH="29196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39255" y="3670300"/>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09" name="Object 9"/>
          <p:cNvGraphicFramePr>
            <a:graphicFrameLocks noChangeAspect="1"/>
          </p:cNvGraphicFramePr>
          <p:nvPr/>
        </p:nvGraphicFramePr>
        <p:xfrm>
          <a:off x="1939255" y="4233644"/>
          <a:ext cx="1358900" cy="292100"/>
        </p:xfrm>
        <a:graphic>
          <a:graphicData uri="http://schemas.openxmlformats.org/presentationml/2006/ole">
            <mc:AlternateContent xmlns:mc="http://schemas.openxmlformats.org/markup-compatibility/2006">
              <mc:Choice xmlns:v="urn:schemas-microsoft-com:vml" Requires="v">
                <p:oleObj spid="_x0000_s102451" name="Equation" r:id="rId11" imgW="1358640" imgH="291960" progId="Equation.DSMT4">
                  <p:embed/>
                </p:oleObj>
              </mc:Choice>
              <mc:Fallback>
                <p:oleObj name="Equation" r:id="rId11" imgW="1358640" imgH="29196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39255" y="4233644"/>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10" name="Object 10"/>
          <p:cNvGraphicFramePr>
            <a:graphicFrameLocks noChangeAspect="1"/>
          </p:cNvGraphicFramePr>
          <p:nvPr/>
        </p:nvGraphicFramePr>
        <p:xfrm>
          <a:off x="1921778" y="1295400"/>
          <a:ext cx="2527300" cy="927100"/>
        </p:xfrm>
        <a:graphic>
          <a:graphicData uri="http://schemas.openxmlformats.org/presentationml/2006/ole">
            <mc:AlternateContent xmlns:mc="http://schemas.openxmlformats.org/markup-compatibility/2006">
              <mc:Choice xmlns:v="urn:schemas-microsoft-com:vml" Requires="v">
                <p:oleObj spid="_x0000_s102452" name="Equation" r:id="rId13" imgW="2527200" imgH="927000" progId="Equation.DSMT4">
                  <p:embed/>
                </p:oleObj>
              </mc:Choice>
              <mc:Fallback>
                <p:oleObj name="Equation" r:id="rId13" imgW="2527200" imgH="92700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21778" y="1295400"/>
                        <a:ext cx="2527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02411" name="Picture 11"/>
          <p:cNvPicPr>
            <a:picLocks noChangeAspect="1" noChangeArrowheads="1"/>
          </p:cNvPicPr>
          <p:nvPr/>
        </p:nvPicPr>
        <p:blipFill>
          <a:blip r:embed="rId15" cstate="print">
            <a:clrChange>
              <a:clrFrom>
                <a:srgbClr val="FFFFFF"/>
              </a:clrFrom>
              <a:clrTo>
                <a:srgbClr val="FFFFFF">
                  <a:alpha val="0"/>
                </a:srgbClr>
              </a:clrTo>
            </a:clrChange>
          </a:blip>
          <a:srcRect/>
          <a:stretch>
            <a:fillRect/>
          </a:stretch>
        </p:blipFill>
        <p:spPr bwMode="auto">
          <a:xfrm>
            <a:off x="4648200" y="1524000"/>
            <a:ext cx="4206240" cy="285578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0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0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0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0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Binomial Distribution</a:t>
            </a:r>
          </a:p>
        </p:txBody>
      </p:sp>
      <p:sp>
        <p:nvSpPr>
          <p:cNvPr id="3" name="Content Placeholder 2"/>
          <p:cNvSpPr>
            <a:spLocks noGrp="1"/>
          </p:cNvSpPr>
          <p:nvPr>
            <p:ph idx="1"/>
          </p:nvPr>
        </p:nvSpPr>
        <p:spPr>
          <a:xfrm>
            <a:off x="458972" y="1295400"/>
            <a:ext cx="8229600" cy="3657600"/>
          </a:xfrm>
          <a:noFill/>
          <a:ln w="28575">
            <a:solidFill>
              <a:srgbClr val="FF0000"/>
            </a:solidFill>
          </a:ln>
        </p:spPr>
        <p:txBody>
          <a:bodyPr/>
          <a:lstStyle/>
          <a:p>
            <a:pPr algn="ctr"/>
            <a:r>
              <a:rPr lang="en-US" dirty="0">
                <a:solidFill>
                  <a:srgbClr val="000000"/>
                </a:solidFill>
              </a:rPr>
              <a:t>Note</a:t>
            </a:r>
          </a:p>
          <a:p>
            <a:r>
              <a:rPr lang="en-US" dirty="0">
                <a:solidFill>
                  <a:srgbClr val="000000"/>
                </a:solidFill>
              </a:rPr>
              <a:t>The method of approximating the binomial with the normal distribution was developed in the 18th century before something like a calculator existed. Now it is practical to find the true probabilities using technology. However, it is still important to understand the normal approximation concept as we will use this idea in a later section</a:t>
            </a:r>
            <a:r>
              <a:rPr lang="en-US" dirty="0" smtClean="0">
                <a:solidFill>
                  <a:srgbClr val="000000"/>
                </a:solidFill>
              </a:rPr>
              <a:t>.</a:t>
            </a:r>
            <a:endParaRPr lang="en-US" dirty="0">
              <a:solidFill>
                <a:srgbClr val="000000"/>
              </a:solidFill>
            </a:endParaRPr>
          </a:p>
        </p:txBody>
      </p:sp>
    </p:spTree>
    <p:extLst>
      <p:ext uri="{BB962C8B-B14F-4D97-AF65-F5344CB8AC3E}">
        <p14:creationId xmlns:p14="http://schemas.microsoft.com/office/powerpoint/2010/main" val="23276236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8.6.2</a:t>
            </a:r>
          </a:p>
        </p:txBody>
      </p:sp>
      <p:sp>
        <p:nvSpPr>
          <p:cNvPr id="3" name="Content Placeholder 2"/>
          <p:cNvSpPr>
            <a:spLocks noGrp="1"/>
          </p:cNvSpPr>
          <p:nvPr>
            <p:ph idx="1"/>
          </p:nvPr>
        </p:nvSpPr>
        <p:spPr/>
        <p:txBody>
          <a:bodyPr>
            <a:normAutofit lnSpcReduction="10000"/>
          </a:bodyPr>
          <a:lstStyle/>
          <a:p>
            <a:r>
              <a:rPr lang="en-US" dirty="0"/>
              <a:t>An advertising agency hired on behalf of Tech’s development office conducted an ad campaign aimed at making alumni aware of their new capital campaign. Upon completion of the new campaign, the agency claimed that </a:t>
            </a:r>
            <a:r>
              <a:rPr lang="en-US" dirty="0">
                <a:solidFill>
                  <a:srgbClr val="0000FF"/>
                </a:solidFill>
              </a:rPr>
              <a:t>20%</a:t>
            </a:r>
            <a:r>
              <a:rPr lang="en-US" dirty="0"/>
              <a:t> of alumni in the state were aware of the new campaign. To validate the claim of the agency, the development office surveyed </a:t>
            </a:r>
            <a:r>
              <a:rPr lang="en-US" dirty="0">
                <a:solidFill>
                  <a:srgbClr val="0000FF"/>
                </a:solidFill>
              </a:rPr>
              <a:t>1000</a:t>
            </a:r>
            <a:r>
              <a:rPr lang="en-US" dirty="0"/>
              <a:t> alumni in the state and found that </a:t>
            </a:r>
            <a:r>
              <a:rPr lang="en-US" dirty="0">
                <a:solidFill>
                  <a:srgbClr val="0000FF"/>
                </a:solidFill>
              </a:rPr>
              <a:t>150</a:t>
            </a:r>
            <a:r>
              <a:rPr lang="en-US" dirty="0"/>
              <a:t> were aware of the campaign. Assuming that the ad agency’s claim is true, what is the probability that no more than </a:t>
            </a:r>
            <a:r>
              <a:rPr lang="en-US" dirty="0">
                <a:solidFill>
                  <a:srgbClr val="0000FF"/>
                </a:solidFill>
              </a:rPr>
              <a:t>150</a:t>
            </a:r>
            <a:r>
              <a:rPr lang="en-US" dirty="0"/>
              <a:t> of the alumni in the random sample were aware of the new campaign?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8.6.2 (cont.)</a:t>
            </a:r>
          </a:p>
        </p:txBody>
      </p:sp>
      <p:sp>
        <p:nvSpPr>
          <p:cNvPr id="3" name="Content Placeholder 2"/>
          <p:cNvSpPr>
            <a:spLocks noGrp="1"/>
          </p:cNvSpPr>
          <p:nvPr>
            <p:ph idx="1"/>
          </p:nvPr>
        </p:nvSpPr>
        <p:spPr/>
        <p:txBody>
          <a:bodyPr/>
          <a:lstStyle/>
          <a:p>
            <a:pPr>
              <a:spcBef>
                <a:spcPts val="0"/>
              </a:spcBef>
            </a:pPr>
            <a:r>
              <a:rPr lang="en-US" b="1" dirty="0"/>
              <a:t>Solution</a:t>
            </a:r>
          </a:p>
          <a:p>
            <a:pPr>
              <a:spcBef>
                <a:spcPts val="0"/>
              </a:spcBef>
            </a:pPr>
            <a:r>
              <a:rPr lang="en-US" dirty="0"/>
              <a:t>Let </a:t>
            </a:r>
            <a:r>
              <a:rPr lang="en-US" i="1" dirty="0"/>
              <a:t>X</a:t>
            </a:r>
            <a:r>
              <a:rPr lang="en-US" dirty="0"/>
              <a:t> = the number of alumni that were aware of the campaign. </a:t>
            </a:r>
          </a:p>
          <a:p>
            <a:pPr>
              <a:spcBef>
                <a:spcPts val="0"/>
              </a:spcBef>
            </a:pPr>
            <a:r>
              <a:rPr lang="en-US" i="1" dirty="0"/>
              <a:t>X</a:t>
            </a:r>
            <a:r>
              <a:rPr lang="en-US" dirty="0"/>
              <a:t> is a binomial random variable with </a:t>
            </a:r>
            <a:r>
              <a:rPr lang="en-US" i="1" dirty="0"/>
              <a:t>n</a:t>
            </a:r>
            <a:r>
              <a:rPr lang="en-US" dirty="0"/>
              <a:t> = 1000 and         </a:t>
            </a:r>
            <a:r>
              <a:rPr lang="en-US" i="1" dirty="0"/>
              <a:t>p</a:t>
            </a:r>
            <a:r>
              <a:rPr lang="en-US" dirty="0"/>
              <a:t> = 0.20. </a:t>
            </a:r>
          </a:p>
          <a:p>
            <a:pPr>
              <a:spcBef>
                <a:spcPts val="0"/>
              </a:spcBef>
            </a:pPr>
            <a:r>
              <a:rPr lang="en-US" dirty="0"/>
              <a:t>So, </a:t>
            </a:r>
            <a:r>
              <a:rPr lang="en-US" i="1" dirty="0" err="1"/>
              <a:t>np</a:t>
            </a:r>
            <a:r>
              <a:rPr lang="en-US" dirty="0"/>
              <a:t> = 200 and </a:t>
            </a:r>
            <a:r>
              <a:rPr lang="en-US" i="1" dirty="0"/>
              <a:t>n</a:t>
            </a:r>
            <a:r>
              <a:rPr lang="en-US" dirty="0"/>
              <a:t>(1 – </a:t>
            </a:r>
            <a:r>
              <a:rPr lang="en-US" i="1" dirty="0"/>
              <a:t>p</a:t>
            </a:r>
            <a:r>
              <a:rPr lang="en-US" dirty="0"/>
              <a:t>) = 800. Therefore, the normal distribution is appropriate to use as an approximation to the binomial distribution. </a:t>
            </a:r>
          </a:p>
          <a:p>
            <a:pPr>
              <a:spcBef>
                <a:spcPts val="0"/>
              </a:spcBef>
            </a:pPr>
            <a:r>
              <a:rPr lang="en-US" dirty="0"/>
              <a:t>The mean is </a:t>
            </a:r>
            <a:r>
              <a:rPr lang="el-GR" i="1" dirty="0">
                <a:latin typeface="Cambria Math" panose="02040503050406030204" pitchFamily="18" charset="0"/>
                <a:ea typeface="Cambria Math" panose="02040503050406030204" pitchFamily="18" charset="0"/>
              </a:rPr>
              <a:t>μ</a:t>
            </a:r>
            <a:r>
              <a:rPr lang="en-US" dirty="0"/>
              <a:t> = </a:t>
            </a:r>
            <a:r>
              <a:rPr lang="en-US" i="1" dirty="0"/>
              <a:t>np </a:t>
            </a:r>
            <a:r>
              <a:rPr lang="en-US" dirty="0"/>
              <a:t>= 200 and the standard deviation is </a:t>
            </a:r>
          </a:p>
        </p:txBody>
      </p:sp>
      <p:graphicFrame>
        <p:nvGraphicFramePr>
          <p:cNvPr id="107522" name="Object 2"/>
          <p:cNvGraphicFramePr>
            <a:graphicFrameLocks noChangeAspect="1"/>
          </p:cNvGraphicFramePr>
          <p:nvPr>
            <p:extLst>
              <p:ext uri="{D42A27DB-BD31-4B8C-83A1-F6EECF244321}">
                <p14:modId xmlns:p14="http://schemas.microsoft.com/office/powerpoint/2010/main" val="3254177650"/>
              </p:ext>
            </p:extLst>
          </p:nvPr>
        </p:nvGraphicFramePr>
        <p:xfrm>
          <a:off x="1739900" y="5334000"/>
          <a:ext cx="2171700" cy="571500"/>
        </p:xfrm>
        <a:graphic>
          <a:graphicData uri="http://schemas.openxmlformats.org/presentationml/2006/ole">
            <mc:AlternateContent xmlns:mc="http://schemas.openxmlformats.org/markup-compatibility/2006">
              <mc:Choice xmlns:v="urn:schemas-microsoft-com:vml" Requires="v">
                <p:oleObj spid="_x0000_s107543" name="Equation" r:id="rId3" imgW="2171520" imgH="571320" progId="Equation.DSMT4">
                  <p:embed/>
                </p:oleObj>
              </mc:Choice>
              <mc:Fallback>
                <p:oleObj name="Equation" r:id="rId3" imgW="2171520" imgH="571320" progId="Equation.DSMT4">
                  <p:embed/>
                  <p:pic>
                    <p:nvPicPr>
                      <p:cNvPr id="0" name="Picture 2"/>
                      <p:cNvPicPr>
                        <a:picLocks noChangeAspect="1" noChangeArrowheads="1"/>
                      </p:cNvPicPr>
                      <p:nvPr/>
                    </p:nvPicPr>
                    <p:blipFill>
                      <a:blip r:embed="rId4"/>
                      <a:srcRect/>
                      <a:stretch>
                        <a:fillRect/>
                      </a:stretch>
                    </p:blipFill>
                    <p:spPr bwMode="auto">
                      <a:xfrm>
                        <a:off x="1739900" y="5334000"/>
                        <a:ext cx="2171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7523" name="Object 3"/>
          <p:cNvGraphicFramePr>
            <a:graphicFrameLocks noChangeAspect="1"/>
          </p:cNvGraphicFramePr>
          <p:nvPr/>
        </p:nvGraphicFramePr>
        <p:xfrm>
          <a:off x="3962400" y="5360988"/>
          <a:ext cx="1092200" cy="444500"/>
        </p:xfrm>
        <a:graphic>
          <a:graphicData uri="http://schemas.openxmlformats.org/presentationml/2006/ole">
            <mc:AlternateContent xmlns:mc="http://schemas.openxmlformats.org/markup-compatibility/2006">
              <mc:Choice xmlns:v="urn:schemas-microsoft-com:vml" Requires="v">
                <p:oleObj spid="_x0000_s107544" name="Equation" r:id="rId5" imgW="1091880" imgH="444240" progId="Equation.DSMT4">
                  <p:embed/>
                </p:oleObj>
              </mc:Choice>
              <mc:Fallback>
                <p:oleObj name="Equation" r:id="rId5" imgW="1091880" imgH="444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62400" y="5360988"/>
                        <a:ext cx="1092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7524" name="Object 4"/>
          <p:cNvGraphicFramePr>
            <a:graphicFrameLocks noChangeAspect="1"/>
          </p:cNvGraphicFramePr>
          <p:nvPr>
            <p:extLst>
              <p:ext uri="{D42A27DB-BD31-4B8C-83A1-F6EECF244321}">
                <p14:modId xmlns:p14="http://schemas.microsoft.com/office/powerpoint/2010/main" val="3041805959"/>
              </p:ext>
            </p:extLst>
          </p:nvPr>
        </p:nvGraphicFramePr>
        <p:xfrm>
          <a:off x="5105400" y="5491008"/>
          <a:ext cx="1524000" cy="292100"/>
        </p:xfrm>
        <a:graphic>
          <a:graphicData uri="http://schemas.openxmlformats.org/presentationml/2006/ole">
            <mc:AlternateContent xmlns:mc="http://schemas.openxmlformats.org/markup-compatibility/2006">
              <mc:Choice xmlns:v="urn:schemas-microsoft-com:vml" Requires="v">
                <p:oleObj spid="_x0000_s107545" name="Equation" r:id="rId7" imgW="1523880" imgH="291960" progId="Equation.DSMT4">
                  <p:embed/>
                </p:oleObj>
              </mc:Choice>
              <mc:Fallback>
                <p:oleObj name="Equation" r:id="rId7" imgW="1523880" imgH="291960" progId="Equation.DSMT4">
                  <p:embed/>
                  <p:pic>
                    <p:nvPicPr>
                      <p:cNvPr id="0" name="Picture 4"/>
                      <p:cNvPicPr>
                        <a:picLocks noChangeAspect="1" noChangeArrowheads="1"/>
                      </p:cNvPicPr>
                      <p:nvPr/>
                    </p:nvPicPr>
                    <p:blipFill>
                      <a:blip r:embed="rId8"/>
                      <a:srcRect/>
                      <a:stretch>
                        <a:fillRect/>
                      </a:stretch>
                    </p:blipFill>
                    <p:spPr bwMode="auto">
                      <a:xfrm>
                        <a:off x="5105400" y="5491008"/>
                        <a:ext cx="1524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75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75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75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8.6.2 (cont.)</a:t>
            </a:r>
          </a:p>
        </p:txBody>
      </p:sp>
      <p:sp>
        <p:nvSpPr>
          <p:cNvPr id="3" name="Content Placeholder 2"/>
          <p:cNvSpPr>
            <a:spLocks noGrp="1"/>
          </p:cNvSpPr>
          <p:nvPr>
            <p:ph idx="1"/>
          </p:nvPr>
        </p:nvSpPr>
        <p:spPr/>
        <p:txBody>
          <a:bodyPr/>
          <a:lstStyle/>
          <a:p>
            <a:r>
              <a:rPr lang="en-US" dirty="0"/>
              <a:t>We are interested in the probability that no more than 150 of the alumni in the sample were aware of the campaign, or </a:t>
            </a:r>
            <a:r>
              <a:rPr lang="en-US" i="1" dirty="0"/>
              <a:t>P</a:t>
            </a:r>
            <a:r>
              <a:rPr lang="en-US" dirty="0"/>
              <a:t>(</a:t>
            </a:r>
            <a:r>
              <a:rPr lang="en-US" i="1" dirty="0"/>
              <a:t>X</a:t>
            </a:r>
            <a:r>
              <a:rPr lang="en-US" dirty="0"/>
              <a:t> ≤ 150). However, since we are using the normal distribution to approximate the binomial, continuity correction must be applied. </a:t>
            </a:r>
          </a:p>
          <a:p>
            <a:r>
              <a:rPr lang="en-US" dirty="0"/>
              <a:t>Let </a:t>
            </a:r>
            <a:r>
              <a:rPr lang="en-US" i="1" dirty="0"/>
              <a:t>Y</a:t>
            </a:r>
            <a:r>
              <a:rPr lang="en-US" dirty="0"/>
              <a:t> be a normally distributed random variable with a mean of 200 and a standard deviation of 12.6491.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8.6.2 (cont.)</a:t>
            </a:r>
          </a:p>
        </p:txBody>
      </p:sp>
      <p:sp>
        <p:nvSpPr>
          <p:cNvPr id="3" name="Content Placeholder 2"/>
          <p:cNvSpPr>
            <a:spLocks noGrp="1"/>
          </p:cNvSpPr>
          <p:nvPr>
            <p:ph idx="1"/>
          </p:nvPr>
        </p:nvSpPr>
        <p:spPr/>
        <p:txBody>
          <a:bodyPr>
            <a:normAutofit lnSpcReduction="10000"/>
          </a:bodyPr>
          <a:lstStyle/>
          <a:p>
            <a:r>
              <a:rPr lang="en-US" dirty="0"/>
              <a:t>Applying continuity correction, we are interested in the following probability. </a:t>
            </a:r>
          </a:p>
          <a:p>
            <a:endParaRPr lang="en-US" dirty="0"/>
          </a:p>
          <a:p>
            <a:endParaRPr lang="en-US" dirty="0"/>
          </a:p>
          <a:p>
            <a:endParaRPr lang="en-US" dirty="0"/>
          </a:p>
          <a:p>
            <a:r>
              <a:rPr lang="en-US" dirty="0"/>
              <a:t>Thus, if the marketing agency’s claim is true, the probability that 150 or fewer alumni are aware of the campaign is practically </a:t>
            </a:r>
            <a:r>
              <a:rPr lang="en-US" dirty="0">
                <a:solidFill>
                  <a:srgbClr val="FF0000"/>
                </a:solidFill>
              </a:rPr>
              <a:t>zero</a:t>
            </a:r>
            <a:r>
              <a:rPr lang="en-US" dirty="0"/>
              <a:t>. This would lead the development office to believe that the agency’s claim is false.</a:t>
            </a:r>
          </a:p>
        </p:txBody>
      </p:sp>
      <p:graphicFrame>
        <p:nvGraphicFramePr>
          <p:cNvPr id="104451" name="Object 3"/>
          <p:cNvGraphicFramePr>
            <a:graphicFrameLocks noChangeAspect="1"/>
          </p:cNvGraphicFramePr>
          <p:nvPr/>
        </p:nvGraphicFramePr>
        <p:xfrm>
          <a:off x="532276" y="2578100"/>
          <a:ext cx="1778000" cy="469900"/>
        </p:xfrm>
        <a:graphic>
          <a:graphicData uri="http://schemas.openxmlformats.org/presentationml/2006/ole">
            <mc:AlternateContent xmlns:mc="http://schemas.openxmlformats.org/markup-compatibility/2006">
              <mc:Choice xmlns:v="urn:schemas-microsoft-com:vml" Requires="v">
                <p:oleObj spid="_x0000_s104472" name="Equation" r:id="rId3" imgW="1777680" imgH="469800" progId="Equation.DSMT4">
                  <p:embed/>
                </p:oleObj>
              </mc:Choice>
              <mc:Fallback>
                <p:oleObj name="Equation" r:id="rId3" imgW="177768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2276" y="2578100"/>
                        <a:ext cx="1778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4452" name="Object 4"/>
          <p:cNvGraphicFramePr>
            <a:graphicFrameLocks noChangeAspect="1"/>
          </p:cNvGraphicFramePr>
          <p:nvPr>
            <p:extLst>
              <p:ext uri="{D42A27DB-BD31-4B8C-83A1-F6EECF244321}">
                <p14:modId xmlns:p14="http://schemas.microsoft.com/office/powerpoint/2010/main" val="4066688420"/>
              </p:ext>
            </p:extLst>
          </p:nvPr>
        </p:nvGraphicFramePr>
        <p:xfrm>
          <a:off x="2362200" y="2346016"/>
          <a:ext cx="3048000" cy="927100"/>
        </p:xfrm>
        <a:graphic>
          <a:graphicData uri="http://schemas.openxmlformats.org/presentationml/2006/ole">
            <mc:AlternateContent xmlns:mc="http://schemas.openxmlformats.org/markup-compatibility/2006">
              <mc:Choice xmlns:v="urn:schemas-microsoft-com:vml" Requires="v">
                <p:oleObj spid="_x0000_s104473" name="Equation" r:id="rId5" imgW="3047760" imgH="927000" progId="Equation.DSMT4">
                  <p:embed/>
                </p:oleObj>
              </mc:Choice>
              <mc:Fallback>
                <p:oleObj name="Equation" r:id="rId5" imgW="3047760" imgH="927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62200" y="2346016"/>
                        <a:ext cx="30480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4453" name="Object 5"/>
          <p:cNvGraphicFramePr>
            <a:graphicFrameLocks noChangeAspect="1"/>
          </p:cNvGraphicFramePr>
          <p:nvPr/>
        </p:nvGraphicFramePr>
        <p:xfrm>
          <a:off x="5434476" y="2574616"/>
          <a:ext cx="2667000" cy="469900"/>
        </p:xfrm>
        <a:graphic>
          <a:graphicData uri="http://schemas.openxmlformats.org/presentationml/2006/ole">
            <mc:AlternateContent xmlns:mc="http://schemas.openxmlformats.org/markup-compatibility/2006">
              <mc:Choice xmlns:v="urn:schemas-microsoft-com:vml" Requires="v">
                <p:oleObj spid="_x0000_s104474" name="Equation" r:id="rId7" imgW="2666880" imgH="469800" progId="Equation.DSMT4">
                  <p:embed/>
                </p:oleObj>
              </mc:Choice>
              <mc:Fallback>
                <p:oleObj name="Equation" r:id="rId7" imgW="266688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34476" y="2574616"/>
                        <a:ext cx="2667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4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4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4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Binomial Distribution </a:t>
            </a:r>
          </a:p>
        </p:txBody>
      </p:sp>
      <p:sp>
        <p:nvSpPr>
          <p:cNvPr id="4" name="Content Placeholder 3"/>
          <p:cNvSpPr>
            <a:spLocks noGrp="1"/>
          </p:cNvSpPr>
          <p:nvPr>
            <p:ph idx="1"/>
          </p:nvPr>
        </p:nvSpPr>
        <p:spPr>
          <a:xfrm>
            <a:off x="457200" y="1280160"/>
            <a:ext cx="8229600" cy="2332946"/>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rPr>
              <a:t>The </a:t>
            </a:r>
            <a:r>
              <a:rPr lang="en-US" i="1" dirty="0">
                <a:solidFill>
                  <a:srgbClr val="000000"/>
                </a:solidFill>
              </a:rPr>
              <a:t>z</a:t>
            </a:r>
            <a:r>
              <a:rPr lang="en-US" dirty="0">
                <a:solidFill>
                  <a:srgbClr val="000000"/>
                </a:solidFill>
              </a:rPr>
              <a:t>-value </a:t>
            </a:r>
            <a:r>
              <a:rPr lang="en-US" dirty="0">
                <a:solidFill>
                  <a:srgbClr val="000000"/>
                </a:solidFill>
                <a:latin typeface="Symbol" pitchFamily="98" charset="2"/>
              </a:rPr>
              <a:t>-</a:t>
            </a:r>
            <a:r>
              <a:rPr lang="en-US" dirty="0">
                <a:solidFill>
                  <a:srgbClr val="000000"/>
                </a:solidFill>
              </a:rPr>
              <a:t>3.91 is not listed in the tables given in Appendix A. However, using technology such as a calculator or computer software, it can be calculated that the actual probability is approximately 0.000046. </a:t>
            </a:r>
            <a:endParaRPr lang="en-US" dirty="0">
              <a:solidFill>
                <a:srgbClr val="000000"/>
              </a:solidFill>
              <a:latin typeface="Calibri"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8.6.3</a:t>
            </a:r>
          </a:p>
        </p:txBody>
      </p:sp>
      <p:sp>
        <p:nvSpPr>
          <p:cNvPr id="3" name="Content Placeholder 2"/>
          <p:cNvSpPr>
            <a:spLocks noGrp="1"/>
          </p:cNvSpPr>
          <p:nvPr>
            <p:ph idx="1"/>
          </p:nvPr>
        </p:nvSpPr>
        <p:spPr/>
        <p:txBody>
          <a:bodyPr/>
          <a:lstStyle/>
          <a:p>
            <a:r>
              <a:rPr lang="en-US" dirty="0"/>
              <a:t>A popular restaurant near Tech’s campus accepts </a:t>
            </a:r>
            <a:r>
              <a:rPr lang="en-US" dirty="0">
                <a:solidFill>
                  <a:srgbClr val="0000FF"/>
                </a:solidFill>
              </a:rPr>
              <a:t>200</a:t>
            </a:r>
            <a:r>
              <a:rPr lang="en-US" dirty="0"/>
              <a:t> reservations on Saturdays, often the day of a home Tech football game. Given that many of the reservations are made weeks in advance of game day, the restaurant expects that about eight percent will be no-shows. What is the probability that the restaurant will have no more than </a:t>
            </a:r>
            <a:r>
              <a:rPr lang="en-US" dirty="0">
                <a:solidFill>
                  <a:srgbClr val="0000FF"/>
                </a:solidFill>
              </a:rPr>
              <a:t>20</a:t>
            </a:r>
            <a:r>
              <a:rPr lang="en-US" dirty="0"/>
              <a:t> no-shows on the next Saturday of a football weekend?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8.6.3 (cont.)</a:t>
            </a:r>
          </a:p>
        </p:txBody>
      </p:sp>
      <p:sp>
        <p:nvSpPr>
          <p:cNvPr id="3" name="Content Placeholder 2"/>
          <p:cNvSpPr>
            <a:spLocks noGrp="1"/>
          </p:cNvSpPr>
          <p:nvPr>
            <p:ph idx="1"/>
          </p:nvPr>
        </p:nvSpPr>
        <p:spPr/>
        <p:txBody>
          <a:bodyPr/>
          <a:lstStyle/>
          <a:p>
            <a:r>
              <a:rPr lang="en-US" b="1" dirty="0"/>
              <a:t>Solution </a:t>
            </a:r>
          </a:p>
          <a:p>
            <a:r>
              <a:rPr lang="en-US" dirty="0"/>
              <a:t>Let </a:t>
            </a:r>
            <a:r>
              <a:rPr lang="en-US" i="1" dirty="0"/>
              <a:t>X</a:t>
            </a:r>
            <a:r>
              <a:rPr lang="en-US" dirty="0"/>
              <a:t> = the number of no-shows. </a:t>
            </a:r>
          </a:p>
          <a:p>
            <a:r>
              <a:rPr lang="en-US" i="1" dirty="0"/>
              <a:t>X</a:t>
            </a:r>
            <a:r>
              <a:rPr lang="en-US" dirty="0"/>
              <a:t> is a binomial random variable with </a:t>
            </a:r>
            <a:r>
              <a:rPr lang="en-US" i="1" dirty="0"/>
              <a:t>n</a:t>
            </a:r>
            <a:r>
              <a:rPr lang="en-US" dirty="0"/>
              <a:t> = 200 and           </a:t>
            </a:r>
            <a:r>
              <a:rPr lang="en-US" i="1" dirty="0"/>
              <a:t>p</a:t>
            </a:r>
            <a:r>
              <a:rPr lang="en-US" dirty="0"/>
              <a:t> = 0.08. </a:t>
            </a:r>
          </a:p>
          <a:p>
            <a:r>
              <a:rPr lang="en-US" dirty="0"/>
              <a:t>Since </a:t>
            </a:r>
            <a:r>
              <a:rPr lang="en-US" i="1" dirty="0" err="1"/>
              <a:t>np</a:t>
            </a:r>
            <a:r>
              <a:rPr lang="en-US" dirty="0"/>
              <a:t> = 16 and </a:t>
            </a:r>
            <a:r>
              <a:rPr lang="en-US" i="1" dirty="0"/>
              <a:t>n</a:t>
            </a:r>
            <a:r>
              <a:rPr lang="en-US" dirty="0"/>
              <a:t>(1 – </a:t>
            </a:r>
            <a:r>
              <a:rPr lang="en-US" i="1" dirty="0"/>
              <a:t>p</a:t>
            </a:r>
            <a:r>
              <a:rPr lang="en-US" dirty="0"/>
              <a:t>) = 184 are both greater than 10, the normal distribution can be used to approximate the binomial probability. </a:t>
            </a:r>
          </a:p>
          <a:p>
            <a:r>
              <a:rPr lang="en-US" dirty="0"/>
              <a:t>For the binomial, </a:t>
            </a:r>
            <a:r>
              <a:rPr lang="el-GR" i="1" dirty="0">
                <a:latin typeface="Cambria Math" panose="02040503050406030204" pitchFamily="18" charset="0"/>
                <a:ea typeface="Cambria Math" panose="02040503050406030204" pitchFamily="18" charset="0"/>
              </a:rPr>
              <a:t>μ</a:t>
            </a:r>
            <a:r>
              <a:rPr lang="el-GR" dirty="0"/>
              <a:t> = </a:t>
            </a:r>
            <a:r>
              <a:rPr lang="en-US" i="1" dirty="0" err="1"/>
              <a:t>np</a:t>
            </a:r>
            <a:r>
              <a:rPr lang="en-US" dirty="0"/>
              <a:t> </a:t>
            </a:r>
            <a:r>
              <a:rPr lang="el-GR" dirty="0"/>
              <a:t>= </a:t>
            </a:r>
            <a:r>
              <a:rPr lang="en-US" dirty="0"/>
              <a:t>16 and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pPr marL="457200" indent="-457200">
              <a:buFont typeface="Courier New" panose="02070309020205020404" pitchFamily="49" charset="0"/>
              <a:buChar char="o"/>
            </a:pPr>
            <a:r>
              <a:rPr lang="en-US" dirty="0"/>
              <a:t>Calculate probabilities by </a:t>
            </a:r>
            <a:r>
              <a:rPr lang="en-US" dirty="0" smtClean="0"/>
              <a:t>approximation.</a:t>
            </a:r>
            <a:endParaRPr lang="en-US" dirty="0"/>
          </a:p>
          <a:p>
            <a:pPr marL="457200" indent="-457200">
              <a:buFont typeface="Courier New" panose="02070309020205020404" pitchFamily="49" charset="0"/>
              <a:buChar char="o"/>
            </a:pPr>
            <a:r>
              <a:rPr lang="en-US" dirty="0"/>
              <a:t>Verify the conditions required to use the normal distribution as an </a:t>
            </a:r>
            <a:r>
              <a:rPr lang="en-US" dirty="0" smtClean="0"/>
              <a:t>approximation.</a:t>
            </a:r>
            <a:endParaRPr lang="en-US" dirty="0"/>
          </a:p>
          <a:p>
            <a:pPr marL="457200" indent="-457200">
              <a:buFont typeface="Courier New" panose="02070309020205020404" pitchFamily="49" charset="0"/>
              <a:buChar char="o"/>
            </a:pPr>
            <a:endParaRPr lang="en-US" dirty="0"/>
          </a:p>
        </p:txBody>
      </p:sp>
    </p:spTree>
    <p:extLst>
      <p:ext uri="{BB962C8B-B14F-4D97-AF65-F5344CB8AC3E}">
        <p14:creationId xmlns:p14="http://schemas.microsoft.com/office/powerpoint/2010/main" val="41451619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8.6.3 (cont.)</a:t>
            </a:r>
          </a:p>
        </p:txBody>
      </p:sp>
      <p:sp>
        <p:nvSpPr>
          <p:cNvPr id="3" name="Content Placeholder 2"/>
          <p:cNvSpPr>
            <a:spLocks noGrp="1"/>
          </p:cNvSpPr>
          <p:nvPr>
            <p:ph idx="1"/>
          </p:nvPr>
        </p:nvSpPr>
        <p:spPr/>
        <p:txBody>
          <a:bodyPr/>
          <a:lstStyle/>
          <a:p>
            <a:endParaRPr lang="en-US" dirty="0"/>
          </a:p>
          <a:p>
            <a:endParaRPr lang="en-US" sz="2000" dirty="0"/>
          </a:p>
          <a:p>
            <a:r>
              <a:rPr lang="en-US" dirty="0"/>
              <a:t>Using the normal random variable </a:t>
            </a:r>
            <a:r>
              <a:rPr lang="en-US" i="1" dirty="0"/>
              <a:t>Y</a:t>
            </a:r>
            <a:r>
              <a:rPr lang="en-US" dirty="0"/>
              <a:t> with a mean of 16 and a standard deviation of 3.8367 to approximate the binomial without continuity correction results in </a:t>
            </a:r>
          </a:p>
          <a:p>
            <a:endParaRPr lang="en-US" dirty="0"/>
          </a:p>
          <a:p>
            <a:endParaRPr lang="en-US" dirty="0"/>
          </a:p>
          <a:p>
            <a:r>
              <a:rPr lang="en-US" dirty="0"/>
              <a:t>Using continuity correction, </a:t>
            </a:r>
          </a:p>
        </p:txBody>
      </p:sp>
      <p:graphicFrame>
        <p:nvGraphicFramePr>
          <p:cNvPr id="105477" name="Object 5"/>
          <p:cNvGraphicFramePr>
            <a:graphicFrameLocks noChangeAspect="1"/>
          </p:cNvGraphicFramePr>
          <p:nvPr>
            <p:extLst>
              <p:ext uri="{D42A27DB-BD31-4B8C-83A1-F6EECF244321}">
                <p14:modId xmlns:p14="http://schemas.microsoft.com/office/powerpoint/2010/main" val="82010278"/>
              </p:ext>
            </p:extLst>
          </p:nvPr>
        </p:nvGraphicFramePr>
        <p:xfrm>
          <a:off x="273050" y="1447800"/>
          <a:ext cx="2171700" cy="571500"/>
        </p:xfrm>
        <a:graphic>
          <a:graphicData uri="http://schemas.openxmlformats.org/presentationml/2006/ole">
            <mc:AlternateContent xmlns:mc="http://schemas.openxmlformats.org/markup-compatibility/2006">
              <mc:Choice xmlns:v="urn:schemas-microsoft-com:vml" Requires="v">
                <p:oleObj spid="_x0000_s105554" name="Equation" r:id="rId3" imgW="2171520" imgH="571320" progId="Equation.DSMT4">
                  <p:embed/>
                </p:oleObj>
              </mc:Choice>
              <mc:Fallback>
                <p:oleObj name="Equation" r:id="rId3" imgW="2171520" imgH="571320" progId="Equation.DSMT4">
                  <p:embed/>
                  <p:pic>
                    <p:nvPicPr>
                      <p:cNvPr id="0" name="Picture 5"/>
                      <p:cNvPicPr>
                        <a:picLocks noChangeAspect="1" noChangeArrowheads="1"/>
                      </p:cNvPicPr>
                      <p:nvPr/>
                    </p:nvPicPr>
                    <p:blipFill>
                      <a:blip r:embed="rId4"/>
                      <a:srcRect/>
                      <a:stretch>
                        <a:fillRect/>
                      </a:stretch>
                    </p:blipFill>
                    <p:spPr bwMode="auto">
                      <a:xfrm>
                        <a:off x="273050" y="1447800"/>
                        <a:ext cx="2171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78" name="Object 6"/>
          <p:cNvGraphicFramePr>
            <a:graphicFrameLocks noChangeAspect="1"/>
          </p:cNvGraphicFramePr>
          <p:nvPr/>
        </p:nvGraphicFramePr>
        <p:xfrm>
          <a:off x="2462676" y="1447800"/>
          <a:ext cx="3594100" cy="571500"/>
        </p:xfrm>
        <a:graphic>
          <a:graphicData uri="http://schemas.openxmlformats.org/presentationml/2006/ole">
            <mc:AlternateContent xmlns:mc="http://schemas.openxmlformats.org/markup-compatibility/2006">
              <mc:Choice xmlns:v="urn:schemas-microsoft-com:vml" Requires="v">
                <p:oleObj spid="_x0000_s105555" name="Equation" r:id="rId5" imgW="3593880" imgH="571320" progId="Equation.DSMT4">
                  <p:embed/>
                </p:oleObj>
              </mc:Choice>
              <mc:Fallback>
                <p:oleObj name="Equation" r:id="rId5" imgW="3593880" imgH="57132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62676" y="1447800"/>
                        <a:ext cx="3594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79" name="Object 7"/>
          <p:cNvGraphicFramePr>
            <a:graphicFrameLocks noChangeAspect="1"/>
          </p:cNvGraphicFramePr>
          <p:nvPr/>
        </p:nvGraphicFramePr>
        <p:xfrm>
          <a:off x="6096000" y="1483540"/>
          <a:ext cx="2743200" cy="444500"/>
        </p:xfrm>
        <a:graphic>
          <a:graphicData uri="http://schemas.openxmlformats.org/presentationml/2006/ole">
            <mc:AlternateContent xmlns:mc="http://schemas.openxmlformats.org/markup-compatibility/2006">
              <mc:Choice xmlns:v="urn:schemas-microsoft-com:vml" Requires="v">
                <p:oleObj spid="_x0000_s105556" name="Equation" r:id="rId7" imgW="2743200" imgH="444240" progId="Equation.DSMT4">
                  <p:embed/>
                </p:oleObj>
              </mc:Choice>
              <mc:Fallback>
                <p:oleObj name="Equation" r:id="rId7" imgW="2743200" imgH="44424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96000" y="1483540"/>
                        <a:ext cx="2743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0" name="Object 8"/>
          <p:cNvGraphicFramePr>
            <a:graphicFrameLocks noChangeAspect="1"/>
          </p:cNvGraphicFramePr>
          <p:nvPr/>
        </p:nvGraphicFramePr>
        <p:xfrm>
          <a:off x="830108" y="3841020"/>
          <a:ext cx="1358900" cy="469900"/>
        </p:xfrm>
        <a:graphic>
          <a:graphicData uri="http://schemas.openxmlformats.org/presentationml/2006/ole">
            <mc:AlternateContent xmlns:mc="http://schemas.openxmlformats.org/markup-compatibility/2006">
              <mc:Choice xmlns:v="urn:schemas-microsoft-com:vml" Requires="v">
                <p:oleObj spid="_x0000_s105557" name="Equation" r:id="rId9" imgW="1358640" imgH="469800" progId="Equation.DSMT4">
                  <p:embed/>
                </p:oleObj>
              </mc:Choice>
              <mc:Fallback>
                <p:oleObj name="Equation" r:id="rId9" imgW="1358640" imgH="46980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30108" y="3841020"/>
                        <a:ext cx="1358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1" name="Object 9"/>
          <p:cNvGraphicFramePr>
            <a:graphicFrameLocks noChangeAspect="1"/>
          </p:cNvGraphicFramePr>
          <p:nvPr/>
        </p:nvGraphicFramePr>
        <p:xfrm>
          <a:off x="2217892" y="3607812"/>
          <a:ext cx="2438400" cy="927100"/>
        </p:xfrm>
        <a:graphic>
          <a:graphicData uri="http://schemas.openxmlformats.org/presentationml/2006/ole">
            <mc:AlternateContent xmlns:mc="http://schemas.openxmlformats.org/markup-compatibility/2006">
              <mc:Choice xmlns:v="urn:schemas-microsoft-com:vml" Requires="v">
                <p:oleObj spid="_x0000_s105558" name="Equation" r:id="rId11" imgW="2438280" imgH="927000" progId="Equation.DSMT4">
                  <p:embed/>
                </p:oleObj>
              </mc:Choice>
              <mc:Fallback>
                <p:oleObj name="Equation" r:id="rId11" imgW="2438280" imgH="92700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17892" y="3607812"/>
                        <a:ext cx="24384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2" name="Object 10"/>
          <p:cNvGraphicFramePr>
            <a:graphicFrameLocks noChangeAspect="1"/>
          </p:cNvGraphicFramePr>
          <p:nvPr/>
        </p:nvGraphicFramePr>
        <p:xfrm>
          <a:off x="4688660" y="3832928"/>
          <a:ext cx="1866900" cy="469900"/>
        </p:xfrm>
        <a:graphic>
          <a:graphicData uri="http://schemas.openxmlformats.org/presentationml/2006/ole">
            <mc:AlternateContent xmlns:mc="http://schemas.openxmlformats.org/markup-compatibility/2006">
              <mc:Choice xmlns:v="urn:schemas-microsoft-com:vml" Requires="v">
                <p:oleObj spid="_x0000_s105559" name="Equation" r:id="rId13" imgW="1866600" imgH="469800" progId="Equation.DSMT4">
                  <p:embed/>
                </p:oleObj>
              </mc:Choice>
              <mc:Fallback>
                <p:oleObj name="Equation" r:id="rId13" imgW="1866600" imgH="46980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88660" y="3832928"/>
                        <a:ext cx="1866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3" name="Object 11"/>
          <p:cNvGraphicFramePr>
            <a:graphicFrameLocks noChangeAspect="1"/>
          </p:cNvGraphicFramePr>
          <p:nvPr/>
        </p:nvGraphicFramePr>
        <p:xfrm>
          <a:off x="6585568" y="3913736"/>
          <a:ext cx="1358900" cy="292100"/>
        </p:xfrm>
        <a:graphic>
          <a:graphicData uri="http://schemas.openxmlformats.org/presentationml/2006/ole">
            <mc:AlternateContent xmlns:mc="http://schemas.openxmlformats.org/markup-compatibility/2006">
              <mc:Choice xmlns:v="urn:schemas-microsoft-com:vml" Requires="v">
                <p:oleObj spid="_x0000_s105560" name="Equation" r:id="rId15" imgW="1358640" imgH="291960" progId="Equation.DSMT4">
                  <p:embed/>
                </p:oleObj>
              </mc:Choice>
              <mc:Fallback>
                <p:oleObj name="Equation" r:id="rId15" imgW="1358640" imgH="29196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85568" y="3913736"/>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4" name="Object 12"/>
          <p:cNvGraphicFramePr>
            <a:graphicFrameLocks noChangeAspect="1"/>
          </p:cNvGraphicFramePr>
          <p:nvPr/>
        </p:nvGraphicFramePr>
        <p:xfrm>
          <a:off x="661524" y="5293540"/>
          <a:ext cx="1612900" cy="469900"/>
        </p:xfrm>
        <a:graphic>
          <a:graphicData uri="http://schemas.openxmlformats.org/presentationml/2006/ole">
            <mc:AlternateContent xmlns:mc="http://schemas.openxmlformats.org/markup-compatibility/2006">
              <mc:Choice xmlns:v="urn:schemas-microsoft-com:vml" Requires="v">
                <p:oleObj spid="_x0000_s105561" name="Equation" r:id="rId17" imgW="1612800" imgH="469800" progId="Equation.DSMT4">
                  <p:embed/>
                </p:oleObj>
              </mc:Choice>
              <mc:Fallback>
                <p:oleObj name="Equation" r:id="rId17" imgW="1612800" imgH="46980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61524" y="5293540"/>
                        <a:ext cx="1612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5" name="Object 13"/>
          <p:cNvGraphicFramePr>
            <a:graphicFrameLocks noChangeAspect="1"/>
          </p:cNvGraphicFramePr>
          <p:nvPr/>
        </p:nvGraphicFramePr>
        <p:xfrm>
          <a:off x="2310276" y="5064940"/>
          <a:ext cx="2692400" cy="927100"/>
        </p:xfrm>
        <a:graphic>
          <a:graphicData uri="http://schemas.openxmlformats.org/presentationml/2006/ole">
            <mc:AlternateContent xmlns:mc="http://schemas.openxmlformats.org/markup-compatibility/2006">
              <mc:Choice xmlns:v="urn:schemas-microsoft-com:vml" Requires="v">
                <p:oleObj spid="_x0000_s105562" name="Equation" r:id="rId19" imgW="2692080" imgH="927000" progId="Equation.DSMT4">
                  <p:embed/>
                </p:oleObj>
              </mc:Choice>
              <mc:Fallback>
                <p:oleObj name="Equation" r:id="rId19" imgW="2692080" imgH="92700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310276" y="5064940"/>
                        <a:ext cx="26924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6" name="Object 14"/>
          <p:cNvGraphicFramePr>
            <a:graphicFrameLocks noChangeAspect="1"/>
          </p:cNvGraphicFramePr>
          <p:nvPr/>
        </p:nvGraphicFramePr>
        <p:xfrm>
          <a:off x="5029200" y="5288932"/>
          <a:ext cx="1854200" cy="469900"/>
        </p:xfrm>
        <a:graphic>
          <a:graphicData uri="http://schemas.openxmlformats.org/presentationml/2006/ole">
            <mc:AlternateContent xmlns:mc="http://schemas.openxmlformats.org/markup-compatibility/2006">
              <mc:Choice xmlns:v="urn:schemas-microsoft-com:vml" Requires="v">
                <p:oleObj spid="_x0000_s105563" name="Equation" r:id="rId21" imgW="1854000" imgH="469800" progId="Equation.DSMT4">
                  <p:embed/>
                </p:oleObj>
              </mc:Choice>
              <mc:Fallback>
                <p:oleObj name="Equation" r:id="rId21" imgW="1854000" imgH="46980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029200" y="5288932"/>
                        <a:ext cx="1854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7" name="Object 15"/>
          <p:cNvGraphicFramePr>
            <a:graphicFrameLocks noChangeAspect="1"/>
          </p:cNvGraphicFramePr>
          <p:nvPr>
            <p:extLst>
              <p:ext uri="{D42A27DB-BD31-4B8C-83A1-F6EECF244321}">
                <p14:modId xmlns:p14="http://schemas.microsoft.com/office/powerpoint/2010/main" val="3387952932"/>
              </p:ext>
            </p:extLst>
          </p:nvPr>
        </p:nvGraphicFramePr>
        <p:xfrm>
          <a:off x="6922736" y="5369740"/>
          <a:ext cx="1358900" cy="292100"/>
        </p:xfrm>
        <a:graphic>
          <a:graphicData uri="http://schemas.openxmlformats.org/presentationml/2006/ole">
            <mc:AlternateContent xmlns:mc="http://schemas.openxmlformats.org/markup-compatibility/2006">
              <mc:Choice xmlns:v="urn:schemas-microsoft-com:vml" Requires="v">
                <p:oleObj spid="_x0000_s105564" name="Equation" r:id="rId23" imgW="1358640" imgH="291960" progId="Equation.DSMT4">
                  <p:embed/>
                </p:oleObj>
              </mc:Choice>
              <mc:Fallback>
                <p:oleObj name="Equation" r:id="rId23" imgW="1358640" imgH="291960" progId="Equation.DSMT4">
                  <p:embed/>
                  <p:pic>
                    <p:nvPicPr>
                      <p:cNvPr id="0" name="Picture 15"/>
                      <p:cNvPicPr>
                        <a:picLocks noChangeAspect="1" noChangeArrowheads="1"/>
                      </p:cNvPicPr>
                      <p:nvPr/>
                    </p:nvPicPr>
                    <p:blipFill>
                      <a:blip r:embed="rId24"/>
                      <a:srcRect/>
                      <a:stretch>
                        <a:fillRect/>
                      </a:stretch>
                    </p:blipFill>
                    <p:spPr bwMode="auto">
                      <a:xfrm>
                        <a:off x="6922736" y="5369740"/>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54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47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54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548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548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548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548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548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548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54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8.6.3 (cont.)</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p:nvPr/>
        </p:nvSpPr>
        <p:spPr>
          <a:xfrm>
            <a:off x="457200" y="1219200"/>
            <a:ext cx="5181600" cy="4832092"/>
          </a:xfrm>
          <a:prstGeom prst="rect">
            <a:avLst/>
          </a:prstGeom>
        </p:spPr>
        <p:txBody>
          <a:bodyPr wrap="square">
            <a:spAutoFit/>
          </a:bodyPr>
          <a:lstStyle/>
          <a:p>
            <a:r>
              <a:rPr lang="en-US" sz="2800" dirty="0"/>
              <a:t>Thus, using the normal </a:t>
            </a:r>
          </a:p>
          <a:p>
            <a:r>
              <a:rPr lang="en-US" sz="2800" dirty="0"/>
              <a:t>approximation and continuity correction, the probability that the restaurant will have no more than 20 no-shows is</a:t>
            </a:r>
            <a:r>
              <a:rPr lang="en-US" sz="2800" dirty="0">
                <a:solidFill>
                  <a:srgbClr val="FF0000"/>
                </a:solidFill>
              </a:rPr>
              <a:t> 0.8790</a:t>
            </a:r>
            <a:r>
              <a:rPr lang="en-US" sz="2800" dirty="0"/>
              <a:t>. Notice that the continuity correction has a significant impact on the accuracy of the approximation. Using the binomial distribution, the exact probability is </a:t>
            </a:r>
            <a:r>
              <a:rPr lang="en-US" sz="2800" dirty="0">
                <a:solidFill>
                  <a:srgbClr val="FF0000"/>
                </a:solidFill>
              </a:rPr>
              <a:t>0.8775</a:t>
            </a:r>
            <a:r>
              <a:rPr lang="en-US" sz="2800" dirty="0"/>
              <a:t>. </a:t>
            </a:r>
          </a:p>
        </p:txBody>
      </p:sp>
      <p:pic>
        <p:nvPicPr>
          <p:cNvPr id="10649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257800" y="1524000"/>
            <a:ext cx="3761699" cy="233172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Binomial Distribution </a:t>
            </a:r>
            <a:endParaRPr lang="en-US" dirty="0"/>
          </a:p>
        </p:txBody>
      </p:sp>
      <p:sp>
        <p:nvSpPr>
          <p:cNvPr id="4" name="Content Placeholder 2"/>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algn="ctr"/>
            <a:r>
              <a:rPr lang="en-US" b="1" dirty="0">
                <a:solidFill>
                  <a:srgbClr val="000000"/>
                </a:solidFill>
              </a:rPr>
              <a:t>Continuity Correction</a:t>
            </a:r>
            <a:endParaRPr lang="en-US" dirty="0">
              <a:solidFill>
                <a:srgbClr val="000000"/>
              </a:solidFill>
            </a:endParaRPr>
          </a:p>
          <a:p>
            <a:r>
              <a:rPr lang="en-US" b="1" dirty="0">
                <a:solidFill>
                  <a:srgbClr val="C00000"/>
                </a:solidFill>
              </a:rPr>
              <a:t>Continuity correction </a:t>
            </a:r>
            <a:r>
              <a:rPr lang="en-US" dirty="0">
                <a:solidFill>
                  <a:srgbClr val="000000"/>
                </a:solidFill>
              </a:rPr>
              <a:t>is used when a discrete distribution is approximated using a continuous distribution. To apply continuity correction, subtract or add 0.5 (depending on the question at hand) to a selected value in order to find the desired probability.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8.6.1</a:t>
            </a:r>
          </a:p>
        </p:txBody>
      </p:sp>
      <p:sp>
        <p:nvSpPr>
          <p:cNvPr id="3" name="Content Placeholder 2"/>
          <p:cNvSpPr>
            <a:spLocks noGrp="1"/>
          </p:cNvSpPr>
          <p:nvPr>
            <p:ph idx="1"/>
          </p:nvPr>
        </p:nvSpPr>
        <p:spPr/>
        <p:txBody>
          <a:bodyPr/>
          <a:lstStyle/>
          <a:p>
            <a:pPr marL="514350" indent="-514350">
              <a:buFont typeface="+mj-lt"/>
              <a:buAutoNum type="alphaLcPeriod"/>
            </a:pPr>
            <a:r>
              <a:rPr lang="en-US" dirty="0"/>
              <a:t>Assuming </a:t>
            </a:r>
            <a:r>
              <a:rPr lang="en-US" i="1" dirty="0">
                <a:solidFill>
                  <a:srgbClr val="0000FF"/>
                </a:solidFill>
              </a:rPr>
              <a:t>n</a:t>
            </a:r>
            <a:r>
              <a:rPr lang="en-US" dirty="0">
                <a:solidFill>
                  <a:srgbClr val="0000FF"/>
                </a:solidFill>
              </a:rPr>
              <a:t> = 20 </a:t>
            </a:r>
            <a:r>
              <a:rPr lang="en-US" dirty="0"/>
              <a:t>and </a:t>
            </a:r>
            <a:r>
              <a:rPr lang="en-US" i="1" dirty="0">
                <a:solidFill>
                  <a:srgbClr val="0000FF"/>
                </a:solidFill>
              </a:rPr>
              <a:t>p</a:t>
            </a:r>
            <a:r>
              <a:rPr lang="en-US" dirty="0">
                <a:solidFill>
                  <a:srgbClr val="0000FF"/>
                </a:solidFill>
              </a:rPr>
              <a:t> = 0.5</a:t>
            </a:r>
            <a:r>
              <a:rPr lang="en-US" dirty="0"/>
              <a:t>, use a normal random variable (</a:t>
            </a:r>
            <a:r>
              <a:rPr lang="en-US" i="1" dirty="0"/>
              <a:t>Y</a:t>
            </a:r>
            <a:r>
              <a:rPr lang="en-US" dirty="0"/>
              <a:t>) to approximate the probability that a binomial random variable (</a:t>
            </a:r>
            <a:r>
              <a:rPr lang="en-US" i="1" dirty="0"/>
              <a:t>X</a:t>
            </a:r>
            <a:r>
              <a:rPr lang="en-US" dirty="0"/>
              <a:t>) is </a:t>
            </a:r>
            <a:r>
              <a:rPr lang="en-US" dirty="0">
                <a:solidFill>
                  <a:srgbClr val="0000FF"/>
                </a:solidFill>
              </a:rPr>
              <a:t>5</a:t>
            </a:r>
            <a:r>
              <a:rPr lang="en-US" dirty="0"/>
              <a:t> or less. </a:t>
            </a:r>
          </a:p>
          <a:p>
            <a:pPr marL="514350" indent="-514350">
              <a:buFont typeface="+mj-lt"/>
              <a:buAutoNum type="alphaLcPeriod"/>
            </a:pPr>
            <a:r>
              <a:rPr lang="en-US" dirty="0"/>
              <a:t>Using a normal distribution to approximate, find the probability that </a:t>
            </a:r>
            <a:r>
              <a:rPr lang="en-US" i="1" dirty="0"/>
              <a:t>X</a:t>
            </a:r>
            <a:r>
              <a:rPr lang="en-US" dirty="0"/>
              <a:t> is greater than </a:t>
            </a:r>
            <a:r>
              <a:rPr lang="en-US" dirty="0">
                <a:solidFill>
                  <a:srgbClr val="0000FF"/>
                </a:solidFill>
              </a:rPr>
              <a:t>4</a:t>
            </a:r>
            <a:r>
              <a:rPr lang="en-US" dirty="0"/>
              <a:t>.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8.6.1 (cont.)</a:t>
            </a:r>
          </a:p>
        </p:txBody>
      </p:sp>
      <p:sp>
        <p:nvSpPr>
          <p:cNvPr id="3" name="Content Placeholder 2"/>
          <p:cNvSpPr>
            <a:spLocks noGrp="1"/>
          </p:cNvSpPr>
          <p:nvPr>
            <p:ph idx="1"/>
          </p:nvPr>
        </p:nvSpPr>
        <p:spPr/>
        <p:txBody>
          <a:bodyPr/>
          <a:lstStyle/>
          <a:p>
            <a:pPr marL="514350" indent="-514350"/>
            <a:r>
              <a:rPr lang="en-US" b="1" dirty="0"/>
              <a:t>Solution</a:t>
            </a:r>
          </a:p>
          <a:p>
            <a:pPr marL="514350" indent="-514350">
              <a:buFont typeface="+mj-lt"/>
              <a:buAutoNum type="alphaLcPeriod"/>
            </a:pPr>
            <a:r>
              <a:rPr lang="en-US" dirty="0"/>
              <a:t>This implies finding the area of the rectangles for 0, 1, 2, 3, 4, and 5. </a:t>
            </a:r>
          </a:p>
          <a:p>
            <a:endParaRPr lang="en-US" dirty="0"/>
          </a:p>
        </p:txBody>
      </p:sp>
      <p:pic>
        <p:nvPicPr>
          <p:cNvPr id="6"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904999" y="2723492"/>
            <a:ext cx="6046063" cy="306770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8.6.1 (cont.)</a:t>
            </a:r>
          </a:p>
        </p:txBody>
      </p:sp>
      <p:sp>
        <p:nvSpPr>
          <p:cNvPr id="3" name="Content Placeholder 2"/>
          <p:cNvSpPr>
            <a:spLocks noGrp="1"/>
          </p:cNvSpPr>
          <p:nvPr>
            <p:ph idx="1"/>
          </p:nvPr>
        </p:nvSpPr>
        <p:spPr/>
        <p:txBody>
          <a:bodyPr/>
          <a:lstStyle/>
          <a:p>
            <a:r>
              <a:rPr lang="en-US" dirty="0"/>
              <a:t>Instead of using the normal approximation </a:t>
            </a:r>
            <a:r>
              <a:rPr lang="en-US" i="1" dirty="0"/>
              <a:t>P</a:t>
            </a:r>
            <a:r>
              <a:rPr lang="en-US" dirty="0"/>
              <a:t>(</a:t>
            </a:r>
            <a:r>
              <a:rPr lang="en-US" i="1" dirty="0"/>
              <a:t>Y</a:t>
            </a:r>
            <a:r>
              <a:rPr lang="en-US" dirty="0"/>
              <a:t> ≤ 5) use the continuity correction </a:t>
            </a:r>
            <a:r>
              <a:rPr lang="en-US" i="1" dirty="0"/>
              <a:t>P</a:t>
            </a:r>
            <a:r>
              <a:rPr lang="en-US" dirty="0"/>
              <a:t>(</a:t>
            </a:r>
            <a:r>
              <a:rPr lang="en-US" i="1" dirty="0"/>
              <a:t>Y</a:t>
            </a:r>
            <a:r>
              <a:rPr lang="en-US" dirty="0"/>
              <a:t> ≤ 5.5), in order to accumulate all of the probabilities under the normal curve that correspond to the region </a:t>
            </a:r>
            <a:r>
              <a:rPr lang="en-US" i="1" dirty="0"/>
              <a:t>X</a:t>
            </a:r>
            <a:r>
              <a:rPr lang="en-US" dirty="0"/>
              <a:t> ≤ 5. </a:t>
            </a:r>
          </a:p>
          <a:p>
            <a:r>
              <a:rPr lang="en-US" dirty="0"/>
              <a:t>To use the normal approximation the mean and standard deviation of the binomial must be calculated. </a:t>
            </a:r>
          </a:p>
        </p:txBody>
      </p:sp>
      <p:graphicFrame>
        <p:nvGraphicFramePr>
          <p:cNvPr id="98307" name="Object 3"/>
          <p:cNvGraphicFramePr>
            <a:graphicFrameLocks noChangeAspect="1"/>
          </p:cNvGraphicFramePr>
          <p:nvPr>
            <p:extLst>
              <p:ext uri="{D42A27DB-BD31-4B8C-83A1-F6EECF244321}">
                <p14:modId xmlns:p14="http://schemas.microsoft.com/office/powerpoint/2010/main" val="1278949902"/>
              </p:ext>
            </p:extLst>
          </p:nvPr>
        </p:nvGraphicFramePr>
        <p:xfrm>
          <a:off x="2268538" y="4267200"/>
          <a:ext cx="4356100" cy="469900"/>
        </p:xfrm>
        <a:graphic>
          <a:graphicData uri="http://schemas.openxmlformats.org/presentationml/2006/ole">
            <mc:AlternateContent xmlns:mc="http://schemas.openxmlformats.org/markup-compatibility/2006">
              <mc:Choice xmlns:v="urn:schemas-microsoft-com:vml" Requires="v">
                <p:oleObj spid="_x0000_s98336" name="Equation" r:id="rId3" imgW="4356000" imgH="469800" progId="Equation.DSMT4">
                  <p:embed/>
                </p:oleObj>
              </mc:Choice>
              <mc:Fallback>
                <p:oleObj name="Equation" r:id="rId3" imgW="4356000" imgH="469800" progId="Equation.DSMT4">
                  <p:embed/>
                  <p:pic>
                    <p:nvPicPr>
                      <p:cNvPr id="0" name="Picture 3"/>
                      <p:cNvPicPr>
                        <a:picLocks noChangeAspect="1" noChangeArrowheads="1"/>
                      </p:cNvPicPr>
                      <p:nvPr/>
                    </p:nvPicPr>
                    <p:blipFill>
                      <a:blip r:embed="rId4"/>
                      <a:srcRect/>
                      <a:stretch>
                        <a:fillRect/>
                      </a:stretch>
                    </p:blipFill>
                    <p:spPr bwMode="auto">
                      <a:xfrm>
                        <a:off x="2268538" y="4267200"/>
                        <a:ext cx="4356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8309" name="Object 5"/>
          <p:cNvGraphicFramePr>
            <a:graphicFrameLocks noChangeAspect="1"/>
          </p:cNvGraphicFramePr>
          <p:nvPr>
            <p:extLst>
              <p:ext uri="{D42A27DB-BD31-4B8C-83A1-F6EECF244321}">
                <p14:modId xmlns:p14="http://schemas.microsoft.com/office/powerpoint/2010/main" val="663173946"/>
              </p:ext>
            </p:extLst>
          </p:nvPr>
        </p:nvGraphicFramePr>
        <p:xfrm>
          <a:off x="725488" y="4837113"/>
          <a:ext cx="2171700" cy="571500"/>
        </p:xfrm>
        <a:graphic>
          <a:graphicData uri="http://schemas.openxmlformats.org/presentationml/2006/ole">
            <mc:AlternateContent xmlns:mc="http://schemas.openxmlformats.org/markup-compatibility/2006">
              <mc:Choice xmlns:v="urn:schemas-microsoft-com:vml" Requires="v">
                <p:oleObj spid="_x0000_s98337" name="Equation" r:id="rId5" imgW="2171520" imgH="571320" progId="Equation.DSMT4">
                  <p:embed/>
                </p:oleObj>
              </mc:Choice>
              <mc:Fallback>
                <p:oleObj name="Equation" r:id="rId5" imgW="2171520" imgH="571320" progId="Equation.DSMT4">
                  <p:embed/>
                  <p:pic>
                    <p:nvPicPr>
                      <p:cNvPr id="0" name="Picture 5"/>
                      <p:cNvPicPr>
                        <a:picLocks noChangeAspect="1" noChangeArrowheads="1"/>
                      </p:cNvPicPr>
                      <p:nvPr/>
                    </p:nvPicPr>
                    <p:blipFill>
                      <a:blip r:embed="rId6"/>
                      <a:srcRect/>
                      <a:stretch>
                        <a:fillRect/>
                      </a:stretch>
                    </p:blipFill>
                    <p:spPr bwMode="auto">
                      <a:xfrm>
                        <a:off x="725488" y="4837113"/>
                        <a:ext cx="2171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8310" name="Object 6"/>
          <p:cNvGraphicFramePr>
            <a:graphicFrameLocks noChangeAspect="1"/>
          </p:cNvGraphicFramePr>
          <p:nvPr/>
        </p:nvGraphicFramePr>
        <p:xfrm>
          <a:off x="2908300" y="4838700"/>
          <a:ext cx="3035300" cy="571500"/>
        </p:xfrm>
        <a:graphic>
          <a:graphicData uri="http://schemas.openxmlformats.org/presentationml/2006/ole">
            <mc:AlternateContent xmlns:mc="http://schemas.openxmlformats.org/markup-compatibility/2006">
              <mc:Choice xmlns:v="urn:schemas-microsoft-com:vml" Requires="v">
                <p:oleObj spid="_x0000_s98338" name="Equation" r:id="rId7" imgW="3035160" imgH="571320" progId="Equation.DSMT4">
                  <p:embed/>
                </p:oleObj>
              </mc:Choice>
              <mc:Fallback>
                <p:oleObj name="Equation" r:id="rId7" imgW="3035160" imgH="57132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08300" y="4838700"/>
                        <a:ext cx="3035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8311" name="Object 7"/>
          <p:cNvGraphicFramePr>
            <a:graphicFrameLocks noChangeAspect="1"/>
          </p:cNvGraphicFramePr>
          <p:nvPr>
            <p:extLst>
              <p:ext uri="{D42A27DB-BD31-4B8C-83A1-F6EECF244321}">
                <p14:modId xmlns:p14="http://schemas.microsoft.com/office/powerpoint/2010/main" val="4009504575"/>
              </p:ext>
            </p:extLst>
          </p:nvPr>
        </p:nvGraphicFramePr>
        <p:xfrm>
          <a:off x="6045200" y="4868708"/>
          <a:ext cx="2032000" cy="444500"/>
        </p:xfrm>
        <a:graphic>
          <a:graphicData uri="http://schemas.openxmlformats.org/presentationml/2006/ole">
            <mc:AlternateContent xmlns:mc="http://schemas.openxmlformats.org/markup-compatibility/2006">
              <mc:Choice xmlns:v="urn:schemas-microsoft-com:vml" Requires="v">
                <p:oleObj spid="_x0000_s98339" name="Equation" r:id="rId9" imgW="2031840" imgH="444240" progId="Equation.DSMT4">
                  <p:embed/>
                </p:oleObj>
              </mc:Choice>
              <mc:Fallback>
                <p:oleObj name="Equation" r:id="rId9" imgW="2031840" imgH="444240" progId="Equation.DSMT4">
                  <p:embed/>
                  <p:pic>
                    <p:nvPicPr>
                      <p:cNvPr id="0" name="Picture 7"/>
                      <p:cNvPicPr>
                        <a:picLocks noChangeAspect="1" noChangeArrowheads="1"/>
                      </p:cNvPicPr>
                      <p:nvPr/>
                    </p:nvPicPr>
                    <p:blipFill>
                      <a:blip r:embed="rId10"/>
                      <a:srcRect/>
                      <a:stretch>
                        <a:fillRect/>
                      </a:stretch>
                    </p:blipFill>
                    <p:spPr bwMode="auto">
                      <a:xfrm>
                        <a:off x="6045200" y="4868708"/>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83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830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83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83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8.6.1 (cont.)</a:t>
            </a:r>
          </a:p>
        </p:txBody>
      </p:sp>
      <p:sp>
        <p:nvSpPr>
          <p:cNvPr id="3" name="Content Placeholder 2"/>
          <p:cNvSpPr>
            <a:spLocks noGrp="1"/>
          </p:cNvSpPr>
          <p:nvPr>
            <p:ph idx="1"/>
          </p:nvPr>
        </p:nvSpPr>
        <p:spPr/>
        <p:txBody>
          <a:bodyPr/>
          <a:lstStyle/>
          <a:p>
            <a:r>
              <a:rPr lang="en-US" dirty="0"/>
              <a:t>Using the normal random variable </a:t>
            </a:r>
            <a:r>
              <a:rPr lang="en-US" i="1" dirty="0"/>
              <a:t>Y</a:t>
            </a:r>
            <a:r>
              <a:rPr lang="en-US" dirty="0"/>
              <a:t> with a mean of 10 and a standard deviation of 2.2361 to approximate the binomial using continuity correction,</a:t>
            </a:r>
          </a:p>
        </p:txBody>
      </p:sp>
      <p:graphicFrame>
        <p:nvGraphicFramePr>
          <p:cNvPr id="99331" name="Object 3"/>
          <p:cNvGraphicFramePr>
            <a:graphicFrameLocks noChangeAspect="1"/>
          </p:cNvGraphicFramePr>
          <p:nvPr/>
        </p:nvGraphicFramePr>
        <p:xfrm>
          <a:off x="2311167" y="2920767"/>
          <a:ext cx="1447800" cy="469900"/>
        </p:xfrm>
        <a:graphic>
          <a:graphicData uri="http://schemas.openxmlformats.org/presentationml/2006/ole">
            <mc:AlternateContent xmlns:mc="http://schemas.openxmlformats.org/markup-compatibility/2006">
              <mc:Choice xmlns:v="urn:schemas-microsoft-com:vml" Requires="v">
                <p:oleObj spid="_x0000_s99359" name="Equation" r:id="rId3" imgW="1447560" imgH="469800" progId="Equation.DSMT4">
                  <p:embed/>
                </p:oleObj>
              </mc:Choice>
              <mc:Fallback>
                <p:oleObj name="Equation" r:id="rId3" imgW="144756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1167" y="2920767"/>
                        <a:ext cx="1447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9332" name="Object 4"/>
          <p:cNvGraphicFramePr>
            <a:graphicFrameLocks noChangeAspect="1"/>
          </p:cNvGraphicFramePr>
          <p:nvPr/>
        </p:nvGraphicFramePr>
        <p:xfrm>
          <a:off x="3784833" y="2705333"/>
          <a:ext cx="2527300" cy="927100"/>
        </p:xfrm>
        <a:graphic>
          <a:graphicData uri="http://schemas.openxmlformats.org/presentationml/2006/ole">
            <mc:AlternateContent xmlns:mc="http://schemas.openxmlformats.org/markup-compatibility/2006">
              <mc:Choice xmlns:v="urn:schemas-microsoft-com:vml" Requires="v">
                <p:oleObj spid="_x0000_s99360" name="Equation" r:id="rId5" imgW="2527200" imgH="927000" progId="Equation.DSMT4">
                  <p:embed/>
                </p:oleObj>
              </mc:Choice>
              <mc:Fallback>
                <p:oleObj name="Equation" r:id="rId5" imgW="2527200" imgH="927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84833" y="2705333"/>
                        <a:ext cx="2527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9333" name="Object 5"/>
          <p:cNvGraphicFramePr>
            <a:graphicFrameLocks noChangeAspect="1"/>
          </p:cNvGraphicFramePr>
          <p:nvPr/>
        </p:nvGraphicFramePr>
        <p:xfrm>
          <a:off x="3781116" y="3733800"/>
          <a:ext cx="2070100" cy="469900"/>
        </p:xfrm>
        <a:graphic>
          <a:graphicData uri="http://schemas.openxmlformats.org/presentationml/2006/ole">
            <mc:AlternateContent xmlns:mc="http://schemas.openxmlformats.org/markup-compatibility/2006">
              <mc:Choice xmlns:v="urn:schemas-microsoft-com:vml" Requires="v">
                <p:oleObj spid="_x0000_s99361" name="Equation" r:id="rId7" imgW="2070000" imgH="469800" progId="Equation.DSMT4">
                  <p:embed/>
                </p:oleObj>
              </mc:Choice>
              <mc:Fallback>
                <p:oleObj name="Equation" r:id="rId7" imgW="207000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81116" y="3733800"/>
                        <a:ext cx="2070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9334" name="Object 6"/>
          <p:cNvGraphicFramePr>
            <a:graphicFrameLocks noChangeAspect="1"/>
          </p:cNvGraphicFramePr>
          <p:nvPr/>
        </p:nvGraphicFramePr>
        <p:xfrm>
          <a:off x="3781116" y="4360178"/>
          <a:ext cx="1358900" cy="292100"/>
        </p:xfrm>
        <a:graphic>
          <a:graphicData uri="http://schemas.openxmlformats.org/presentationml/2006/ole">
            <mc:AlternateContent xmlns:mc="http://schemas.openxmlformats.org/markup-compatibility/2006">
              <mc:Choice xmlns:v="urn:schemas-microsoft-com:vml" Requires="v">
                <p:oleObj spid="_x0000_s99362" name="Equation" r:id="rId9" imgW="1358640" imgH="291960" progId="Equation.DSMT4">
                  <p:embed/>
                </p:oleObj>
              </mc:Choice>
              <mc:Fallback>
                <p:oleObj name="Equation" r:id="rId9" imgW="135864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81116" y="4360178"/>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3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93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3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3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8.6.1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a:p>
            <a:r>
              <a:rPr lang="en-US" dirty="0"/>
              <a:t>Thus, the probability that the binomial random variable is 5 or less is approximately </a:t>
            </a:r>
            <a:r>
              <a:rPr lang="en-US" dirty="0">
                <a:solidFill>
                  <a:srgbClr val="FF0000"/>
                </a:solidFill>
              </a:rPr>
              <a:t>0.0222</a:t>
            </a:r>
            <a:r>
              <a:rPr lang="en-US" dirty="0"/>
              <a:t>. </a:t>
            </a:r>
          </a:p>
        </p:txBody>
      </p:sp>
      <p:pic>
        <p:nvPicPr>
          <p:cNvPr id="100354" name="Picture 2"/>
          <p:cNvPicPr>
            <a:picLocks noChangeAspect="1" noChangeArrowheads="1"/>
          </p:cNvPicPr>
          <p:nvPr/>
        </p:nvPicPr>
        <p:blipFill>
          <a:blip r:embed="rId2" cstate="print"/>
          <a:srcRect/>
          <a:stretch>
            <a:fillRect/>
          </a:stretch>
        </p:blipFill>
        <p:spPr bwMode="auto">
          <a:xfrm>
            <a:off x="1981200" y="1219200"/>
            <a:ext cx="5181600" cy="357171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8.6.1 (cont.)</a:t>
            </a:r>
          </a:p>
        </p:txBody>
      </p:sp>
      <p:sp>
        <p:nvSpPr>
          <p:cNvPr id="3" name="Content Placeholder 2"/>
          <p:cNvSpPr>
            <a:spLocks noGrp="1"/>
          </p:cNvSpPr>
          <p:nvPr>
            <p:ph idx="1"/>
          </p:nvPr>
        </p:nvSpPr>
        <p:spPr/>
        <p:txBody>
          <a:bodyPr>
            <a:normAutofit/>
          </a:bodyPr>
          <a:lstStyle/>
          <a:p>
            <a:pPr marL="514350" indent="-514350">
              <a:buFont typeface="+mj-lt"/>
              <a:buAutoNum type="alphaLcPeriod" startAt="2"/>
            </a:pPr>
            <a:r>
              <a:rPr lang="en-US" dirty="0"/>
              <a:t> </a:t>
            </a:r>
          </a:p>
          <a:p>
            <a:pPr marL="514350" indent="-514350">
              <a:buFont typeface="+mj-lt"/>
              <a:buAutoNum type="alphaLcPeriod" startAt="2"/>
            </a:pPr>
            <a:endParaRPr lang="en-US" dirty="0"/>
          </a:p>
          <a:p>
            <a:pPr marL="514350" indent="-514350">
              <a:buFont typeface="+mj-lt"/>
              <a:buAutoNum type="alphaLcPeriod" startAt="2"/>
            </a:pPr>
            <a:endParaRPr lang="en-US" dirty="0"/>
          </a:p>
          <a:p>
            <a:pPr marL="514350" indent="-514350">
              <a:buFont typeface="+mj-lt"/>
              <a:buAutoNum type="alphaLcPeriod" startAt="2"/>
            </a:pPr>
            <a:endParaRPr lang="en-US" dirty="0"/>
          </a:p>
          <a:p>
            <a:pPr marL="514350" indent="-514350">
              <a:buFont typeface="+mj-lt"/>
              <a:buAutoNum type="alphaLcPeriod" startAt="2"/>
            </a:pPr>
            <a:endParaRPr lang="en-US" dirty="0"/>
          </a:p>
          <a:p>
            <a:pPr marL="514350" indent="-514350"/>
            <a:endParaRPr lang="en-US" dirty="0"/>
          </a:p>
          <a:p>
            <a:pPr marL="514350" indent="-514350"/>
            <a:r>
              <a:rPr lang="en-US" dirty="0"/>
              <a:t>	We are interested in the probability that a binomial random variable, </a:t>
            </a:r>
            <a:r>
              <a:rPr lang="en-US" i="1" dirty="0"/>
              <a:t>X</a:t>
            </a:r>
            <a:r>
              <a:rPr lang="en-US" dirty="0"/>
              <a:t>, is greater than 4. </a:t>
            </a:r>
          </a:p>
        </p:txBody>
      </p:sp>
      <p:pic>
        <p:nvPicPr>
          <p:cNvPr id="101378" name="Picture 2"/>
          <p:cNvPicPr>
            <a:picLocks noChangeAspect="1" noChangeArrowheads="1"/>
          </p:cNvPicPr>
          <p:nvPr/>
        </p:nvPicPr>
        <p:blipFill>
          <a:blip r:embed="rId2" cstate="print"/>
          <a:srcRect/>
          <a:stretch>
            <a:fillRect/>
          </a:stretch>
        </p:blipFill>
        <p:spPr bwMode="auto">
          <a:xfrm>
            <a:off x="1355021" y="1219200"/>
            <a:ext cx="6036379" cy="304495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1987</TotalTime>
  <Words>1006</Words>
  <Application>Microsoft Office PowerPoint</Application>
  <PresentationFormat>On-screen Show (4:3)</PresentationFormat>
  <Paragraphs>89</Paragraphs>
  <Slides>21</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8" baseType="lpstr">
      <vt:lpstr>Symbol</vt:lpstr>
      <vt:lpstr>Calibri</vt:lpstr>
      <vt:lpstr>Courier New</vt:lpstr>
      <vt:lpstr>Arial</vt:lpstr>
      <vt:lpstr>Cambria Math</vt:lpstr>
      <vt:lpstr>Office Theme</vt:lpstr>
      <vt:lpstr>Equation</vt:lpstr>
      <vt:lpstr>Section 9.6</vt:lpstr>
      <vt:lpstr>Objectives</vt:lpstr>
      <vt:lpstr>The Binomial Distribution </vt:lpstr>
      <vt:lpstr>Example 8.6.1</vt:lpstr>
      <vt:lpstr>Example 8.6.1 (cont.)</vt:lpstr>
      <vt:lpstr>Example 8.6.1 (cont.)</vt:lpstr>
      <vt:lpstr>Example 8.6.1 (cont.)</vt:lpstr>
      <vt:lpstr>Example 8.6.1 (cont.)</vt:lpstr>
      <vt:lpstr>Example 8.6.1 (cont.)</vt:lpstr>
      <vt:lpstr>Example 8.6.1 (cont.)</vt:lpstr>
      <vt:lpstr>Example 8.6.1 (cont.)</vt:lpstr>
      <vt:lpstr>The Binomial Distribution</vt:lpstr>
      <vt:lpstr>Example 8.6.2</vt:lpstr>
      <vt:lpstr>Example 8.6.2 (cont.)</vt:lpstr>
      <vt:lpstr>Example 8.6.2 (cont.)</vt:lpstr>
      <vt:lpstr>Example 8.6.2 (cont.)</vt:lpstr>
      <vt:lpstr>The Binomial Distribution </vt:lpstr>
      <vt:lpstr>Example 8.6.3</vt:lpstr>
      <vt:lpstr>Example 8.6.3 (cont.)</vt:lpstr>
      <vt:lpstr>Example 8.6.3 (cont.)</vt:lpstr>
      <vt:lpstr>Example 8.6.3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 with Applications in Business and Social Sciences</dc:title>
  <dc:creator>Hawkes Learning</dc:creator>
  <cp:lastModifiedBy>syamprasad</cp:lastModifiedBy>
  <cp:revision>288</cp:revision>
  <dcterms:created xsi:type="dcterms:W3CDTF">2013-04-26T14:43:13Z</dcterms:created>
  <dcterms:modified xsi:type="dcterms:W3CDTF">2019-08-22T09:41:43Z</dcterms:modified>
</cp:coreProperties>
</file>