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4"/>
  </p:notesMasterIdLst>
  <p:sldIdLst>
    <p:sldId id="256" r:id="rId3"/>
    <p:sldId id="257"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5" r:id="rId71"/>
    <p:sldId id="356" r:id="rId72"/>
    <p:sldId id="357" r:id="rId73"/>
    <p:sldId id="358" r:id="rId74"/>
    <p:sldId id="359" r:id="rId75"/>
    <p:sldId id="360" r:id="rId76"/>
    <p:sldId id="361" r:id="rId77"/>
    <p:sldId id="362" r:id="rId78"/>
    <p:sldId id="363" r:id="rId79"/>
    <p:sldId id="364" r:id="rId80"/>
    <p:sldId id="365" r:id="rId81"/>
    <p:sldId id="366" r:id="rId82"/>
    <p:sldId id="367" r:id="rId83"/>
    <p:sldId id="368" r:id="rId84"/>
    <p:sldId id="369" r:id="rId85"/>
    <p:sldId id="370" r:id="rId86"/>
    <p:sldId id="371" r:id="rId87"/>
    <p:sldId id="372" r:id="rId88"/>
    <p:sldId id="373" r:id="rId89"/>
    <p:sldId id="374" r:id="rId90"/>
    <p:sldId id="375" r:id="rId91"/>
    <p:sldId id="376" r:id="rId92"/>
    <p:sldId id="278"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That brings us to the official subtraction definition. For any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minus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equal to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plus negative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a:t>
            </a:r>
            <a:r>
              <a:rPr lang="en-US" sz="1200" kern="1200">
                <a:solidFill>
                  <a:schemeClr val="tx1"/>
                </a:solidFill>
                <a:effectLst/>
                <a:latin typeface="+mn-lt"/>
                <a:ea typeface="+mn-ea"/>
                <a:cs typeface="+mn-cs"/>
              </a:rPr>
              <a:t>over 3 </a:t>
            </a:r>
            <a:r>
              <a:rPr lang="en-US" sz="1200" kern="1200" dirty="0">
                <a:solidFill>
                  <a:schemeClr val="tx1"/>
                </a:solidFill>
                <a:effectLst/>
                <a:latin typeface="+mn-lt"/>
                <a:ea typeface="+mn-ea"/>
                <a:cs typeface="+mn-cs"/>
              </a:rPr>
              <a:t>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Division is defined in terms of multiplication. For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where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not equal to zero,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divided by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equaling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means that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equals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times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special case to remember is how to deal with division of and by zero. If we have two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neither of which is zero, then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divided by 0 is undefined, but zero divided by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a:t>
            </a:r>
            <a:r>
              <a:rPr lang="en-US" sz="1200" kern="1200" dirty="0">
                <a:solidFill>
                  <a:schemeClr val="tx1"/>
                </a:solidFill>
                <a:effectLst/>
                <a:latin typeface="+mn-lt"/>
                <a:ea typeface="+mn-ea"/>
                <a:cs typeface="+mn-cs"/>
              </a:rPr>
              <a:t>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times the sum of the objects in the set. Notice that the objects are labeled </a:t>
            </a:r>
            <a:r>
              <a:rPr lang="en-US" sz="1200" i="1" kern="1200" dirty="0">
                <a:solidFill>
                  <a:schemeClr val="tx1"/>
                </a:solidFill>
                <a:effectLst/>
                <a:latin typeface="+mn-lt"/>
                <a:ea typeface="+mn-ea"/>
                <a:cs typeface="+mn-cs"/>
              </a:rPr>
              <a:t>x</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with subscripts ranging from 1 to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was 64 degrees, x</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was 72 degrees. and so on until we have x</a:t>
            </a:r>
            <a:r>
              <a:rPr lang="en-US" sz="1200" kern="1200" baseline="-25000" dirty="0">
                <a:solidFill>
                  <a:schemeClr val="tx1"/>
                </a:solidFill>
                <a:effectLst/>
                <a:latin typeface="+mn-lt"/>
                <a:ea typeface="+mn-ea"/>
                <a:cs typeface="+mn-cs"/>
              </a:rPr>
              <a:t>5</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which was 70 degrees. Adding those five temperatures together gives us 366, and when we divide 366 by 5, we get that the average temperature over </a:t>
            </a:r>
            <a:r>
              <a:rPr lang="en-US" sz="1200" kern="1200">
                <a:solidFill>
                  <a:schemeClr val="tx1"/>
                </a:solidFill>
                <a:effectLst/>
                <a:latin typeface="+mn-lt"/>
                <a:ea typeface="+mn-ea"/>
                <a:cs typeface="+mn-cs"/>
              </a:rPr>
              <a:t>this five-day </a:t>
            </a:r>
            <a:r>
              <a:rPr lang="en-US" sz="1200" kern="1200" dirty="0">
                <a:solidFill>
                  <a:schemeClr val="tx1"/>
                </a:solidFill>
                <a:effectLst/>
                <a:latin typeface="+mn-lt"/>
                <a:ea typeface="+mn-ea"/>
                <a:cs typeface="+mn-cs"/>
              </a:rPr>
              <a:t>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097530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19.9.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36188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14b</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is raised to the first power, so the term negative 7.1x is a first-degree term. In this example,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in the term 5x</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dirty="0">
                <a:solidFill>
                  <a:schemeClr val="tx1"/>
                </a:solidFill>
                <a:effectLst/>
                <a:latin typeface="+mn-lt"/>
                <a:ea typeface="+mn-ea"/>
                <a:cs typeface="+mn-cs"/>
              </a:rPr>
              <a:t>0</a:t>
            </a:r>
            <a:r>
              <a:rPr lang="en-US" sz="1200" kern="1200" dirty="0">
                <a:solidFill>
                  <a:schemeClr val="tx1"/>
                </a:solidFill>
                <a:effectLst/>
                <a:latin typeface="+mn-lt"/>
                <a:ea typeface="+mn-ea"/>
                <a:cs typeface="+mn-cs"/>
              </a:rPr>
              <a:t>, which is 1, since any variable raised to the zero power is equal to 1. The zero in the exponent of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dirty="0">
                <a:solidFill>
                  <a:schemeClr val="tx1"/>
                </a:solidFill>
                <a:effectLst/>
                <a:latin typeface="+mn-lt"/>
                <a:ea typeface="+mn-ea"/>
                <a:cs typeface="+mn-cs"/>
              </a:rPr>
              <a:t>0</a:t>
            </a:r>
            <a:r>
              <a:rPr lang="en-US" sz="1200" kern="1200" dirty="0">
                <a:solidFill>
                  <a:schemeClr val="tx1"/>
                </a:solidFill>
                <a:effectLst/>
                <a:latin typeface="+mn-lt"/>
                <a:ea typeface="+mn-ea"/>
                <a:cs typeface="+mn-cs"/>
              </a:rPr>
              <a:t>.  Therefore, all of these constants are like terms. In this example, there is the variable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raised to the first power in each of the terms listed. Since all of these terms have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raised to the first power, they are all like terms. In this last example, both 5xy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negative 3.2xy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have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times 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minus 14 is a combination of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14 using the plus operation. 2xy divided by 3z</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plus 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dirty="0" err="1">
                <a:solidFill>
                  <a:schemeClr val="tx1"/>
                </a:solidFill>
                <a:effectLst/>
                <a:latin typeface="+mn-lt"/>
                <a:ea typeface="+mn-ea"/>
                <a:cs typeface="+mn-cs"/>
              </a:rPr>
              <a:t>ba</a:t>
            </a:r>
            <a:r>
              <a:rPr lang="en-US" sz="1200" kern="1200" dirty="0">
                <a:solidFill>
                  <a:schemeClr val="tx1"/>
                </a:solidFill>
                <a:effectLst/>
                <a:latin typeface="+mn-lt"/>
                <a:ea typeface="+mn-ea"/>
                <a:cs typeface="+mn-cs"/>
              </a:rPr>
              <a:t> plus ca” has two like terms, so we factor out the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from the “(b plus c),” and if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a:t>
            </a:r>
            <a:r>
              <a:rPr lang="en-US" sz="1200" kern="1200">
                <a:solidFill>
                  <a:schemeClr val="tx1"/>
                </a:solidFill>
                <a:effectLst/>
                <a:latin typeface="+mn-lt"/>
                <a:ea typeface="+mn-ea"/>
                <a:cs typeface="+mn-cs"/>
              </a:rPr>
              <a:t>, we </a:t>
            </a:r>
            <a:r>
              <a:rPr lang="en-US" sz="1200" kern="1200" dirty="0">
                <a:solidFill>
                  <a:schemeClr val="tx1"/>
                </a:solidFill>
                <a:effectLst/>
                <a:latin typeface="+mn-lt"/>
                <a:ea typeface="+mn-ea"/>
                <a:cs typeface="+mn-cs"/>
              </a:rPr>
              <a:t>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Example 1. This example asks you to evaluate the algebraic expression negative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307782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Example 2 asks you to evaluate the algebraic expression “3ab minus 4ab plus 6a minus a” for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equals 2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equals negative 1. First, we combine like terms. The 3ab and negative 4ab combine to give you negative </a:t>
            </a:r>
            <a:r>
              <a:rPr lang="en-US" sz="1200" i="1" kern="1200" dirty="0">
                <a:solidFill>
                  <a:schemeClr val="tx1"/>
                </a:solidFill>
                <a:effectLst/>
                <a:latin typeface="+mn-lt"/>
                <a:ea typeface="+mn-ea"/>
                <a:cs typeface="+mn-cs"/>
              </a:rPr>
              <a:t>ab</a:t>
            </a:r>
            <a:r>
              <a:rPr lang="en-US" sz="1200" kern="1200" dirty="0">
                <a:solidFill>
                  <a:schemeClr val="tx1"/>
                </a:solidFill>
                <a:effectLst/>
                <a:latin typeface="+mn-lt"/>
                <a:ea typeface="+mn-ea"/>
                <a:cs typeface="+mn-cs"/>
              </a:rPr>
              <a:t>, and the 6a and negative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combine to give you 5a. So, after combining like terms, the simplified algebraic expression is negative </a:t>
            </a:r>
            <a:r>
              <a:rPr lang="en-US" sz="1200" i="1" kern="1200" dirty="0">
                <a:solidFill>
                  <a:schemeClr val="tx1"/>
                </a:solidFill>
                <a:effectLst/>
                <a:latin typeface="+mn-lt"/>
                <a:ea typeface="+mn-ea"/>
                <a:cs typeface="+mn-cs"/>
              </a:rPr>
              <a:t>ab</a:t>
            </a:r>
            <a:r>
              <a:rPr lang="en-US" sz="1200" kern="1200" dirty="0">
                <a:solidFill>
                  <a:schemeClr val="tx1"/>
                </a:solidFill>
                <a:effectLst/>
                <a:latin typeface="+mn-lt"/>
                <a:ea typeface="+mn-ea"/>
                <a:cs typeface="+mn-cs"/>
              </a:rPr>
              <a:t> plus 5a. Now, we’re ready to plug in </a:t>
            </a:r>
            <a:r>
              <a:rPr lang="en-US" sz="1200" i="1" kern="1200" dirty="0">
                <a:solidFill>
                  <a:schemeClr val="tx1"/>
                </a:solidFill>
                <a:effectLst/>
                <a:latin typeface="+mn-lt"/>
                <a:ea typeface="+mn-ea"/>
                <a:cs typeface="+mn-cs"/>
              </a:rPr>
              <a:t>a </a:t>
            </a:r>
            <a:r>
              <a:rPr lang="en-US" sz="1200" i="0" kern="1200" dirty="0">
                <a:solidFill>
                  <a:schemeClr val="tx1"/>
                </a:solidFill>
                <a:effectLst/>
                <a:latin typeface="+mn-lt"/>
                <a:ea typeface="+mn-ea"/>
                <a:cs typeface="+mn-cs"/>
              </a:rPr>
              <a:t>equals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 wherever there is an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in the expression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equals negative 1 wherever there is a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in the expression. This yields </a:t>
            </a:r>
            <a:r>
              <a:rPr lang="en-US" sz="1200" kern="1200">
                <a:solidFill>
                  <a:schemeClr val="tx1"/>
                </a:solidFill>
                <a:effectLst/>
                <a:latin typeface="+mn-lt"/>
                <a:ea typeface="+mn-ea"/>
                <a:cs typeface="+mn-cs"/>
              </a:rPr>
              <a:t>2 plus </a:t>
            </a:r>
            <a:r>
              <a:rPr lang="en-US" sz="1200" kern="1200" dirty="0">
                <a:solidFill>
                  <a:schemeClr val="tx1"/>
                </a:solidFill>
                <a:effectLst/>
                <a:latin typeface="+mn-lt"/>
                <a:ea typeface="+mn-ea"/>
                <a:cs typeface="+mn-cs"/>
              </a:rPr>
              <a:t>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lesson, you will learn about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and their relationship with decimals.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649541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Percent</a:t>
            </a:r>
            <a:r>
              <a:rPr lang="en-US" sz="1200" kern="1200" dirty="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to decimal numbers, we reverse the procedure of changing decimals to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92480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403106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875240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460413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4153979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635792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1392076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734563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7517225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64925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and vice versa and understand how to use percentages in </a:t>
            </a:r>
            <a:r>
              <a:rPr lang="en-US" sz="1200" kern="1200">
                <a:solidFill>
                  <a:schemeClr val="tx1"/>
                </a:solidFill>
                <a:effectLst/>
                <a:latin typeface="+mn-lt"/>
                <a:ea typeface="+mn-ea"/>
                <a:cs typeface="+mn-cs"/>
              </a:rPr>
              <a:t>various scenarios.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8813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Linear Equations. By the end of this lesson, you will be able to solve various equations involving fractions, decimals, </a:t>
            </a:r>
            <a:r>
              <a:rPr lang="en-US" sz="1200" kern="1200">
                <a:solidFill>
                  <a:schemeClr val="tx1"/>
                </a:solidFill>
                <a:effectLst/>
                <a:latin typeface="+mn-lt"/>
                <a:ea typeface="+mn-ea"/>
                <a:cs typeface="+mn-cs"/>
              </a:rPr>
              <a:t>and parentheses </a:t>
            </a:r>
            <a:r>
              <a:rPr lang="en-US" sz="1200" kern="1200" dirty="0">
                <a:solidFill>
                  <a:schemeClr val="tx1"/>
                </a:solidFill>
                <a:effectLst/>
                <a:latin typeface="+mn-lt"/>
                <a:ea typeface="+mn-ea"/>
                <a:cs typeface="+mn-cs"/>
              </a:rPr>
              <a:t>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a:t>
            </a:r>
            <a:r>
              <a:rPr lang="en-US" sz="1200" kern="1200" dirty="0">
                <a:solidFill>
                  <a:schemeClr val="tx1"/>
                </a:solidFill>
                <a:effectLst/>
                <a:latin typeface="+mn-lt"/>
                <a:ea typeface="+mn-ea"/>
                <a:cs typeface="+mn-cs"/>
              </a:rPr>
              <a:t>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2273200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Bar graphs </a:t>
            </a:r>
            <a:r>
              <a:rPr lang="en-US" sz="1200" kern="1200" dirty="0">
                <a:solidFill>
                  <a:schemeClr val="tx1"/>
                </a:solidFill>
                <a:effectLst/>
                <a:latin typeface="+mn-lt"/>
                <a:ea typeface="+mn-ea"/>
                <a:cs typeface="+mn-cs"/>
              </a:rPr>
              <a:t>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45023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3873845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7158201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20038811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6692265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7542077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the slope of the line y=2x + 3, we can calculate the rise over run using the coordinate points P</a:t>
            </a:r>
            <a:r>
              <a:rPr lang="en-US" sz="1200" kern="1200" baseline="-25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(-2,-1) and P</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22448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276367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4049584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28932007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132972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127097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81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83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84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85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86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a:t>
            </a:r>
            <a:r>
              <a:rPr lang="en-US" sz="1200" kern="1200">
                <a:solidFill>
                  <a:schemeClr val="tx1"/>
                </a:solidFill>
                <a:effectLst/>
                <a:latin typeface="+mn-lt"/>
                <a:ea typeface="+mn-ea"/>
                <a:cs typeface="+mn-cs"/>
              </a:rPr>
              <a:t>of a triangle </a:t>
            </a:r>
            <a:r>
              <a:rPr lang="en-US" sz="1200" kern="1200" dirty="0">
                <a:solidFill>
                  <a:schemeClr val="tx1"/>
                </a:solidFill>
                <a:effectLst/>
                <a:latin typeface="+mn-lt"/>
                <a:ea typeface="+mn-ea"/>
                <a:cs typeface="+mn-cs"/>
              </a:rPr>
              <a:t>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89</a:t>
            </a:fld>
            <a:endParaRPr lang="en-US"/>
          </a:p>
        </p:txBody>
      </p:sp>
    </p:spTree>
    <p:extLst>
      <p:ext uri="{BB962C8B-B14F-4D97-AF65-F5344CB8AC3E}">
        <p14:creationId xmlns:p14="http://schemas.microsoft.com/office/powerpoint/2010/main" val="1656126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90</a:t>
            </a:fld>
            <a:endParaRPr lang="en-US"/>
          </a:p>
        </p:txBody>
      </p:sp>
    </p:spTree>
    <p:extLst>
      <p:ext uri="{BB962C8B-B14F-4D97-AF65-F5344CB8AC3E}">
        <p14:creationId xmlns:p14="http://schemas.microsoft.com/office/powerpoint/2010/main" val="356944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NULL"/></Relationships>
</file>

<file path=ppt/slides/_rels/slide1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NULL"/></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NUL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NULL"/></Relationships>
</file>

<file path=ppt/slides/_rels/slide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NUL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NULL"/></Relationships>
</file>

<file path=ppt/slides/_rels/slide2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5.sv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NULL"/></Relationships>
</file>

<file path=ppt/slides/_rels/slide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NUL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9.svg"/></Relationships>
</file>

<file path=ppt/slides/_rels/slide3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3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NUL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4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6.svg"/></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8.sv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50.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NULL"/><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NULL"/><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710.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90.png"/></Relationships>
</file>

<file path=ppt/slides/_rels/slide7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20.png"/></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30.png"/></Relationships>
</file>

<file path=ppt/slides/_rels/slide7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40.png"/></Relationships>
</file>

<file path=ppt/slides/_rels/slide7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170.png"/></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microsoft.com/office/2007/relationships/hdphoto" Target="../media/hdphoto4.wdp"/></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microsoft.com/office/2007/relationships/hdphoto" Target="../media/hdphoto4.wdp"/></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microsoft.com/office/2007/relationships/hdphoto" Target="../media/hdphoto4.wdp"/></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7.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6.png"/></Relationships>
</file>

<file path=ppt/slides/_rels/slide88.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611.png"/><Relationship Id="rId7" Type="http://schemas.openxmlformats.org/officeDocument/2006/relationships/image" Target="../media/image100.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91.png"/><Relationship Id="rId5" Type="http://schemas.openxmlformats.org/officeDocument/2006/relationships/image" Target="../media/image81.png"/><Relationship Id="rId4" Type="http://schemas.openxmlformats.org/officeDocument/2006/relationships/image" Target="../media/image711.png"/><Relationship Id="rId9" Type="http://schemas.openxmlformats.org/officeDocument/2006/relationships/image" Target="../media/image121.png"/></Relationships>
</file>

<file path=ppt/slides/_rels/slide89.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82.png"/><Relationship Id="rId7" Type="http://schemas.openxmlformats.org/officeDocument/2006/relationships/image" Target="../media/image171.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160.png"/><Relationship Id="rId5" Type="http://schemas.openxmlformats.org/officeDocument/2006/relationships/image" Target="../media/image151.png"/><Relationship Id="rId4" Type="http://schemas.openxmlformats.org/officeDocument/2006/relationships/image" Target="../media/image14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90.xml.rels><?xml version="1.0" encoding="UTF-8" standalone="yes"?>
<Relationships xmlns="http://schemas.openxmlformats.org/package/2006/relationships"><Relationship Id="rId3" Type="http://schemas.openxmlformats.org/officeDocument/2006/relationships/image" Target="../media/image190.png"/><Relationship Id="rId7" Type="http://schemas.openxmlformats.org/officeDocument/2006/relationships/image" Target="../media/image230.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220.png"/><Relationship Id="rId5" Type="http://schemas.openxmlformats.org/officeDocument/2006/relationships/image" Target="../media/image210.png"/><Relationship Id="rId4" Type="http://schemas.openxmlformats.org/officeDocument/2006/relationships/image" Target="../media/image83.png"/></Relationships>
</file>

<file path=ppt/slides/_rels/slide9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2.xml"/><Relationship Id="rId5" Type="http://schemas.openxmlformats.org/officeDocument/2006/relationships/image" Target="../media/image87.png"/><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57239"/>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Addition and Subtraction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B3BD4A0-5A88-444F-A8FE-5603AF810788}"/>
              </a:ext>
            </a:extLst>
          </p:cNvPr>
          <p:cNvSpPr/>
          <p:nvPr/>
        </p:nvSpPr>
        <p:spPr>
          <a:xfrm>
            <a:off x="2455494" y="2114093"/>
            <a:ext cx="7948201" cy="461665"/>
          </a:xfrm>
          <a:prstGeom prst="rect">
            <a:avLst/>
          </a:prstGeom>
        </p:spPr>
        <p:txBody>
          <a:bodyPr wrap="none">
            <a:spAutoFit/>
          </a:bodyPr>
          <a:lstStyle/>
          <a:p>
            <a:r>
              <a:rPr lang="en-US" sz="2400" dirty="0"/>
              <a:t>Think of subtraction as the "end value" minus "starting value."</a:t>
            </a:r>
          </a:p>
        </p:txBody>
      </p:sp>
      <p:sp>
        <p:nvSpPr>
          <p:cNvPr id="3" name="Rectangle 2">
            <a:extLst>
              <a:ext uri="{FF2B5EF4-FFF2-40B4-BE49-F238E27FC236}">
                <a16:creationId xmlns:a16="http://schemas.microsoft.com/office/drawing/2014/main" id="{344430D0-3D1C-41A1-9A28-08BA73204829}"/>
              </a:ext>
            </a:extLst>
          </p:cNvPr>
          <p:cNvSpPr/>
          <p:nvPr/>
        </p:nvSpPr>
        <p:spPr>
          <a:xfrm>
            <a:off x="1881188" y="1449030"/>
            <a:ext cx="1711751" cy="584775"/>
          </a:xfrm>
          <a:prstGeom prst="rect">
            <a:avLst/>
          </a:prstGeom>
        </p:spPr>
        <p:txBody>
          <a:bodyPr wrap="none">
            <a:spAutoFit/>
          </a:bodyPr>
          <a:lstStyle/>
          <a:p>
            <a:r>
              <a:rPr lang="en-US" sz="3200" dirty="0"/>
              <a:t>Direction</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63A9599A-DD39-46C7-A0FE-D7B04D26A08E}"/>
                  </a:ext>
                </a:extLst>
              </p:cNvPr>
              <p:cNvSpPr/>
              <p:nvPr/>
            </p:nvSpPr>
            <p:spPr>
              <a:xfrm>
                <a:off x="2455494" y="4412123"/>
                <a:ext cx="7855319" cy="830997"/>
              </a:xfrm>
              <a:prstGeom prst="rect">
                <a:avLst/>
              </a:prstGeom>
            </p:spPr>
            <p:txBody>
              <a:bodyPr wrap="square">
                <a:spAutoFit/>
              </a:bodyPr>
              <a:lstStyle/>
              <a:p>
                <a:r>
                  <a:rPr lang="en-US" sz="2400" dirty="0"/>
                  <a:t>In this example, we start at </a:t>
                </a:r>
                <a14:m>
                  <m:oMath xmlns:m="http://schemas.openxmlformats.org/officeDocument/2006/math">
                    <m:r>
                      <a:rPr lang="en-US" sz="2400" i="1" dirty="0" smtClean="0">
                        <a:latin typeface="Cambria Math" panose="02040503050406030204" pitchFamily="18" charset="0"/>
                      </a:rPr>
                      <m:t>−4</m:t>
                    </m:r>
                  </m:oMath>
                </a14:m>
                <a:r>
                  <a:rPr lang="en-US" sz="2400" dirty="0"/>
                  <a:t> and move </a:t>
                </a:r>
                <a14:m>
                  <m:oMath xmlns:m="http://schemas.openxmlformats.org/officeDocument/2006/math">
                    <m:r>
                      <a:rPr lang="en-US" sz="2400" i="1" dirty="0" smtClean="0">
                        <a:latin typeface="Cambria Math" panose="02040503050406030204" pitchFamily="18" charset="0"/>
                      </a:rPr>
                      <m:t>10</m:t>
                    </m:r>
                  </m:oMath>
                </a14:m>
                <a:r>
                  <a:rPr lang="en-US" sz="2400" dirty="0"/>
                  <a:t> units in the positive direction.</a:t>
                </a:r>
              </a:p>
            </p:txBody>
          </p:sp>
        </mc:Choice>
        <mc:Fallback xmlns="">
          <p:sp>
            <p:nvSpPr>
              <p:cNvPr id="4" name="Rectangle 3">
                <a:extLst>
                  <a:ext uri="{FF2B5EF4-FFF2-40B4-BE49-F238E27FC236}">
                    <a16:creationId xmlns:a16="http://schemas.microsoft.com/office/drawing/2014/main" id="{63A9599A-DD39-46C7-A0FE-D7B04D26A08E}"/>
                  </a:ext>
                </a:extLst>
              </p:cNvPr>
              <p:cNvSpPr>
                <a:spLocks noRot="1" noChangeAspect="1" noMove="1" noResize="1" noEditPoints="1" noAdjustHandles="1" noChangeArrowheads="1" noChangeShapeType="1" noTextEdit="1"/>
              </p:cNvSpPr>
              <p:nvPr/>
            </p:nvSpPr>
            <p:spPr>
              <a:xfrm>
                <a:off x="2455494" y="4412123"/>
                <a:ext cx="7855319" cy="830997"/>
              </a:xfrm>
              <a:prstGeom prst="rect">
                <a:avLst/>
              </a:prstGeom>
              <a:blipFill>
                <a:blip r:embed="rId3"/>
                <a:stretch>
                  <a:fillRect l="-1242" t="-5882" b="-1617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C14FA37-8F18-4792-89DF-A86228C029A9}"/>
                  </a:ext>
                </a:extLst>
              </p:cNvPr>
              <p:cNvSpPr txBox="1"/>
              <p:nvPr/>
            </p:nvSpPr>
            <p:spPr>
              <a:xfrm>
                <a:off x="1616185" y="3626526"/>
                <a:ext cx="371665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𝑒𝑛𝑑</m:t>
                      </m:r>
                      <m:r>
                        <a:rPr lang="en-US" i="1" dirty="0" smtClean="0">
                          <a:latin typeface="Cambria Math" panose="02040503050406030204" pitchFamily="18" charset="0"/>
                        </a:rPr>
                        <m:t> </m:t>
                      </m:r>
                      <m:r>
                        <a:rPr lang="en-US" i="1" dirty="0" smtClean="0">
                          <a:latin typeface="Cambria Math" panose="02040503050406030204" pitchFamily="18" charset="0"/>
                        </a:rPr>
                        <m:t>𝑣𝑎𝑙𝑢𝑒</m:t>
                      </m:r>
                      <m:r>
                        <a:rPr lang="en-US" i="1" dirty="0" smtClean="0">
                          <a:latin typeface="Cambria Math" panose="02040503050406030204" pitchFamily="18" charset="0"/>
                        </a:rPr>
                        <m:t>) − (</m:t>
                      </m:r>
                      <m:r>
                        <a:rPr lang="en-US" i="1" dirty="0" smtClean="0">
                          <a:latin typeface="Cambria Math" panose="02040503050406030204" pitchFamily="18" charset="0"/>
                        </a:rPr>
                        <m:t>𝑏𝑒𝑔𝑖𝑛𝑛𝑖𝑛𝑔</m:t>
                      </m:r>
                      <m:r>
                        <a:rPr lang="en-US" i="1" dirty="0" smtClean="0">
                          <a:latin typeface="Cambria Math" panose="02040503050406030204" pitchFamily="18" charset="0"/>
                        </a:rPr>
                        <m:t> </m:t>
                      </m:r>
                      <m:r>
                        <a:rPr lang="en-US" i="1" dirty="0" smtClean="0">
                          <a:latin typeface="Cambria Math" panose="02040503050406030204" pitchFamily="18" charset="0"/>
                        </a:rPr>
                        <m:t>𝑣𝑎𝑙𝑢𝑒</m:t>
                      </m:r>
                      <m:r>
                        <a:rPr lang="en-US" i="1" dirty="0" smtClean="0">
                          <a:latin typeface="Cambria Math" panose="02040503050406030204" pitchFamily="18" charset="0"/>
                        </a:rPr>
                        <m:t>)</m:t>
                      </m:r>
                    </m:oMath>
                  </m:oMathPara>
                </a14:m>
                <a:endParaRPr lang="en-US" dirty="0"/>
              </a:p>
            </p:txBody>
          </p:sp>
        </mc:Choice>
        <mc:Fallback xmlns="">
          <p:sp>
            <p:nvSpPr>
              <p:cNvPr id="5" name="TextBox 4">
                <a:extLst>
                  <a:ext uri="{FF2B5EF4-FFF2-40B4-BE49-F238E27FC236}">
                    <a16:creationId xmlns:a16="http://schemas.microsoft.com/office/drawing/2014/main" id="{9C14FA37-8F18-4792-89DF-A86228C029A9}"/>
                  </a:ext>
                </a:extLst>
              </p:cNvPr>
              <p:cNvSpPr txBox="1">
                <a:spLocks noRot="1" noChangeAspect="1" noMove="1" noResize="1" noEditPoints="1" noAdjustHandles="1" noChangeArrowheads="1" noChangeShapeType="1" noTextEdit="1"/>
              </p:cNvSpPr>
              <p:nvPr/>
            </p:nvSpPr>
            <p:spPr>
              <a:xfrm>
                <a:off x="1616185" y="3626526"/>
                <a:ext cx="3716658" cy="369332"/>
              </a:xfrm>
              <a:prstGeom prst="rect">
                <a:avLst/>
              </a:prstGeom>
              <a:blipFill>
                <a:blip r:embed="rId4"/>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F629AE0-9620-418D-ACEB-1BFDAA529604}"/>
                  </a:ext>
                </a:extLst>
              </p:cNvPr>
              <p:cNvSpPr txBox="1"/>
              <p:nvPr/>
            </p:nvSpPr>
            <p:spPr>
              <a:xfrm>
                <a:off x="2737063" y="2881019"/>
                <a:ext cx="359027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6−</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−4</m:t>
                          </m:r>
                        </m:e>
                      </m:d>
                      <m:r>
                        <a:rPr lang="en-US" sz="2400" b="0" i="1" smtClean="0">
                          <a:latin typeface="Cambria Math" panose="02040503050406030204" pitchFamily="18" charset="0"/>
                        </a:rPr>
                        <m:t>=6+</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+4</m:t>
                          </m:r>
                        </m:e>
                      </m:d>
                      <m:r>
                        <a:rPr lang="en-US" sz="2400" b="0" i="1" smtClean="0">
                          <a:latin typeface="Cambria Math" panose="02040503050406030204" pitchFamily="18" charset="0"/>
                        </a:rPr>
                        <m:t>=10</m:t>
                      </m:r>
                    </m:oMath>
                  </m:oMathPara>
                </a14:m>
                <a:endParaRPr lang="en-US" sz="2400" dirty="0"/>
              </a:p>
            </p:txBody>
          </p:sp>
        </mc:Choice>
        <mc:Fallback xmlns="">
          <p:sp>
            <p:nvSpPr>
              <p:cNvPr id="6" name="TextBox 5">
                <a:extLst>
                  <a:ext uri="{FF2B5EF4-FFF2-40B4-BE49-F238E27FC236}">
                    <a16:creationId xmlns:a16="http://schemas.microsoft.com/office/drawing/2014/main" id="{BF629AE0-9620-418D-ACEB-1BFDAA529604}"/>
                  </a:ext>
                </a:extLst>
              </p:cNvPr>
              <p:cNvSpPr txBox="1">
                <a:spLocks noRot="1" noChangeAspect="1" noMove="1" noResize="1" noEditPoints="1" noAdjustHandles="1" noChangeArrowheads="1" noChangeShapeType="1" noTextEdit="1"/>
              </p:cNvSpPr>
              <p:nvPr/>
            </p:nvSpPr>
            <p:spPr>
              <a:xfrm>
                <a:off x="2737063" y="2881019"/>
                <a:ext cx="3590278" cy="369332"/>
              </a:xfrm>
              <a:prstGeom prst="rect">
                <a:avLst/>
              </a:prstGeom>
              <a:blipFill>
                <a:blip r:embed="rId5"/>
                <a:stretch>
                  <a:fillRect l="-1698" r="-1528" b="-6667"/>
                </a:stretch>
              </a:blipFill>
            </p:spPr>
            <p:txBody>
              <a:bodyPr/>
              <a:lstStyle/>
              <a:p>
                <a:r>
                  <a:rPr lang="en-US">
                    <a:noFill/>
                  </a:rPr>
                  <a:t> </a:t>
                </a:r>
              </a:p>
            </p:txBody>
          </p:sp>
        </mc:Fallback>
      </mc:AlternateContent>
      <p:cxnSp>
        <p:nvCxnSpPr>
          <p:cNvPr id="8" name="Straight Arrow Connector 7">
            <a:extLst>
              <a:ext uri="{FF2B5EF4-FFF2-40B4-BE49-F238E27FC236}">
                <a16:creationId xmlns:a16="http://schemas.microsoft.com/office/drawing/2014/main" id="{3BFDDEF8-FFC0-41F0-A9F4-8FD3F56E2258}"/>
              </a:ext>
            </a:extLst>
          </p:cNvPr>
          <p:cNvCxnSpPr>
            <a:cxnSpLocks/>
          </p:cNvCxnSpPr>
          <p:nvPr/>
        </p:nvCxnSpPr>
        <p:spPr>
          <a:xfrm flipV="1">
            <a:off x="2369574" y="3231068"/>
            <a:ext cx="500225" cy="43402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038F2B1-3AD0-4D03-895E-261096244A62}"/>
              </a:ext>
            </a:extLst>
          </p:cNvPr>
          <p:cNvCxnSpPr>
            <a:cxnSpLocks/>
          </p:cNvCxnSpPr>
          <p:nvPr/>
        </p:nvCxnSpPr>
        <p:spPr>
          <a:xfrm flipH="1" flipV="1">
            <a:off x="3765755" y="3250352"/>
            <a:ext cx="462116" cy="41474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3DD1E0E-9A1D-48A7-B539-1DBDE8526ACC}"/>
              </a:ext>
            </a:extLst>
          </p:cNvPr>
          <p:cNvSpPr/>
          <p:nvPr/>
        </p:nvSpPr>
        <p:spPr>
          <a:xfrm>
            <a:off x="1881188" y="1454863"/>
            <a:ext cx="3854581" cy="584775"/>
          </a:xfrm>
          <a:prstGeom prst="rect">
            <a:avLst/>
          </a:prstGeom>
        </p:spPr>
        <p:txBody>
          <a:bodyPr wrap="none">
            <a:spAutoFit/>
          </a:bodyPr>
          <a:lstStyle/>
          <a:p>
            <a:r>
              <a:rPr lang="en-US" sz="3200"/>
              <a:t>Subtraction </a:t>
            </a:r>
            <a:r>
              <a:rPr lang="en-US" sz="3200" dirty="0"/>
              <a:t>Definition</a:t>
            </a:r>
          </a:p>
        </p:txBody>
      </p:sp>
      <p:sp>
        <p:nvSpPr>
          <p:cNvPr id="3" name="Rectangle 2">
            <a:extLst>
              <a:ext uri="{FF2B5EF4-FFF2-40B4-BE49-F238E27FC236}">
                <a16:creationId xmlns:a16="http://schemas.microsoft.com/office/drawing/2014/main" id="{471FD43C-26D6-4364-99F6-46D7B7EF3C63}"/>
              </a:ext>
            </a:extLst>
          </p:cNvPr>
          <p:cNvSpPr/>
          <p:nvPr/>
        </p:nvSpPr>
        <p:spPr>
          <a:xfrm>
            <a:off x="2456938" y="2268863"/>
            <a:ext cx="4033476" cy="461665"/>
          </a:xfrm>
          <a:prstGeom prst="rect">
            <a:avLst/>
          </a:prstGeom>
        </p:spPr>
        <p:txBody>
          <a:bodyPr wrap="none">
            <a:spAutoFit/>
          </a:bodyPr>
          <a:lstStyle/>
          <a:p>
            <a:r>
              <a:rPr lang="en-US" sz="2400" dirty="0"/>
              <a:t>For any real numbers, </a:t>
            </a:r>
            <a:r>
              <a:rPr lang="en-US" sz="2400" i="1" dirty="0"/>
              <a:t>a</a:t>
            </a:r>
            <a:r>
              <a:rPr lang="en-US" sz="2400" dirty="0"/>
              <a:t> and </a:t>
            </a:r>
            <a:r>
              <a:rPr lang="en-US" sz="2400" i="1" dirty="0"/>
              <a:t>b</a:t>
            </a:r>
            <a:r>
              <a:rPr lang="en-US" sz="2400" dirty="0"/>
              <a:t>, </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EF908D43-C78C-416E-816D-D7BCF8EE1D7F}"/>
                  </a:ext>
                </a:extLst>
              </p:cNvPr>
              <p:cNvSpPr/>
              <p:nvPr/>
            </p:nvSpPr>
            <p:spPr>
              <a:xfrm>
                <a:off x="3213331" y="2966640"/>
                <a:ext cx="3047822"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 </m:t>
                      </m:r>
                      <m:r>
                        <a:rPr lang="en-US" sz="2400" i="1" dirty="0" smtClean="0">
                          <a:latin typeface="Cambria Math" panose="02040503050406030204" pitchFamily="18" charset="0"/>
                        </a:rPr>
                        <m:t>𝑎</m:t>
                      </m:r>
                      <m:r>
                        <a:rPr lang="en-US" sz="2400" i="1" dirty="0" smtClean="0">
                          <a:latin typeface="Cambria Math" panose="02040503050406030204" pitchFamily="18" charset="0"/>
                        </a:rPr>
                        <m:t> − </m:t>
                      </m:r>
                      <m:r>
                        <a:rPr lang="en-US" sz="2400" i="1" dirty="0" smtClean="0">
                          <a:latin typeface="Cambria Math" panose="02040503050406030204" pitchFamily="18" charset="0"/>
                        </a:rPr>
                        <m:t>𝑏</m:t>
                      </m:r>
                      <m:r>
                        <a:rPr lang="en-US" sz="2400" i="1" dirty="0" smtClean="0">
                          <a:latin typeface="Cambria Math" panose="02040503050406030204" pitchFamily="18" charset="0"/>
                        </a:rPr>
                        <m:t> = </m:t>
                      </m:r>
                      <m:r>
                        <a:rPr lang="en-US" sz="2400" i="1" dirty="0" smtClean="0">
                          <a:latin typeface="Cambria Math" panose="02040503050406030204" pitchFamily="18" charset="0"/>
                        </a:rPr>
                        <m:t>𝑎</m:t>
                      </m:r>
                      <m:r>
                        <a:rPr lang="en-US" sz="2400" i="1" dirty="0" smtClean="0">
                          <a:latin typeface="Cambria Math" panose="02040503050406030204" pitchFamily="18" charset="0"/>
                        </a:rPr>
                        <m:t> + (−</m:t>
                      </m:r>
                      <m:r>
                        <a:rPr lang="en-US" sz="2400" i="1" dirty="0" smtClean="0">
                          <a:latin typeface="Cambria Math" panose="02040503050406030204" pitchFamily="18" charset="0"/>
                        </a:rPr>
                        <m:t>𝑏</m:t>
                      </m:r>
                      <m:r>
                        <a:rPr lang="en-US" sz="2400" i="1" dirty="0" smtClean="0">
                          <a:latin typeface="Cambria Math" panose="02040503050406030204" pitchFamily="18" charset="0"/>
                        </a:rPr>
                        <m:t>)</m:t>
                      </m:r>
                    </m:oMath>
                  </m:oMathPara>
                </a14:m>
                <a:endParaRPr lang="en-US" sz="2400" dirty="0"/>
              </a:p>
            </p:txBody>
          </p:sp>
        </mc:Choice>
        <mc:Fallback xmlns="">
          <p:sp>
            <p:nvSpPr>
              <p:cNvPr id="4" name="Rectangle 3">
                <a:extLst>
                  <a:ext uri="{FF2B5EF4-FFF2-40B4-BE49-F238E27FC236}">
                    <a16:creationId xmlns:a16="http://schemas.microsoft.com/office/drawing/2014/main" id="{EF908D43-C78C-416E-816D-D7BCF8EE1D7F}"/>
                  </a:ext>
                </a:extLst>
              </p:cNvPr>
              <p:cNvSpPr>
                <a:spLocks noRot="1" noChangeAspect="1" noMove="1" noResize="1" noEditPoints="1" noAdjustHandles="1" noChangeArrowheads="1" noChangeShapeType="1" noTextEdit="1"/>
              </p:cNvSpPr>
              <p:nvPr/>
            </p:nvSpPr>
            <p:spPr>
              <a:xfrm>
                <a:off x="3213331" y="2966640"/>
                <a:ext cx="3047822" cy="461665"/>
              </a:xfrm>
              <a:prstGeom prst="rect">
                <a:avLst/>
              </a:prstGeom>
              <a:blipFill>
                <a:blip r:embed="rId3"/>
                <a:stretch>
                  <a:fillRect r="-200" b="-18667"/>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81380D44-13D6-4E6E-AB4D-069BB01CE1B3}"/>
              </a:ext>
            </a:extLst>
          </p:cNvPr>
          <p:cNvSpPr/>
          <p:nvPr/>
        </p:nvSpPr>
        <p:spPr>
          <a:xfrm>
            <a:off x="2456938" y="3852274"/>
            <a:ext cx="1512786" cy="461665"/>
          </a:xfrm>
          <a:prstGeom prst="rect">
            <a:avLst/>
          </a:prstGeom>
        </p:spPr>
        <p:txBody>
          <a:bodyPr wrap="none">
            <a:spAutoFit/>
          </a:bodyPr>
          <a:lstStyle/>
          <a:p>
            <a:r>
              <a:rPr lang="en-US" sz="2400" dirty="0"/>
              <a:t>Examples: </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6AE38D00-0430-4583-BDB3-780A902E3DA5}"/>
                  </a:ext>
                </a:extLst>
              </p:cNvPr>
              <p:cNvSpPr/>
              <p:nvPr/>
            </p:nvSpPr>
            <p:spPr>
              <a:xfrm>
                <a:off x="3213331" y="4429036"/>
                <a:ext cx="4185761"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−3 − (−7) =  −3 + 7 = 4</m:t>
                      </m:r>
                    </m:oMath>
                  </m:oMathPara>
                </a14:m>
                <a:endParaRPr lang="en-US" sz="2400" dirty="0"/>
              </a:p>
            </p:txBody>
          </p:sp>
        </mc:Choice>
        <mc:Fallback xmlns="">
          <p:sp>
            <p:nvSpPr>
              <p:cNvPr id="6" name="Rectangle 5">
                <a:extLst>
                  <a:ext uri="{FF2B5EF4-FFF2-40B4-BE49-F238E27FC236}">
                    <a16:creationId xmlns:a16="http://schemas.microsoft.com/office/drawing/2014/main" id="{6AE38D00-0430-4583-BDB3-780A902E3DA5}"/>
                  </a:ext>
                </a:extLst>
              </p:cNvPr>
              <p:cNvSpPr>
                <a:spLocks noRot="1" noChangeAspect="1" noMove="1" noResize="1" noEditPoints="1" noAdjustHandles="1" noChangeArrowheads="1" noChangeShapeType="1" noTextEdit="1"/>
              </p:cNvSpPr>
              <p:nvPr/>
            </p:nvSpPr>
            <p:spPr>
              <a:xfrm>
                <a:off x="3213331" y="4429036"/>
                <a:ext cx="4185761" cy="461665"/>
              </a:xfrm>
              <a:prstGeom prst="rect">
                <a:avLst/>
              </a:prstGeom>
              <a:blipFill>
                <a:blip r:embed="rId4"/>
                <a:stretch>
                  <a:fillRect b="-18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DF1DC014-E2D7-4609-AE38-366AAB5C7AA5}"/>
                  </a:ext>
                </a:extLst>
              </p:cNvPr>
              <p:cNvSpPr/>
              <p:nvPr/>
            </p:nvSpPr>
            <p:spPr>
              <a:xfrm>
                <a:off x="3213331" y="5204852"/>
                <a:ext cx="4636206"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13 − 20 =  13 + (−20) = −7</m:t>
                      </m:r>
                    </m:oMath>
                  </m:oMathPara>
                </a14:m>
                <a:endParaRPr lang="en-US" sz="2400" dirty="0"/>
              </a:p>
            </p:txBody>
          </p:sp>
        </mc:Choice>
        <mc:Fallback xmlns="">
          <p:sp>
            <p:nvSpPr>
              <p:cNvPr id="7" name="Rectangle 6">
                <a:extLst>
                  <a:ext uri="{FF2B5EF4-FFF2-40B4-BE49-F238E27FC236}">
                    <a16:creationId xmlns:a16="http://schemas.microsoft.com/office/drawing/2014/main" id="{DF1DC014-E2D7-4609-AE38-366AAB5C7AA5}"/>
                  </a:ext>
                </a:extLst>
              </p:cNvPr>
              <p:cNvSpPr>
                <a:spLocks noRot="1" noChangeAspect="1" noMove="1" noResize="1" noEditPoints="1" noAdjustHandles="1" noChangeArrowheads="1" noChangeShapeType="1" noTextEdit="1"/>
              </p:cNvSpPr>
              <p:nvPr/>
            </p:nvSpPr>
            <p:spPr>
              <a:xfrm>
                <a:off x="3213331" y="5204852"/>
                <a:ext cx="4636206" cy="461665"/>
              </a:xfrm>
              <a:prstGeom prst="rect">
                <a:avLst/>
              </a:prstGeom>
              <a:blipFill>
                <a:blip r:embed="rId5"/>
                <a:stretch>
                  <a:fillRect b="-17105"/>
                </a:stretch>
              </a:blipFill>
            </p:spPr>
            <p:txBody>
              <a:bodyPr/>
              <a:lstStyle/>
              <a:p>
                <a:r>
                  <a:rPr lang="en-US">
                    <a:noFill/>
                  </a:rPr>
                  <a:t> </a:t>
                </a:r>
              </a:p>
            </p:txBody>
          </p:sp>
        </mc:Fallback>
      </mc:AlternateContent>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Application: Change in Value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dirty="0"/>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Application: Change in Value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dirty="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dirty="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dirty="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dirty="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dirty="0"/>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9537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Multiplication and Division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89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Multiplication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36BCA5B-078B-494A-8C9D-6F02C51A5BEC}"/>
              </a:ext>
            </a:extLst>
          </p:cNvPr>
          <p:cNvSpPr txBox="1"/>
          <p:nvPr/>
        </p:nvSpPr>
        <p:spPr>
          <a:xfrm>
            <a:off x="2402584" y="1744529"/>
            <a:ext cx="7386830" cy="523220"/>
          </a:xfrm>
          <a:prstGeom prst="rect">
            <a:avLst/>
          </a:prstGeom>
          <a:noFill/>
        </p:spPr>
        <p:txBody>
          <a:bodyPr wrap="none" rtlCol="0">
            <a:spAutoFit/>
          </a:bodyPr>
          <a:lstStyle/>
          <a:p>
            <a:r>
              <a:rPr lang="en-US" sz="2800" dirty="0"/>
              <a:t>Multiplication is shorthand for repeated addition.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984A10A-04F2-48B5-A3A6-F1786AA447C5}"/>
                  </a:ext>
                </a:extLst>
              </p:cNvPr>
              <p:cNvSpPr txBox="1"/>
              <p:nvPr/>
            </p:nvSpPr>
            <p:spPr>
              <a:xfrm>
                <a:off x="3986383" y="2867729"/>
                <a:ext cx="421923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7+7+7+7+7=5</m:t>
                      </m:r>
                      <m:r>
                        <a:rPr lang="en-US" sz="2400" b="0" i="1" smtClean="0">
                          <a:latin typeface="Cambria Math" panose="02040503050406030204" pitchFamily="18" charset="0"/>
                          <a:ea typeface="Cambria Math" panose="02040503050406030204" pitchFamily="18" charset="0"/>
                        </a:rPr>
                        <m:t>×7=35</m:t>
                      </m:r>
                    </m:oMath>
                  </m:oMathPara>
                </a14:m>
                <a:endParaRPr lang="en-US" sz="2400" dirty="0"/>
              </a:p>
            </p:txBody>
          </p:sp>
        </mc:Choice>
        <mc:Fallback xmlns="">
          <p:sp>
            <p:nvSpPr>
              <p:cNvPr id="3" name="TextBox 2">
                <a:extLst>
                  <a:ext uri="{FF2B5EF4-FFF2-40B4-BE49-F238E27FC236}">
                    <a16:creationId xmlns:a16="http://schemas.microsoft.com/office/drawing/2014/main" id="{F984A10A-04F2-48B5-A3A6-F1786AA447C5}"/>
                  </a:ext>
                </a:extLst>
              </p:cNvPr>
              <p:cNvSpPr txBox="1">
                <a:spLocks noRot="1" noChangeAspect="1" noMove="1" noResize="1" noEditPoints="1" noAdjustHandles="1" noChangeArrowheads="1" noChangeShapeType="1" noTextEdit="1"/>
              </p:cNvSpPr>
              <p:nvPr/>
            </p:nvSpPr>
            <p:spPr>
              <a:xfrm>
                <a:off x="3986383" y="2867729"/>
                <a:ext cx="4219232" cy="369332"/>
              </a:xfrm>
              <a:prstGeom prst="rect">
                <a:avLst/>
              </a:prstGeom>
              <a:blipFill>
                <a:blip r:embed="rId3"/>
                <a:stretch>
                  <a:fillRect l="-1301" r="-1445" b="-8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F5C4439-F070-4116-BA8C-776A16BA37C3}"/>
                  </a:ext>
                </a:extLst>
              </p:cNvPr>
              <p:cNvSpPr txBox="1"/>
              <p:nvPr/>
            </p:nvSpPr>
            <p:spPr>
              <a:xfrm>
                <a:off x="3438380" y="3837041"/>
                <a:ext cx="531523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=3</m:t>
                      </m:r>
                      <m:r>
                        <a:rPr lang="en-US" sz="2400" b="0" i="1" smtClean="0">
                          <a:latin typeface="Cambria Math" panose="02040503050406030204" pitchFamily="18" charset="0"/>
                          <a:ea typeface="Cambria Math" panose="02040503050406030204" pitchFamily="18" charset="0"/>
                        </a:rPr>
                        <m:t>×</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−6</m:t>
                          </m:r>
                        </m:e>
                      </m:d>
                      <m:r>
                        <a:rPr lang="en-US" sz="2400" b="0" i="1" smtClean="0">
                          <a:latin typeface="Cambria Math" panose="02040503050406030204" pitchFamily="18" charset="0"/>
                          <a:ea typeface="Cambria Math" panose="02040503050406030204" pitchFamily="18" charset="0"/>
                        </a:rPr>
                        <m:t>=−18</m:t>
                      </m:r>
                    </m:oMath>
                  </m:oMathPara>
                </a14:m>
                <a:endParaRPr lang="en-US" sz="2400" dirty="0"/>
              </a:p>
            </p:txBody>
          </p:sp>
        </mc:Choice>
        <mc:Fallback xmlns="">
          <p:sp>
            <p:nvSpPr>
              <p:cNvPr id="4" name="TextBox 3">
                <a:extLst>
                  <a:ext uri="{FF2B5EF4-FFF2-40B4-BE49-F238E27FC236}">
                    <a16:creationId xmlns:a16="http://schemas.microsoft.com/office/drawing/2014/main" id="{1F5C4439-F070-4116-BA8C-776A16BA37C3}"/>
                  </a:ext>
                </a:extLst>
              </p:cNvPr>
              <p:cNvSpPr txBox="1">
                <a:spLocks noRot="1" noChangeAspect="1" noMove="1" noResize="1" noEditPoints="1" noAdjustHandles="1" noChangeArrowheads="1" noChangeShapeType="1" noTextEdit="1"/>
              </p:cNvSpPr>
              <p:nvPr/>
            </p:nvSpPr>
            <p:spPr>
              <a:xfrm>
                <a:off x="3438380" y="3837041"/>
                <a:ext cx="5315238" cy="369332"/>
              </a:xfrm>
              <a:prstGeom prst="rect">
                <a:avLst/>
              </a:prstGeom>
              <a:blipFill>
                <a:blip r:embed="rId4"/>
                <a:stretch>
                  <a:fillRect r="-1032" b="-6557"/>
                </a:stretch>
              </a:blipFill>
            </p:spPr>
            <p:txBody>
              <a:bodyPr/>
              <a:lstStyle/>
              <a:p>
                <a:r>
                  <a:rPr lang="en-US">
                    <a:noFill/>
                  </a:rPr>
                  <a:t> </a:t>
                </a:r>
              </a:p>
            </p:txBody>
          </p:sp>
        </mc:Fallback>
      </mc:AlternateContent>
    </p:spTree>
    <p:extLst>
      <p:ext uri="{BB962C8B-B14F-4D97-AF65-F5344CB8AC3E}">
        <p14:creationId xmlns:p14="http://schemas.microsoft.com/office/powerpoint/2010/main" val="2860715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FBC5EEC-F299-4831-9581-12F57C46ED0B}"/>
              </a:ext>
            </a:extLst>
          </p:cNvPr>
          <p:cNvSpPr txBox="1"/>
          <p:nvPr/>
        </p:nvSpPr>
        <p:spPr>
          <a:xfrm>
            <a:off x="1881188" y="1563329"/>
            <a:ext cx="6679585" cy="523220"/>
          </a:xfrm>
          <a:prstGeom prst="rect">
            <a:avLst/>
          </a:prstGeom>
          <a:noFill/>
        </p:spPr>
        <p:txBody>
          <a:bodyPr wrap="none" rtlCol="0">
            <a:spAutoFit/>
          </a:bodyPr>
          <a:lstStyle/>
          <a:p>
            <a:r>
              <a:rPr lang="en-US" sz="2800" dirty="0"/>
              <a:t>Division is defined in terms of multiplication: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00922E7-8A91-4ABE-8BC5-3C5EAB7BCF17}"/>
                  </a:ext>
                </a:extLst>
              </p:cNvPr>
              <p:cNvSpPr txBox="1"/>
              <p:nvPr/>
            </p:nvSpPr>
            <p:spPr>
              <a:xfrm>
                <a:off x="2802194" y="2538533"/>
                <a:ext cx="5591402" cy="461665"/>
              </a:xfrm>
              <a:prstGeom prst="rect">
                <a:avLst/>
              </a:prstGeom>
              <a:noFill/>
            </p:spPr>
            <p:txBody>
              <a:bodyPr wrap="none" rtlCol="0">
                <a:spAutoFit/>
              </a:bodyPr>
              <a:lstStyle/>
              <a:p>
                <a:r>
                  <a:rPr lang="en-US" sz="2400" dirty="0"/>
                  <a:t>For real numbers </a:t>
                </a:r>
                <a:r>
                  <a:rPr lang="en-US" sz="2400" i="1" dirty="0"/>
                  <a:t>a</a:t>
                </a:r>
                <a:r>
                  <a:rPr lang="en-US" sz="2400" dirty="0"/>
                  <a:t>, </a:t>
                </a:r>
                <a:r>
                  <a:rPr lang="en-US" sz="2400" i="1" dirty="0"/>
                  <a:t>b</a:t>
                </a:r>
                <a:r>
                  <a:rPr lang="en-US" sz="2400" dirty="0"/>
                  <a:t>, and </a:t>
                </a:r>
                <a:r>
                  <a:rPr lang="en-US" sz="2400" i="1" dirty="0"/>
                  <a:t>x</a:t>
                </a:r>
                <a:r>
                  <a:rPr lang="en-US" sz="2400" dirty="0"/>
                  <a:t> (where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ea typeface="Cambria Math" panose="02040503050406030204" pitchFamily="18" charset="0"/>
                      </a:rPr>
                      <m:t>≠0</m:t>
                    </m:r>
                  </m:oMath>
                </a14:m>
                <a:r>
                  <a:rPr lang="en-US" sz="2400" dirty="0"/>
                  <a:t>),</a:t>
                </a:r>
              </a:p>
            </p:txBody>
          </p:sp>
        </mc:Choice>
        <mc:Fallback xmlns="">
          <p:sp>
            <p:nvSpPr>
              <p:cNvPr id="3" name="TextBox 2">
                <a:extLst>
                  <a:ext uri="{FF2B5EF4-FFF2-40B4-BE49-F238E27FC236}">
                    <a16:creationId xmlns:a16="http://schemas.microsoft.com/office/drawing/2014/main" id="{300922E7-8A91-4ABE-8BC5-3C5EAB7BCF17}"/>
                  </a:ext>
                </a:extLst>
              </p:cNvPr>
              <p:cNvSpPr txBox="1">
                <a:spLocks noRot="1" noChangeAspect="1" noMove="1" noResize="1" noEditPoints="1" noAdjustHandles="1" noChangeArrowheads="1" noChangeShapeType="1" noTextEdit="1"/>
              </p:cNvSpPr>
              <p:nvPr/>
            </p:nvSpPr>
            <p:spPr>
              <a:xfrm>
                <a:off x="2802194" y="2538533"/>
                <a:ext cx="5591402" cy="461665"/>
              </a:xfrm>
              <a:prstGeom prst="rect">
                <a:avLst/>
              </a:prstGeom>
              <a:blipFill>
                <a:blip r:embed="rId3"/>
                <a:stretch>
                  <a:fillRect l="-1745" t="-10526" r="-763"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9621B107-05E7-48A0-848F-972C76ADCD3D}"/>
                  </a:ext>
                </a:extLst>
              </p:cNvPr>
              <p:cNvSpPr/>
              <p:nvPr/>
            </p:nvSpPr>
            <p:spPr>
              <a:xfrm>
                <a:off x="4960557" y="3452182"/>
                <a:ext cx="3600216" cy="586571"/>
              </a:xfrm>
              <a:prstGeom prst="rect">
                <a:avLst/>
              </a:prstGeom>
            </p:spPr>
            <p:txBody>
              <a:bodyPr wrap="none">
                <a:spAutoFit/>
              </a:bodyPr>
              <a:lstStyle/>
              <a:p>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𝑎</m:t>
                        </m:r>
                      </m:num>
                      <m:den>
                        <m:r>
                          <a:rPr lang="en-US" sz="2400" b="0" i="1" smtClean="0">
                            <a:latin typeface="Cambria Math" panose="02040503050406030204" pitchFamily="18" charset="0"/>
                          </a:rPr>
                          <m:t>𝑏</m:t>
                        </m:r>
                      </m:den>
                    </m:f>
                    <m:r>
                      <a:rPr lang="en-US" sz="2400" b="0" i="1" smtClean="0">
                        <a:latin typeface="Cambria Math" panose="02040503050406030204" pitchFamily="18" charset="0"/>
                      </a:rPr>
                      <m:t>=</m:t>
                    </m:r>
                    <m:r>
                      <a:rPr lang="en-US" sz="2400" b="0" i="1" smtClean="0">
                        <a:latin typeface="Cambria Math" panose="02040503050406030204" pitchFamily="18" charset="0"/>
                      </a:rPr>
                      <m:t>𝑥</m:t>
                    </m:r>
                  </m:oMath>
                </a14:m>
                <a:r>
                  <a:rPr lang="en-US" sz="2400" dirty="0"/>
                  <a:t> means that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𝑏</m:t>
                    </m:r>
                    <m:r>
                      <a:rPr lang="en-US" sz="2400" b="0" i="1" smtClean="0">
                        <a:latin typeface="Cambria Math" panose="02040503050406030204" pitchFamily="18" charset="0"/>
                      </a:rPr>
                      <m:t>⋅</m:t>
                    </m:r>
                    <m:r>
                      <a:rPr lang="en-US" sz="2400" b="0" i="1" smtClean="0">
                        <a:latin typeface="Cambria Math" panose="02040503050406030204" pitchFamily="18" charset="0"/>
                      </a:rPr>
                      <m:t>𝑥</m:t>
                    </m:r>
                  </m:oMath>
                </a14:m>
                <a:endParaRPr lang="en-US" sz="2400" dirty="0"/>
              </a:p>
            </p:txBody>
          </p:sp>
        </mc:Choice>
        <mc:Fallback xmlns="">
          <p:sp>
            <p:nvSpPr>
              <p:cNvPr id="5" name="Rectangle 4">
                <a:extLst>
                  <a:ext uri="{FF2B5EF4-FFF2-40B4-BE49-F238E27FC236}">
                    <a16:creationId xmlns:a16="http://schemas.microsoft.com/office/drawing/2014/main" id="{9621B107-05E7-48A0-848F-972C76ADCD3D}"/>
                  </a:ext>
                </a:extLst>
              </p:cNvPr>
              <p:cNvSpPr>
                <a:spLocks noRot="1" noChangeAspect="1" noMove="1" noResize="1" noEditPoints="1" noAdjustHandles="1" noChangeArrowheads="1" noChangeShapeType="1" noTextEdit="1"/>
              </p:cNvSpPr>
              <p:nvPr/>
            </p:nvSpPr>
            <p:spPr>
              <a:xfrm>
                <a:off x="4960557" y="3452182"/>
                <a:ext cx="3600216" cy="586571"/>
              </a:xfrm>
              <a:prstGeom prst="rect">
                <a:avLst/>
              </a:prstGeom>
              <a:blipFill>
                <a:blip r:embed="rId4"/>
                <a:stretch>
                  <a:fillRect b="-9278"/>
                </a:stretch>
              </a:blipFill>
            </p:spPr>
            <p:txBody>
              <a:bodyPr/>
              <a:lstStyle/>
              <a:p>
                <a:r>
                  <a:rPr lang="en-US">
                    <a:noFill/>
                  </a:rPr>
                  <a:t> </a:t>
                </a:r>
              </a:p>
            </p:txBody>
          </p:sp>
        </mc:Fallback>
      </mc:AlternateContent>
    </p:spTree>
    <p:extLst>
      <p:ext uri="{BB962C8B-B14F-4D97-AF65-F5344CB8AC3E}">
        <p14:creationId xmlns:p14="http://schemas.microsoft.com/office/powerpoint/2010/main" val="598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082CD3F3-4A96-4600-BBA6-4FE2A83B523E}"/>
                  </a:ext>
                </a:extLst>
              </p:cNvPr>
              <p:cNvSpPr txBox="1"/>
              <p:nvPr/>
            </p:nvSpPr>
            <p:spPr>
              <a:xfrm>
                <a:off x="1881188" y="2023701"/>
                <a:ext cx="3853042" cy="611578"/>
              </a:xfrm>
              <a:prstGeom prst="rect">
                <a:avLst/>
              </a:prstGeom>
              <a:noFill/>
            </p:spPr>
            <p:txBody>
              <a:bodyPr wrap="none" lIns="0" tIns="0" rIns="0" bIns="0" rtlCol="0">
                <a:spAutoFit/>
              </a:bodyPr>
              <a:lstStyle/>
              <a:p>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36</m:t>
                        </m:r>
                      </m:num>
                      <m:den>
                        <m:r>
                          <a:rPr lang="en-US" sz="2800" b="0" i="1" smtClean="0">
                            <a:latin typeface="Cambria Math" panose="02040503050406030204" pitchFamily="18" charset="0"/>
                          </a:rPr>
                          <m:t>9</m:t>
                        </m:r>
                      </m:den>
                    </m:f>
                    <m:r>
                      <a:rPr lang="en-US" sz="2800" b="0" i="1" smtClean="0">
                        <a:latin typeface="Cambria Math" panose="02040503050406030204" pitchFamily="18" charset="0"/>
                      </a:rPr>
                      <m:t>=4</m:t>
                    </m:r>
                  </m:oMath>
                </a14:m>
                <a:r>
                  <a:rPr lang="en-US" sz="2800" dirty="0"/>
                  <a:t> because </a:t>
                </a:r>
                <a14:m>
                  <m:oMath xmlns:m="http://schemas.openxmlformats.org/officeDocument/2006/math">
                    <m:r>
                      <a:rPr lang="en-US" sz="2800" b="0" i="1" smtClean="0">
                        <a:latin typeface="Cambria Math" panose="02040503050406030204" pitchFamily="18" charset="0"/>
                      </a:rPr>
                      <m:t>9⋅4=36</m:t>
                    </m:r>
                  </m:oMath>
                </a14:m>
                <a:endParaRPr lang="en-US" sz="2800" dirty="0"/>
              </a:p>
            </p:txBody>
          </p:sp>
        </mc:Choice>
        <mc:Fallback xmlns="">
          <p:sp>
            <p:nvSpPr>
              <p:cNvPr id="2" name="TextBox 1">
                <a:extLst>
                  <a:ext uri="{FF2B5EF4-FFF2-40B4-BE49-F238E27FC236}">
                    <a16:creationId xmlns:a16="http://schemas.microsoft.com/office/drawing/2014/main" id="{082CD3F3-4A96-4600-BBA6-4FE2A83B523E}"/>
                  </a:ext>
                </a:extLst>
              </p:cNvPr>
              <p:cNvSpPr txBox="1">
                <a:spLocks noRot="1" noChangeAspect="1" noMove="1" noResize="1" noEditPoints="1" noAdjustHandles="1" noChangeArrowheads="1" noChangeShapeType="1" noTextEdit="1"/>
              </p:cNvSpPr>
              <p:nvPr/>
            </p:nvSpPr>
            <p:spPr>
              <a:xfrm>
                <a:off x="1881188" y="2023701"/>
                <a:ext cx="3853042" cy="611578"/>
              </a:xfrm>
              <a:prstGeom prst="rect">
                <a:avLst/>
              </a:prstGeom>
              <a:blipFill>
                <a:blip r:embed="rId3"/>
                <a:stretch>
                  <a:fillRect l="-158" t="-2000" b="-21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9A26B52-4F34-4F1B-8F36-489F3DEA24F8}"/>
                  </a:ext>
                </a:extLst>
              </p:cNvPr>
              <p:cNvSpPr txBox="1"/>
              <p:nvPr/>
            </p:nvSpPr>
            <p:spPr>
              <a:xfrm>
                <a:off x="1881188" y="3521071"/>
                <a:ext cx="4884414" cy="611578"/>
              </a:xfrm>
              <a:prstGeom prst="rect">
                <a:avLst/>
              </a:prstGeom>
              <a:noFill/>
            </p:spPr>
            <p:txBody>
              <a:bodyPr wrap="none" lIns="0" tIns="0" rIns="0" bIns="0" rtlCol="0">
                <a:spAutoFit/>
              </a:bodyPr>
              <a:lstStyle/>
              <a:p>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−36</m:t>
                        </m:r>
                      </m:num>
                      <m:den>
                        <m:r>
                          <a:rPr lang="en-US" sz="2800" b="0" i="1" smtClean="0">
                            <a:latin typeface="Cambria Math" panose="02040503050406030204" pitchFamily="18" charset="0"/>
                          </a:rPr>
                          <m:t>9</m:t>
                        </m:r>
                      </m:den>
                    </m:f>
                    <m:r>
                      <a:rPr lang="en-US" sz="2800" b="0" i="1" smtClean="0">
                        <a:latin typeface="Cambria Math" panose="02040503050406030204" pitchFamily="18" charset="0"/>
                      </a:rPr>
                      <m:t>=−4</m:t>
                    </m:r>
                  </m:oMath>
                </a14:m>
                <a:r>
                  <a:rPr lang="en-US" sz="2800" dirty="0"/>
                  <a:t> because </a:t>
                </a:r>
                <a14:m>
                  <m:oMath xmlns:m="http://schemas.openxmlformats.org/officeDocument/2006/math">
                    <m:r>
                      <a:rPr lang="en-US" sz="2800" b="0" i="1" smtClean="0">
                        <a:latin typeface="Cambria Math" panose="02040503050406030204" pitchFamily="18" charset="0"/>
                      </a:rPr>
                      <m:t>9</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−4</m:t>
                        </m:r>
                      </m:e>
                    </m:d>
                    <m:r>
                      <a:rPr lang="en-US" sz="2800" b="0" i="1" smtClean="0">
                        <a:latin typeface="Cambria Math" panose="02040503050406030204" pitchFamily="18" charset="0"/>
                      </a:rPr>
                      <m:t>=−36</m:t>
                    </m:r>
                  </m:oMath>
                </a14:m>
                <a:endParaRPr lang="en-US" sz="2800" dirty="0"/>
              </a:p>
            </p:txBody>
          </p:sp>
        </mc:Choice>
        <mc:Fallback xmlns="">
          <p:sp>
            <p:nvSpPr>
              <p:cNvPr id="5" name="TextBox 4">
                <a:extLst>
                  <a:ext uri="{FF2B5EF4-FFF2-40B4-BE49-F238E27FC236}">
                    <a16:creationId xmlns:a16="http://schemas.microsoft.com/office/drawing/2014/main" id="{29A26B52-4F34-4F1B-8F36-489F3DEA24F8}"/>
                  </a:ext>
                </a:extLst>
              </p:cNvPr>
              <p:cNvSpPr txBox="1">
                <a:spLocks noRot="1" noChangeAspect="1" noMove="1" noResize="1" noEditPoints="1" noAdjustHandles="1" noChangeArrowheads="1" noChangeShapeType="1" noTextEdit="1"/>
              </p:cNvSpPr>
              <p:nvPr/>
            </p:nvSpPr>
            <p:spPr>
              <a:xfrm>
                <a:off x="1881188" y="3521071"/>
                <a:ext cx="4884414" cy="611578"/>
              </a:xfrm>
              <a:prstGeom prst="rect">
                <a:avLst/>
              </a:prstGeom>
              <a:blipFill>
                <a:blip r:embed="rId4"/>
                <a:stretch>
                  <a:fillRect l="-125" t="-2000" b="-21000"/>
                </a:stretch>
              </a:blipFill>
            </p:spPr>
            <p:txBody>
              <a:bodyPr/>
              <a:lstStyle/>
              <a:p>
                <a:r>
                  <a:rPr lang="en-US">
                    <a:noFill/>
                  </a:rPr>
                  <a:t> </a:t>
                </a:r>
              </a:p>
            </p:txBody>
          </p:sp>
        </mc:Fallback>
      </mc:AlternateContent>
    </p:spTree>
    <p:extLst>
      <p:ext uri="{BB962C8B-B14F-4D97-AF65-F5344CB8AC3E}">
        <p14:creationId xmlns:p14="http://schemas.microsoft.com/office/powerpoint/2010/main" val="3341696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and Zero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38FAE74-F0BC-4D89-8508-18EC8DAE1376}"/>
                  </a:ext>
                </a:extLst>
              </p:cNvPr>
              <p:cNvSpPr txBox="1"/>
              <p:nvPr/>
            </p:nvSpPr>
            <p:spPr>
              <a:xfrm>
                <a:off x="1881188" y="1820778"/>
                <a:ext cx="5591402" cy="461665"/>
              </a:xfrm>
              <a:prstGeom prst="rect">
                <a:avLst/>
              </a:prstGeom>
              <a:noFill/>
            </p:spPr>
            <p:txBody>
              <a:bodyPr wrap="none" rtlCol="0">
                <a:spAutoFit/>
              </a:bodyPr>
              <a:lstStyle/>
              <a:p>
                <a:r>
                  <a:rPr lang="en-US" sz="2400" dirty="0"/>
                  <a:t>For real numbers </a:t>
                </a:r>
                <a:r>
                  <a:rPr lang="en-US" sz="2400" i="1" dirty="0"/>
                  <a:t>a</a:t>
                </a:r>
                <a:r>
                  <a:rPr lang="en-US" sz="2400" dirty="0"/>
                  <a:t>, </a:t>
                </a:r>
                <a:r>
                  <a:rPr lang="en-US" sz="2400" i="1" dirty="0"/>
                  <a:t>b</a:t>
                </a:r>
                <a:r>
                  <a:rPr lang="en-US" sz="2400" dirty="0"/>
                  <a:t>, and </a:t>
                </a:r>
                <a:r>
                  <a:rPr lang="en-US" sz="2400" i="1" dirty="0"/>
                  <a:t>x</a:t>
                </a:r>
                <a:r>
                  <a:rPr lang="en-US" sz="2400" dirty="0"/>
                  <a:t> (where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ea typeface="Cambria Math" panose="02040503050406030204" pitchFamily="18" charset="0"/>
                      </a:rPr>
                      <m:t>≠0</m:t>
                    </m:r>
                  </m:oMath>
                </a14:m>
                <a:r>
                  <a:rPr lang="en-US" sz="2400" dirty="0"/>
                  <a:t>),</a:t>
                </a:r>
              </a:p>
            </p:txBody>
          </p:sp>
        </mc:Choice>
        <mc:Fallback xmlns="">
          <p:sp>
            <p:nvSpPr>
              <p:cNvPr id="5" name="TextBox 4">
                <a:extLst>
                  <a:ext uri="{FF2B5EF4-FFF2-40B4-BE49-F238E27FC236}">
                    <a16:creationId xmlns:a16="http://schemas.microsoft.com/office/drawing/2014/main" id="{E38FAE74-F0BC-4D89-8508-18EC8DAE1376}"/>
                  </a:ext>
                </a:extLst>
              </p:cNvPr>
              <p:cNvSpPr txBox="1">
                <a:spLocks noRot="1" noChangeAspect="1" noMove="1" noResize="1" noEditPoints="1" noAdjustHandles="1" noChangeArrowheads="1" noChangeShapeType="1" noTextEdit="1"/>
              </p:cNvSpPr>
              <p:nvPr/>
            </p:nvSpPr>
            <p:spPr>
              <a:xfrm>
                <a:off x="1881188" y="1820778"/>
                <a:ext cx="5591402" cy="461665"/>
              </a:xfrm>
              <a:prstGeom prst="rect">
                <a:avLst/>
              </a:prstGeom>
              <a:blipFill>
                <a:blip r:embed="rId3"/>
                <a:stretch>
                  <a:fillRect l="-1745" t="-10667" r="-763" b="-30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AA5E36F4-C646-4E84-9737-343A14ABC255}"/>
                  </a:ext>
                </a:extLst>
              </p:cNvPr>
              <p:cNvSpPr/>
              <p:nvPr/>
            </p:nvSpPr>
            <p:spPr>
              <a:xfrm>
                <a:off x="4182715" y="2965312"/>
                <a:ext cx="3289875" cy="616644"/>
              </a:xfrm>
              <a:prstGeom prst="rect">
                <a:avLst/>
              </a:prstGeom>
            </p:spPr>
            <p:txBody>
              <a:bodyPr wrap="none">
                <a:spAutoFit/>
              </a:bodyPr>
              <a:lstStyle/>
              <a:p>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𝑎</m:t>
                        </m:r>
                      </m:num>
                      <m:den>
                        <m:r>
                          <a:rPr lang="en-US" sz="2400" b="0" i="1" smtClean="0">
                            <a:latin typeface="Cambria Math" panose="02040503050406030204" pitchFamily="18" charset="0"/>
                          </a:rPr>
                          <m:t>0</m:t>
                        </m:r>
                      </m:den>
                    </m:f>
                    <m:r>
                      <a:rPr lang="en-US" sz="2400" b="0" i="1" smtClean="0">
                        <a:latin typeface="Cambria Math" panose="02040503050406030204" pitchFamily="18" charset="0"/>
                      </a:rPr>
                      <m:t> </m:t>
                    </m:r>
                  </m:oMath>
                </a14:m>
                <a:r>
                  <a:rPr lang="en-US" sz="2400" dirty="0"/>
                  <a:t>is </a:t>
                </a:r>
                <a:r>
                  <a:rPr lang="en-US" sz="2400" b="1" dirty="0"/>
                  <a:t>undefined</a:t>
                </a:r>
                <a:r>
                  <a:rPr lang="en-US" sz="2400" dirty="0"/>
                  <a:t>, but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0</m:t>
                        </m:r>
                      </m:num>
                      <m:den>
                        <m:r>
                          <a:rPr lang="en-US" sz="2400" b="0" i="1" smtClean="0">
                            <a:latin typeface="Cambria Math" panose="02040503050406030204" pitchFamily="18" charset="0"/>
                          </a:rPr>
                          <m:t>𝑏</m:t>
                        </m:r>
                      </m:den>
                    </m:f>
                    <m:r>
                      <a:rPr lang="en-US" sz="2400" b="0" i="1" smtClean="0">
                        <a:latin typeface="Cambria Math" panose="02040503050406030204" pitchFamily="18" charset="0"/>
                      </a:rPr>
                      <m:t>=0</m:t>
                    </m:r>
                  </m:oMath>
                </a14:m>
                <a:endParaRPr lang="en-US" sz="2400" dirty="0"/>
              </a:p>
            </p:txBody>
          </p:sp>
        </mc:Choice>
        <mc:Fallback xmlns="">
          <p:sp>
            <p:nvSpPr>
              <p:cNvPr id="6" name="Rectangle 5">
                <a:extLst>
                  <a:ext uri="{FF2B5EF4-FFF2-40B4-BE49-F238E27FC236}">
                    <a16:creationId xmlns:a16="http://schemas.microsoft.com/office/drawing/2014/main" id="{AA5E36F4-C646-4E84-9737-343A14ABC255}"/>
                  </a:ext>
                </a:extLst>
              </p:cNvPr>
              <p:cNvSpPr>
                <a:spLocks noRot="1" noChangeAspect="1" noMove="1" noResize="1" noEditPoints="1" noAdjustHandles="1" noChangeArrowheads="1" noChangeShapeType="1" noTextEdit="1"/>
              </p:cNvSpPr>
              <p:nvPr/>
            </p:nvSpPr>
            <p:spPr>
              <a:xfrm>
                <a:off x="4182715" y="2965312"/>
                <a:ext cx="3289875" cy="616644"/>
              </a:xfrm>
              <a:prstGeom prst="rect">
                <a:avLst/>
              </a:prstGeom>
              <a:blipFill>
                <a:blip r:embed="rId4"/>
                <a:stretch>
                  <a:fillRect b="-8824"/>
                </a:stretch>
              </a:blipFill>
            </p:spPr>
            <p:txBody>
              <a:bodyPr/>
              <a:lstStyle/>
              <a:p>
                <a:r>
                  <a:rPr lang="en-US">
                    <a:noFill/>
                  </a:rPr>
                  <a:t> </a:t>
                </a:r>
              </a:p>
            </p:txBody>
          </p:sp>
        </mc:Fallback>
      </mc:AlternateContent>
    </p:spTree>
    <p:extLst>
      <p:ext uri="{BB962C8B-B14F-4D97-AF65-F5344CB8AC3E}">
        <p14:creationId xmlns:p14="http://schemas.microsoft.com/office/powerpoint/2010/main" val="34887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and Zero: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D88F4F4-27FE-4A80-AB09-EA71D6D0C0AC}"/>
                  </a:ext>
                </a:extLst>
              </p:cNvPr>
              <p:cNvSpPr txBox="1"/>
              <p:nvPr/>
            </p:nvSpPr>
            <p:spPr>
              <a:xfrm>
                <a:off x="1957559" y="2664219"/>
                <a:ext cx="8276881" cy="791820"/>
              </a:xfrm>
              <a:prstGeom prst="rect">
                <a:avLst/>
              </a:prstGeom>
              <a:noFill/>
            </p:spPr>
            <p:txBody>
              <a:bodyPr wrap="none" rtlCol="0">
                <a:spAutoFit/>
              </a:bodyPr>
              <a:lstStyle/>
              <a:p>
                <a14:m>
                  <m:oMath xmlns:m="http://schemas.openxmlformats.org/officeDocument/2006/math">
                    <m:f>
                      <m:fPr>
                        <m:ctrlPr>
                          <a:rPr lang="en-US" sz="3200" i="1" smtClean="0">
                            <a:latin typeface="Cambria Math" panose="02040503050406030204" pitchFamily="18" charset="0"/>
                          </a:rPr>
                        </m:ctrlPr>
                      </m:fPr>
                      <m:num>
                        <m:r>
                          <a:rPr lang="en-US" sz="3200" b="0" i="1" smtClean="0">
                            <a:latin typeface="Cambria Math" panose="02040503050406030204" pitchFamily="18" charset="0"/>
                          </a:rPr>
                          <m:t>8</m:t>
                        </m:r>
                      </m:num>
                      <m:den>
                        <m:r>
                          <a:rPr lang="en-US" sz="3200" b="0" i="1" smtClean="0">
                            <a:latin typeface="Cambria Math" panose="02040503050406030204" pitchFamily="18" charset="0"/>
                          </a:rPr>
                          <m:t>0</m:t>
                        </m:r>
                      </m:den>
                    </m:f>
                  </m:oMath>
                </a14:m>
                <a:r>
                  <a:rPr lang="en-US" sz="3200" dirty="0"/>
                  <a:t> </a:t>
                </a:r>
                <a:r>
                  <a:rPr lang="en-US" sz="3200"/>
                  <a:t>is undefined </a:t>
                </a:r>
                <a:r>
                  <a:rPr lang="en-US" sz="3200" dirty="0"/>
                  <a:t>because division by 0 is undefined</a:t>
                </a:r>
              </a:p>
            </p:txBody>
          </p:sp>
        </mc:Choice>
        <mc:Fallback xmlns="">
          <p:sp>
            <p:nvSpPr>
              <p:cNvPr id="2" name="TextBox 1">
                <a:extLst>
                  <a:ext uri="{FF2B5EF4-FFF2-40B4-BE49-F238E27FC236}">
                    <a16:creationId xmlns:a16="http://schemas.microsoft.com/office/drawing/2014/main" id="{FD88F4F4-27FE-4A80-AB09-EA71D6D0C0AC}"/>
                  </a:ext>
                </a:extLst>
              </p:cNvPr>
              <p:cNvSpPr txBox="1">
                <a:spLocks noRot="1" noChangeAspect="1" noMove="1" noResize="1" noEditPoints="1" noAdjustHandles="1" noChangeArrowheads="1" noChangeShapeType="1" noTextEdit="1"/>
              </p:cNvSpPr>
              <p:nvPr/>
            </p:nvSpPr>
            <p:spPr>
              <a:xfrm>
                <a:off x="1957559" y="2664219"/>
                <a:ext cx="8276881" cy="791820"/>
              </a:xfrm>
              <a:prstGeom prst="rect">
                <a:avLst/>
              </a:prstGeom>
              <a:blipFill>
                <a:blip r:embed="rId3"/>
                <a:stretch>
                  <a:fillRect r="-736" b="-12308"/>
                </a:stretch>
              </a:blipFill>
            </p:spPr>
            <p:txBody>
              <a:bodyPr/>
              <a:lstStyle/>
              <a:p>
                <a:r>
                  <a:rPr lang="en-US">
                    <a:noFill/>
                  </a:rPr>
                  <a:t> </a:t>
                </a:r>
              </a:p>
            </p:txBody>
          </p:sp>
        </mc:Fallback>
      </mc:AlternateContent>
    </p:spTree>
    <p:extLst>
      <p:ext uri="{BB962C8B-B14F-4D97-AF65-F5344CB8AC3E}">
        <p14:creationId xmlns:p14="http://schemas.microsoft.com/office/powerpoint/2010/main" val="325185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Conventions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46B153D-C0BD-4043-91F6-A536E7D287E1}"/>
              </a:ext>
            </a:extLst>
          </p:cNvPr>
          <p:cNvGrpSpPr/>
          <p:nvPr/>
        </p:nvGrpSpPr>
        <p:grpSpPr>
          <a:xfrm>
            <a:off x="3226817" y="1288937"/>
            <a:ext cx="5738366" cy="1059491"/>
            <a:chOff x="3226817" y="1288937"/>
            <a:chExt cx="5738366" cy="1059491"/>
          </a:xfrm>
        </p:grpSpPr>
        <p:sp>
          <p:nvSpPr>
            <p:cNvPr id="3" name="Rectangle 2">
              <a:extLst>
                <a:ext uri="{FF2B5EF4-FFF2-40B4-BE49-F238E27FC236}">
                  <a16:creationId xmlns:a16="http://schemas.microsoft.com/office/drawing/2014/main" id="{707D1EBC-48B5-42CC-8D8B-2849A2328F22}"/>
                </a:ext>
              </a:extLst>
            </p:cNvPr>
            <p:cNvSpPr/>
            <p:nvPr/>
          </p:nvSpPr>
          <p:spPr>
            <a:xfrm>
              <a:off x="3226817" y="1288937"/>
              <a:ext cx="5738366" cy="461665"/>
            </a:xfrm>
            <a:prstGeom prst="rect">
              <a:avLst/>
            </a:prstGeom>
          </p:spPr>
          <p:txBody>
            <a:bodyPr wrap="none">
              <a:spAutoFit/>
            </a:bodyPr>
            <a:lstStyle/>
            <a:p>
              <a:r>
                <a:rPr lang="en-US" sz="2400" dirty="0"/>
                <a:t>Any positive number has an implicit "+" sign </a:t>
              </a:r>
            </a:p>
          </p:txBody>
        </p:sp>
        <p:grpSp>
          <p:nvGrpSpPr>
            <p:cNvPr id="7" name="Group 6">
              <a:extLst>
                <a:ext uri="{FF2B5EF4-FFF2-40B4-BE49-F238E27FC236}">
                  <a16:creationId xmlns:a16="http://schemas.microsoft.com/office/drawing/2014/main" id="{8D9B1323-7238-4A87-BA23-1202752EE3C0}"/>
                </a:ext>
              </a:extLst>
            </p:cNvPr>
            <p:cNvGrpSpPr/>
            <p:nvPr/>
          </p:nvGrpSpPr>
          <p:grpSpPr>
            <a:xfrm>
              <a:off x="3478456" y="1948318"/>
              <a:ext cx="5235087" cy="400110"/>
              <a:chOff x="3632087" y="2094644"/>
              <a:chExt cx="5235087" cy="40011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376F83E-EECA-4820-A94C-5919050EE997}"/>
                      </a:ext>
                    </a:extLst>
                  </p:cNvPr>
                  <p:cNvSpPr txBox="1"/>
                  <p:nvPr/>
                </p:nvSpPr>
                <p:spPr>
                  <a:xfrm>
                    <a:off x="3632087" y="2140811"/>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6" name="TextBox 5">
                    <a:extLst>
                      <a:ext uri="{FF2B5EF4-FFF2-40B4-BE49-F238E27FC236}">
                        <a16:creationId xmlns:a16="http://schemas.microsoft.com/office/drawing/2014/main" id="{A376F83E-EECA-4820-A94C-5919050EE997}"/>
                      </a:ext>
                    </a:extLst>
                  </p:cNvPr>
                  <p:cNvSpPr txBox="1">
                    <a:spLocks noRot="1" noChangeAspect="1" noMove="1" noResize="1" noEditPoints="1" noAdjustHandles="1" noChangeArrowheads="1" noChangeShapeType="1" noTextEdit="1"/>
                  </p:cNvSpPr>
                  <p:nvPr/>
                </p:nvSpPr>
                <p:spPr>
                  <a:xfrm>
                    <a:off x="3632087" y="2140811"/>
                    <a:ext cx="1126912" cy="307777"/>
                  </a:xfrm>
                  <a:prstGeom prst="rect">
                    <a:avLst/>
                  </a:prstGeom>
                  <a:blipFill>
                    <a:blip r:embed="rId3"/>
                    <a:stretch>
                      <a:fillRect l="-5435" r="-5435" b="-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F7EC8AD-EDB9-411D-888B-8DBDCBD117F2}"/>
                      </a:ext>
                    </a:extLst>
                  </p:cNvPr>
                  <p:cNvSpPr txBox="1"/>
                  <p:nvPr/>
                </p:nvSpPr>
                <p:spPr>
                  <a:xfrm>
                    <a:off x="6528393" y="2140824"/>
                    <a:ext cx="2338781"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9" name="TextBox 8">
                    <a:extLst>
                      <a:ext uri="{FF2B5EF4-FFF2-40B4-BE49-F238E27FC236}">
                        <a16:creationId xmlns:a16="http://schemas.microsoft.com/office/drawing/2014/main" id="{DF7EC8AD-EDB9-411D-888B-8DBDCBD117F2}"/>
                      </a:ext>
                    </a:extLst>
                  </p:cNvPr>
                  <p:cNvSpPr txBox="1">
                    <a:spLocks noRot="1" noChangeAspect="1" noMove="1" noResize="1" noEditPoints="1" noAdjustHandles="1" noChangeArrowheads="1" noChangeShapeType="1" noTextEdit="1"/>
                  </p:cNvSpPr>
                  <p:nvPr/>
                </p:nvSpPr>
                <p:spPr>
                  <a:xfrm>
                    <a:off x="6528393" y="2140824"/>
                    <a:ext cx="2338781" cy="307777"/>
                  </a:xfrm>
                  <a:prstGeom prst="rect">
                    <a:avLst/>
                  </a:prstGeom>
                  <a:blipFill>
                    <a:blip r:embed="rId4"/>
                    <a:stretch>
                      <a:fillRect l="-3394" t="-1961" r="-3655" b="-33333"/>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E9C8DF7D-6948-4714-8CDB-F235E4511C24}"/>
                  </a:ext>
                </a:extLst>
              </p:cNvPr>
              <p:cNvSpPr/>
              <p:nvPr/>
            </p:nvSpPr>
            <p:spPr>
              <a:xfrm>
                <a:off x="4816386" y="2094644"/>
                <a:ext cx="1654620" cy="400110"/>
              </a:xfrm>
              <a:prstGeom prst="rect">
                <a:avLst/>
              </a:prstGeom>
            </p:spPr>
            <p:txBody>
              <a:bodyPr wrap="none">
                <a:spAutoFit/>
              </a:bodyPr>
              <a:lstStyle/>
              <a:p>
                <a:r>
                  <a:rPr lang="en-US" sz="2000" dirty="0"/>
                  <a:t>is the same as</a:t>
                </a:r>
              </a:p>
            </p:txBody>
          </p:sp>
        </p:grpSp>
      </p:grpSp>
      <p:grpSp>
        <p:nvGrpSpPr>
          <p:cNvPr id="19" name="Group 18">
            <a:extLst>
              <a:ext uri="{FF2B5EF4-FFF2-40B4-BE49-F238E27FC236}">
                <a16:creationId xmlns:a16="http://schemas.microsoft.com/office/drawing/2014/main" id="{107D4D5D-7A46-4902-BB80-4E62921DF240}"/>
              </a:ext>
            </a:extLst>
          </p:cNvPr>
          <p:cNvGrpSpPr/>
          <p:nvPr/>
        </p:nvGrpSpPr>
        <p:grpSpPr>
          <a:xfrm>
            <a:off x="3163210" y="2886748"/>
            <a:ext cx="5865580" cy="1054660"/>
            <a:chOff x="3163210" y="2865787"/>
            <a:chExt cx="5865580" cy="1054660"/>
          </a:xfrm>
        </p:grpSpPr>
        <p:sp>
          <p:nvSpPr>
            <p:cNvPr id="4" name="Rectangle 3">
              <a:extLst>
                <a:ext uri="{FF2B5EF4-FFF2-40B4-BE49-F238E27FC236}">
                  <a16:creationId xmlns:a16="http://schemas.microsoft.com/office/drawing/2014/main" id="{CA551707-B967-4000-9780-7D6FEBEEBD31}"/>
                </a:ext>
              </a:extLst>
            </p:cNvPr>
            <p:cNvSpPr/>
            <p:nvPr/>
          </p:nvSpPr>
          <p:spPr>
            <a:xfrm>
              <a:off x="3163210" y="2865787"/>
              <a:ext cx="5865580" cy="461665"/>
            </a:xfrm>
            <a:prstGeom prst="rect">
              <a:avLst/>
            </a:prstGeom>
          </p:spPr>
          <p:txBody>
            <a:bodyPr wrap="none">
              <a:spAutoFit/>
            </a:bodyPr>
            <a:lstStyle/>
            <a:p>
              <a:r>
                <a:rPr lang="en-US" sz="2400" dirty="0"/>
                <a:t>Any "+" sign plus a "-" sign results in a "-" sign</a:t>
              </a:r>
            </a:p>
          </p:txBody>
        </p:sp>
        <p:grpSp>
          <p:nvGrpSpPr>
            <p:cNvPr id="8" name="Group 7">
              <a:extLst>
                <a:ext uri="{FF2B5EF4-FFF2-40B4-BE49-F238E27FC236}">
                  <a16:creationId xmlns:a16="http://schemas.microsoft.com/office/drawing/2014/main" id="{F0FD48DB-741B-4E4D-9187-AA49CBA06AB6}"/>
                </a:ext>
              </a:extLst>
            </p:cNvPr>
            <p:cNvGrpSpPr/>
            <p:nvPr/>
          </p:nvGrpSpPr>
          <p:grpSpPr>
            <a:xfrm>
              <a:off x="3882414" y="3520337"/>
              <a:ext cx="4427173" cy="400110"/>
              <a:chOff x="3074501" y="2668754"/>
              <a:chExt cx="4427173" cy="40011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57998C1-B5FE-4822-9BA9-D83E7859279B}"/>
                      </a:ext>
                    </a:extLst>
                  </p:cNvPr>
                  <p:cNvSpPr txBox="1"/>
                  <p:nvPr/>
                </p:nvSpPr>
                <p:spPr>
                  <a:xfrm>
                    <a:off x="3074501" y="2714921"/>
                    <a:ext cx="153086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3+(−2)=1</m:t>
                          </m:r>
                        </m:oMath>
                      </m:oMathPara>
                    </a14:m>
                    <a:endParaRPr lang="en-US" sz="2000" dirty="0"/>
                  </a:p>
                </p:txBody>
              </p:sp>
            </mc:Choice>
            <mc:Fallback xmlns="">
              <p:sp>
                <p:nvSpPr>
                  <p:cNvPr id="10" name="TextBox 9">
                    <a:extLst>
                      <a:ext uri="{FF2B5EF4-FFF2-40B4-BE49-F238E27FC236}">
                        <a16:creationId xmlns:a16="http://schemas.microsoft.com/office/drawing/2014/main" id="{657998C1-B5FE-4822-9BA9-D83E7859279B}"/>
                      </a:ext>
                    </a:extLst>
                  </p:cNvPr>
                  <p:cNvSpPr txBox="1">
                    <a:spLocks noRot="1" noChangeAspect="1" noMove="1" noResize="1" noEditPoints="1" noAdjustHandles="1" noChangeArrowheads="1" noChangeShapeType="1" noTextEdit="1"/>
                  </p:cNvSpPr>
                  <p:nvPr/>
                </p:nvSpPr>
                <p:spPr>
                  <a:xfrm>
                    <a:off x="3074501" y="2714921"/>
                    <a:ext cx="1530867" cy="307777"/>
                  </a:xfrm>
                  <a:prstGeom prst="rect">
                    <a:avLst/>
                  </a:prstGeom>
                  <a:blipFill>
                    <a:blip r:embed="rId5"/>
                    <a:stretch>
                      <a:fillRect l="-3586" t="-1961" r="-3187" b="-3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A3D01A7-3221-4265-883E-689A150923AB}"/>
                      </a:ext>
                    </a:extLst>
                  </p:cNvPr>
                  <p:cNvSpPr txBox="1"/>
                  <p:nvPr/>
                </p:nvSpPr>
                <p:spPr>
                  <a:xfrm>
                    <a:off x="6374762" y="2714921"/>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3−2=1</m:t>
                          </m:r>
                        </m:oMath>
                      </m:oMathPara>
                    </a14:m>
                    <a:endParaRPr lang="en-US" sz="2000" dirty="0"/>
                  </a:p>
                </p:txBody>
              </p:sp>
            </mc:Choice>
            <mc:Fallback xmlns="">
              <p:sp>
                <p:nvSpPr>
                  <p:cNvPr id="11" name="TextBox 10">
                    <a:extLst>
                      <a:ext uri="{FF2B5EF4-FFF2-40B4-BE49-F238E27FC236}">
                        <a16:creationId xmlns:a16="http://schemas.microsoft.com/office/drawing/2014/main" id="{4A3D01A7-3221-4265-883E-689A150923AB}"/>
                      </a:ext>
                    </a:extLst>
                  </p:cNvPr>
                  <p:cNvSpPr txBox="1">
                    <a:spLocks noRot="1" noChangeAspect="1" noMove="1" noResize="1" noEditPoints="1" noAdjustHandles="1" noChangeArrowheads="1" noChangeShapeType="1" noTextEdit="1"/>
                  </p:cNvSpPr>
                  <p:nvPr/>
                </p:nvSpPr>
                <p:spPr>
                  <a:xfrm>
                    <a:off x="6374762" y="2714921"/>
                    <a:ext cx="1126912" cy="307777"/>
                  </a:xfrm>
                  <a:prstGeom prst="rect">
                    <a:avLst/>
                  </a:prstGeom>
                  <a:blipFill>
                    <a:blip r:embed="rId6"/>
                    <a:stretch>
                      <a:fillRect l="-4865" r="-4865" b="-5882"/>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6C4A8AFA-CF2E-45A8-945F-0B30F469ADE2}"/>
                  </a:ext>
                </a:extLst>
              </p:cNvPr>
              <p:cNvSpPr/>
              <p:nvPr/>
            </p:nvSpPr>
            <p:spPr>
              <a:xfrm>
                <a:off x="4662755" y="2668754"/>
                <a:ext cx="1654620" cy="400110"/>
              </a:xfrm>
              <a:prstGeom prst="rect">
                <a:avLst/>
              </a:prstGeom>
            </p:spPr>
            <p:txBody>
              <a:bodyPr wrap="none">
                <a:spAutoFit/>
              </a:bodyPr>
              <a:lstStyle/>
              <a:p>
                <a:r>
                  <a:rPr lang="en-US" sz="2000" dirty="0"/>
                  <a:t>is the same as</a:t>
                </a:r>
              </a:p>
            </p:txBody>
          </p:sp>
        </p:grpSp>
      </p:grpSp>
      <p:grpSp>
        <p:nvGrpSpPr>
          <p:cNvPr id="20" name="Group 19">
            <a:extLst>
              <a:ext uri="{FF2B5EF4-FFF2-40B4-BE49-F238E27FC236}">
                <a16:creationId xmlns:a16="http://schemas.microsoft.com/office/drawing/2014/main" id="{50A36315-5456-460E-8F21-C55354378AFB}"/>
              </a:ext>
            </a:extLst>
          </p:cNvPr>
          <p:cNvGrpSpPr/>
          <p:nvPr/>
        </p:nvGrpSpPr>
        <p:grpSpPr>
          <a:xfrm>
            <a:off x="3163210" y="4512779"/>
            <a:ext cx="5865580" cy="1003193"/>
            <a:chOff x="3163210" y="4442637"/>
            <a:chExt cx="5865580" cy="1003193"/>
          </a:xfrm>
        </p:grpSpPr>
        <p:sp>
          <p:nvSpPr>
            <p:cNvPr id="5" name="Rectangle 4">
              <a:extLst>
                <a:ext uri="{FF2B5EF4-FFF2-40B4-BE49-F238E27FC236}">
                  <a16:creationId xmlns:a16="http://schemas.microsoft.com/office/drawing/2014/main" id="{5780933A-80FA-4A6C-A5F7-5AC501613860}"/>
                </a:ext>
              </a:extLst>
            </p:cNvPr>
            <p:cNvSpPr/>
            <p:nvPr/>
          </p:nvSpPr>
          <p:spPr>
            <a:xfrm>
              <a:off x="3163210" y="4442637"/>
              <a:ext cx="5865580" cy="461665"/>
            </a:xfrm>
            <a:prstGeom prst="rect">
              <a:avLst/>
            </a:prstGeom>
          </p:spPr>
          <p:txBody>
            <a:bodyPr wrap="none">
              <a:spAutoFit/>
            </a:bodyPr>
            <a:lstStyle/>
            <a:p>
              <a:r>
                <a:rPr lang="en-US" sz="2400" dirty="0"/>
                <a:t>Any "-" sign plus a "-" sign results in a "+" sign</a:t>
              </a:r>
            </a:p>
          </p:txBody>
        </p:sp>
        <p:grpSp>
          <p:nvGrpSpPr>
            <p:cNvPr id="17" name="Group 16">
              <a:extLst>
                <a:ext uri="{FF2B5EF4-FFF2-40B4-BE49-F238E27FC236}">
                  <a16:creationId xmlns:a16="http://schemas.microsoft.com/office/drawing/2014/main" id="{B050A596-E724-402A-916E-37AB5FB41AA8}"/>
                </a:ext>
              </a:extLst>
            </p:cNvPr>
            <p:cNvGrpSpPr/>
            <p:nvPr/>
          </p:nvGrpSpPr>
          <p:grpSpPr>
            <a:xfrm>
              <a:off x="3882414" y="5045720"/>
              <a:ext cx="4427174" cy="400110"/>
              <a:chOff x="3074501" y="3205495"/>
              <a:chExt cx="4427174" cy="400110"/>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1946A67-A1A0-446B-B91F-D342F2CF7702}"/>
                      </a:ext>
                    </a:extLst>
                  </p:cNvPr>
                  <p:cNvSpPr txBox="1"/>
                  <p:nvPr/>
                </p:nvSpPr>
                <p:spPr>
                  <a:xfrm>
                    <a:off x="3074501" y="3256962"/>
                    <a:ext cx="153086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12" name="TextBox 11">
                    <a:extLst>
                      <a:ext uri="{FF2B5EF4-FFF2-40B4-BE49-F238E27FC236}">
                        <a16:creationId xmlns:a16="http://schemas.microsoft.com/office/drawing/2014/main" id="{A1946A67-A1A0-446B-B91F-D342F2CF7702}"/>
                      </a:ext>
                    </a:extLst>
                  </p:cNvPr>
                  <p:cNvSpPr txBox="1">
                    <a:spLocks noRot="1" noChangeAspect="1" noMove="1" noResize="1" noEditPoints="1" noAdjustHandles="1" noChangeArrowheads="1" noChangeShapeType="1" noTextEdit="1"/>
                  </p:cNvSpPr>
                  <p:nvPr/>
                </p:nvSpPr>
                <p:spPr>
                  <a:xfrm>
                    <a:off x="3074501" y="3256962"/>
                    <a:ext cx="1530867" cy="307777"/>
                  </a:xfrm>
                  <a:prstGeom prst="rect">
                    <a:avLst/>
                  </a:prstGeom>
                  <a:blipFill>
                    <a:blip r:embed="rId7"/>
                    <a:stretch>
                      <a:fillRect l="-3586" t="-4000" r="-3586" b="-36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CE11851-098D-4364-8E62-5B1D2357E051}"/>
                      </a:ext>
                    </a:extLst>
                  </p:cNvPr>
                  <p:cNvSpPr txBox="1"/>
                  <p:nvPr/>
                </p:nvSpPr>
                <p:spPr>
                  <a:xfrm>
                    <a:off x="6374763" y="3256962"/>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13" name="TextBox 12">
                    <a:extLst>
                      <a:ext uri="{FF2B5EF4-FFF2-40B4-BE49-F238E27FC236}">
                        <a16:creationId xmlns:a16="http://schemas.microsoft.com/office/drawing/2014/main" id="{1CE11851-098D-4364-8E62-5B1D2357E051}"/>
                      </a:ext>
                    </a:extLst>
                  </p:cNvPr>
                  <p:cNvSpPr txBox="1">
                    <a:spLocks noRot="1" noChangeAspect="1" noMove="1" noResize="1" noEditPoints="1" noAdjustHandles="1" noChangeArrowheads="1" noChangeShapeType="1" noTextEdit="1"/>
                  </p:cNvSpPr>
                  <p:nvPr/>
                </p:nvSpPr>
                <p:spPr>
                  <a:xfrm>
                    <a:off x="6374763" y="3256962"/>
                    <a:ext cx="1126912" cy="307777"/>
                  </a:xfrm>
                  <a:prstGeom prst="rect">
                    <a:avLst/>
                  </a:prstGeom>
                  <a:blipFill>
                    <a:blip r:embed="rId8"/>
                    <a:stretch>
                      <a:fillRect l="-4865" r="-4865" b="-8000"/>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1E180261-9DC1-4373-B8CA-CA4DB0D2B99D}"/>
                  </a:ext>
                </a:extLst>
              </p:cNvPr>
              <p:cNvSpPr/>
              <p:nvPr/>
            </p:nvSpPr>
            <p:spPr>
              <a:xfrm>
                <a:off x="4662756" y="3205495"/>
                <a:ext cx="1654620" cy="400110"/>
              </a:xfrm>
              <a:prstGeom prst="rect">
                <a:avLst/>
              </a:prstGeom>
            </p:spPr>
            <p:txBody>
              <a:bodyPr wrap="none">
                <a:spAutoFit/>
              </a:bodyPr>
              <a:lstStyle/>
              <a:p>
                <a:r>
                  <a:rPr lang="en-US" sz="2000" dirty="0"/>
                  <a:t>is the same as</a:t>
                </a:r>
              </a:p>
            </p:txBody>
          </p:sp>
        </p:gr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Sign Rules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dirty="0"/>
              <a:t>If two numbers being multiplied or divided have the same sign, both the product and the quotient will be </a:t>
            </a:r>
            <a:r>
              <a:rPr lang="en-US" sz="2800" b="1" dirty="0"/>
              <a:t>positive</a:t>
            </a:r>
            <a:r>
              <a:rPr lang="en-US" sz="2800" dirty="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dirty="0"/>
              <a:t>If two numbers being multiplied or divided have different signs, both the product and the quotient will be </a:t>
            </a:r>
            <a:r>
              <a:rPr lang="en-US" sz="2800" b="1" dirty="0"/>
              <a:t>negative</a:t>
            </a:r>
            <a:r>
              <a:rPr lang="en-US" sz="2800" dirty="0"/>
              <a:t>.</a:t>
            </a:r>
          </a:p>
        </p:txBody>
      </p:sp>
    </p:spTree>
    <p:extLst>
      <p:ext uri="{BB962C8B-B14F-4D97-AF65-F5344CB8AC3E}">
        <p14:creationId xmlns:p14="http://schemas.microsoft.com/office/powerpoint/2010/main" val="3699558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Calculating Averages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583915F-E41A-4F02-9F15-3858D0EEEC0D}"/>
              </a:ext>
            </a:extLst>
          </p:cNvPr>
          <p:cNvSpPr txBox="1"/>
          <p:nvPr/>
        </p:nvSpPr>
        <p:spPr>
          <a:xfrm>
            <a:off x="1881188" y="1955308"/>
            <a:ext cx="8429625" cy="1384995"/>
          </a:xfrm>
          <a:prstGeom prst="rect">
            <a:avLst/>
          </a:prstGeom>
          <a:noFill/>
        </p:spPr>
        <p:txBody>
          <a:bodyPr wrap="square" rtlCol="0">
            <a:spAutoFit/>
          </a:bodyPr>
          <a:lstStyle/>
          <a:p>
            <a:r>
              <a:rPr lang="en-US" sz="2800" dirty="0"/>
              <a:t>The average of a set of numbers is calculated by adding up all the numbers in the set and then dividing by the number of numbers in the set (</a:t>
            </a:r>
            <a:r>
              <a:rPr lang="en-US" sz="2800" i="1" dirty="0"/>
              <a:t>n</a:t>
            </a:r>
            <a:r>
              <a:rPr lang="en-US" sz="2800" dirty="0"/>
              <a: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2A789C8-96F6-4D56-A6D7-72539959D59D}"/>
                  </a:ext>
                </a:extLst>
              </p:cNvPr>
              <p:cNvSpPr txBox="1"/>
              <p:nvPr/>
            </p:nvSpPr>
            <p:spPr>
              <a:xfrm>
                <a:off x="2823469" y="4157702"/>
                <a:ext cx="6545061" cy="6939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𝐴𝑣𝑒𝑟𝑎𝑔𝑒</m:t>
                      </m:r>
                      <m:r>
                        <a:rPr lang="en-US" sz="2400" b="0" i="1" smtClean="0">
                          <a:latin typeface="Cambria Math" panose="02040503050406030204" pitchFamily="18" charset="0"/>
                        </a:rPr>
                        <m:t> </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𝑜𝑟</m:t>
                          </m:r>
                          <m:r>
                            <a:rPr lang="en-US" sz="2400" b="0" i="1" smtClean="0">
                              <a:latin typeface="Cambria Math" panose="02040503050406030204" pitchFamily="18" charset="0"/>
                            </a:rPr>
                            <m:t> </m:t>
                          </m:r>
                          <m:r>
                            <a:rPr lang="en-US" sz="2400" b="0" i="1" smtClean="0">
                              <a:latin typeface="Cambria Math" panose="02040503050406030204" pitchFamily="18" charset="0"/>
                            </a:rPr>
                            <m:t>𝑀𝑒𝑎𝑛</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𝑛</m:t>
                          </m:r>
                        </m:den>
                      </m:f>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1</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2</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3</m:t>
                          </m:r>
                        </m:sub>
                      </m:sSub>
                      <m:r>
                        <a:rPr lang="en-US" sz="2400" b="0" i="1" smtClean="0">
                          <a:latin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𝑥</m:t>
                          </m:r>
                        </m:e>
                        <m:sub>
                          <m:r>
                            <a:rPr lang="en-US" sz="2400" b="0" i="1" smtClean="0">
                              <a:latin typeface="Cambria Math" panose="02040503050406030204" pitchFamily="18" charset="0"/>
                              <a:ea typeface="Cambria Math" panose="02040503050406030204" pitchFamily="18" charset="0"/>
                            </a:rPr>
                            <m:t>𝑛</m:t>
                          </m:r>
                        </m:sub>
                      </m:sSub>
                      <m:r>
                        <a:rPr lang="en-US" sz="2400" b="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3" name="TextBox 2">
                <a:extLst>
                  <a:ext uri="{FF2B5EF4-FFF2-40B4-BE49-F238E27FC236}">
                    <a16:creationId xmlns:a16="http://schemas.microsoft.com/office/drawing/2014/main" id="{D2A789C8-96F6-4D56-A6D7-72539959D59D}"/>
                  </a:ext>
                </a:extLst>
              </p:cNvPr>
              <p:cNvSpPr txBox="1">
                <a:spLocks noRot="1" noChangeAspect="1" noMove="1" noResize="1" noEditPoints="1" noAdjustHandles="1" noChangeArrowheads="1" noChangeShapeType="1" noTextEdit="1"/>
              </p:cNvSpPr>
              <p:nvPr/>
            </p:nvSpPr>
            <p:spPr>
              <a:xfrm>
                <a:off x="2823469" y="4157702"/>
                <a:ext cx="6545061" cy="69390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57797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Calculating Averages: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49F58F38-BA3F-49CA-B648-6AC83E3FCDCE}"/>
              </a:ext>
            </a:extLst>
          </p:cNvPr>
          <p:cNvSpPr txBox="1"/>
          <p:nvPr/>
        </p:nvSpPr>
        <p:spPr>
          <a:xfrm>
            <a:off x="1881188" y="1523474"/>
            <a:ext cx="7964744" cy="461665"/>
          </a:xfrm>
          <a:prstGeom prst="rect">
            <a:avLst/>
          </a:prstGeom>
          <a:noFill/>
        </p:spPr>
        <p:txBody>
          <a:bodyPr wrap="none" rtlCol="0">
            <a:spAutoFit/>
          </a:bodyPr>
          <a:lstStyle/>
          <a:p>
            <a:r>
              <a:rPr lang="en-US" sz="2400" dirty="0"/>
              <a:t>Suppose the temperatures for Mon–Fri were 64, 72, 84, 76, 70</a:t>
            </a:r>
          </a:p>
        </p:txBody>
      </p:sp>
      <p:sp>
        <p:nvSpPr>
          <p:cNvPr id="6" name="TextBox 5">
            <a:extLst>
              <a:ext uri="{FF2B5EF4-FFF2-40B4-BE49-F238E27FC236}">
                <a16:creationId xmlns:a16="http://schemas.microsoft.com/office/drawing/2014/main" id="{388BD112-B871-4471-9261-75291FCC3F33}"/>
              </a:ext>
            </a:extLst>
          </p:cNvPr>
          <p:cNvSpPr txBox="1"/>
          <p:nvPr/>
        </p:nvSpPr>
        <p:spPr>
          <a:xfrm>
            <a:off x="1881188" y="2331327"/>
            <a:ext cx="6491777" cy="461665"/>
          </a:xfrm>
          <a:prstGeom prst="rect">
            <a:avLst/>
          </a:prstGeom>
          <a:noFill/>
        </p:spPr>
        <p:txBody>
          <a:bodyPr wrap="none" rtlCol="0">
            <a:spAutoFit/>
          </a:bodyPr>
          <a:lstStyle/>
          <a:p>
            <a:r>
              <a:rPr lang="en-US" sz="2400" dirty="0"/>
              <a:t>What is the average temperature over this period?</a:t>
            </a:r>
          </a:p>
        </p:txBody>
      </p:sp>
      <p:sp>
        <p:nvSpPr>
          <p:cNvPr id="7" name="TextBox 6">
            <a:extLst>
              <a:ext uri="{FF2B5EF4-FFF2-40B4-BE49-F238E27FC236}">
                <a16:creationId xmlns:a16="http://schemas.microsoft.com/office/drawing/2014/main" id="{C04BE25C-D95C-4D3F-9541-90A341B3592B}"/>
              </a:ext>
            </a:extLst>
          </p:cNvPr>
          <p:cNvSpPr txBox="1"/>
          <p:nvPr/>
        </p:nvSpPr>
        <p:spPr>
          <a:xfrm>
            <a:off x="1881188" y="3139180"/>
            <a:ext cx="1330814"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7922ACD3-5B57-4D8D-A2FB-042B017FF462}"/>
                  </a:ext>
                </a:extLst>
              </p:cNvPr>
              <p:cNvSpPr txBox="1"/>
              <p:nvPr/>
            </p:nvSpPr>
            <p:spPr>
              <a:xfrm>
                <a:off x="1881188" y="3669489"/>
                <a:ext cx="7141379" cy="461665"/>
              </a:xfrm>
              <a:prstGeom prst="rect">
                <a:avLst/>
              </a:prstGeom>
              <a:noFill/>
            </p:spPr>
            <p:txBody>
              <a:bodyPr wrap="none" rtlCol="0">
                <a:spAutoFit/>
              </a:bodyPr>
              <a:lstStyle/>
              <a:p>
                <a:r>
                  <a:rPr lang="en-US" sz="2400" dirty="0"/>
                  <a:t>There are </a:t>
                </a:r>
                <a14:m>
                  <m:oMath xmlns:m="http://schemas.openxmlformats.org/officeDocument/2006/math">
                    <m:r>
                      <a:rPr lang="en-US" sz="2400" b="0" i="1" smtClean="0">
                        <a:latin typeface="Cambria Math" panose="02040503050406030204" pitchFamily="18" charset="0"/>
                      </a:rPr>
                      <m:t>𝑛</m:t>
                    </m:r>
                    <m:r>
                      <a:rPr lang="en-US" sz="2400" b="0" i="1" smtClean="0">
                        <a:latin typeface="Cambria Math" panose="02040503050406030204" pitchFamily="18" charset="0"/>
                      </a:rPr>
                      <m:t>=5</m:t>
                    </m:r>
                  </m:oMath>
                </a14:m>
                <a:r>
                  <a:rPr lang="en-US" sz="2400" dirty="0"/>
                  <a:t> temperatures in this period. Therefore:</a:t>
                </a:r>
              </a:p>
            </p:txBody>
          </p:sp>
        </mc:Choice>
        <mc:Fallback xmlns="">
          <p:sp>
            <p:nvSpPr>
              <p:cNvPr id="8" name="TextBox 7">
                <a:extLst>
                  <a:ext uri="{FF2B5EF4-FFF2-40B4-BE49-F238E27FC236}">
                    <a16:creationId xmlns:a16="http://schemas.microsoft.com/office/drawing/2014/main" id="{7922ACD3-5B57-4D8D-A2FB-042B017FF462}"/>
                  </a:ext>
                </a:extLst>
              </p:cNvPr>
              <p:cNvSpPr txBox="1">
                <a:spLocks noRot="1" noChangeAspect="1" noMove="1" noResize="1" noEditPoints="1" noAdjustHandles="1" noChangeArrowheads="1" noChangeShapeType="1" noTextEdit="1"/>
              </p:cNvSpPr>
              <p:nvPr/>
            </p:nvSpPr>
            <p:spPr>
              <a:xfrm>
                <a:off x="1881188" y="3669489"/>
                <a:ext cx="7141379" cy="461665"/>
              </a:xfrm>
              <a:prstGeom prst="rect">
                <a:avLst/>
              </a:prstGeom>
              <a:blipFill>
                <a:blip r:embed="rId3"/>
                <a:stretch>
                  <a:fillRect l="-1366" t="-10526" r="-85"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9BC690B-13A6-4560-9B0A-C6C37BA60F32}"/>
                  </a:ext>
                </a:extLst>
              </p:cNvPr>
              <p:cNvSpPr txBox="1"/>
              <p:nvPr/>
            </p:nvSpPr>
            <p:spPr>
              <a:xfrm>
                <a:off x="2272613" y="4477342"/>
                <a:ext cx="7646773"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𝐴𝑣𝑒𝑟𝑎𝑔𝑒</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5</m:t>
                          </m:r>
                        </m:den>
                      </m:f>
                      <m:d>
                        <m:dPr>
                          <m:ctrlPr>
                            <a:rPr lang="en-US" sz="2400" b="0" i="1" smtClean="0">
                              <a:latin typeface="Cambria Math" panose="02040503050406030204" pitchFamily="18" charset="0"/>
                            </a:rPr>
                          </m:ctrlPr>
                        </m:dPr>
                        <m:e>
                          <m:r>
                            <a:rPr lang="en-US" sz="2400" b="0" i="1" smtClean="0">
                              <a:latin typeface="Cambria Math" panose="02040503050406030204" pitchFamily="18" charset="0"/>
                            </a:rPr>
                            <m:t>64+72+84+76+70</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5</m:t>
                          </m:r>
                        </m:den>
                      </m:f>
                      <m:d>
                        <m:dPr>
                          <m:ctrlPr>
                            <a:rPr lang="en-US" sz="2400" b="0" i="1" smtClean="0">
                              <a:latin typeface="Cambria Math" panose="02040503050406030204" pitchFamily="18" charset="0"/>
                            </a:rPr>
                          </m:ctrlPr>
                        </m:dPr>
                        <m:e>
                          <m:r>
                            <a:rPr lang="en-US" sz="2400" b="0" i="1" smtClean="0">
                              <a:latin typeface="Cambria Math" panose="02040503050406030204" pitchFamily="18" charset="0"/>
                            </a:rPr>
                            <m:t>366</m:t>
                          </m:r>
                        </m:e>
                      </m:d>
                      <m:r>
                        <a:rPr lang="en-US" sz="2400" b="0" i="1" smtClean="0">
                          <a:latin typeface="Cambria Math" panose="02040503050406030204" pitchFamily="18" charset="0"/>
                        </a:rPr>
                        <m:t>=73.2</m:t>
                      </m:r>
                    </m:oMath>
                  </m:oMathPara>
                </a14:m>
                <a:endParaRPr lang="en-US" sz="2400" dirty="0"/>
              </a:p>
            </p:txBody>
          </p:sp>
        </mc:Choice>
        <mc:Fallback xmlns="">
          <p:sp>
            <p:nvSpPr>
              <p:cNvPr id="4" name="TextBox 3">
                <a:extLst>
                  <a:ext uri="{FF2B5EF4-FFF2-40B4-BE49-F238E27FC236}">
                    <a16:creationId xmlns:a16="http://schemas.microsoft.com/office/drawing/2014/main" id="{29BC690B-13A6-4560-9B0A-C6C37BA60F32}"/>
                  </a:ext>
                </a:extLst>
              </p:cNvPr>
              <p:cNvSpPr txBox="1">
                <a:spLocks noRot="1" noChangeAspect="1" noMove="1" noResize="1" noEditPoints="1" noAdjustHandles="1" noChangeArrowheads="1" noChangeShapeType="1" noTextEdit="1"/>
              </p:cNvSpPr>
              <p:nvPr/>
            </p:nvSpPr>
            <p:spPr>
              <a:xfrm>
                <a:off x="2272613" y="4477342"/>
                <a:ext cx="7646773" cy="693844"/>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4254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4249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Order of Operations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73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F70815E-4516-4084-8357-24C4111DF5DF}"/>
                  </a:ext>
                </a:extLst>
              </p:cNvPr>
              <p:cNvSpPr txBox="1"/>
              <p:nvPr/>
            </p:nvSpPr>
            <p:spPr>
              <a:xfrm>
                <a:off x="4810295" y="1458151"/>
                <a:ext cx="2571410" cy="461665"/>
              </a:xfrm>
              <a:prstGeom prst="rect">
                <a:avLst/>
              </a:prstGeom>
              <a:noFill/>
            </p:spPr>
            <p:txBody>
              <a:bodyPr wrap="none" rtlCol="0">
                <a:spAutoFit/>
              </a:bodyPr>
              <a:lstStyle/>
              <a:p>
                <a:r>
                  <a:rPr lang="en-US" sz="2400" dirty="0"/>
                  <a:t>What is </a:t>
                </a:r>
                <a14:m>
                  <m:oMath xmlns:m="http://schemas.openxmlformats.org/officeDocument/2006/math">
                    <m:r>
                      <a:rPr lang="en-US" sz="2400" b="0" i="1" smtClean="0">
                        <a:latin typeface="Cambria Math" panose="02040503050406030204" pitchFamily="18" charset="0"/>
                      </a:rPr>
                      <m:t>7+4</m:t>
                    </m:r>
                    <m:r>
                      <a:rPr lang="en-US" sz="2400" b="0" i="1" smtClean="0">
                        <a:latin typeface="Cambria Math" panose="02040503050406030204" pitchFamily="18" charset="0"/>
                        <a:ea typeface="Cambria Math" panose="02040503050406030204" pitchFamily="18" charset="0"/>
                      </a:rPr>
                      <m:t>×2</m:t>
                    </m:r>
                  </m:oMath>
                </a14:m>
                <a:r>
                  <a:rPr lang="en-US" sz="2400" dirty="0"/>
                  <a:t>?</a:t>
                </a:r>
              </a:p>
            </p:txBody>
          </p:sp>
        </mc:Choice>
        <mc:Fallback xmlns="">
          <p:sp>
            <p:nvSpPr>
              <p:cNvPr id="2" name="TextBox 1">
                <a:extLst>
                  <a:ext uri="{FF2B5EF4-FFF2-40B4-BE49-F238E27FC236}">
                    <a16:creationId xmlns:a16="http://schemas.microsoft.com/office/drawing/2014/main" id="{7F70815E-4516-4084-8357-24C4111DF5DF}"/>
                  </a:ext>
                </a:extLst>
              </p:cNvPr>
              <p:cNvSpPr txBox="1">
                <a:spLocks noRot="1" noChangeAspect="1" noMove="1" noResize="1" noEditPoints="1" noAdjustHandles="1" noChangeArrowheads="1" noChangeShapeType="1" noTextEdit="1"/>
              </p:cNvSpPr>
              <p:nvPr/>
            </p:nvSpPr>
            <p:spPr>
              <a:xfrm>
                <a:off x="4810295" y="1458151"/>
                <a:ext cx="2571410" cy="461665"/>
              </a:xfrm>
              <a:prstGeom prst="rect">
                <a:avLst/>
              </a:prstGeom>
              <a:blipFill>
                <a:blip r:embed="rId3"/>
                <a:stretch>
                  <a:fillRect l="-3555" t="-10526" r="-2607" b="-28947"/>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0AFC0255-2CB2-48FC-95C3-3B1A68871681}"/>
              </a:ext>
            </a:extLst>
          </p:cNvPr>
          <p:cNvSpPr txBox="1"/>
          <p:nvPr/>
        </p:nvSpPr>
        <p:spPr>
          <a:xfrm>
            <a:off x="1881188" y="2193996"/>
            <a:ext cx="6560386" cy="461665"/>
          </a:xfrm>
          <a:prstGeom prst="rect">
            <a:avLst/>
          </a:prstGeom>
          <a:noFill/>
        </p:spPr>
        <p:txBody>
          <a:bodyPr wrap="none" rtlCol="0">
            <a:spAutoFit/>
          </a:bodyPr>
          <a:lstStyle/>
          <a:p>
            <a:r>
              <a:rPr lang="en-US" sz="2400" dirty="0"/>
              <a:t>It is incorrect to simply work left to right as follows:</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659D05D-6BD4-46A0-86C3-2D2E7C58B5BF}"/>
                  </a:ext>
                </a:extLst>
              </p:cNvPr>
              <p:cNvSpPr txBox="1"/>
              <p:nvPr/>
            </p:nvSpPr>
            <p:spPr>
              <a:xfrm>
                <a:off x="2756745" y="2927464"/>
                <a:ext cx="1976823"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7+</m:t>
                    </m:r>
                    <m:r>
                      <a:rPr lang="en-US" sz="2400" b="0" i="0" smtClean="0">
                        <a:latin typeface="Cambria Math" panose="02040503050406030204" pitchFamily="18" charset="0"/>
                      </a:rPr>
                      <m:t>4</m:t>
                    </m:r>
                    <m:r>
                      <a:rPr lang="en-US" sz="2400" b="0" i="0" smtClean="0">
                        <a:latin typeface="Cambria Math" panose="02040503050406030204" pitchFamily="18" charset="0"/>
                        <a:ea typeface="Cambria Math" panose="02040503050406030204" pitchFamily="18" charset="0"/>
                      </a:rPr>
                      <m:t>=11</m:t>
                    </m:r>
                  </m:oMath>
                </a14:m>
                <a:endParaRPr lang="en-US" sz="2400" dirty="0"/>
              </a:p>
            </p:txBody>
          </p:sp>
        </mc:Choice>
        <mc:Fallback xmlns="">
          <p:sp>
            <p:nvSpPr>
              <p:cNvPr id="6" name="TextBox 5">
                <a:extLst>
                  <a:ext uri="{FF2B5EF4-FFF2-40B4-BE49-F238E27FC236}">
                    <a16:creationId xmlns:a16="http://schemas.microsoft.com/office/drawing/2014/main" id="{0659D05D-6BD4-46A0-86C3-2D2E7C58B5BF}"/>
                  </a:ext>
                </a:extLst>
              </p:cNvPr>
              <p:cNvSpPr txBox="1">
                <a:spLocks noRot="1" noChangeAspect="1" noMove="1" noResize="1" noEditPoints="1" noAdjustHandles="1" noChangeArrowheads="1" noChangeShapeType="1" noTextEdit="1"/>
              </p:cNvSpPr>
              <p:nvPr/>
            </p:nvSpPr>
            <p:spPr>
              <a:xfrm>
                <a:off x="2756745" y="2927464"/>
                <a:ext cx="1976823" cy="461665"/>
              </a:xfrm>
              <a:prstGeom prst="rect">
                <a:avLst/>
              </a:prstGeom>
              <a:blipFill>
                <a:blip r:embed="rId4"/>
                <a:stretch>
                  <a:fillRect l="-4615" t="-11842" b="-26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A16A6C8-2487-4A39-8B8A-64B1A84CFF10}"/>
                  </a:ext>
                </a:extLst>
              </p:cNvPr>
              <p:cNvSpPr txBox="1"/>
              <p:nvPr/>
            </p:nvSpPr>
            <p:spPr>
              <a:xfrm>
                <a:off x="2673171" y="3496074"/>
                <a:ext cx="2137124" cy="461665"/>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11</m:t>
                    </m:r>
                    <m:r>
                      <a:rPr lang="en-US" sz="2400" b="0" i="1" smtClean="0">
                        <a:latin typeface="Cambria Math" panose="02040503050406030204" pitchFamily="18" charset="0"/>
                        <a:ea typeface="Cambria Math" panose="02040503050406030204" pitchFamily="18" charset="0"/>
                      </a:rPr>
                      <m:t>×2=22</m:t>
                    </m:r>
                  </m:oMath>
                </a14:m>
                <a:endParaRPr lang="en-US" sz="2400" dirty="0"/>
              </a:p>
            </p:txBody>
          </p:sp>
        </mc:Choice>
        <mc:Fallback xmlns="">
          <p:sp>
            <p:nvSpPr>
              <p:cNvPr id="7" name="TextBox 6">
                <a:extLst>
                  <a:ext uri="{FF2B5EF4-FFF2-40B4-BE49-F238E27FC236}">
                    <a16:creationId xmlns:a16="http://schemas.microsoft.com/office/drawing/2014/main" id="{5A16A6C8-2487-4A39-8B8A-64B1A84CFF10}"/>
                  </a:ext>
                </a:extLst>
              </p:cNvPr>
              <p:cNvSpPr txBox="1">
                <a:spLocks noRot="1" noChangeAspect="1" noMove="1" noResize="1" noEditPoints="1" noAdjustHandles="1" noChangeArrowheads="1" noChangeShapeType="1" noTextEdit="1"/>
              </p:cNvSpPr>
              <p:nvPr/>
            </p:nvSpPr>
            <p:spPr>
              <a:xfrm>
                <a:off x="2673171" y="3496074"/>
                <a:ext cx="2137124" cy="461665"/>
              </a:xfrm>
              <a:prstGeom prst="rect">
                <a:avLst/>
              </a:prstGeom>
              <a:blipFill>
                <a:blip r:embed="rId5"/>
                <a:stretch>
                  <a:fillRect l="-4286" t="-12000" b="-26667"/>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C64C71E8-775F-4BEE-A010-1196E3C05122}"/>
              </a:ext>
            </a:extLst>
          </p:cNvPr>
          <p:cNvSpPr txBox="1"/>
          <p:nvPr/>
        </p:nvSpPr>
        <p:spPr>
          <a:xfrm>
            <a:off x="1881188" y="4444191"/>
            <a:ext cx="8429624" cy="830997"/>
          </a:xfrm>
          <a:prstGeom prst="rect">
            <a:avLst/>
          </a:prstGeom>
          <a:noFill/>
        </p:spPr>
        <p:txBody>
          <a:bodyPr wrap="square" rtlCol="0">
            <a:spAutoFit/>
          </a:bodyPr>
          <a:lstStyle/>
          <a:p>
            <a:r>
              <a:rPr lang="en-US" sz="2400" dirty="0"/>
              <a:t>The </a:t>
            </a:r>
            <a:r>
              <a:rPr lang="en-US" sz="2400" b="1" dirty="0"/>
              <a:t>order of operations </a:t>
            </a:r>
            <a:r>
              <a:rPr lang="en-US" sz="2400" dirty="0"/>
              <a:t>is the set of rules that determine the order in which mathematical operations are performed.</a:t>
            </a:r>
          </a:p>
        </p:txBody>
      </p:sp>
    </p:spTree>
    <p:extLst>
      <p:ext uri="{BB962C8B-B14F-4D97-AF65-F5344CB8AC3E}">
        <p14:creationId xmlns:p14="http://schemas.microsoft.com/office/powerpoint/2010/main" val="428768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A85E6F0-2735-40D2-BF98-E470CD7B99C4}"/>
                  </a:ext>
                </a:extLst>
              </p:cNvPr>
              <p:cNvSpPr txBox="1"/>
              <p:nvPr/>
            </p:nvSpPr>
            <p:spPr>
              <a:xfrm>
                <a:off x="2224411" y="2266616"/>
                <a:ext cx="2571410" cy="461665"/>
              </a:xfrm>
              <a:prstGeom prst="rect">
                <a:avLst/>
              </a:prstGeom>
              <a:noFill/>
            </p:spPr>
            <p:txBody>
              <a:bodyPr wrap="none" rtlCol="0">
                <a:spAutoFit/>
              </a:bodyPr>
              <a:lstStyle/>
              <a:p>
                <a:r>
                  <a:rPr lang="en-US" sz="2400" dirty="0"/>
                  <a:t>What is </a:t>
                </a:r>
                <a14:m>
                  <m:oMath xmlns:m="http://schemas.openxmlformats.org/officeDocument/2006/math">
                    <m:r>
                      <a:rPr lang="en-US" sz="2400" b="0" i="1" smtClean="0">
                        <a:latin typeface="Cambria Math" panose="02040503050406030204" pitchFamily="18" charset="0"/>
                      </a:rPr>
                      <m:t>7+4</m:t>
                    </m:r>
                    <m:r>
                      <a:rPr lang="en-US" sz="2400" b="0" i="1" smtClean="0">
                        <a:latin typeface="Cambria Math" panose="02040503050406030204" pitchFamily="18" charset="0"/>
                        <a:ea typeface="Cambria Math" panose="02040503050406030204" pitchFamily="18" charset="0"/>
                      </a:rPr>
                      <m:t>×2</m:t>
                    </m:r>
                  </m:oMath>
                </a14:m>
                <a:r>
                  <a:rPr lang="en-US" sz="2400" dirty="0"/>
                  <a:t>?</a:t>
                </a:r>
              </a:p>
            </p:txBody>
          </p:sp>
        </mc:Choice>
        <mc:Fallback xmlns="">
          <p:sp>
            <p:nvSpPr>
              <p:cNvPr id="4" name="TextBox 3">
                <a:extLst>
                  <a:ext uri="{FF2B5EF4-FFF2-40B4-BE49-F238E27FC236}">
                    <a16:creationId xmlns:a16="http://schemas.microsoft.com/office/drawing/2014/main" id="{8A85E6F0-2735-40D2-BF98-E470CD7B99C4}"/>
                  </a:ext>
                </a:extLst>
              </p:cNvPr>
              <p:cNvSpPr txBox="1">
                <a:spLocks noRot="1" noChangeAspect="1" noMove="1" noResize="1" noEditPoints="1" noAdjustHandles="1" noChangeArrowheads="1" noChangeShapeType="1" noTextEdit="1"/>
              </p:cNvSpPr>
              <p:nvPr/>
            </p:nvSpPr>
            <p:spPr>
              <a:xfrm>
                <a:off x="2224411" y="2266616"/>
                <a:ext cx="2571410" cy="461665"/>
              </a:xfrm>
              <a:prstGeom prst="rect">
                <a:avLst/>
              </a:prstGeom>
              <a:blipFill>
                <a:blip r:embed="rId3"/>
                <a:stretch>
                  <a:fillRect l="-3791" t="-10526" r="-2370" b="-28947"/>
                </a:stretch>
              </a:blipFill>
            </p:spPr>
            <p:txBody>
              <a:bodyPr/>
              <a:lstStyle/>
              <a:p>
                <a:r>
                  <a:rPr lang="en-US">
                    <a:noFill/>
                  </a:rPr>
                  <a:t> </a:t>
                </a:r>
              </a:p>
            </p:txBody>
          </p:sp>
        </mc:Fallback>
      </mc:AlternateContent>
      <p:sp>
        <p:nvSpPr>
          <p:cNvPr id="2" name="TextBox 1">
            <a:extLst>
              <a:ext uri="{FF2B5EF4-FFF2-40B4-BE49-F238E27FC236}">
                <a16:creationId xmlns:a16="http://schemas.microsoft.com/office/drawing/2014/main" id="{C1144F12-33C2-4CE7-A997-46E76BC8B013}"/>
              </a:ext>
            </a:extLst>
          </p:cNvPr>
          <p:cNvSpPr txBox="1"/>
          <p:nvPr/>
        </p:nvSpPr>
        <p:spPr>
          <a:xfrm>
            <a:off x="1881188" y="1698006"/>
            <a:ext cx="2610073" cy="461665"/>
          </a:xfrm>
          <a:prstGeom prst="rect">
            <a:avLst/>
          </a:prstGeom>
          <a:noFill/>
        </p:spPr>
        <p:txBody>
          <a:bodyPr wrap="none" rtlCol="0">
            <a:spAutoFit/>
          </a:bodyPr>
          <a:lstStyle/>
          <a:p>
            <a:r>
              <a:rPr lang="en-US" sz="2400" b="1" dirty="0"/>
              <a:t>Correct Calculation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9656F0F-609D-4C4E-9464-E022631512FA}"/>
                  </a:ext>
                </a:extLst>
              </p:cNvPr>
              <p:cNvSpPr txBox="1"/>
              <p:nvPr/>
            </p:nvSpPr>
            <p:spPr>
              <a:xfrm>
                <a:off x="2953389" y="2900702"/>
                <a:ext cx="1797287"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4</m:t>
                    </m:r>
                    <m:r>
                      <a:rPr lang="en-US" sz="2400" b="0" i="1" smtClean="0">
                        <a:latin typeface="Cambria Math" panose="02040503050406030204" pitchFamily="18" charset="0"/>
                        <a:ea typeface="Cambria Math" panose="02040503050406030204" pitchFamily="18" charset="0"/>
                      </a:rPr>
                      <m:t>×2=8</m:t>
                    </m:r>
                  </m:oMath>
                </a14:m>
                <a:endParaRPr lang="en-US" sz="2400" dirty="0"/>
              </a:p>
            </p:txBody>
          </p:sp>
        </mc:Choice>
        <mc:Fallback xmlns="">
          <p:sp>
            <p:nvSpPr>
              <p:cNvPr id="6" name="TextBox 5">
                <a:extLst>
                  <a:ext uri="{FF2B5EF4-FFF2-40B4-BE49-F238E27FC236}">
                    <a16:creationId xmlns:a16="http://schemas.microsoft.com/office/drawing/2014/main" id="{F9656F0F-609D-4C4E-9464-E022631512FA}"/>
                  </a:ext>
                </a:extLst>
              </p:cNvPr>
              <p:cNvSpPr txBox="1">
                <a:spLocks noRot="1" noChangeAspect="1" noMove="1" noResize="1" noEditPoints="1" noAdjustHandles="1" noChangeArrowheads="1" noChangeShapeType="1" noTextEdit="1"/>
              </p:cNvSpPr>
              <p:nvPr/>
            </p:nvSpPr>
            <p:spPr>
              <a:xfrm>
                <a:off x="2953389" y="2900702"/>
                <a:ext cx="1797287" cy="461665"/>
              </a:xfrm>
              <a:prstGeom prst="rect">
                <a:avLst/>
              </a:prstGeom>
              <a:blipFill>
                <a:blip r:embed="rId4"/>
                <a:stretch>
                  <a:fillRect l="-5085" t="-11842"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C358D69-911C-48B2-9263-2744047FAC29}"/>
                  </a:ext>
                </a:extLst>
              </p:cNvPr>
              <p:cNvSpPr txBox="1"/>
              <p:nvPr/>
            </p:nvSpPr>
            <p:spPr>
              <a:xfrm>
                <a:off x="2953389" y="3534788"/>
                <a:ext cx="2077813" cy="461665"/>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7+8=15</m:t>
                    </m:r>
                  </m:oMath>
                </a14:m>
                <a:r>
                  <a:rPr lang="en-US" sz="2400" dirty="0"/>
                  <a:t>!</a:t>
                </a:r>
              </a:p>
            </p:txBody>
          </p:sp>
        </mc:Choice>
        <mc:Fallback xmlns="">
          <p:sp>
            <p:nvSpPr>
              <p:cNvPr id="7" name="TextBox 6">
                <a:extLst>
                  <a:ext uri="{FF2B5EF4-FFF2-40B4-BE49-F238E27FC236}">
                    <a16:creationId xmlns:a16="http://schemas.microsoft.com/office/drawing/2014/main" id="{8C358D69-911C-48B2-9263-2744047FAC29}"/>
                  </a:ext>
                </a:extLst>
              </p:cNvPr>
              <p:cNvSpPr txBox="1">
                <a:spLocks noRot="1" noChangeAspect="1" noMove="1" noResize="1" noEditPoints="1" noAdjustHandles="1" noChangeArrowheads="1" noChangeShapeType="1" noTextEdit="1"/>
              </p:cNvSpPr>
              <p:nvPr/>
            </p:nvSpPr>
            <p:spPr>
              <a:xfrm>
                <a:off x="2953389" y="3534788"/>
                <a:ext cx="2077813" cy="461665"/>
              </a:xfrm>
              <a:prstGeom prst="rect">
                <a:avLst/>
              </a:prstGeom>
              <a:blipFill>
                <a:blip r:embed="rId5"/>
                <a:stretch>
                  <a:fillRect l="-4399" t="-11842" r="-3519" b="-28947"/>
                </a:stretch>
              </a:blipFill>
            </p:spPr>
            <p:txBody>
              <a:bodyPr/>
              <a:lstStyle/>
              <a:p>
                <a:r>
                  <a:rPr lang="en-US">
                    <a:noFill/>
                  </a:rPr>
                  <a:t> </a:t>
                </a:r>
              </a:p>
            </p:txBody>
          </p:sp>
        </mc:Fallback>
      </mc:AlternateContent>
    </p:spTree>
    <p:extLst>
      <p:ext uri="{BB962C8B-B14F-4D97-AF65-F5344CB8AC3E}">
        <p14:creationId xmlns:p14="http://schemas.microsoft.com/office/powerpoint/2010/main" val="161842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Rules for Order of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dirty="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dirty="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dirty="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dirty="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dirty="0"/>
              <a:t>Moving from left to right, perform any addition or subtraction in the order they appear</a:t>
            </a:r>
          </a:p>
        </p:txBody>
      </p:sp>
    </p:spTree>
    <p:extLst>
      <p:ext uri="{BB962C8B-B14F-4D97-AF65-F5344CB8AC3E}">
        <p14:creationId xmlns:p14="http://schemas.microsoft.com/office/powerpoint/2010/main" val="141292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Rules for Order of Operations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dirty="0"/>
              <a:t>Mnemonic: PEMDAS</a:t>
            </a:r>
          </a:p>
        </p:txBody>
      </p:sp>
      <p:pic>
        <p:nvPicPr>
          <p:cNvPr id="4" name="Picture 3">
            <a:extLst>
              <a:ext uri="{FF2B5EF4-FFF2-40B4-BE49-F238E27FC236}">
                <a16:creationId xmlns:a16="http://schemas.microsoft.com/office/drawing/2014/main" id="{BFF46CEC-D588-4DD9-8998-6DC0CC7F688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521567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0D505CD-6579-4E81-B8A7-561C572B5FD4}"/>
                  </a:ext>
                </a:extLst>
              </p:cNvPr>
              <p:cNvSpPr txBox="1"/>
              <p:nvPr/>
            </p:nvSpPr>
            <p:spPr>
              <a:xfrm>
                <a:off x="1881188" y="1691148"/>
                <a:ext cx="5797293" cy="523220"/>
              </a:xfrm>
              <a:prstGeom prst="rect">
                <a:avLst/>
              </a:prstGeom>
              <a:noFill/>
            </p:spPr>
            <p:txBody>
              <a:bodyPr wrap="none" rtlCol="0">
                <a:spAutoFit/>
              </a:bodyPr>
              <a:lstStyle/>
              <a:p>
                <a:r>
                  <a:rPr lang="en-US" sz="2800" dirty="0"/>
                  <a:t>Simplify: </a:t>
                </a:r>
                <a14:m>
                  <m:oMath xmlns:m="http://schemas.openxmlformats.org/officeDocument/2006/math">
                    <m:r>
                      <a:rPr lang="en-US" sz="2800" b="0" i="1" smtClean="0">
                        <a:latin typeface="Cambria Math" panose="02040503050406030204" pitchFamily="18" charset="0"/>
                      </a:rPr>
                      <m:t>5.2−3[</m:t>
                    </m:r>
                    <m:d>
                      <m:dPr>
                        <m:endChr m:val="]"/>
                        <m:ctrlPr>
                          <a:rPr lang="en-US" sz="2800" b="0" i="1" smtClean="0">
                            <a:latin typeface="Cambria Math" panose="02040503050406030204" pitchFamily="18" charset="0"/>
                          </a:rPr>
                        </m:ctrlPr>
                      </m:dPr>
                      <m:e>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−3</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)−2.4</m:t>
                        </m:r>
                      </m:e>
                    </m:d>
                    <m:r>
                      <a:rPr lang="en-US" sz="2800" b="0" i="1" smtClean="0">
                        <a:latin typeface="Cambria Math" panose="02040503050406030204" pitchFamily="18" charset="0"/>
                      </a:rPr>
                      <m:t>+14.1</m:t>
                    </m:r>
                  </m:oMath>
                </a14:m>
                <a:endParaRPr lang="en-US" sz="2800" dirty="0"/>
              </a:p>
            </p:txBody>
          </p:sp>
        </mc:Choice>
        <mc:Fallback xmlns="">
          <p:sp>
            <p:nvSpPr>
              <p:cNvPr id="2" name="TextBox 1">
                <a:extLst>
                  <a:ext uri="{FF2B5EF4-FFF2-40B4-BE49-F238E27FC236}">
                    <a16:creationId xmlns:a16="http://schemas.microsoft.com/office/drawing/2014/main" id="{E0D505CD-6579-4E81-B8A7-561C572B5FD4}"/>
                  </a:ext>
                </a:extLst>
              </p:cNvPr>
              <p:cNvSpPr txBox="1">
                <a:spLocks noRot="1" noChangeAspect="1" noMove="1" noResize="1" noEditPoints="1" noAdjustHandles="1" noChangeArrowheads="1" noChangeShapeType="1" noTextEdit="1"/>
              </p:cNvSpPr>
              <p:nvPr/>
            </p:nvSpPr>
            <p:spPr>
              <a:xfrm>
                <a:off x="1881188" y="1691148"/>
                <a:ext cx="5797293" cy="523220"/>
              </a:xfrm>
              <a:prstGeom prst="rect">
                <a:avLst/>
              </a:prstGeom>
              <a:blipFill>
                <a:blip r:embed="rId3"/>
                <a:stretch>
                  <a:fillRect l="-2208" t="-10465" b="-32558"/>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0BCFFF60-E790-4142-8145-36E7AEE0D41C}"/>
              </a:ext>
            </a:extLst>
          </p:cNvPr>
          <p:cNvSpPr txBox="1"/>
          <p:nvPr/>
        </p:nvSpPr>
        <p:spPr>
          <a:xfrm>
            <a:off x="1881188" y="2767607"/>
            <a:ext cx="1510350" cy="523220"/>
          </a:xfrm>
          <a:prstGeom prst="rect">
            <a:avLst/>
          </a:prstGeom>
          <a:noFill/>
        </p:spPr>
        <p:txBody>
          <a:bodyPr wrap="none" rtlCol="0">
            <a:spAutoFit/>
          </a:bodyPr>
          <a:lstStyle/>
          <a:p>
            <a:r>
              <a:rPr lang="en-US" sz="2800" b="1" dirty="0"/>
              <a:t>Solution</a:t>
            </a:r>
            <a:r>
              <a:rPr lang="en-US" sz="2400" b="1" dirty="0"/>
              <a:t>:</a:t>
            </a:r>
          </a:p>
        </p:txBody>
      </p:sp>
      <mc:AlternateContent xmlns:mc="http://schemas.openxmlformats.org/markup-compatibility/2006" xmlns:a14="http://schemas.microsoft.com/office/drawing/2010/main">
        <mc:Choice Requires="a14">
          <p:sp>
            <p:nvSpPr>
              <p:cNvPr id="17" name="TextBox 11">
                <a:extLst>
                  <a:ext uri="{FF2B5EF4-FFF2-40B4-BE49-F238E27FC236}">
                    <a16:creationId xmlns:a16="http://schemas.microsoft.com/office/drawing/2014/main" id="{450789D4-EF56-4604-9464-C52D6C9CFFC1}"/>
                  </a:ext>
                </a:extLst>
              </p:cNvPr>
              <p:cNvSpPr txBox="1"/>
              <p:nvPr/>
            </p:nvSpPr>
            <p:spPr>
              <a:xfrm>
                <a:off x="1881188" y="3466393"/>
                <a:ext cx="6183168" cy="1631216"/>
              </a:xfrm>
              <a:prstGeom prst="rect">
                <a:avLst/>
              </a:prstGeom>
              <a:noFill/>
            </p:spPr>
            <p:txBody>
              <a:bodyPr wrap="none" rtlCol="0">
                <a:spAutoFit/>
              </a:bodyPr>
              <a:lstStyle/>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a:rPr lang="en-US" sz="2000" i="1" kern="1200" smtClean="0">
                          <a:solidFill>
                            <a:srgbClr val="000000"/>
                          </a:solidFill>
                          <a:effectLst/>
                          <a:latin typeface="Cambria Math" panose="02040503050406030204" pitchFamily="18" charset="0"/>
                          <a:ea typeface="+mn-ea"/>
                          <a:cs typeface="+mn-cs"/>
                        </a:rPr>
                        <m:t>5.2−3</m:t>
                      </m:r>
                      <m:d>
                        <m:dPr>
                          <m:begChr m:val="["/>
                          <m:endChr m:val="]"/>
                          <m:ctrlPr>
                            <a:rPr lang="en-US" sz="2000" i="1" kern="1200">
                              <a:solidFill>
                                <a:srgbClr val="000000"/>
                              </a:solidFill>
                              <a:effectLst/>
                              <a:latin typeface="Cambria Math" panose="02040503050406030204" pitchFamily="18" charset="0"/>
                              <a:ea typeface="+mn-ea"/>
                              <a:cs typeface="+mn-cs"/>
                            </a:rPr>
                          </m:ctrlPr>
                        </m:dPr>
                        <m:e>
                          <m:d>
                            <m:dPr>
                              <m:ctrlPr>
                                <a:rPr lang="en-US" sz="2000" i="1" kern="1200">
                                  <a:solidFill>
                                    <a:srgbClr val="000000"/>
                                  </a:solidFill>
                                  <a:effectLst/>
                                  <a:latin typeface="Cambria Math" panose="02040503050406030204" pitchFamily="18" charset="0"/>
                                  <a:ea typeface="+mn-ea"/>
                                  <a:cs typeface="+mn-cs"/>
                                </a:rPr>
                              </m:ctrlPr>
                            </m:dPr>
                            <m:e>
                              <m:sSup>
                                <m:sSupPr>
                                  <m:ctrlPr>
                                    <a:rPr lang="en-US" sz="2000" i="1" kern="1200">
                                      <a:solidFill>
                                        <a:srgbClr val="000000"/>
                                      </a:solidFill>
                                      <a:effectLst/>
                                      <a:latin typeface="Cambria Math" panose="02040503050406030204" pitchFamily="18" charset="0"/>
                                      <a:ea typeface="+mn-ea"/>
                                      <a:cs typeface="+mn-cs"/>
                                    </a:rPr>
                                  </m:ctrlPr>
                                </m:sSupPr>
                                <m:e>
                                  <m:r>
                                    <a:rPr lang="en-US" sz="2000" i="1" kern="1200">
                                      <a:solidFill>
                                        <a:srgbClr val="000000"/>
                                      </a:solidFill>
                                      <a:effectLst/>
                                      <a:latin typeface="Cambria Math" panose="02040503050406030204" pitchFamily="18" charset="0"/>
                                      <a:ea typeface="+mn-ea"/>
                                      <a:cs typeface="+mn-cs"/>
                                    </a:rPr>
                                    <m:t>−3</m:t>
                                  </m:r>
                                </m:e>
                                <m:sup>
                                  <m:r>
                                    <a:rPr lang="en-US" sz="2000" i="1" kern="1200">
                                      <a:solidFill>
                                        <a:srgbClr val="000000"/>
                                      </a:solidFill>
                                      <a:effectLst/>
                                      <a:latin typeface="Cambria Math" panose="02040503050406030204" pitchFamily="18" charset="0"/>
                                      <a:ea typeface="+mn-ea"/>
                                      <a:cs typeface="+mn-cs"/>
                                    </a:rPr>
                                    <m:t>2</m:t>
                                  </m:r>
                                </m:sup>
                              </m:sSup>
                            </m:e>
                          </m:d>
                          <m:r>
                            <a:rPr lang="en-US" sz="2000" i="1" kern="1200">
                              <a:solidFill>
                                <a:srgbClr val="000000"/>
                              </a:solidFill>
                              <a:effectLst/>
                              <a:latin typeface="Cambria Math" panose="02040503050406030204" pitchFamily="18" charset="0"/>
                              <a:ea typeface="+mn-ea"/>
                              <a:cs typeface="+mn-cs"/>
                            </a:rPr>
                            <m:t>−2.4</m:t>
                          </m:r>
                        </m:e>
                      </m:d>
                      <m:r>
                        <a:rPr lang="en-US" sz="2000" i="1" kern="1200">
                          <a:solidFill>
                            <a:srgbClr val="000000"/>
                          </a:solidFill>
                          <a:effectLst/>
                          <a:latin typeface="Cambria Math" panose="02040503050406030204" pitchFamily="18" charset="0"/>
                          <a:ea typeface="+mn-ea"/>
                          <a:cs typeface="+mn-cs"/>
                        </a:rPr>
                        <m:t>+14.1=5.2−3</m:t>
                      </m:r>
                      <m:d>
                        <m:dPr>
                          <m:begChr m:val="["/>
                          <m:endChr m:val="]"/>
                          <m:ctrlPr>
                            <a:rPr lang="en-US" sz="2000" i="1" kern="1200">
                              <a:solidFill>
                                <a:srgbClr val="000000"/>
                              </a:solidFill>
                              <a:effectLst/>
                              <a:latin typeface="Cambria Math" panose="02040503050406030204" pitchFamily="18" charset="0"/>
                              <a:ea typeface="+mn-ea"/>
                              <a:cs typeface="+mn-cs"/>
                            </a:rPr>
                          </m:ctrlPr>
                        </m:dPr>
                        <m:e>
                          <m:r>
                            <a:rPr lang="en-US" sz="2000" i="1" kern="1200">
                              <a:solidFill>
                                <a:srgbClr val="000000"/>
                              </a:solidFill>
                              <a:effectLst/>
                              <a:latin typeface="Cambria Math" panose="02040503050406030204" pitchFamily="18" charset="0"/>
                              <a:ea typeface="+mn-ea"/>
                              <a:cs typeface="+mn-cs"/>
                            </a:rPr>
                            <m:t>9−2.4</m:t>
                          </m:r>
                        </m:e>
                      </m:d>
                      <m:r>
                        <a:rPr lang="en-US" sz="2000" i="1" kern="1200">
                          <a:solidFill>
                            <a:srgbClr val="000000"/>
                          </a:solidFill>
                          <a:effectLst/>
                          <a:latin typeface="Cambria Math" panose="02040503050406030204" pitchFamily="18" charset="0"/>
                          <a:ea typeface="+mn-ea"/>
                          <a:cs typeface="+mn-cs"/>
                        </a:rPr>
                        <m:t>+14.1</m:t>
                      </m:r>
                    </m:oMath>
                  </m:oMathPara>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5.2−3</m:t>
                    </m:r>
                    <m:d>
                      <m:dPr>
                        <m:begChr m:val="["/>
                        <m:endChr m:val="]"/>
                        <m:ctrlPr>
                          <a:rPr lang="en-US" sz="2000" i="1" kern="1200">
                            <a:solidFill>
                              <a:srgbClr val="000000"/>
                            </a:solidFill>
                            <a:effectLst/>
                            <a:latin typeface="Cambria Math" panose="02040503050406030204" pitchFamily="18" charset="0"/>
                            <a:ea typeface="+mn-ea"/>
                            <a:cs typeface="+mn-cs"/>
                          </a:rPr>
                        </m:ctrlPr>
                      </m:dPr>
                      <m:e>
                        <m:r>
                          <a:rPr lang="en-US" sz="2000" i="1" kern="1200">
                            <a:solidFill>
                              <a:srgbClr val="000000"/>
                            </a:solidFill>
                            <a:effectLst/>
                            <a:latin typeface="Cambria Math" panose="02040503050406030204" pitchFamily="18" charset="0"/>
                            <a:ea typeface="+mn-ea"/>
                            <a:cs typeface="+mn-cs"/>
                          </a:rPr>
                          <m:t>6.6</m:t>
                        </m:r>
                      </m:e>
                    </m:d>
                    <m:r>
                      <a:rPr lang="en-US" sz="2000" i="1" kern="1200">
                        <a:solidFill>
                          <a:srgbClr val="000000"/>
                        </a:solidFill>
                        <a:effectLst/>
                        <a:latin typeface="Cambria Math" panose="02040503050406030204" pitchFamily="18" charset="0"/>
                        <a:ea typeface="+mn-ea"/>
                        <a:cs typeface="+mn-cs"/>
                      </a:rPr>
                      <m:t>+14.1</m:t>
                    </m:r>
                  </m:oMath>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5.2−19.8+14.1</m:t>
                    </m:r>
                  </m:oMath>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−0.5</m:t>
                    </m:r>
                  </m:oMath>
                </a14:m>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7" name="TextBox 11">
                <a:extLst>
                  <a:ext uri="{FF2B5EF4-FFF2-40B4-BE49-F238E27FC236}">
                    <a16:creationId xmlns:a16="http://schemas.microsoft.com/office/drawing/2014/main" id="{450789D4-EF56-4604-9464-C52D6C9CFFC1}"/>
                  </a:ext>
                </a:extLst>
              </p:cNvPr>
              <p:cNvSpPr txBox="1">
                <a:spLocks noRot="1" noChangeAspect="1" noMove="1" noResize="1" noEditPoints="1" noAdjustHandles="1" noChangeArrowheads="1" noChangeShapeType="1" noTextEdit="1"/>
              </p:cNvSpPr>
              <p:nvPr/>
            </p:nvSpPr>
            <p:spPr>
              <a:xfrm>
                <a:off x="1881188" y="3466393"/>
                <a:ext cx="6183168" cy="1631216"/>
              </a:xfrm>
              <a:prstGeom prst="rect">
                <a:avLst/>
              </a:prstGeom>
              <a:blipFill>
                <a:blip r:embed="rId4"/>
                <a:stretch>
                  <a:fillRect/>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E4813095-D622-4D92-ABC0-5D1454166729}"/>
              </a:ext>
            </a:extLst>
          </p:cNvPr>
          <p:cNvSpPr txBox="1"/>
          <p:nvPr/>
        </p:nvSpPr>
        <p:spPr>
          <a:xfrm>
            <a:off x="8064356" y="3503557"/>
            <a:ext cx="1287435" cy="369332"/>
          </a:xfrm>
          <a:prstGeom prst="rect">
            <a:avLst/>
          </a:prstGeom>
          <a:noFill/>
        </p:spPr>
        <p:txBody>
          <a:bodyPr wrap="square" rtlCol="0">
            <a:spAutoFit/>
          </a:bodyPr>
          <a:lstStyle/>
          <a:p>
            <a:r>
              <a:rPr lang="en-US" dirty="0">
                <a:solidFill>
                  <a:schemeClr val="accent1"/>
                </a:solidFill>
              </a:rPr>
              <a:t>Exponents</a:t>
            </a:r>
          </a:p>
        </p:txBody>
      </p:sp>
      <p:sp>
        <p:nvSpPr>
          <p:cNvPr id="20" name="TextBox 19">
            <a:extLst>
              <a:ext uri="{FF2B5EF4-FFF2-40B4-BE49-F238E27FC236}">
                <a16:creationId xmlns:a16="http://schemas.microsoft.com/office/drawing/2014/main" id="{AD7F4204-A11F-4ECC-9DC2-D0AA03387C14}"/>
              </a:ext>
            </a:extLst>
          </p:cNvPr>
          <p:cNvSpPr txBox="1"/>
          <p:nvPr/>
        </p:nvSpPr>
        <p:spPr>
          <a:xfrm>
            <a:off x="8064356" y="3892696"/>
            <a:ext cx="3214558" cy="369332"/>
          </a:xfrm>
          <a:prstGeom prst="rect">
            <a:avLst/>
          </a:prstGeom>
          <a:noFill/>
        </p:spPr>
        <p:txBody>
          <a:bodyPr wrap="square" rtlCol="0">
            <a:spAutoFit/>
          </a:bodyPr>
          <a:lstStyle/>
          <a:p>
            <a:r>
              <a:rPr lang="en-US" dirty="0">
                <a:solidFill>
                  <a:schemeClr val="accent1"/>
                </a:solidFill>
              </a:rPr>
              <a:t>Subtract within parentheses</a:t>
            </a:r>
          </a:p>
        </p:txBody>
      </p:sp>
      <p:sp>
        <p:nvSpPr>
          <p:cNvPr id="21" name="TextBox 20">
            <a:extLst>
              <a:ext uri="{FF2B5EF4-FFF2-40B4-BE49-F238E27FC236}">
                <a16:creationId xmlns:a16="http://schemas.microsoft.com/office/drawing/2014/main" id="{884C2C9F-7BFA-41ED-B1AE-AE49EFE6A840}"/>
              </a:ext>
            </a:extLst>
          </p:cNvPr>
          <p:cNvSpPr txBox="1"/>
          <p:nvPr/>
        </p:nvSpPr>
        <p:spPr>
          <a:xfrm>
            <a:off x="8064356" y="4299756"/>
            <a:ext cx="3214558" cy="369332"/>
          </a:xfrm>
          <a:prstGeom prst="rect">
            <a:avLst/>
          </a:prstGeom>
          <a:noFill/>
        </p:spPr>
        <p:txBody>
          <a:bodyPr wrap="square" rtlCol="0">
            <a:spAutoFit/>
          </a:bodyPr>
          <a:lstStyle/>
          <a:p>
            <a:r>
              <a:rPr lang="en-US" dirty="0">
                <a:solidFill>
                  <a:schemeClr val="accent1"/>
                </a:solidFill>
              </a:rPr>
              <a:t>Multiply</a:t>
            </a:r>
          </a:p>
        </p:txBody>
      </p:sp>
      <p:sp>
        <p:nvSpPr>
          <p:cNvPr id="22" name="TextBox 21">
            <a:extLst>
              <a:ext uri="{FF2B5EF4-FFF2-40B4-BE49-F238E27FC236}">
                <a16:creationId xmlns:a16="http://schemas.microsoft.com/office/drawing/2014/main" id="{F92523FE-1761-4961-AF1E-01A40AE25BFA}"/>
              </a:ext>
            </a:extLst>
          </p:cNvPr>
          <p:cNvSpPr txBox="1"/>
          <p:nvPr/>
        </p:nvSpPr>
        <p:spPr>
          <a:xfrm>
            <a:off x="8064356" y="4703374"/>
            <a:ext cx="3214558" cy="369332"/>
          </a:xfrm>
          <a:prstGeom prst="rect">
            <a:avLst/>
          </a:prstGeom>
          <a:noFill/>
        </p:spPr>
        <p:txBody>
          <a:bodyPr wrap="square" rtlCol="0">
            <a:spAutoFit/>
          </a:bodyPr>
          <a:lstStyle/>
          <a:p>
            <a:r>
              <a:rPr lang="en-US" dirty="0">
                <a:solidFill>
                  <a:schemeClr val="accent1"/>
                </a:solidFill>
              </a:rPr>
              <a:t>Add and subtract</a:t>
            </a:r>
          </a:p>
        </p:txBody>
      </p:sp>
    </p:spTree>
    <p:extLst>
      <p:ext uri="{BB962C8B-B14F-4D97-AF65-F5344CB8AC3E}">
        <p14:creationId xmlns:p14="http://schemas.microsoft.com/office/powerpoint/2010/main" val="14313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Using a Calculator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B073AC7-9B1B-49EC-8AB1-22CB7E09B6B9}"/>
              </a:ext>
            </a:extLst>
          </p:cNvPr>
          <p:cNvSpPr txBox="1"/>
          <p:nvPr/>
        </p:nvSpPr>
        <p:spPr>
          <a:xfrm>
            <a:off x="1881188" y="1483788"/>
            <a:ext cx="8211030" cy="400110"/>
          </a:xfrm>
          <a:prstGeom prst="rect">
            <a:avLst/>
          </a:prstGeom>
          <a:noFill/>
        </p:spPr>
        <p:txBody>
          <a:bodyPr wrap="none" rtlCol="0">
            <a:spAutoFit/>
          </a:bodyPr>
          <a:lstStyle/>
          <a:p>
            <a:r>
              <a:rPr lang="en-US" sz="2000" dirty="0"/>
              <a:t>Some calculators are programmed to follow the rules for order of operations.</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2A2C498-738C-4B31-A241-FD88C2230CD9}"/>
                  </a:ext>
                </a:extLst>
              </p:cNvPr>
              <p:cNvSpPr txBox="1"/>
              <p:nvPr/>
            </p:nvSpPr>
            <p:spPr>
              <a:xfrm>
                <a:off x="1881188" y="2228621"/>
                <a:ext cx="4495974" cy="400110"/>
              </a:xfrm>
              <a:prstGeom prst="rect">
                <a:avLst/>
              </a:prstGeom>
              <a:noFill/>
            </p:spPr>
            <p:txBody>
              <a:bodyPr wrap="none" rtlCol="0">
                <a:spAutoFit/>
              </a:bodyPr>
              <a:lstStyle/>
              <a:p>
                <a:r>
                  <a:rPr lang="en-US" sz="2000" dirty="0"/>
                  <a:t>Check your calculator: what is </a:t>
                </a:r>
                <a14:m>
                  <m:oMath xmlns:m="http://schemas.openxmlformats.org/officeDocument/2006/math">
                    <m:r>
                      <a:rPr lang="en-US" sz="2000" b="0" i="1" smtClean="0">
                        <a:latin typeface="Cambria Math" panose="02040503050406030204" pitchFamily="18" charset="0"/>
                      </a:rPr>
                      <m:t>7+4</m:t>
                    </m:r>
                    <m:r>
                      <a:rPr lang="en-US" sz="2000" b="0" i="1" smtClean="0">
                        <a:latin typeface="Cambria Math" panose="02040503050406030204" pitchFamily="18" charset="0"/>
                        <a:ea typeface="Cambria Math" panose="02040503050406030204" pitchFamily="18" charset="0"/>
                      </a:rPr>
                      <m:t>×2</m:t>
                    </m:r>
                  </m:oMath>
                </a14:m>
                <a:r>
                  <a:rPr lang="en-US" sz="2000" dirty="0"/>
                  <a:t>?</a:t>
                </a:r>
              </a:p>
            </p:txBody>
          </p:sp>
        </mc:Choice>
        <mc:Fallback xmlns="">
          <p:sp>
            <p:nvSpPr>
              <p:cNvPr id="5" name="TextBox 4">
                <a:extLst>
                  <a:ext uri="{FF2B5EF4-FFF2-40B4-BE49-F238E27FC236}">
                    <a16:creationId xmlns:a16="http://schemas.microsoft.com/office/drawing/2014/main" id="{72A2C498-738C-4B31-A241-FD88C2230CD9}"/>
                  </a:ext>
                </a:extLst>
              </p:cNvPr>
              <p:cNvSpPr txBox="1">
                <a:spLocks noRot="1" noChangeAspect="1" noMove="1" noResize="1" noEditPoints="1" noAdjustHandles="1" noChangeArrowheads="1" noChangeShapeType="1" noTextEdit="1"/>
              </p:cNvSpPr>
              <p:nvPr/>
            </p:nvSpPr>
            <p:spPr>
              <a:xfrm>
                <a:off x="1881188" y="2228621"/>
                <a:ext cx="4495974" cy="400110"/>
              </a:xfrm>
              <a:prstGeom prst="rect">
                <a:avLst/>
              </a:prstGeom>
              <a:blipFill>
                <a:blip r:embed="rId3"/>
                <a:stretch>
                  <a:fillRect l="-1493" t="-9231" r="-543" b="-27692"/>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6469FEE7-721E-4D14-9DBB-54B449E1B0B7}"/>
              </a:ext>
            </a:extLst>
          </p:cNvPr>
          <p:cNvSpPr txBox="1"/>
          <p:nvPr/>
        </p:nvSpPr>
        <p:spPr>
          <a:xfrm>
            <a:off x="2246670" y="2661093"/>
            <a:ext cx="8064143"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If your calculator shows 15, then your calculator is programmed to follow the order of operations properly.</a:t>
            </a:r>
          </a:p>
        </p:txBody>
      </p:sp>
      <p:sp>
        <p:nvSpPr>
          <p:cNvPr id="7" name="TextBox 6">
            <a:extLst>
              <a:ext uri="{FF2B5EF4-FFF2-40B4-BE49-F238E27FC236}">
                <a16:creationId xmlns:a16="http://schemas.microsoft.com/office/drawing/2014/main" id="{BD52F0AE-183C-48F3-8052-E8F5BD457F6A}"/>
              </a:ext>
            </a:extLst>
          </p:cNvPr>
          <p:cNvSpPr txBox="1"/>
          <p:nvPr/>
        </p:nvSpPr>
        <p:spPr>
          <a:xfrm>
            <a:off x="2246670" y="3401341"/>
            <a:ext cx="8064143"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If your calculator shows 22, then you need to enter numbers carefully to insure the proper order of operations.</a:t>
            </a:r>
          </a:p>
        </p:txBody>
      </p:sp>
      <p:sp>
        <p:nvSpPr>
          <p:cNvPr id="8" name="TextBox 7">
            <a:extLst>
              <a:ext uri="{FF2B5EF4-FFF2-40B4-BE49-F238E27FC236}">
                <a16:creationId xmlns:a16="http://schemas.microsoft.com/office/drawing/2014/main" id="{C7FBC4A5-4699-482B-8435-0EA3D89B6686}"/>
              </a:ext>
            </a:extLst>
          </p:cNvPr>
          <p:cNvSpPr txBox="1"/>
          <p:nvPr/>
        </p:nvSpPr>
        <p:spPr>
          <a:xfrm>
            <a:off x="1881188" y="4390987"/>
            <a:ext cx="6457665" cy="400110"/>
          </a:xfrm>
          <a:prstGeom prst="rect">
            <a:avLst/>
          </a:prstGeom>
          <a:noFill/>
        </p:spPr>
        <p:txBody>
          <a:bodyPr wrap="none" rtlCol="0">
            <a:spAutoFit/>
          </a:bodyPr>
          <a:lstStyle/>
          <a:p>
            <a:r>
              <a:rPr lang="en-US" sz="2000" dirty="0"/>
              <a:t>Some calculators have parentheses ( ) or brackets [ ] to help.</a:t>
            </a:r>
          </a:p>
        </p:txBody>
      </p:sp>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dirty="0"/>
              <a:t>3 Cases:</a:t>
            </a:r>
          </a:p>
        </p:txBody>
      </p:sp>
      <p:grpSp>
        <p:nvGrpSpPr>
          <p:cNvPr id="6" name="Group 5">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dirty="0"/>
                <a:t>Adding one positive and one negative number</a:t>
              </a:r>
            </a:p>
          </p:txBody>
        </p:sp>
      </p:grpSp>
      <p:grpSp>
        <p:nvGrpSpPr>
          <p:cNvPr id="9" name="Group 8">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dirty="0"/>
                <a:t>Adding 2 negative numbers</a:t>
              </a:r>
            </a:p>
          </p:txBody>
        </p:sp>
      </p:grpSp>
      <p:grpSp>
        <p:nvGrpSpPr>
          <p:cNvPr id="12" name="Group 11">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dirty="0"/>
                <a:t>Adding 2 positive numbers</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9537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Algebraic Expressions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877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Definitions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CA058A8-B29F-49CF-848C-927CB185E8F3}"/>
              </a:ext>
            </a:extLst>
          </p:cNvPr>
          <p:cNvSpPr/>
          <p:nvPr/>
        </p:nvSpPr>
        <p:spPr>
          <a:xfrm>
            <a:off x="1881188" y="1416833"/>
            <a:ext cx="5375254" cy="461665"/>
          </a:xfrm>
          <a:prstGeom prst="rect">
            <a:avLst/>
          </a:prstGeom>
        </p:spPr>
        <p:txBody>
          <a:bodyPr wrap="none">
            <a:spAutoFit/>
          </a:bodyPr>
          <a:lstStyle/>
          <a:p>
            <a:r>
              <a:rPr lang="en-US" sz="2400" dirty="0"/>
              <a:t>A </a:t>
            </a:r>
            <a:r>
              <a:rPr lang="en-US" sz="2400" b="1" dirty="0"/>
              <a:t>constant</a:t>
            </a:r>
            <a:r>
              <a:rPr lang="en-US" sz="2400" dirty="0"/>
              <a:t> is a single number, like 6 or 18.</a:t>
            </a:r>
          </a:p>
        </p:txBody>
      </p:sp>
      <p:sp>
        <p:nvSpPr>
          <p:cNvPr id="3" name="Rectangle 2">
            <a:extLst>
              <a:ext uri="{FF2B5EF4-FFF2-40B4-BE49-F238E27FC236}">
                <a16:creationId xmlns:a16="http://schemas.microsoft.com/office/drawing/2014/main" id="{A507C359-80F3-43DD-8F0F-23ECB115839F}"/>
              </a:ext>
            </a:extLst>
          </p:cNvPr>
          <p:cNvSpPr/>
          <p:nvPr/>
        </p:nvSpPr>
        <p:spPr>
          <a:xfrm>
            <a:off x="1881187" y="2157422"/>
            <a:ext cx="8429625" cy="830997"/>
          </a:xfrm>
          <a:prstGeom prst="rect">
            <a:avLst/>
          </a:prstGeom>
        </p:spPr>
        <p:txBody>
          <a:bodyPr wrap="square">
            <a:spAutoFit/>
          </a:bodyPr>
          <a:lstStyle/>
          <a:p>
            <a:r>
              <a:rPr lang="en-US" sz="2400" dirty="0"/>
              <a:t>A </a:t>
            </a:r>
            <a:r>
              <a:rPr lang="en-US" sz="2400" b="1" dirty="0"/>
              <a:t>term</a:t>
            </a:r>
            <a:r>
              <a:rPr lang="en-US" sz="2400" dirty="0"/>
              <a:t> in an algebraic expression is any single grouping of variables and constants like... </a:t>
            </a:r>
          </a:p>
        </p:txBody>
      </p:sp>
      <p:sp>
        <p:nvSpPr>
          <p:cNvPr id="4" name="Rectangle 3">
            <a:extLst>
              <a:ext uri="{FF2B5EF4-FFF2-40B4-BE49-F238E27FC236}">
                <a16:creationId xmlns:a16="http://schemas.microsoft.com/office/drawing/2014/main" id="{1EC89FCF-9D09-459D-9027-1566ACC56278}"/>
              </a:ext>
            </a:extLst>
          </p:cNvPr>
          <p:cNvSpPr/>
          <p:nvPr/>
        </p:nvSpPr>
        <p:spPr>
          <a:xfrm>
            <a:off x="1881187" y="4146655"/>
            <a:ext cx="7693966" cy="461665"/>
          </a:xfrm>
          <a:prstGeom prst="rect">
            <a:avLst/>
          </a:prstGeom>
        </p:spPr>
        <p:txBody>
          <a:bodyPr wrap="none">
            <a:spAutoFit/>
          </a:bodyPr>
          <a:lstStyle/>
          <a:p>
            <a:r>
              <a:rPr lang="en-US" sz="2400" dirty="0"/>
              <a:t>A </a:t>
            </a:r>
            <a:r>
              <a:rPr lang="en-US" sz="2400" b="1" dirty="0"/>
              <a:t>numerical coefficient </a:t>
            </a:r>
            <a:r>
              <a:rPr lang="en-US" sz="2400" dirty="0"/>
              <a:t>is any number in front of a variable .</a:t>
            </a:r>
          </a:p>
        </p:txBody>
      </p:sp>
      <p:sp>
        <p:nvSpPr>
          <p:cNvPr id="5" name="Rectangle 4">
            <a:extLst>
              <a:ext uri="{FF2B5EF4-FFF2-40B4-BE49-F238E27FC236}">
                <a16:creationId xmlns:a16="http://schemas.microsoft.com/office/drawing/2014/main" id="{A9824C6B-7C82-4A49-B8C8-175EE0719B55}"/>
              </a:ext>
            </a:extLst>
          </p:cNvPr>
          <p:cNvSpPr/>
          <p:nvPr/>
        </p:nvSpPr>
        <p:spPr>
          <a:xfrm>
            <a:off x="2241755" y="4626141"/>
            <a:ext cx="8069057" cy="830997"/>
          </a:xfrm>
          <a:prstGeom prst="rect">
            <a:avLst/>
          </a:prstGeom>
        </p:spPr>
        <p:txBody>
          <a:bodyPr wrap="square">
            <a:spAutoFit/>
          </a:bodyPr>
          <a:lstStyle/>
          <a:p>
            <a:r>
              <a:rPr lang="en-US" sz="2400" dirty="0"/>
              <a:t>Example: The term 6x has the constant 6 as the numerical coefficient of the variable </a:t>
            </a:r>
            <a:r>
              <a:rPr lang="en-US" sz="2400" i="1" dirty="0"/>
              <a:t>x</a:t>
            </a:r>
            <a:r>
              <a:rPr lang="en-US" sz="2400" dirty="0"/>
              <a:t>.</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8F4C298-64E0-4DF9-A5DA-9626603D15C0}"/>
                  </a:ext>
                </a:extLst>
              </p:cNvPr>
              <p:cNvSpPr txBox="1"/>
              <p:nvPr/>
            </p:nvSpPr>
            <p:spPr>
              <a:xfrm>
                <a:off x="2241755" y="3006240"/>
                <a:ext cx="4615174" cy="538545"/>
              </a:xfrm>
              <a:prstGeom prst="rect">
                <a:avLst/>
              </a:prstGeom>
              <a:noFill/>
            </p:spPr>
            <p:txBody>
              <a:bodyPr wrap="none" rtlCol="0">
                <a:spAutoFit/>
              </a:bodyPr>
              <a:lstStyle/>
              <a:p>
                <a14:m>
                  <m:oMath xmlns:m="http://schemas.openxmlformats.org/officeDocument/2006/math">
                    <m:r>
                      <a:rPr lang="en-US" sz="2000" b="0" i="1" smtClean="0">
                        <a:latin typeface="Cambria Math" panose="02040503050406030204" pitchFamily="18" charset="0"/>
                      </a:rPr>
                      <m:t>16</m:t>
                    </m:r>
                  </m:oMath>
                </a14:m>
                <a:r>
                  <a:rPr lang="en-US" sz="2000" dirty="0"/>
                  <a:t>, </a:t>
                </a:r>
                <a14:m>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3</m:t>
                        </m:r>
                      </m:num>
                      <m:den>
                        <m:r>
                          <a:rPr lang="en-US" sz="2000" b="0" i="1" smtClean="0">
                            <a:latin typeface="Cambria Math" panose="02040503050406030204" pitchFamily="18" charset="0"/>
                          </a:rPr>
                          <m:t>4</m:t>
                        </m:r>
                      </m:den>
                    </m:f>
                    <m:r>
                      <a:rPr lang="en-US" sz="2000" b="0" i="1" smtClean="0">
                        <a:latin typeface="Cambria Math" panose="02040503050406030204" pitchFamily="18" charset="0"/>
                      </a:rPr>
                      <m:t>𝑥</m:t>
                    </m:r>
                  </m:oMath>
                </a14:m>
                <a:r>
                  <a:rPr lang="en-US" sz="2000" dirty="0"/>
                  <a:t>, </a:t>
                </a:r>
                <a14:m>
                  <m:oMath xmlns:m="http://schemas.openxmlformats.org/officeDocument/2006/math">
                    <m:r>
                      <a:rPr lang="en-US" sz="2000" b="0" i="1" smtClean="0">
                        <a:latin typeface="Cambria Math" panose="02040503050406030204" pitchFamily="18" charset="0"/>
                      </a:rPr>
                      <m:t>−5.2</m:t>
                    </m:r>
                  </m:oMath>
                </a14:m>
                <a:r>
                  <a:rPr lang="en-US" sz="2000" dirty="0"/>
                  <a:t>, </a:t>
                </a:r>
                <a14:m>
                  <m:oMath xmlns:m="http://schemas.openxmlformats.org/officeDocument/2006/math">
                    <m:r>
                      <a:rPr lang="en-US" sz="2000" b="0" i="1" smtClean="0">
                        <a:latin typeface="Cambria Math" panose="02040503050406030204" pitchFamily="18" charset="0"/>
                      </a:rPr>
                      <m:t>1.3</m:t>
                    </m:r>
                    <m:r>
                      <a:rPr lang="en-US" sz="2000" b="0" i="1" smtClean="0">
                        <a:latin typeface="Cambria Math" panose="02040503050406030204" pitchFamily="18" charset="0"/>
                      </a:rPr>
                      <m:t>𝑥𝑦</m:t>
                    </m:r>
                  </m:oMath>
                </a14:m>
                <a:r>
                  <a:rPr lang="en-US" sz="2000" dirty="0"/>
                  <a:t>,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panose="02040503050406030204" pitchFamily="18" charset="0"/>
                          </a:rPr>
                          <m:t>−5</m:t>
                        </m:r>
                        <m:r>
                          <a:rPr lang="en-US" sz="2000" b="0" i="1" smtClean="0">
                            <a:latin typeface="Cambria Math" panose="02040503050406030204" pitchFamily="18" charset="0"/>
                          </a:rPr>
                          <m:t>𝑥</m:t>
                        </m:r>
                      </m:e>
                      <m:sup>
                        <m:r>
                          <a:rPr lang="en-US" sz="2000" b="0" i="1" smtClean="0">
                            <a:latin typeface="Cambria Math" panose="02040503050406030204" pitchFamily="18" charset="0"/>
                          </a:rPr>
                          <m:t>2</m:t>
                        </m:r>
                      </m:sup>
                    </m:sSup>
                  </m:oMath>
                </a14:m>
                <a:r>
                  <a:rPr lang="en-US" sz="2000" dirty="0"/>
                  <a:t>,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panose="02040503050406030204" pitchFamily="18" charset="0"/>
                          </a:rPr>
                          <m:t>14</m:t>
                        </m:r>
                        <m:r>
                          <a:rPr lang="en-US" sz="2000" b="0" i="1" smtClean="0">
                            <a:latin typeface="Cambria Math" panose="02040503050406030204" pitchFamily="18" charset="0"/>
                          </a:rPr>
                          <m:t>𝑏</m:t>
                        </m:r>
                      </m:e>
                      <m:sup>
                        <m:r>
                          <a:rPr lang="en-US" sz="2000" b="0" i="1" smtClean="0">
                            <a:latin typeface="Cambria Math" panose="02040503050406030204" pitchFamily="18" charset="0"/>
                          </a:rPr>
                          <m:t>3</m:t>
                        </m:r>
                      </m:sup>
                    </m:sSup>
                  </m:oMath>
                </a14:m>
                <a:r>
                  <a:rPr lang="en-US" sz="2000" dirty="0"/>
                  <a:t>, and </a:t>
                </a:r>
                <a14:m>
                  <m:oMath xmlns:m="http://schemas.openxmlformats.org/officeDocument/2006/math">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𝑥</m:t>
                        </m:r>
                      </m:num>
                      <m:den>
                        <m:r>
                          <a:rPr lang="en-US" sz="2000" b="0" i="1" smtClean="0">
                            <a:latin typeface="Cambria Math" panose="02040503050406030204" pitchFamily="18" charset="0"/>
                          </a:rPr>
                          <m:t>𝑦</m:t>
                        </m:r>
                      </m:den>
                    </m:f>
                  </m:oMath>
                </a14:m>
                <a:endParaRPr lang="en-US" sz="2000" dirty="0"/>
              </a:p>
            </p:txBody>
          </p:sp>
        </mc:Choice>
        <mc:Fallback xmlns="">
          <p:sp>
            <p:nvSpPr>
              <p:cNvPr id="6" name="TextBox 5">
                <a:extLst>
                  <a:ext uri="{FF2B5EF4-FFF2-40B4-BE49-F238E27FC236}">
                    <a16:creationId xmlns:a16="http://schemas.microsoft.com/office/drawing/2014/main" id="{38F4C298-64E0-4DF9-A5DA-9626603D15C0}"/>
                  </a:ext>
                </a:extLst>
              </p:cNvPr>
              <p:cNvSpPr txBox="1">
                <a:spLocks noRot="1" noChangeAspect="1" noMove="1" noResize="1" noEditPoints="1" noAdjustHandles="1" noChangeArrowheads="1" noChangeShapeType="1" noTextEdit="1"/>
              </p:cNvSpPr>
              <p:nvPr/>
            </p:nvSpPr>
            <p:spPr>
              <a:xfrm>
                <a:off x="2241755" y="3006240"/>
                <a:ext cx="4615174" cy="538545"/>
              </a:xfrm>
              <a:prstGeom prst="rect">
                <a:avLst/>
              </a:prstGeom>
              <a:blipFill>
                <a:blip r:embed="rId3"/>
                <a:stretch>
                  <a:fillRect b="-5682"/>
                </a:stretch>
              </a:blipFill>
            </p:spPr>
            <p:txBody>
              <a:bodyPr/>
              <a:lstStyle/>
              <a:p>
                <a:r>
                  <a:rPr lang="en-US">
                    <a:noFill/>
                  </a:rPr>
                  <a:t> </a:t>
                </a:r>
              </a:p>
            </p:txBody>
          </p:sp>
        </mc:Fallback>
      </mc:AlternateContent>
    </p:spTree>
    <p:extLst>
      <p:ext uri="{BB962C8B-B14F-4D97-AF65-F5344CB8AC3E}">
        <p14:creationId xmlns:p14="http://schemas.microsoft.com/office/powerpoint/2010/main" val="3056111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Definitions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dirty="0"/>
              <a:t>If a term has only one variable, then the exponent of the variable is called the </a:t>
            </a:r>
            <a:r>
              <a:rPr lang="en-US" sz="2400" b="1" dirty="0"/>
              <a:t>degree</a:t>
            </a:r>
            <a:r>
              <a:rPr lang="en-US" sz="2400" dirty="0"/>
              <a:t> of the term.</a:t>
            </a:r>
          </a:p>
        </p:txBody>
      </p:sp>
      <p:pic>
        <p:nvPicPr>
          <p:cNvPr id="5" name="Picture 4">
            <a:extLst>
              <a:ext uri="{FF2B5EF4-FFF2-40B4-BE49-F238E27FC236}">
                <a16:creationId xmlns:a16="http://schemas.microsoft.com/office/drawing/2014/main" id="{D630EE14-D83C-4E73-9675-AB8835EEB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9" name="Picture 8">
            <a:extLst>
              <a:ext uri="{FF2B5EF4-FFF2-40B4-BE49-F238E27FC236}">
                <a16:creationId xmlns:a16="http://schemas.microsoft.com/office/drawing/2014/main" id="{049A0B0F-BD79-4E75-92BA-F3282C9BAF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spTree>
    <p:extLst>
      <p:ext uri="{BB962C8B-B14F-4D97-AF65-F5344CB8AC3E}">
        <p14:creationId xmlns:p14="http://schemas.microsoft.com/office/powerpoint/2010/main" val="196294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Like Terms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BBE589D-BCBC-462E-8E52-A79A448A5CC5}"/>
              </a:ext>
            </a:extLst>
          </p:cNvPr>
          <p:cNvSpPr/>
          <p:nvPr/>
        </p:nvSpPr>
        <p:spPr>
          <a:xfrm>
            <a:off x="1881187" y="1611332"/>
            <a:ext cx="8429625" cy="830997"/>
          </a:xfrm>
          <a:prstGeom prst="rect">
            <a:avLst/>
          </a:prstGeom>
        </p:spPr>
        <p:txBody>
          <a:bodyPr wrap="square">
            <a:spAutoFit/>
          </a:bodyPr>
          <a:lstStyle/>
          <a:p>
            <a:r>
              <a:rPr lang="en-US" sz="2400" b="1" dirty="0"/>
              <a:t>Like terms </a:t>
            </a:r>
            <a:r>
              <a:rPr lang="en-US" sz="2400" dirty="0"/>
              <a:t>are either 1) constants or 2) terms that contain the same variables raised to the same powers.</a:t>
            </a:r>
          </a:p>
        </p:txBody>
      </p:sp>
      <p:sp>
        <p:nvSpPr>
          <p:cNvPr id="3" name="Rectangle 2">
            <a:extLst>
              <a:ext uri="{FF2B5EF4-FFF2-40B4-BE49-F238E27FC236}">
                <a16:creationId xmlns:a16="http://schemas.microsoft.com/office/drawing/2014/main" id="{C84CAC44-2363-4226-B4B8-2F565F2405EB}"/>
              </a:ext>
            </a:extLst>
          </p:cNvPr>
          <p:cNvSpPr/>
          <p:nvPr/>
        </p:nvSpPr>
        <p:spPr>
          <a:xfrm>
            <a:off x="1881187" y="2915752"/>
            <a:ext cx="1443857" cy="461665"/>
          </a:xfrm>
          <a:prstGeom prst="rect">
            <a:avLst/>
          </a:prstGeom>
        </p:spPr>
        <p:txBody>
          <a:bodyPr wrap="none">
            <a:spAutoFit/>
          </a:bodyPr>
          <a:lstStyle/>
          <a:p>
            <a:r>
              <a:rPr lang="en-US" sz="2400" dirty="0"/>
              <a:t>Examples:</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3FE8EAA-5210-44A2-867B-BBDD33FB682D}"/>
                  </a:ext>
                </a:extLst>
              </p:cNvPr>
              <p:cNvSpPr txBox="1"/>
              <p:nvPr/>
            </p:nvSpPr>
            <p:spPr>
              <a:xfrm>
                <a:off x="2603115" y="3579082"/>
                <a:ext cx="2048638" cy="522322"/>
              </a:xfrm>
              <a:prstGeom prst="rect">
                <a:avLst/>
              </a:prstGeom>
              <a:noFill/>
            </p:spPr>
            <p:txBody>
              <a:bodyPr wrap="none" lIns="0" tIns="0" rIns="0" bIns="0" rtlCol="0">
                <a:spAutoFit/>
              </a:bodyPr>
              <a:lstStyle/>
              <a:p>
                <a14:m>
                  <m:oMath xmlns:m="http://schemas.openxmlformats.org/officeDocument/2006/math">
                    <m:r>
                      <a:rPr lang="en-US" sz="2400" b="0" i="1" smtClean="0">
                        <a:latin typeface="Cambria Math" panose="02040503050406030204" pitchFamily="18" charset="0"/>
                      </a:rPr>
                      <m:t>−6</m:t>
                    </m:r>
                  </m:oMath>
                </a14:m>
                <a:r>
                  <a:rPr lang="en-US" sz="2400" dirty="0"/>
                  <a:t>, </a:t>
                </a:r>
                <a14:m>
                  <m:oMath xmlns:m="http://schemas.openxmlformats.org/officeDocument/2006/math">
                    <m:r>
                      <a:rPr lang="en-US" sz="2400" b="0" i="1" smtClean="0">
                        <a:latin typeface="Cambria Math" panose="02040503050406030204" pitchFamily="18" charset="0"/>
                      </a:rPr>
                      <m:t>1.84</m:t>
                    </m:r>
                  </m:oMath>
                </a14:m>
                <a:r>
                  <a:rPr lang="en-US" sz="2400" dirty="0"/>
                  <a:t>, </a:t>
                </a:r>
                <a14:m>
                  <m:oMath xmlns:m="http://schemas.openxmlformats.org/officeDocument/2006/math">
                    <m:r>
                      <a:rPr lang="en-US" sz="2400" b="0" i="1" smtClean="0">
                        <a:latin typeface="Cambria Math" panose="02040503050406030204" pitchFamily="18" charset="0"/>
                      </a:rPr>
                      <m:t>145</m:t>
                    </m:r>
                  </m:oMath>
                </a14:m>
                <a:r>
                  <a:rPr lang="en-US" sz="2400" dirty="0"/>
                  <a: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3</m:t>
                        </m:r>
                      </m:num>
                      <m:den>
                        <m:r>
                          <a:rPr lang="en-US" sz="2400" b="0" i="1" smtClean="0">
                            <a:latin typeface="Cambria Math" panose="02040503050406030204" pitchFamily="18" charset="0"/>
                          </a:rPr>
                          <m:t>4</m:t>
                        </m:r>
                      </m:den>
                    </m:f>
                  </m:oMath>
                </a14:m>
                <a:endParaRPr lang="en-US" sz="2400" dirty="0"/>
              </a:p>
            </p:txBody>
          </p:sp>
        </mc:Choice>
        <mc:Fallback xmlns="">
          <p:sp>
            <p:nvSpPr>
              <p:cNvPr id="4" name="TextBox 3">
                <a:extLst>
                  <a:ext uri="{FF2B5EF4-FFF2-40B4-BE49-F238E27FC236}">
                    <a16:creationId xmlns:a16="http://schemas.microsoft.com/office/drawing/2014/main" id="{A3FE8EAA-5210-44A2-867B-BBDD33FB682D}"/>
                  </a:ext>
                </a:extLst>
              </p:cNvPr>
              <p:cNvSpPr txBox="1">
                <a:spLocks noRot="1" noChangeAspect="1" noMove="1" noResize="1" noEditPoints="1" noAdjustHandles="1" noChangeArrowheads="1" noChangeShapeType="1" noTextEdit="1"/>
              </p:cNvSpPr>
              <p:nvPr/>
            </p:nvSpPr>
            <p:spPr>
              <a:xfrm>
                <a:off x="2603115" y="3579082"/>
                <a:ext cx="2048638" cy="522322"/>
              </a:xfrm>
              <a:prstGeom prst="rect">
                <a:avLst/>
              </a:prstGeom>
              <a:blipFill>
                <a:blip r:embed="rId3"/>
                <a:stretch>
                  <a:fillRect t="-2326" r="-2083" b="-209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555A8DE-A222-4703-A098-249563705608}"/>
                  </a:ext>
                </a:extLst>
              </p:cNvPr>
              <p:cNvSpPr txBox="1"/>
              <p:nvPr/>
            </p:nvSpPr>
            <p:spPr>
              <a:xfrm>
                <a:off x="2603115" y="4313664"/>
                <a:ext cx="2476191" cy="524182"/>
              </a:xfrm>
              <a:prstGeom prst="rect">
                <a:avLst/>
              </a:prstGeom>
              <a:noFill/>
            </p:spPr>
            <p:txBody>
              <a:bodyPr wrap="none" lIns="0" tIns="0" rIns="0" bIns="0" rtlCol="0">
                <a:spAutoFit/>
              </a:bodyPr>
              <a:lstStyle/>
              <a:p>
                <a14:m>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m:t>
                    </m:r>
                  </m:oMath>
                </a14:m>
                <a:r>
                  <a:rPr lang="en-US" sz="2400" dirty="0"/>
                  <a:t>, </a:t>
                </a:r>
                <a14:m>
                  <m:oMath xmlns:m="http://schemas.openxmlformats.org/officeDocument/2006/math">
                    <m:r>
                      <a:rPr lang="en-US" sz="2400" b="0" i="1" smtClean="0">
                        <a:latin typeface="Cambria Math" panose="02040503050406030204" pitchFamily="18" charset="0"/>
                      </a:rPr>
                      <m:t>15</m:t>
                    </m:r>
                    <m:r>
                      <a:rPr lang="en-US" sz="2400" b="0" i="1" smtClean="0">
                        <a:latin typeface="Cambria Math" panose="02040503050406030204" pitchFamily="18" charset="0"/>
                      </a:rPr>
                      <m:t>𝑎</m:t>
                    </m:r>
                  </m:oMath>
                </a14:m>
                <a:r>
                  <a:rPr lang="en-US" sz="2400" dirty="0"/>
                  <a:t>, </a:t>
                </a:r>
                <a14:m>
                  <m:oMath xmlns:m="http://schemas.openxmlformats.org/officeDocument/2006/math">
                    <m:r>
                      <a:rPr lang="en-US" sz="2400" b="0" i="1" smtClean="0">
                        <a:latin typeface="Cambria Math" panose="02040503050406030204" pitchFamily="18" charset="0"/>
                      </a:rPr>
                      <m:t>2.6</m:t>
                    </m:r>
                    <m:r>
                      <a:rPr lang="en-US" sz="2400" b="0" i="1" smtClean="0">
                        <a:latin typeface="Cambria Math" panose="02040503050406030204" pitchFamily="18" charset="0"/>
                      </a:rPr>
                      <m:t>𝑎</m:t>
                    </m:r>
                  </m:oMath>
                </a14:m>
                <a:r>
                  <a:rPr lang="en-US" sz="2400" dirty="0"/>
                  <a: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3</m:t>
                        </m:r>
                      </m:den>
                    </m:f>
                    <m:r>
                      <a:rPr lang="en-US" sz="2400" b="0" i="1" smtClean="0">
                        <a:latin typeface="Cambria Math" panose="02040503050406030204" pitchFamily="18" charset="0"/>
                      </a:rPr>
                      <m:t>𝑎</m:t>
                    </m:r>
                  </m:oMath>
                </a14:m>
                <a:endParaRPr lang="en-US" sz="2400" dirty="0"/>
              </a:p>
            </p:txBody>
          </p:sp>
        </mc:Choice>
        <mc:Fallback xmlns="">
          <p:sp>
            <p:nvSpPr>
              <p:cNvPr id="7" name="TextBox 6">
                <a:extLst>
                  <a:ext uri="{FF2B5EF4-FFF2-40B4-BE49-F238E27FC236}">
                    <a16:creationId xmlns:a16="http://schemas.microsoft.com/office/drawing/2014/main" id="{9555A8DE-A222-4703-A098-249563705608}"/>
                  </a:ext>
                </a:extLst>
              </p:cNvPr>
              <p:cNvSpPr txBox="1">
                <a:spLocks noRot="1" noChangeAspect="1" noMove="1" noResize="1" noEditPoints="1" noAdjustHandles="1" noChangeArrowheads="1" noChangeShapeType="1" noTextEdit="1"/>
              </p:cNvSpPr>
              <p:nvPr/>
            </p:nvSpPr>
            <p:spPr>
              <a:xfrm>
                <a:off x="2603115" y="4313664"/>
                <a:ext cx="2476191" cy="524182"/>
              </a:xfrm>
              <a:prstGeom prst="rect">
                <a:avLst/>
              </a:prstGeom>
              <a:blipFill>
                <a:blip r:embed="rId4"/>
                <a:stretch>
                  <a:fillRect t="-3488" b="-197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EA7A999-39A5-4DD6-96F3-117F10CDEBB0}"/>
                  </a:ext>
                </a:extLst>
              </p:cNvPr>
              <p:cNvSpPr txBox="1"/>
              <p:nvPr/>
            </p:nvSpPr>
            <p:spPr>
              <a:xfrm>
                <a:off x="2603115" y="5050106"/>
                <a:ext cx="2395912" cy="369332"/>
              </a:xfrm>
              <a:prstGeom prst="rect">
                <a:avLst/>
              </a:prstGeom>
              <a:noFill/>
            </p:spPr>
            <p:txBody>
              <a:bodyPr wrap="none" lIns="0" tIns="0" rIns="0" bIns="0" rtlCol="0">
                <a:spAutoFit/>
              </a:bodyPr>
              <a:lstStyle/>
              <a:p>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5</m:t>
                        </m:r>
                        <m:r>
                          <a:rPr lang="en-US" sz="2400" b="0" i="1" smtClean="0">
                            <a:latin typeface="Cambria Math" panose="02040503050406030204" pitchFamily="18" charset="0"/>
                          </a:rPr>
                          <m:t>𝑥𝑦</m:t>
                        </m:r>
                      </m:e>
                      <m:sup>
                        <m:r>
                          <a:rPr lang="en-US" sz="2400" b="0" i="1" smtClean="0">
                            <a:latin typeface="Cambria Math" panose="02040503050406030204" pitchFamily="18" charset="0"/>
                          </a:rPr>
                          <m:t>2</m:t>
                        </m:r>
                      </m:sup>
                    </m:sSup>
                  </m:oMath>
                </a14:m>
                <a:r>
                  <a:rPr lang="en-US" sz="2400" dirty="0"/>
                  <a:t> and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−3.2</m:t>
                        </m:r>
                        <m:r>
                          <a:rPr lang="en-US" sz="2400" b="0" i="1" smtClean="0">
                            <a:latin typeface="Cambria Math" panose="02040503050406030204" pitchFamily="18" charset="0"/>
                          </a:rPr>
                          <m:t>𝑥𝑦</m:t>
                        </m:r>
                      </m:e>
                      <m:sup>
                        <m:r>
                          <a:rPr lang="en-US" sz="2400" b="0" i="1" smtClean="0">
                            <a:latin typeface="Cambria Math" panose="02040503050406030204" pitchFamily="18" charset="0"/>
                          </a:rPr>
                          <m:t>2</m:t>
                        </m:r>
                      </m:sup>
                    </m:sSup>
                  </m:oMath>
                </a14:m>
                <a:endParaRPr lang="en-US" sz="2400" dirty="0"/>
              </a:p>
            </p:txBody>
          </p:sp>
        </mc:Choice>
        <mc:Fallback xmlns="">
          <p:sp>
            <p:nvSpPr>
              <p:cNvPr id="8" name="TextBox 7">
                <a:extLst>
                  <a:ext uri="{FF2B5EF4-FFF2-40B4-BE49-F238E27FC236}">
                    <a16:creationId xmlns:a16="http://schemas.microsoft.com/office/drawing/2014/main" id="{6EA7A999-39A5-4DD6-96F3-117F10CDEBB0}"/>
                  </a:ext>
                </a:extLst>
              </p:cNvPr>
              <p:cNvSpPr txBox="1">
                <a:spLocks noRot="1" noChangeAspect="1" noMove="1" noResize="1" noEditPoints="1" noAdjustHandles="1" noChangeArrowheads="1" noChangeShapeType="1" noTextEdit="1"/>
              </p:cNvSpPr>
              <p:nvPr/>
            </p:nvSpPr>
            <p:spPr>
              <a:xfrm>
                <a:off x="2603115" y="5050106"/>
                <a:ext cx="2395912" cy="369332"/>
              </a:xfrm>
              <a:prstGeom prst="rect">
                <a:avLst/>
              </a:prstGeom>
              <a:blipFill>
                <a:blip r:embed="rId5"/>
                <a:stretch>
                  <a:fillRect l="-6107" t="-24590" r="-1781" b="-49180"/>
                </a:stretch>
              </a:blipFill>
            </p:spPr>
            <p:txBody>
              <a:bodyPr/>
              <a:lstStyle/>
              <a:p>
                <a:r>
                  <a:rPr lang="en-US">
                    <a:noFill/>
                  </a:rPr>
                  <a:t> </a:t>
                </a:r>
              </a:p>
            </p:txBody>
          </p:sp>
        </mc:Fallback>
      </mc:AlternateContent>
    </p:spTree>
    <p:extLst>
      <p:ext uri="{BB962C8B-B14F-4D97-AF65-F5344CB8AC3E}">
        <p14:creationId xmlns:p14="http://schemas.microsoft.com/office/powerpoint/2010/main" val="3359356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Algebraic Expression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715B27D-F801-4455-B001-44B73A9E1AC5}"/>
              </a:ext>
            </a:extLst>
          </p:cNvPr>
          <p:cNvSpPr/>
          <p:nvPr/>
        </p:nvSpPr>
        <p:spPr>
          <a:xfrm>
            <a:off x="1881187" y="1659645"/>
            <a:ext cx="8429625" cy="1200329"/>
          </a:xfrm>
          <a:prstGeom prst="rect">
            <a:avLst/>
          </a:prstGeom>
        </p:spPr>
        <p:txBody>
          <a:bodyPr wrap="square">
            <a:spAutoFit/>
          </a:bodyPr>
          <a:lstStyle/>
          <a:p>
            <a:r>
              <a:rPr lang="en-US" sz="2400" dirty="0"/>
              <a:t>An </a:t>
            </a:r>
            <a:r>
              <a:rPr lang="en-US" sz="2400" b="1" dirty="0"/>
              <a:t>algebraic expression </a:t>
            </a:r>
            <a:r>
              <a:rPr lang="en-US" sz="2400" dirty="0"/>
              <a:t>is a combination of variables and numbers using any of the operations (+, -, x, / ) as well as exponents.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6C900A4-D37D-41ED-A1FA-B03FDA895987}"/>
                  </a:ext>
                </a:extLst>
              </p:cNvPr>
              <p:cNvSpPr txBox="1"/>
              <p:nvPr/>
            </p:nvSpPr>
            <p:spPr>
              <a:xfrm>
                <a:off x="3980626" y="3753512"/>
                <a:ext cx="1097736"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−14</m:t>
                      </m:r>
                    </m:oMath>
                  </m:oMathPara>
                </a14:m>
                <a:endParaRPr lang="en-US" sz="2400" dirty="0"/>
              </a:p>
            </p:txBody>
          </p:sp>
        </mc:Choice>
        <mc:Fallback xmlns="">
          <p:sp>
            <p:nvSpPr>
              <p:cNvPr id="3" name="TextBox 2">
                <a:extLst>
                  <a:ext uri="{FF2B5EF4-FFF2-40B4-BE49-F238E27FC236}">
                    <a16:creationId xmlns:a16="http://schemas.microsoft.com/office/drawing/2014/main" id="{26C900A4-D37D-41ED-A1FA-B03FDA895987}"/>
                  </a:ext>
                </a:extLst>
              </p:cNvPr>
              <p:cNvSpPr txBox="1">
                <a:spLocks noRot="1" noChangeAspect="1" noMove="1" noResize="1" noEditPoints="1" noAdjustHandles="1" noChangeArrowheads="1" noChangeShapeType="1" noTextEdit="1"/>
              </p:cNvSpPr>
              <p:nvPr/>
            </p:nvSpPr>
            <p:spPr>
              <a:xfrm>
                <a:off x="3980626" y="3753512"/>
                <a:ext cx="1097736" cy="369332"/>
              </a:xfrm>
              <a:prstGeom prst="rect">
                <a:avLst/>
              </a:prstGeom>
              <a:blipFill>
                <a:blip r:embed="rId3"/>
                <a:stretch>
                  <a:fillRect l="-3889" t="-1667" r="-6111"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095C61E-2B91-418B-84A3-3E82553DFFDF}"/>
                  </a:ext>
                </a:extLst>
              </p:cNvPr>
              <p:cNvSpPr txBox="1"/>
              <p:nvPr/>
            </p:nvSpPr>
            <p:spPr>
              <a:xfrm>
                <a:off x="7113639" y="3429000"/>
                <a:ext cx="1274323"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m:t>
                          </m:r>
                          <m:r>
                            <a:rPr lang="en-US" sz="2400" b="0" i="1" smtClean="0">
                              <a:latin typeface="Cambria Math" panose="02040503050406030204" pitchFamily="18" charset="0"/>
                            </a:rPr>
                            <m:t>𝑥𝑦</m:t>
                          </m:r>
                        </m:num>
                        <m:den>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3</m:t>
                              </m:r>
                              <m:r>
                                <a:rPr lang="en-US" sz="2400" b="0" i="1" smtClean="0">
                                  <a:latin typeface="Cambria Math" panose="02040503050406030204" pitchFamily="18" charset="0"/>
                                </a:rPr>
                                <m:t>𝑧</m:t>
                              </m:r>
                            </m:e>
                            <m:sup>
                              <m:r>
                                <a:rPr lang="en-US" sz="2400" b="0" i="1" smtClean="0">
                                  <a:latin typeface="Cambria Math" panose="02040503050406030204" pitchFamily="18" charset="0"/>
                                </a:rPr>
                                <m:t>3</m:t>
                              </m:r>
                            </m:sup>
                          </m:sSup>
                        </m:den>
                      </m:f>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𝑦</m:t>
                          </m:r>
                        </m:e>
                        <m:sup>
                          <m:r>
                            <a:rPr lang="en-US" sz="2400" b="0" i="1" smtClean="0">
                              <a:latin typeface="Cambria Math" panose="02040503050406030204" pitchFamily="18" charset="0"/>
                            </a:rPr>
                            <m:t>2</m:t>
                          </m:r>
                        </m:sup>
                      </m:sSup>
                    </m:oMath>
                  </m:oMathPara>
                </a14:m>
                <a:endParaRPr lang="en-US" sz="2400" dirty="0"/>
              </a:p>
            </p:txBody>
          </p:sp>
        </mc:Choice>
        <mc:Fallback xmlns="">
          <p:sp>
            <p:nvSpPr>
              <p:cNvPr id="4" name="TextBox 3">
                <a:extLst>
                  <a:ext uri="{FF2B5EF4-FFF2-40B4-BE49-F238E27FC236}">
                    <a16:creationId xmlns:a16="http://schemas.microsoft.com/office/drawing/2014/main" id="{E095C61E-2B91-418B-84A3-3E82553DFFDF}"/>
                  </a:ext>
                </a:extLst>
              </p:cNvPr>
              <p:cNvSpPr txBox="1">
                <a:spLocks noRot="1" noChangeAspect="1" noMove="1" noResize="1" noEditPoints="1" noAdjustHandles="1" noChangeArrowheads="1" noChangeShapeType="1" noTextEdit="1"/>
              </p:cNvSpPr>
              <p:nvPr/>
            </p:nvSpPr>
            <p:spPr>
              <a:xfrm>
                <a:off x="7113639" y="3429000"/>
                <a:ext cx="1274323" cy="693844"/>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61580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Simplifying Algebraic Expressions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07728C3C-3F93-448E-B0D7-7BF8503DFAF1}"/>
              </a:ext>
            </a:extLst>
          </p:cNvPr>
          <p:cNvSpPr/>
          <p:nvPr/>
        </p:nvSpPr>
        <p:spPr>
          <a:xfrm>
            <a:off x="1881188" y="1719487"/>
            <a:ext cx="8429624" cy="830997"/>
          </a:xfrm>
          <a:prstGeom prst="rect">
            <a:avLst/>
          </a:prstGeom>
        </p:spPr>
        <p:txBody>
          <a:bodyPr wrap="square">
            <a:spAutoFit/>
          </a:bodyPr>
          <a:lstStyle/>
          <a:p>
            <a:r>
              <a:rPr lang="en-US" sz="2400" dirty="0"/>
              <a:t>If an expression has like terms, combine them using the distributive property: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9AA4EF8-5DF0-428F-9DCD-9B2C7A810D97}"/>
                  </a:ext>
                </a:extLst>
              </p:cNvPr>
              <p:cNvSpPr txBox="1"/>
              <p:nvPr/>
            </p:nvSpPr>
            <p:spPr>
              <a:xfrm>
                <a:off x="4562791" y="3132062"/>
                <a:ext cx="3066417"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𝑏</m:t>
                      </m:r>
                      <m:r>
                        <a:rPr lang="en-US" sz="2800" b="0" i="1" smtClean="0">
                          <a:solidFill>
                            <a:srgbClr val="C00000"/>
                          </a:solidFill>
                          <a:latin typeface="Cambria Math" panose="02040503050406030204" pitchFamily="18" charset="0"/>
                        </a:rPr>
                        <m:t>𝑎</m:t>
                      </m:r>
                      <m:r>
                        <a:rPr lang="en-US" sz="2800" b="0" i="1" smtClean="0">
                          <a:latin typeface="Cambria Math" panose="02040503050406030204" pitchFamily="18" charset="0"/>
                        </a:rPr>
                        <m:t>+</m:t>
                      </m:r>
                      <m:r>
                        <a:rPr lang="en-US" sz="2800" b="0" i="1" smtClean="0">
                          <a:latin typeface="Cambria Math" panose="02040503050406030204" pitchFamily="18" charset="0"/>
                        </a:rPr>
                        <m:t>𝑐𝑎</m:t>
                      </m:r>
                      <m:r>
                        <a:rPr lang="en-US" sz="2800" b="0" i="1" smtClean="0">
                          <a:latin typeface="Cambria Math" panose="02040503050406030204" pitchFamily="18" charset="0"/>
                        </a:rPr>
                        <m:t>=</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𝑏</m:t>
                          </m:r>
                          <m:r>
                            <a:rPr lang="en-US" sz="2800" b="0" i="1" smtClean="0">
                              <a:latin typeface="Cambria Math" panose="02040503050406030204" pitchFamily="18" charset="0"/>
                            </a:rPr>
                            <m:t>+</m:t>
                          </m:r>
                          <m:r>
                            <a:rPr lang="en-US" sz="2800" b="0" i="1" smtClean="0">
                              <a:latin typeface="Cambria Math" panose="02040503050406030204" pitchFamily="18" charset="0"/>
                            </a:rPr>
                            <m:t>𝑐</m:t>
                          </m:r>
                        </m:e>
                      </m:d>
                      <m:r>
                        <a:rPr lang="en-US" sz="2800" b="0" i="1" smtClean="0">
                          <a:solidFill>
                            <a:srgbClr val="C00000"/>
                          </a:solidFill>
                          <a:latin typeface="Cambria Math" panose="02040503050406030204" pitchFamily="18" charset="0"/>
                        </a:rPr>
                        <m:t>𝑎</m:t>
                      </m:r>
                    </m:oMath>
                  </m:oMathPara>
                </a14:m>
                <a:endParaRPr lang="en-US" sz="2800" dirty="0"/>
              </a:p>
            </p:txBody>
          </p:sp>
        </mc:Choice>
        <mc:Fallback xmlns="">
          <p:sp>
            <p:nvSpPr>
              <p:cNvPr id="4" name="TextBox 3">
                <a:extLst>
                  <a:ext uri="{FF2B5EF4-FFF2-40B4-BE49-F238E27FC236}">
                    <a16:creationId xmlns:a16="http://schemas.microsoft.com/office/drawing/2014/main" id="{79AA4EF8-5DF0-428F-9DCD-9B2C7A810D97}"/>
                  </a:ext>
                </a:extLst>
              </p:cNvPr>
              <p:cNvSpPr txBox="1">
                <a:spLocks noRot="1" noChangeAspect="1" noMove="1" noResize="1" noEditPoints="1" noAdjustHandles="1" noChangeArrowheads="1" noChangeShapeType="1" noTextEdit="1"/>
              </p:cNvSpPr>
              <p:nvPr/>
            </p:nvSpPr>
            <p:spPr>
              <a:xfrm>
                <a:off x="4562791" y="3132062"/>
                <a:ext cx="3066417" cy="430887"/>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071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8881D21-3C72-4A5E-9863-DADD7594F1BA}"/>
                  </a:ext>
                </a:extLst>
              </p:cNvPr>
              <p:cNvSpPr txBox="1"/>
              <p:nvPr/>
            </p:nvSpPr>
            <p:spPr>
              <a:xfrm>
                <a:off x="1881188" y="1918658"/>
                <a:ext cx="3859646"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7</m:t>
                    </m:r>
                    <m:r>
                      <a:rPr lang="en-US" sz="2400" b="0" i="1" smtClean="0">
                        <a:latin typeface="Cambria Math" panose="02040503050406030204" pitchFamily="18" charset="0"/>
                      </a:rPr>
                      <m:t>𝑥</m:t>
                    </m:r>
                    <m:r>
                      <a:rPr lang="en-US" sz="2400" b="0" i="1" smtClean="0">
                        <a:latin typeface="Cambria Math" panose="02040503050406030204" pitchFamily="18" charset="0"/>
                      </a:rPr>
                      <m:t>+2</m:t>
                    </m:r>
                    <m:r>
                      <a:rPr lang="en-US" sz="2400" b="0" i="1" smtClean="0">
                        <a:latin typeface="Cambria Math" panose="02040503050406030204" pitchFamily="18" charset="0"/>
                      </a:rPr>
                      <m:t>𝑥</m:t>
                    </m:r>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7+2</m:t>
                        </m:r>
                      </m:e>
                    </m:d>
                    <m:r>
                      <a:rPr lang="en-US" sz="2400" b="0" i="1" smtClean="0">
                        <a:latin typeface="Cambria Math" panose="02040503050406030204" pitchFamily="18" charset="0"/>
                      </a:rPr>
                      <m:t>𝑥</m:t>
                    </m:r>
                    <m:r>
                      <a:rPr lang="en-US" sz="2400" b="0" i="1" smtClean="0">
                        <a:latin typeface="Cambria Math" panose="02040503050406030204" pitchFamily="18" charset="0"/>
                      </a:rPr>
                      <m:t>=9</m:t>
                    </m:r>
                    <m:r>
                      <a:rPr lang="en-US" sz="2400" b="0" i="1" smtClean="0">
                        <a:latin typeface="Cambria Math" panose="02040503050406030204" pitchFamily="18" charset="0"/>
                      </a:rPr>
                      <m:t>𝑥</m:t>
                    </m:r>
                  </m:oMath>
                </a14:m>
                <a:endParaRPr lang="en-US" sz="2400" dirty="0"/>
              </a:p>
            </p:txBody>
          </p:sp>
        </mc:Choice>
        <mc:Fallback xmlns="">
          <p:sp>
            <p:nvSpPr>
              <p:cNvPr id="2" name="TextBox 1">
                <a:extLst>
                  <a:ext uri="{FF2B5EF4-FFF2-40B4-BE49-F238E27FC236}">
                    <a16:creationId xmlns:a16="http://schemas.microsoft.com/office/drawing/2014/main" id="{F8881D21-3C72-4A5E-9863-DADD7594F1BA}"/>
                  </a:ext>
                </a:extLst>
              </p:cNvPr>
              <p:cNvSpPr txBox="1">
                <a:spLocks noRot="1" noChangeAspect="1" noMove="1" noResize="1" noEditPoints="1" noAdjustHandles="1" noChangeArrowheads="1" noChangeShapeType="1" noTextEdit="1"/>
              </p:cNvSpPr>
              <p:nvPr/>
            </p:nvSpPr>
            <p:spPr>
              <a:xfrm>
                <a:off x="1881188" y="1918658"/>
                <a:ext cx="3859646" cy="461665"/>
              </a:xfrm>
              <a:prstGeom prst="rect">
                <a:avLst/>
              </a:prstGeom>
              <a:blipFill>
                <a:blip r:embed="rId3"/>
                <a:stretch>
                  <a:fillRect l="-2370" t="-12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EC75D09-71F9-40CA-AA44-A4FE2E013F2A}"/>
                  </a:ext>
                </a:extLst>
              </p:cNvPr>
              <p:cNvSpPr txBox="1"/>
              <p:nvPr/>
            </p:nvSpPr>
            <p:spPr>
              <a:xfrm>
                <a:off x="1881188" y="3185654"/>
                <a:ext cx="5130379" cy="830997"/>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6.5</m:t>
                    </m:r>
                    <m:r>
                      <a:rPr lang="en-US" sz="2400" b="0" i="1" smtClean="0">
                        <a:latin typeface="Cambria Math" panose="02040503050406030204" pitchFamily="18" charset="0"/>
                      </a:rPr>
                      <m:t>𝑦</m:t>
                    </m:r>
                    <m:r>
                      <a:rPr lang="en-US" sz="2400" b="0" i="1" smtClean="0">
                        <a:latin typeface="Cambria Math" panose="02040503050406030204" pitchFamily="18" charset="0"/>
                      </a:rPr>
                      <m:t>−2.3</m:t>
                    </m:r>
                    <m:r>
                      <a:rPr lang="en-US" sz="2400" b="0" i="1" smtClean="0">
                        <a:latin typeface="Cambria Math" panose="02040503050406030204" pitchFamily="18" charset="0"/>
                      </a:rPr>
                      <m:t>𝑦</m:t>
                    </m:r>
                    <m:r>
                      <a:rPr lang="en-US" sz="2400" b="0" i="1" smtClean="0">
                        <a:latin typeface="Cambria Math" panose="02040503050406030204" pitchFamily="18" charset="0"/>
                      </a:rPr>
                      <m:t>+3=</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6.5−2.3</m:t>
                        </m:r>
                      </m:e>
                    </m:d>
                    <m:r>
                      <a:rPr lang="en-US" sz="2400" b="0" i="1" smtClean="0">
                        <a:latin typeface="Cambria Math" panose="02040503050406030204" pitchFamily="18" charset="0"/>
                      </a:rPr>
                      <m:t>𝑦</m:t>
                    </m:r>
                    <m:r>
                      <a:rPr lang="en-US" sz="2400" b="0" i="1" smtClean="0">
                        <a:latin typeface="Cambria Math" panose="02040503050406030204" pitchFamily="18" charset="0"/>
                      </a:rPr>
                      <m:t>+3</m:t>
                    </m:r>
                  </m:oMath>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=4.2</m:t>
                    </m:r>
                    <m:r>
                      <a:rPr lang="en-US" sz="2400" b="0" i="1" smtClean="0">
                        <a:latin typeface="Cambria Math" panose="02040503050406030204" pitchFamily="18" charset="0"/>
                      </a:rPr>
                      <m:t>𝑦</m:t>
                    </m:r>
                    <m:r>
                      <a:rPr lang="en-US" sz="2400" b="0" i="1" smtClean="0">
                        <a:latin typeface="Cambria Math" panose="02040503050406030204" pitchFamily="18" charset="0"/>
                      </a:rPr>
                      <m:t>+3</m:t>
                    </m:r>
                  </m:oMath>
                </a14:m>
                <a:endParaRPr lang="en-US" sz="2400" b="0" dirty="0"/>
              </a:p>
            </p:txBody>
          </p:sp>
        </mc:Choice>
        <mc:Fallback xmlns="">
          <p:sp>
            <p:nvSpPr>
              <p:cNvPr id="5" name="TextBox 4">
                <a:extLst>
                  <a:ext uri="{FF2B5EF4-FFF2-40B4-BE49-F238E27FC236}">
                    <a16:creationId xmlns:a16="http://schemas.microsoft.com/office/drawing/2014/main" id="{CEC75D09-71F9-40CA-AA44-A4FE2E013F2A}"/>
                  </a:ext>
                </a:extLst>
              </p:cNvPr>
              <p:cNvSpPr txBox="1">
                <a:spLocks noRot="1" noChangeAspect="1" noMove="1" noResize="1" noEditPoints="1" noAdjustHandles="1" noChangeArrowheads="1" noChangeShapeType="1" noTextEdit="1"/>
              </p:cNvSpPr>
              <p:nvPr/>
            </p:nvSpPr>
            <p:spPr>
              <a:xfrm>
                <a:off x="1881188" y="3185654"/>
                <a:ext cx="5130379" cy="830997"/>
              </a:xfrm>
              <a:prstGeom prst="rect">
                <a:avLst/>
              </a:prstGeom>
              <a:blipFill>
                <a:blip r:embed="rId4"/>
                <a:stretch>
                  <a:fillRect l="-1784" t="-6618" b="-8824"/>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CE572B28-9D41-48E3-8227-776BE649ED5F}"/>
              </a:ext>
            </a:extLst>
          </p:cNvPr>
          <p:cNvSpPr txBox="1"/>
          <p:nvPr/>
        </p:nvSpPr>
        <p:spPr>
          <a:xfrm>
            <a:off x="7108723" y="3228945"/>
            <a:ext cx="2358466" cy="400110"/>
          </a:xfrm>
          <a:prstGeom prst="rect">
            <a:avLst/>
          </a:prstGeom>
          <a:noFill/>
        </p:spPr>
        <p:txBody>
          <a:bodyPr wrap="none" rtlCol="0">
            <a:spAutoFit/>
          </a:bodyPr>
          <a:lstStyle/>
          <a:p>
            <a:r>
              <a:rPr lang="en-US" sz="2000" dirty="0">
                <a:solidFill>
                  <a:schemeClr val="accent1"/>
                </a:solidFill>
              </a:rPr>
              <a:t>Distributive property</a:t>
            </a:r>
          </a:p>
        </p:txBody>
      </p:sp>
    </p:spTree>
    <p:extLst>
      <p:ext uri="{BB962C8B-B14F-4D97-AF65-F5344CB8AC3E}">
        <p14:creationId xmlns:p14="http://schemas.microsoft.com/office/powerpoint/2010/main" val="4235957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Evaluating Algebraic Expressions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dirty="0"/>
              <a:t>Combine like terms, if possible.</a:t>
            </a:r>
          </a:p>
          <a:p>
            <a:pPr marL="342900" indent="-342900">
              <a:lnSpc>
                <a:spcPct val="300000"/>
              </a:lnSpc>
              <a:buFont typeface="+mj-lt"/>
              <a:buAutoNum type="arabicPeriod"/>
            </a:pPr>
            <a:r>
              <a:rPr lang="en-US" sz="2400" dirty="0"/>
              <a:t>Substitute the values given for any variables.</a:t>
            </a:r>
          </a:p>
          <a:p>
            <a:pPr marL="342900" indent="-342900">
              <a:lnSpc>
                <a:spcPct val="300000"/>
              </a:lnSpc>
              <a:buFont typeface="+mj-lt"/>
              <a:buAutoNum type="arabicPeriod"/>
            </a:pPr>
            <a:r>
              <a:rPr lang="en-US" sz="2400" dirty="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 1</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DBDF2A0-67A3-4C69-8F63-905E1980041C}"/>
                  </a:ext>
                </a:extLst>
              </p:cNvPr>
              <p:cNvSpPr txBox="1"/>
              <p:nvPr/>
            </p:nvSpPr>
            <p:spPr>
              <a:xfrm>
                <a:off x="1881188" y="1651820"/>
                <a:ext cx="5107552" cy="461665"/>
              </a:xfrm>
              <a:prstGeom prst="rect">
                <a:avLst/>
              </a:prstGeom>
              <a:noFill/>
            </p:spPr>
            <p:txBody>
              <a:bodyPr wrap="none" rtlCol="0">
                <a:spAutoFit/>
              </a:bodyPr>
              <a:lstStyle/>
              <a:p>
                <a:r>
                  <a:rPr lang="en-US" sz="2400" dirty="0"/>
                  <a:t>Evaluate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oMath>
                </a14:m>
                <a:r>
                  <a:rPr lang="en-US" sz="2400" dirty="0"/>
                  <a:t> 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=3</m:t>
                    </m:r>
                  </m:oMath>
                </a14:m>
                <a:r>
                  <a:rPr lang="en-US" sz="2400" dirty="0"/>
                  <a:t> and 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=−4</m:t>
                    </m:r>
                  </m:oMath>
                </a14:m>
                <a:endParaRPr lang="en-US" sz="2400" dirty="0"/>
              </a:p>
            </p:txBody>
          </p:sp>
        </mc:Choice>
        <mc:Fallback xmlns="">
          <p:sp>
            <p:nvSpPr>
              <p:cNvPr id="2" name="TextBox 1">
                <a:extLst>
                  <a:ext uri="{FF2B5EF4-FFF2-40B4-BE49-F238E27FC236}">
                    <a16:creationId xmlns:a16="http://schemas.microsoft.com/office/drawing/2014/main" id="{7DBDF2A0-67A3-4C69-8F63-905E1980041C}"/>
                  </a:ext>
                </a:extLst>
              </p:cNvPr>
              <p:cNvSpPr txBox="1">
                <a:spLocks noRot="1" noChangeAspect="1" noMove="1" noResize="1" noEditPoints="1" noAdjustHandles="1" noChangeArrowheads="1" noChangeShapeType="1" noTextEdit="1"/>
              </p:cNvSpPr>
              <p:nvPr/>
            </p:nvSpPr>
            <p:spPr>
              <a:xfrm>
                <a:off x="1881188" y="1651820"/>
                <a:ext cx="5107552" cy="461665"/>
              </a:xfrm>
              <a:prstGeom prst="rect">
                <a:avLst/>
              </a:prstGeom>
              <a:blipFill>
                <a:blip r:embed="rId3"/>
                <a:stretch>
                  <a:fillRect l="-1912" t="-10526" b="-28947"/>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EEEBDB1C-15CA-4CD2-89E7-DBDEC62A223F}"/>
              </a:ext>
            </a:extLst>
          </p:cNvPr>
          <p:cNvSpPr txBox="1"/>
          <p:nvPr/>
        </p:nvSpPr>
        <p:spPr>
          <a:xfrm>
            <a:off x="1881188" y="2627396"/>
            <a:ext cx="1334020"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FCBDED8-CEB6-47B1-9B1E-54487B004A91}"/>
                  </a:ext>
                </a:extLst>
              </p:cNvPr>
              <p:cNvSpPr txBox="1"/>
              <p:nvPr/>
            </p:nvSpPr>
            <p:spPr>
              <a:xfrm>
                <a:off x="2361385" y="3306237"/>
                <a:ext cx="5152116" cy="461665"/>
              </a:xfrm>
              <a:prstGeom prst="rect">
                <a:avLst/>
              </a:prstGeom>
              <a:noFill/>
            </p:spPr>
            <p:txBody>
              <a:bodyPr wrap="none" rtlCol="0">
                <a:spAutoFit/>
              </a:bodyPr>
              <a:lstStyle/>
              <a:p>
                <a:r>
                  <a:rPr lang="en-US" sz="2400" dirty="0"/>
                  <a:t>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=3</m:t>
                    </m:r>
                  </m:oMath>
                </a14:m>
                <a:r>
                  <a:rPr lang="en-US" sz="2400" dirty="0"/>
                  <a:t>,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solidFill>
                              <a:srgbClr val="C00000"/>
                            </a:solidFill>
                            <a:latin typeface="Cambria Math" panose="02040503050406030204" pitchFamily="18" charset="0"/>
                          </a:rPr>
                          <m:t>3</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9</m:t>
                        </m:r>
                      </m:e>
                    </m:d>
                    <m:r>
                      <a:rPr lang="en-US" sz="2400" b="0" i="1" smtClean="0">
                        <a:latin typeface="Cambria Math" panose="02040503050406030204" pitchFamily="18" charset="0"/>
                      </a:rPr>
                      <m:t>=−9</m:t>
                    </m:r>
                  </m:oMath>
                </a14:m>
                <a:endParaRPr lang="en-US" sz="2400" dirty="0"/>
              </a:p>
            </p:txBody>
          </p:sp>
        </mc:Choice>
        <mc:Fallback xmlns="">
          <p:sp>
            <p:nvSpPr>
              <p:cNvPr id="4" name="TextBox 3">
                <a:extLst>
                  <a:ext uri="{FF2B5EF4-FFF2-40B4-BE49-F238E27FC236}">
                    <a16:creationId xmlns:a16="http://schemas.microsoft.com/office/drawing/2014/main" id="{0FCBDED8-CEB6-47B1-9B1E-54487B004A91}"/>
                  </a:ext>
                </a:extLst>
              </p:cNvPr>
              <p:cNvSpPr txBox="1">
                <a:spLocks noRot="1" noChangeAspect="1" noMove="1" noResize="1" noEditPoints="1" noAdjustHandles="1" noChangeArrowheads="1" noChangeShapeType="1" noTextEdit="1"/>
              </p:cNvSpPr>
              <p:nvPr/>
            </p:nvSpPr>
            <p:spPr>
              <a:xfrm>
                <a:off x="2361385" y="3306237"/>
                <a:ext cx="5152116" cy="461665"/>
              </a:xfrm>
              <a:prstGeom prst="rect">
                <a:avLst/>
              </a:prstGeom>
              <a:blipFill>
                <a:blip r:embed="rId4"/>
                <a:stretch>
                  <a:fillRect l="-1773"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C7C892F-FEB5-4371-AEC4-5D03A5E7B689}"/>
                  </a:ext>
                </a:extLst>
              </p:cNvPr>
              <p:cNvSpPr txBox="1"/>
              <p:nvPr/>
            </p:nvSpPr>
            <p:spPr>
              <a:xfrm>
                <a:off x="2361385" y="4143710"/>
                <a:ext cx="5950412" cy="461665"/>
              </a:xfrm>
              <a:prstGeom prst="rect">
                <a:avLst/>
              </a:prstGeom>
              <a:noFill/>
            </p:spPr>
            <p:txBody>
              <a:bodyPr wrap="none" rtlCol="0">
                <a:spAutoFit/>
              </a:bodyPr>
              <a:lstStyle/>
              <a:p>
                <a:r>
                  <a:rPr lang="en-US" sz="2400" dirty="0"/>
                  <a:t>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=−4</m:t>
                    </m:r>
                  </m:oMath>
                </a14:m>
                <a:r>
                  <a:rPr lang="en-US" sz="2400" dirty="0"/>
                  <a:t>,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solidFill>
                              <a:srgbClr val="C00000"/>
                            </a:solidFill>
                            <a:latin typeface="Cambria Math" panose="02040503050406030204" pitchFamily="18" charset="0"/>
                          </a:rPr>
                          <m:t>−4</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16</m:t>
                        </m:r>
                      </m:e>
                    </m:d>
                    <m:r>
                      <a:rPr lang="en-US" sz="2400" b="0" i="1" smtClean="0">
                        <a:latin typeface="Cambria Math" panose="02040503050406030204" pitchFamily="18" charset="0"/>
                      </a:rPr>
                      <m:t>=−16</m:t>
                    </m:r>
                  </m:oMath>
                </a14:m>
                <a:endParaRPr lang="en-US" sz="2400" dirty="0"/>
              </a:p>
            </p:txBody>
          </p:sp>
        </mc:Choice>
        <mc:Fallback xmlns="">
          <p:sp>
            <p:nvSpPr>
              <p:cNvPr id="7" name="TextBox 6">
                <a:extLst>
                  <a:ext uri="{FF2B5EF4-FFF2-40B4-BE49-F238E27FC236}">
                    <a16:creationId xmlns:a16="http://schemas.microsoft.com/office/drawing/2014/main" id="{0C7C892F-FEB5-4371-AEC4-5D03A5E7B689}"/>
                  </a:ext>
                </a:extLst>
              </p:cNvPr>
              <p:cNvSpPr txBox="1">
                <a:spLocks noRot="1" noChangeAspect="1" noMove="1" noResize="1" noEditPoints="1" noAdjustHandles="1" noChangeArrowheads="1" noChangeShapeType="1" noTextEdit="1"/>
              </p:cNvSpPr>
              <p:nvPr/>
            </p:nvSpPr>
            <p:spPr>
              <a:xfrm>
                <a:off x="2361385" y="4143710"/>
                <a:ext cx="5950412" cy="461665"/>
              </a:xfrm>
              <a:prstGeom prst="rect">
                <a:avLst/>
              </a:prstGeom>
              <a:blipFill>
                <a:blip r:embed="rId5"/>
                <a:stretch>
                  <a:fillRect l="-1537" t="-10667" b="-30667"/>
                </a:stretch>
              </a:blipFill>
            </p:spPr>
            <p:txBody>
              <a:bodyPr/>
              <a:lstStyle/>
              <a:p>
                <a:r>
                  <a:rPr lang="en-US">
                    <a:noFill/>
                  </a:rPr>
                  <a:t> </a:t>
                </a:r>
              </a:p>
            </p:txBody>
          </p:sp>
        </mc:Fallback>
      </mc:AlternateContent>
    </p:spTree>
    <p:extLst>
      <p:ext uri="{BB962C8B-B14F-4D97-AF65-F5344CB8AC3E}">
        <p14:creationId xmlns:p14="http://schemas.microsoft.com/office/powerpoint/2010/main" val="15157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CFC56A1-9D99-42D2-AF94-790A12179305}"/>
                  </a:ext>
                </a:extLst>
              </p:cNvPr>
              <p:cNvSpPr txBox="1"/>
              <p:nvPr/>
            </p:nvSpPr>
            <p:spPr>
              <a:xfrm>
                <a:off x="1881188" y="1651820"/>
                <a:ext cx="7942046" cy="461665"/>
              </a:xfrm>
              <a:prstGeom prst="rect">
                <a:avLst/>
              </a:prstGeom>
              <a:noFill/>
            </p:spPr>
            <p:txBody>
              <a:bodyPr wrap="none" rtlCol="0">
                <a:spAutoFit/>
              </a:bodyPr>
              <a:lstStyle/>
              <a:p>
                <a:r>
                  <a:rPr lang="en-US" sz="2400" dirty="0"/>
                  <a:t>Simplify and evaluate </a:t>
                </a:r>
                <a14:m>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𝑎𝑏</m:t>
                    </m:r>
                    <m:r>
                      <a:rPr lang="en-US" sz="2400" b="0" i="1" smtClean="0">
                        <a:latin typeface="Cambria Math" panose="02040503050406030204" pitchFamily="18" charset="0"/>
                      </a:rPr>
                      <m:t>−4</m:t>
                    </m:r>
                    <m:r>
                      <a:rPr lang="en-US" sz="2400" b="0" i="1" smtClean="0">
                        <a:latin typeface="Cambria Math" panose="02040503050406030204" pitchFamily="18" charset="0"/>
                      </a:rPr>
                      <m:t>𝑎𝑏</m:t>
                    </m:r>
                    <m:r>
                      <a:rPr lang="en-US" sz="2400" b="0" i="1" smtClean="0">
                        <a:latin typeface="Cambria Math" panose="02040503050406030204" pitchFamily="18" charset="0"/>
                      </a:rPr>
                      <m:t>+6</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m:t>
                    </m:r>
                  </m:oMath>
                </a14:m>
                <a:r>
                  <a:rPr lang="en-US" sz="2400" dirty="0"/>
                  <a:t> for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rPr>
                      <m:t>=2</m:t>
                    </m:r>
                  </m:oMath>
                </a14:m>
                <a:r>
                  <a:rPr lang="en-US" sz="2400" dirty="0"/>
                  <a:t>,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rPr>
                      <m:t>=−1</m:t>
                    </m:r>
                  </m:oMath>
                </a14:m>
                <a:endParaRPr lang="en-US" sz="2400" dirty="0"/>
              </a:p>
            </p:txBody>
          </p:sp>
        </mc:Choice>
        <mc:Fallback xmlns="">
          <p:sp>
            <p:nvSpPr>
              <p:cNvPr id="4" name="TextBox 3">
                <a:extLst>
                  <a:ext uri="{FF2B5EF4-FFF2-40B4-BE49-F238E27FC236}">
                    <a16:creationId xmlns:a16="http://schemas.microsoft.com/office/drawing/2014/main" id="{FCFC56A1-9D99-42D2-AF94-790A12179305}"/>
                  </a:ext>
                </a:extLst>
              </p:cNvPr>
              <p:cNvSpPr txBox="1">
                <a:spLocks noRot="1" noChangeAspect="1" noMove="1" noResize="1" noEditPoints="1" noAdjustHandles="1" noChangeArrowheads="1" noChangeShapeType="1" noTextEdit="1"/>
              </p:cNvSpPr>
              <p:nvPr/>
            </p:nvSpPr>
            <p:spPr>
              <a:xfrm>
                <a:off x="1881188" y="1651820"/>
                <a:ext cx="7942046" cy="461665"/>
              </a:xfrm>
              <a:prstGeom prst="rect">
                <a:avLst/>
              </a:prstGeom>
              <a:blipFill>
                <a:blip r:embed="rId3"/>
                <a:stretch>
                  <a:fillRect l="-1229" t="-10526" b="-28947"/>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99B307E6-B64D-4F00-8BE2-7CE4946B2672}"/>
              </a:ext>
            </a:extLst>
          </p:cNvPr>
          <p:cNvSpPr txBox="1"/>
          <p:nvPr/>
        </p:nvSpPr>
        <p:spPr>
          <a:xfrm>
            <a:off x="1881188" y="2627396"/>
            <a:ext cx="1334020"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8CDBDA86-D813-4D8E-84A6-8243B78A2012}"/>
                  </a:ext>
                </a:extLst>
              </p:cNvPr>
              <p:cNvSpPr txBox="1"/>
              <p:nvPr/>
            </p:nvSpPr>
            <p:spPr>
              <a:xfrm>
                <a:off x="2361385" y="3418306"/>
                <a:ext cx="441422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𝑎𝑏</m:t>
                      </m:r>
                      <m:r>
                        <a:rPr lang="en-US" sz="2400" b="0" i="1" smtClean="0">
                          <a:latin typeface="Cambria Math" panose="02040503050406030204" pitchFamily="18" charset="0"/>
                        </a:rPr>
                        <m:t>−4</m:t>
                      </m:r>
                      <m:r>
                        <a:rPr lang="en-US" sz="2400" b="0" i="1" smtClean="0">
                          <a:latin typeface="Cambria Math" panose="02040503050406030204" pitchFamily="18" charset="0"/>
                        </a:rPr>
                        <m:t>𝑎𝑏</m:t>
                      </m:r>
                      <m:r>
                        <a:rPr lang="en-US" sz="2400" b="0" i="1" smtClean="0">
                          <a:latin typeface="Cambria Math" panose="02040503050406030204" pitchFamily="18" charset="0"/>
                        </a:rPr>
                        <m:t>+6</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𝑎𝑏</m:t>
                      </m:r>
                      <m:r>
                        <a:rPr lang="en-US" sz="2400" b="0" i="1" smtClean="0">
                          <a:latin typeface="Cambria Math" panose="02040503050406030204" pitchFamily="18" charset="0"/>
                        </a:rPr>
                        <m:t>+5</m:t>
                      </m:r>
                      <m:r>
                        <a:rPr lang="en-US" sz="2400" b="0" i="1" smtClean="0">
                          <a:latin typeface="Cambria Math" panose="02040503050406030204" pitchFamily="18" charset="0"/>
                        </a:rPr>
                        <m:t>𝑎</m:t>
                      </m:r>
                    </m:oMath>
                  </m:oMathPara>
                </a14:m>
                <a:endParaRPr lang="en-US" sz="2400" dirty="0"/>
              </a:p>
            </p:txBody>
          </p:sp>
        </mc:Choice>
        <mc:Fallback xmlns="">
          <p:sp>
            <p:nvSpPr>
              <p:cNvPr id="2" name="TextBox 1">
                <a:extLst>
                  <a:ext uri="{FF2B5EF4-FFF2-40B4-BE49-F238E27FC236}">
                    <a16:creationId xmlns:a16="http://schemas.microsoft.com/office/drawing/2014/main" id="{8CDBDA86-D813-4D8E-84A6-8243B78A2012}"/>
                  </a:ext>
                </a:extLst>
              </p:cNvPr>
              <p:cNvSpPr txBox="1">
                <a:spLocks noRot="1" noChangeAspect="1" noMove="1" noResize="1" noEditPoints="1" noAdjustHandles="1" noChangeArrowheads="1" noChangeShapeType="1" noTextEdit="1"/>
              </p:cNvSpPr>
              <p:nvPr/>
            </p:nvSpPr>
            <p:spPr>
              <a:xfrm>
                <a:off x="2361385" y="3418306"/>
                <a:ext cx="4414222" cy="369332"/>
              </a:xfrm>
              <a:prstGeom prst="rect">
                <a:avLst/>
              </a:prstGeom>
              <a:blipFill>
                <a:blip r:embed="rId4"/>
                <a:stretch>
                  <a:fillRect l="-1243" r="-1243"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8AA9E81-E9A7-496E-A069-F39F1F168585}"/>
                  </a:ext>
                </a:extLst>
              </p:cNvPr>
              <p:cNvSpPr txBox="1"/>
              <p:nvPr/>
            </p:nvSpPr>
            <p:spPr>
              <a:xfrm>
                <a:off x="2361385" y="4255382"/>
                <a:ext cx="4281044" cy="11079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m:t>
                      </m:r>
                      <m:r>
                        <a:rPr lang="en-US" sz="2400" b="0" i="1" smtClean="0">
                          <a:latin typeface="Cambria Math" panose="02040503050406030204" pitchFamily="18" charset="0"/>
                        </a:rPr>
                        <m:t>𝑎𝑏</m:t>
                      </m:r>
                      <m:r>
                        <a:rPr lang="en-US" sz="2400" b="0" i="1" smtClean="0">
                          <a:latin typeface="Cambria Math" panose="02040503050406030204" pitchFamily="18" charset="0"/>
                        </a:rPr>
                        <m:t>+5</m:t>
                      </m:r>
                      <m:r>
                        <a:rPr lang="en-US" sz="2400" b="0" i="1" smtClean="0">
                          <a:latin typeface="Cambria Math" panose="02040503050406030204" pitchFamily="18" charset="0"/>
                        </a:rPr>
                        <m:t>𝑎</m:t>
                      </m:r>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solidFill>
                                <a:srgbClr val="C00000"/>
                              </a:solidFill>
                              <a:latin typeface="Cambria Math" panose="02040503050406030204" pitchFamily="18" charset="0"/>
                            </a:rPr>
                            <m:t>2</m:t>
                          </m:r>
                        </m:e>
                      </m:d>
                      <m:d>
                        <m:dPr>
                          <m:ctrlPr>
                            <a:rPr lang="en-US" sz="2400" b="0" i="1" smtClean="0">
                              <a:latin typeface="Cambria Math" panose="02040503050406030204" pitchFamily="18" charset="0"/>
                            </a:rPr>
                          </m:ctrlPr>
                        </m:dPr>
                        <m:e>
                          <m:r>
                            <a:rPr lang="en-US" sz="2400" b="0" i="1" smtClean="0">
                              <a:solidFill>
                                <a:schemeClr val="accent1"/>
                              </a:solidFill>
                              <a:latin typeface="Cambria Math" panose="02040503050406030204" pitchFamily="18" charset="0"/>
                            </a:rPr>
                            <m:t>−1</m:t>
                          </m:r>
                        </m:e>
                      </m:d>
                      <m:r>
                        <a:rPr lang="en-US" sz="2400" b="0" i="1" smtClean="0">
                          <a:latin typeface="Cambria Math" panose="02040503050406030204" pitchFamily="18" charset="0"/>
                        </a:rPr>
                        <m:t>+5</m:t>
                      </m:r>
                      <m:d>
                        <m:dPr>
                          <m:ctrlPr>
                            <a:rPr lang="en-US" sz="2400" b="0" i="1" smtClean="0">
                              <a:latin typeface="Cambria Math" panose="02040503050406030204" pitchFamily="18" charset="0"/>
                            </a:rPr>
                          </m:ctrlPr>
                        </m:dPr>
                        <m:e>
                          <m:r>
                            <a:rPr lang="en-US" sz="2400" b="0" i="1" smtClean="0">
                              <a:solidFill>
                                <a:srgbClr val="C00000"/>
                              </a:solidFill>
                              <a:latin typeface="Cambria Math" panose="02040503050406030204" pitchFamily="18" charset="0"/>
                            </a:rPr>
                            <m:t>2</m:t>
                          </m:r>
                        </m:e>
                      </m:d>
                    </m:oMath>
                  </m:oMathPara>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=2+10</m:t>
                    </m:r>
                  </m:oMath>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=12</m:t>
                    </m:r>
                  </m:oMath>
                </a14:m>
                <a:endParaRPr lang="en-US" sz="2400" dirty="0"/>
              </a:p>
            </p:txBody>
          </p:sp>
        </mc:Choice>
        <mc:Fallback xmlns="">
          <p:sp>
            <p:nvSpPr>
              <p:cNvPr id="3" name="TextBox 2">
                <a:extLst>
                  <a:ext uri="{FF2B5EF4-FFF2-40B4-BE49-F238E27FC236}">
                    <a16:creationId xmlns:a16="http://schemas.microsoft.com/office/drawing/2014/main" id="{98AA9E81-E9A7-496E-A069-F39F1F168585}"/>
                  </a:ext>
                </a:extLst>
              </p:cNvPr>
              <p:cNvSpPr txBox="1">
                <a:spLocks noRot="1" noChangeAspect="1" noMove="1" noResize="1" noEditPoints="1" noAdjustHandles="1" noChangeArrowheads="1" noChangeShapeType="1" noTextEdit="1"/>
              </p:cNvSpPr>
              <p:nvPr/>
            </p:nvSpPr>
            <p:spPr>
              <a:xfrm>
                <a:off x="2361385" y="4255382"/>
                <a:ext cx="4281044" cy="1107996"/>
              </a:xfrm>
              <a:prstGeom prst="rect">
                <a:avLst/>
              </a:prstGeom>
              <a:blipFill>
                <a:blip r:embed="rId5"/>
                <a:stretch>
                  <a:fillRect b="-1648"/>
                </a:stretch>
              </a:blipFill>
            </p:spPr>
            <p:txBody>
              <a:bodyPr/>
              <a:lstStyle/>
              <a:p>
                <a:r>
                  <a:rPr lang="en-US">
                    <a:noFill/>
                  </a:rPr>
                  <a:t> </a:t>
                </a:r>
              </a:p>
            </p:txBody>
          </p:sp>
        </mc:Fallback>
      </mc:AlternateContent>
    </p:spTree>
    <p:extLst>
      <p:ext uri="{BB962C8B-B14F-4D97-AF65-F5344CB8AC3E}">
        <p14:creationId xmlns:p14="http://schemas.microsoft.com/office/powerpoint/2010/main" val="2657216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1</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dirty="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dirty="0"/>
                  <a:t>What is </a:t>
                </a:r>
                <a14:m>
                  <m:oMath xmlns:m="http://schemas.openxmlformats.org/officeDocument/2006/math">
                    <m:r>
                      <a:rPr lang="en-US" sz="2400" b="0" i="1" smtClean="0">
                        <a:latin typeface="Cambria Math" panose="02040503050406030204" pitchFamily="18" charset="0"/>
                      </a:rPr>
                      <m:t>3+5</m:t>
                    </m:r>
                  </m:oMath>
                </a14:m>
                <a:r>
                  <a:rPr lang="en-US" sz="2400" dirty="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grpSp>
        <p:nvGrpSpPr>
          <p:cNvPr id="8" name="Group 7">
            <a:extLst>
              <a:ext uri="{FF2B5EF4-FFF2-40B4-BE49-F238E27FC236}">
                <a16:creationId xmlns:a16="http://schemas.microsoft.com/office/drawing/2014/main" id="{D5EF615D-C58D-4F88-A63A-1393204E3A89}"/>
              </a:ext>
            </a:extLst>
          </p:cNvPr>
          <p:cNvGrpSpPr/>
          <p:nvPr/>
        </p:nvGrpSpPr>
        <p:grpSpPr>
          <a:xfrm>
            <a:off x="2903711" y="4663316"/>
            <a:ext cx="5076712" cy="374558"/>
            <a:chOff x="2848252" y="4663316"/>
            <a:chExt cx="5076712" cy="374558"/>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1A75E56-562D-4671-93AC-90265E903F33}"/>
                    </a:ext>
                  </a:extLst>
                </p:cNvPr>
                <p:cNvSpPr txBox="1"/>
                <p:nvPr/>
              </p:nvSpPr>
              <p:spPr>
                <a:xfrm>
                  <a:off x="2848252" y="4668542"/>
                  <a:ext cx="254351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solidFill>
                                  <a:srgbClr val="C00000"/>
                                </a:solidFill>
                                <a:latin typeface="Cambria Math" panose="02040503050406030204" pitchFamily="18" charset="0"/>
                              </a:rPr>
                            </m:ctrlPr>
                          </m:dPr>
                          <m:e>
                            <m:r>
                              <a:rPr lang="en-US" sz="2400" b="0" i="1" smtClean="0">
                                <a:solidFill>
                                  <a:srgbClr val="C00000"/>
                                </a:solidFill>
                                <a:latin typeface="Cambria Math" panose="02040503050406030204" pitchFamily="18" charset="0"/>
                              </a:rPr>
                              <m:t>+3</m:t>
                            </m:r>
                          </m:e>
                        </m:d>
                        <m:r>
                          <a:rPr lang="en-US" sz="2400" b="0" i="1" smtClean="0">
                            <a:latin typeface="Cambria Math" panose="02040503050406030204" pitchFamily="18" charset="0"/>
                          </a:rPr>
                          <m:t>+</m:t>
                        </m:r>
                        <m:d>
                          <m:dPr>
                            <m:ctrlPr>
                              <a:rPr lang="en-US" sz="2400" b="0" i="1" smtClean="0">
                                <a:solidFill>
                                  <a:srgbClr val="C00000"/>
                                </a:solidFill>
                                <a:latin typeface="Cambria Math" panose="02040503050406030204" pitchFamily="18" charset="0"/>
                              </a:rPr>
                            </m:ctrlPr>
                          </m:dPr>
                          <m:e>
                            <m:r>
                              <a:rPr lang="en-US" sz="2400" b="0" i="1" smtClean="0">
                                <a:solidFill>
                                  <a:srgbClr val="C00000"/>
                                </a:solidFill>
                                <a:latin typeface="Cambria Math" panose="02040503050406030204" pitchFamily="18" charset="0"/>
                              </a:rPr>
                              <m:t>+5</m:t>
                            </m:r>
                          </m:e>
                        </m:d>
                        <m:r>
                          <a:rPr lang="en-US" sz="2400" b="0" i="1" smtClean="0">
                            <a:latin typeface="Cambria Math" panose="02040503050406030204" pitchFamily="18" charset="0"/>
                          </a:rPr>
                          <m:t>=+8</m:t>
                        </m:r>
                      </m:oMath>
                    </m:oMathPara>
                  </a14:m>
                  <a:endParaRPr lang="en-US" sz="2400" dirty="0"/>
                </a:p>
              </p:txBody>
            </p:sp>
          </mc:Choice>
          <mc:Fallback xmlns="">
            <p:sp>
              <p:nvSpPr>
                <p:cNvPr id="6" name="TextBox 5">
                  <a:extLst>
                    <a:ext uri="{FF2B5EF4-FFF2-40B4-BE49-F238E27FC236}">
                      <a16:creationId xmlns:a16="http://schemas.microsoft.com/office/drawing/2014/main" id="{31A75E56-562D-4671-93AC-90265E903F33}"/>
                    </a:ext>
                  </a:extLst>
                </p:cNvPr>
                <p:cNvSpPr txBox="1">
                  <a:spLocks noRot="1" noChangeAspect="1" noMove="1" noResize="1" noEditPoints="1" noAdjustHandles="1" noChangeArrowheads="1" noChangeShapeType="1" noTextEdit="1"/>
                </p:cNvSpPr>
                <p:nvPr/>
              </p:nvSpPr>
              <p:spPr>
                <a:xfrm>
                  <a:off x="2848252" y="4668542"/>
                  <a:ext cx="2543517" cy="369332"/>
                </a:xfrm>
                <a:prstGeom prst="rect">
                  <a:avLst/>
                </a:prstGeom>
                <a:blipFill>
                  <a:blip r:embed="rId5"/>
                  <a:stretch>
                    <a:fillRect r="-2392"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C1E784AF-0485-499E-A701-B52D0C1426FB}"/>
                    </a:ext>
                  </a:extLst>
                </p:cNvPr>
                <p:cNvSpPr txBox="1"/>
                <p:nvPr/>
              </p:nvSpPr>
              <p:spPr>
                <a:xfrm>
                  <a:off x="6800233" y="4663316"/>
                  <a:ext cx="1124731" cy="369332"/>
                </a:xfrm>
                <a:prstGeom prst="rect">
                  <a:avLst/>
                </a:prstGeom>
                <a:noFill/>
              </p:spPr>
              <p:txBody>
                <a:bodyPr wrap="none" lIns="0" tIns="0" rIns="0" bIns="0" rtlCol="0">
                  <a:spAutoFit/>
                </a:bodyPr>
                <a:lstStyle/>
                <a:p>
                  <a:r>
                    <a:rPr lang="en-US" sz="2400" b="0" dirty="0"/>
                    <a:t>3</a:t>
                  </a:r>
                  <a14:m>
                    <m:oMath xmlns:m="http://schemas.openxmlformats.org/officeDocument/2006/math">
                      <m:r>
                        <a:rPr lang="en-US" sz="2400" b="0" i="1" smtClean="0">
                          <a:latin typeface="Cambria Math" panose="02040503050406030204" pitchFamily="18" charset="0"/>
                        </a:rPr>
                        <m:t>+5=8</m:t>
                      </m:r>
                    </m:oMath>
                  </a14:m>
                  <a:endParaRPr lang="en-US" sz="2400" dirty="0"/>
                </a:p>
              </p:txBody>
            </p:sp>
          </mc:Choice>
          <mc:Fallback xmlns="">
            <p:sp>
              <p:nvSpPr>
                <p:cNvPr id="9" name="TextBox 8">
                  <a:extLst>
                    <a:ext uri="{FF2B5EF4-FFF2-40B4-BE49-F238E27FC236}">
                      <a16:creationId xmlns:a16="http://schemas.microsoft.com/office/drawing/2014/main" id="{C1E784AF-0485-499E-A701-B52D0C1426FB}"/>
                    </a:ext>
                  </a:extLst>
                </p:cNvPr>
                <p:cNvSpPr txBox="1">
                  <a:spLocks noRot="1" noChangeAspect="1" noMove="1" noResize="1" noEditPoints="1" noAdjustHandles="1" noChangeArrowheads="1" noChangeShapeType="1" noTextEdit="1"/>
                </p:cNvSpPr>
                <p:nvPr/>
              </p:nvSpPr>
              <p:spPr>
                <a:xfrm>
                  <a:off x="6800233" y="4663316"/>
                  <a:ext cx="1124731" cy="369332"/>
                </a:xfrm>
                <a:prstGeom prst="rect">
                  <a:avLst/>
                </a:prstGeom>
                <a:blipFill>
                  <a:blip r:embed="rId6"/>
                  <a:stretch>
                    <a:fillRect l="-16848" t="-26230" r="-8696" b="-47541"/>
                  </a:stretch>
                </a:blipFill>
              </p:spPr>
              <p:txBody>
                <a:bodyPr/>
                <a:lstStyle/>
                <a:p>
                  <a:r>
                    <a:rPr lang="en-US">
                      <a:noFill/>
                    </a:rPr>
                    <a:t> </a:t>
                  </a:r>
                </a:p>
              </p:txBody>
            </p:sp>
          </mc:Fallback>
        </mc:AlternateContent>
        <p:sp>
          <p:nvSpPr>
            <p:cNvPr id="7" name="Rectangle 6">
              <a:extLst>
                <a:ext uri="{FF2B5EF4-FFF2-40B4-BE49-F238E27FC236}">
                  <a16:creationId xmlns:a16="http://schemas.microsoft.com/office/drawing/2014/main" id="{2F47E60B-9766-4B64-B57F-733DF63AB91F}"/>
                </a:ext>
              </a:extLst>
            </p:cNvPr>
            <p:cNvSpPr/>
            <p:nvPr/>
          </p:nvSpPr>
          <p:spPr>
            <a:xfrm>
              <a:off x="5902677" y="4663316"/>
              <a:ext cx="386644" cy="369332"/>
            </a:xfrm>
            <a:prstGeom prst="rect">
              <a:avLst/>
            </a:prstGeom>
          </p:spPr>
          <p:txBody>
            <a:bodyPr wrap="none">
              <a:spAutoFit/>
            </a:bodyPr>
            <a:lstStyle/>
            <a:p>
              <a:r>
                <a:rPr lang="en-US" dirty="0"/>
                <a:t>or</a:t>
              </a:r>
            </a:p>
          </p:txBody>
        </p:sp>
      </p:grpSp>
    </p:spTree>
    <p:extLst>
      <p:ext uri="{BB962C8B-B14F-4D97-AF65-F5344CB8AC3E}">
        <p14:creationId xmlns:p14="http://schemas.microsoft.com/office/powerpoint/2010/main" val="1806453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2748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Basics of Percent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861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08AD21E-8A58-4BFD-8B09-D20B602C51BF}"/>
              </a:ext>
            </a:extLst>
          </p:cNvPr>
          <p:cNvSpPr/>
          <p:nvPr/>
        </p:nvSpPr>
        <p:spPr>
          <a:xfrm>
            <a:off x="4654580" y="1600470"/>
            <a:ext cx="2882840" cy="646331"/>
          </a:xfrm>
          <a:prstGeom prst="rect">
            <a:avLst/>
          </a:prstGeom>
        </p:spPr>
        <p:txBody>
          <a:bodyPr wrap="none">
            <a:spAutoFit/>
          </a:bodyPr>
          <a:lstStyle/>
          <a:p>
            <a:r>
              <a:rPr lang="en-US" sz="3600" dirty="0"/>
              <a:t>"per hundred"</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94E7050-DFD2-4DE4-984F-BC7E0AD4943C}"/>
                  </a:ext>
                </a:extLst>
              </p:cNvPr>
              <p:cNvSpPr txBox="1"/>
              <p:nvPr/>
            </p:nvSpPr>
            <p:spPr>
              <a:xfrm>
                <a:off x="1407537" y="3196356"/>
                <a:ext cx="3247043" cy="8298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35</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=35</m:t>
                      </m:r>
                      <m:d>
                        <m:dPr>
                          <m:ctrlPr>
                            <a:rPr lang="en-US" sz="2400" b="0" i="1" smtClean="0">
                              <a:latin typeface="Cambria Math" panose="02040503050406030204" pitchFamily="18" charset="0"/>
                            </a:rPr>
                          </m:ctrlPr>
                        </m:dPr>
                        <m:e>
                          <m:f>
                            <m:fPr>
                              <m:ctrlPr>
                                <a:rPr lang="en-US" sz="2400" b="0" i="1" smtClean="0">
                                  <a:solidFill>
                                    <a:srgbClr val="C00000"/>
                                  </a:solidFill>
                                  <a:latin typeface="Cambria Math" panose="02040503050406030204" pitchFamily="18" charset="0"/>
                                </a:rPr>
                              </m:ctrlPr>
                            </m:fPr>
                            <m:num>
                              <m:r>
                                <a:rPr lang="en-US" sz="2400" b="0" i="1" smtClean="0">
                                  <a:solidFill>
                                    <a:srgbClr val="C00000"/>
                                  </a:solidFill>
                                  <a:latin typeface="Cambria Math" panose="02040503050406030204" pitchFamily="18" charset="0"/>
                                </a:rPr>
                                <m:t>1</m:t>
                              </m:r>
                            </m:num>
                            <m:den>
                              <m:r>
                                <a:rPr lang="en-US" sz="2400" b="0" i="1" smtClean="0">
                                  <a:solidFill>
                                    <a:srgbClr val="C00000"/>
                                  </a:solidFill>
                                  <a:latin typeface="Cambria Math" panose="02040503050406030204" pitchFamily="18" charset="0"/>
                                </a:rPr>
                                <m:t>100</m:t>
                              </m:r>
                            </m:den>
                          </m:f>
                        </m:e>
                      </m:d>
                      <m:r>
                        <a:rPr lang="en-US" sz="2400" b="0" i="1" smtClean="0">
                          <a:latin typeface="Cambria Math" panose="02040503050406030204" pitchFamily="18" charset="0"/>
                        </a:rPr>
                        <m:t>=35</m:t>
                      </m:r>
                      <m:r>
                        <a:rPr lang="en-US" sz="2400" b="0" i="1" smtClean="0">
                          <a:solidFill>
                            <a:srgbClr val="C00000"/>
                          </a:solidFill>
                          <a:latin typeface="Cambria Math" panose="02040503050406030204" pitchFamily="18" charset="0"/>
                        </a:rPr>
                        <m:t>%</m:t>
                      </m:r>
                    </m:oMath>
                  </m:oMathPara>
                </a14:m>
                <a:endParaRPr lang="en-US" sz="2400" dirty="0"/>
              </a:p>
            </p:txBody>
          </p:sp>
        </mc:Choice>
        <mc:Fallback xmlns="">
          <p:sp>
            <p:nvSpPr>
              <p:cNvPr id="7" name="TextBox 6">
                <a:extLst>
                  <a:ext uri="{FF2B5EF4-FFF2-40B4-BE49-F238E27FC236}">
                    <a16:creationId xmlns:a16="http://schemas.microsoft.com/office/drawing/2014/main" id="{694E7050-DFD2-4DE4-984F-BC7E0AD4943C}"/>
                  </a:ext>
                </a:extLst>
              </p:cNvPr>
              <p:cNvSpPr txBox="1">
                <a:spLocks noRot="1" noChangeAspect="1" noMove="1" noResize="1" noEditPoints="1" noAdjustHandles="1" noChangeArrowheads="1" noChangeShapeType="1" noTextEdit="1"/>
              </p:cNvSpPr>
              <p:nvPr/>
            </p:nvSpPr>
            <p:spPr>
              <a:xfrm>
                <a:off x="1407537" y="3196356"/>
                <a:ext cx="3247043" cy="82984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1CD9AF2-BB07-4D5B-B7ED-63636EDB50FC}"/>
                  </a:ext>
                </a:extLst>
              </p:cNvPr>
              <p:cNvSpPr txBox="1"/>
              <p:nvPr/>
            </p:nvSpPr>
            <p:spPr>
              <a:xfrm>
                <a:off x="7537420" y="3196357"/>
                <a:ext cx="3247043" cy="8298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60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=60</m:t>
                      </m:r>
                      <m:d>
                        <m:dPr>
                          <m:ctrlPr>
                            <a:rPr lang="en-US" sz="2400" b="0" i="1" smtClean="0">
                              <a:latin typeface="Cambria Math" panose="02040503050406030204" pitchFamily="18" charset="0"/>
                            </a:rPr>
                          </m:ctrlPr>
                        </m:dPr>
                        <m:e>
                          <m:f>
                            <m:fPr>
                              <m:ctrlPr>
                                <a:rPr lang="en-US" sz="2400" b="0" i="1" smtClean="0">
                                  <a:solidFill>
                                    <a:srgbClr val="C00000"/>
                                  </a:solidFill>
                                  <a:latin typeface="Cambria Math" panose="02040503050406030204" pitchFamily="18" charset="0"/>
                                </a:rPr>
                              </m:ctrlPr>
                            </m:fPr>
                            <m:num>
                              <m:r>
                                <a:rPr lang="en-US" sz="2400" b="0" i="1" smtClean="0">
                                  <a:solidFill>
                                    <a:srgbClr val="C00000"/>
                                  </a:solidFill>
                                  <a:latin typeface="Cambria Math" panose="02040503050406030204" pitchFamily="18" charset="0"/>
                                </a:rPr>
                                <m:t>1</m:t>
                              </m:r>
                            </m:num>
                            <m:den>
                              <m:r>
                                <a:rPr lang="en-US" sz="2400" b="0" i="1" smtClean="0">
                                  <a:solidFill>
                                    <a:srgbClr val="C00000"/>
                                  </a:solidFill>
                                  <a:latin typeface="Cambria Math" panose="02040503050406030204" pitchFamily="18" charset="0"/>
                                </a:rPr>
                                <m:t>100</m:t>
                              </m:r>
                            </m:den>
                          </m:f>
                        </m:e>
                      </m:d>
                      <m:r>
                        <a:rPr lang="en-US" sz="2400" b="0" i="1" smtClean="0">
                          <a:latin typeface="Cambria Math" panose="02040503050406030204" pitchFamily="18" charset="0"/>
                        </a:rPr>
                        <m:t>=60</m:t>
                      </m:r>
                      <m:r>
                        <a:rPr lang="en-US" sz="2400" b="0" i="1" smtClean="0">
                          <a:solidFill>
                            <a:srgbClr val="C00000"/>
                          </a:solidFill>
                          <a:latin typeface="Cambria Math" panose="02040503050406030204" pitchFamily="18" charset="0"/>
                        </a:rPr>
                        <m:t>%</m:t>
                      </m:r>
                    </m:oMath>
                  </m:oMathPara>
                </a14:m>
                <a:endParaRPr lang="en-US" sz="2400" dirty="0"/>
              </a:p>
            </p:txBody>
          </p:sp>
        </mc:Choice>
        <mc:Fallback xmlns="">
          <p:sp>
            <p:nvSpPr>
              <p:cNvPr id="10" name="TextBox 9">
                <a:extLst>
                  <a:ext uri="{FF2B5EF4-FFF2-40B4-BE49-F238E27FC236}">
                    <a16:creationId xmlns:a16="http://schemas.microsoft.com/office/drawing/2014/main" id="{91CD9AF2-BB07-4D5B-B7ED-63636EDB50FC}"/>
                  </a:ext>
                </a:extLst>
              </p:cNvPr>
              <p:cNvSpPr txBox="1">
                <a:spLocks noRot="1" noChangeAspect="1" noMove="1" noResize="1" noEditPoints="1" noAdjustHandles="1" noChangeArrowheads="1" noChangeShapeType="1" noTextEdit="1"/>
              </p:cNvSpPr>
              <p:nvPr/>
            </p:nvSpPr>
            <p:spPr>
              <a:xfrm>
                <a:off x="7537420" y="3196357"/>
                <a:ext cx="3247043" cy="829843"/>
              </a:xfrm>
              <a:prstGeom prst="rect">
                <a:avLst/>
              </a:prstGeom>
              <a:blipFill>
                <a:blip r:embed="rId4"/>
                <a:stretch>
                  <a:fillRect/>
                </a:stretch>
              </a:blipFill>
            </p:spPr>
            <p:txBody>
              <a:bodyPr/>
              <a:lstStyle/>
              <a:p>
                <a:r>
                  <a:rPr lang="en-US">
                    <a:noFill/>
                  </a:rPr>
                  <a:t> </a:t>
                </a:r>
              </a:p>
            </p:txBody>
          </p:sp>
        </mc:Fallback>
      </mc:AlternateContent>
      <p:sp>
        <p:nvSpPr>
          <p:cNvPr id="22" name="Arrow: Curved Up 21">
            <a:extLst>
              <a:ext uri="{FF2B5EF4-FFF2-40B4-BE49-F238E27FC236}">
                <a16:creationId xmlns:a16="http://schemas.microsoft.com/office/drawing/2014/main" id="{AE8A75F6-0512-406B-9F61-0A524C339527}"/>
              </a:ext>
            </a:extLst>
          </p:cNvPr>
          <p:cNvSpPr/>
          <p:nvPr/>
        </p:nvSpPr>
        <p:spPr>
          <a:xfrm rot="21207377">
            <a:off x="3088409" y="3931465"/>
            <a:ext cx="1630435" cy="561976"/>
          </a:xfrm>
          <a:prstGeom prst="curvedUpArrow">
            <a:avLst>
              <a:gd name="adj1" fmla="val 25000"/>
              <a:gd name="adj2" fmla="val 47168"/>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urved Up 24">
            <a:extLst>
              <a:ext uri="{FF2B5EF4-FFF2-40B4-BE49-F238E27FC236}">
                <a16:creationId xmlns:a16="http://schemas.microsoft.com/office/drawing/2014/main" id="{A21F5033-9840-40B7-93EB-7B85026FF644}"/>
              </a:ext>
            </a:extLst>
          </p:cNvPr>
          <p:cNvSpPr/>
          <p:nvPr/>
        </p:nvSpPr>
        <p:spPr>
          <a:xfrm rot="21207377">
            <a:off x="9282720" y="3936900"/>
            <a:ext cx="1536373" cy="538936"/>
          </a:xfrm>
          <a:prstGeom prst="curvedUpArrow">
            <a:avLst>
              <a:gd name="adj1" fmla="val 25000"/>
              <a:gd name="adj2" fmla="val 47168"/>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3242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Percent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5F58E24-CCF8-49BF-B5CC-113853469261}"/>
              </a:ext>
            </a:extLst>
          </p:cNvPr>
          <p:cNvSpPr txBox="1"/>
          <p:nvPr/>
        </p:nvSpPr>
        <p:spPr>
          <a:xfrm>
            <a:off x="4517874" y="1219643"/>
            <a:ext cx="3156249" cy="584775"/>
          </a:xfrm>
          <a:prstGeom prst="rect">
            <a:avLst/>
          </a:prstGeom>
          <a:noFill/>
        </p:spPr>
        <p:txBody>
          <a:bodyPr wrap="none" rtlCol="0">
            <a:spAutoFit/>
          </a:bodyPr>
          <a:lstStyle/>
          <a:p>
            <a:r>
              <a:rPr lang="en-US" sz="3200" b="1" dirty="0"/>
              <a:t>Counting Squares</a:t>
            </a:r>
          </a:p>
        </p:txBody>
      </p:sp>
      <p:grpSp>
        <p:nvGrpSpPr>
          <p:cNvPr id="7" name="Group 6">
            <a:extLst>
              <a:ext uri="{FF2B5EF4-FFF2-40B4-BE49-F238E27FC236}">
                <a16:creationId xmlns:a16="http://schemas.microsoft.com/office/drawing/2014/main" id="{08F1CC78-3B10-4C35-A797-232AAD9F0929}"/>
              </a:ext>
            </a:extLst>
          </p:cNvPr>
          <p:cNvGrpSpPr/>
          <p:nvPr/>
        </p:nvGrpSpPr>
        <p:grpSpPr>
          <a:xfrm>
            <a:off x="5653126" y="3429000"/>
            <a:ext cx="5597815" cy="693844"/>
            <a:chOff x="5652236" y="3281691"/>
            <a:chExt cx="5597815" cy="693844"/>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C26694D-59E4-419A-AFC7-438818AC3D93}"/>
                    </a:ext>
                  </a:extLst>
                </p:cNvPr>
                <p:cNvSpPr txBox="1"/>
                <p:nvPr/>
              </p:nvSpPr>
              <p:spPr>
                <a:xfrm>
                  <a:off x="5652236" y="3281691"/>
                  <a:ext cx="306596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40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=40⋅</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=40%</m:t>
                        </m:r>
                      </m:oMath>
                    </m:oMathPara>
                  </a14:m>
                  <a:endParaRPr lang="en-US" sz="2400" dirty="0"/>
                </a:p>
              </p:txBody>
            </p:sp>
          </mc:Choice>
          <mc:Fallback xmlns="">
            <p:sp>
              <p:nvSpPr>
                <p:cNvPr id="3" name="TextBox 2">
                  <a:extLst>
                    <a:ext uri="{FF2B5EF4-FFF2-40B4-BE49-F238E27FC236}">
                      <a16:creationId xmlns:a16="http://schemas.microsoft.com/office/drawing/2014/main" id="{9C26694D-59E4-419A-AFC7-438818AC3D93}"/>
                    </a:ext>
                  </a:extLst>
                </p:cNvPr>
                <p:cNvSpPr txBox="1">
                  <a:spLocks noRot="1" noChangeAspect="1" noMove="1" noResize="1" noEditPoints="1" noAdjustHandles="1" noChangeArrowheads="1" noChangeShapeType="1" noTextEdit="1"/>
                </p:cNvSpPr>
                <p:nvPr/>
              </p:nvSpPr>
              <p:spPr>
                <a:xfrm>
                  <a:off x="5652236" y="3281691"/>
                  <a:ext cx="3065968" cy="693844"/>
                </a:xfrm>
                <a:prstGeom prst="rect">
                  <a:avLst/>
                </a:prstGeom>
                <a:blipFill>
                  <a:blip r:embed="rId3"/>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B2094AF-DF59-443D-82E2-F792401F0933}"/>
                </a:ext>
              </a:extLst>
            </p:cNvPr>
            <p:cNvSpPr/>
            <p:nvPr/>
          </p:nvSpPr>
          <p:spPr>
            <a:xfrm>
              <a:off x="8718204" y="3397780"/>
              <a:ext cx="2531847" cy="461665"/>
            </a:xfrm>
            <a:prstGeom prst="rect">
              <a:avLst/>
            </a:prstGeom>
          </p:spPr>
          <p:txBody>
            <a:bodyPr wrap="none">
              <a:spAutoFit/>
            </a:bodyPr>
            <a:lstStyle/>
            <a:p>
              <a:r>
                <a:rPr lang="en-US" sz="2400" dirty="0"/>
                <a:t>of the large square</a:t>
              </a:r>
            </a:p>
          </p:txBody>
        </p:sp>
      </p:grpSp>
      <p:pic>
        <p:nvPicPr>
          <p:cNvPr id="6" name="Picture 5">
            <a:extLst>
              <a:ext uri="{FF2B5EF4-FFF2-40B4-BE49-F238E27FC236}">
                <a16:creationId xmlns:a16="http://schemas.microsoft.com/office/drawing/2014/main" id="{DD59ADF5-500E-4F0D-ADD9-7FA2EFB6EB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972" y="2153956"/>
            <a:ext cx="4164963" cy="4172807"/>
          </a:xfrm>
          <a:prstGeom prst="rect">
            <a:avLst/>
          </a:prstGeom>
        </p:spPr>
      </p:pic>
    </p:spTree>
    <p:extLst>
      <p:ext uri="{BB962C8B-B14F-4D97-AF65-F5344CB8AC3E}">
        <p14:creationId xmlns:p14="http://schemas.microsoft.com/office/powerpoint/2010/main" val="1340507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951A481-EB41-4B86-B69B-108D96453B98}"/>
              </a:ext>
            </a:extLst>
          </p:cNvPr>
          <p:cNvSpPr/>
          <p:nvPr/>
        </p:nvSpPr>
        <p:spPr>
          <a:xfrm>
            <a:off x="1881187" y="1559371"/>
            <a:ext cx="3409459" cy="584775"/>
          </a:xfrm>
          <a:prstGeom prst="rect">
            <a:avLst/>
          </a:prstGeom>
        </p:spPr>
        <p:txBody>
          <a:bodyPr wrap="none">
            <a:spAutoFit/>
          </a:bodyPr>
          <a:lstStyle/>
          <a:p>
            <a:pPr algn="ctr"/>
            <a:r>
              <a:rPr lang="en-US" sz="3200" b="1" dirty="0"/>
              <a:t>Fraction to Percent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4DFC292-599A-4E36-B9FD-14694F1B41C3}"/>
                  </a:ext>
                </a:extLst>
              </p:cNvPr>
              <p:cNvSpPr txBox="1"/>
              <p:nvPr/>
            </p:nvSpPr>
            <p:spPr>
              <a:xfrm>
                <a:off x="2798914" y="2465371"/>
                <a:ext cx="1422890" cy="6914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7</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=7%</m:t>
                      </m:r>
                    </m:oMath>
                  </m:oMathPara>
                </a14:m>
                <a:endParaRPr lang="en-US" sz="2400" dirty="0"/>
              </a:p>
            </p:txBody>
          </p:sp>
        </mc:Choice>
        <mc:Fallback xmlns="">
          <p:sp>
            <p:nvSpPr>
              <p:cNvPr id="3" name="TextBox 2">
                <a:extLst>
                  <a:ext uri="{FF2B5EF4-FFF2-40B4-BE49-F238E27FC236}">
                    <a16:creationId xmlns:a16="http://schemas.microsoft.com/office/drawing/2014/main" id="{B4DFC292-599A-4E36-B9FD-14694F1B41C3}"/>
                  </a:ext>
                </a:extLst>
              </p:cNvPr>
              <p:cNvSpPr txBox="1">
                <a:spLocks noRot="1" noChangeAspect="1" noMove="1" noResize="1" noEditPoints="1" noAdjustHandles="1" noChangeArrowheads="1" noChangeShapeType="1" noTextEdit="1"/>
              </p:cNvSpPr>
              <p:nvPr/>
            </p:nvSpPr>
            <p:spPr>
              <a:xfrm>
                <a:off x="2798914" y="2465371"/>
                <a:ext cx="1422890" cy="69140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5671780-98E6-4C21-B880-6B0D1CC1D621}"/>
                  </a:ext>
                </a:extLst>
              </p:cNvPr>
              <p:cNvSpPr txBox="1"/>
              <p:nvPr/>
            </p:nvSpPr>
            <p:spPr>
              <a:xfrm>
                <a:off x="2686556" y="5171691"/>
                <a:ext cx="1655325"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6.4</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=6.4%</m:t>
                      </m:r>
                    </m:oMath>
                  </m:oMathPara>
                </a14:m>
                <a:endParaRPr lang="en-US" sz="2400" dirty="0"/>
              </a:p>
            </p:txBody>
          </p:sp>
        </mc:Choice>
        <mc:Fallback xmlns="">
          <p:sp>
            <p:nvSpPr>
              <p:cNvPr id="6" name="TextBox 5">
                <a:extLst>
                  <a:ext uri="{FF2B5EF4-FFF2-40B4-BE49-F238E27FC236}">
                    <a16:creationId xmlns:a16="http://schemas.microsoft.com/office/drawing/2014/main" id="{E5671780-98E6-4C21-B880-6B0D1CC1D621}"/>
                  </a:ext>
                </a:extLst>
              </p:cNvPr>
              <p:cNvSpPr txBox="1">
                <a:spLocks noRot="1" noChangeAspect="1" noMove="1" noResize="1" noEditPoints="1" noAdjustHandles="1" noChangeArrowheads="1" noChangeShapeType="1" noTextEdit="1"/>
              </p:cNvSpPr>
              <p:nvPr/>
            </p:nvSpPr>
            <p:spPr>
              <a:xfrm>
                <a:off x="2686556" y="5171691"/>
                <a:ext cx="1655325" cy="69384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A2A2275-5040-43B0-B835-5CB8CB63E096}"/>
                  </a:ext>
                </a:extLst>
              </p:cNvPr>
              <p:cNvSpPr txBox="1"/>
              <p:nvPr/>
            </p:nvSpPr>
            <p:spPr>
              <a:xfrm>
                <a:off x="2713955" y="3817313"/>
                <a:ext cx="159280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83</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=83%</m:t>
                      </m:r>
                    </m:oMath>
                  </m:oMathPara>
                </a14:m>
                <a:endParaRPr lang="en-US" sz="2400" dirty="0"/>
              </a:p>
            </p:txBody>
          </p:sp>
        </mc:Choice>
        <mc:Fallback xmlns="">
          <p:sp>
            <p:nvSpPr>
              <p:cNvPr id="7" name="TextBox 6">
                <a:extLst>
                  <a:ext uri="{FF2B5EF4-FFF2-40B4-BE49-F238E27FC236}">
                    <a16:creationId xmlns:a16="http://schemas.microsoft.com/office/drawing/2014/main" id="{9A2A2275-5040-43B0-B835-5CB8CB63E096}"/>
                  </a:ext>
                </a:extLst>
              </p:cNvPr>
              <p:cNvSpPr txBox="1">
                <a:spLocks noRot="1" noChangeAspect="1" noMove="1" noResize="1" noEditPoints="1" noAdjustHandles="1" noChangeArrowheads="1" noChangeShapeType="1" noTextEdit="1"/>
              </p:cNvSpPr>
              <p:nvPr/>
            </p:nvSpPr>
            <p:spPr>
              <a:xfrm>
                <a:off x="2713955" y="3817313"/>
                <a:ext cx="1592808" cy="693844"/>
              </a:xfrm>
              <a:prstGeom prst="rect">
                <a:avLst/>
              </a:prstGeom>
              <a:blipFill>
                <a:blip r:embed="rId5"/>
                <a:stretch>
                  <a:fillRect/>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D67B0926-B695-49FA-BDEB-60246210C1EF}"/>
              </a:ext>
            </a:extLst>
          </p:cNvPr>
          <p:cNvSpPr/>
          <p:nvPr/>
        </p:nvSpPr>
        <p:spPr>
          <a:xfrm>
            <a:off x="8051284" y="1559371"/>
            <a:ext cx="1109599" cy="584775"/>
          </a:xfrm>
          <a:prstGeom prst="rect">
            <a:avLst/>
          </a:prstGeom>
        </p:spPr>
        <p:txBody>
          <a:bodyPr wrap="none">
            <a:spAutoFit/>
          </a:bodyPr>
          <a:lstStyle/>
          <a:p>
            <a:pPr algn="ctr"/>
            <a:r>
              <a:rPr lang="en-US" sz="3200" b="1" dirty="0"/>
              <a:t>100%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3F1FFAD-825B-4A63-A74A-A5B78D6935C9}"/>
                  </a:ext>
                </a:extLst>
              </p:cNvPr>
              <p:cNvSpPr txBox="1"/>
              <p:nvPr/>
            </p:nvSpPr>
            <p:spPr>
              <a:xfrm>
                <a:off x="7422054" y="2462935"/>
                <a:ext cx="233281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100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=1=100%</m:t>
                      </m:r>
                    </m:oMath>
                  </m:oMathPara>
                </a14:m>
                <a:endParaRPr lang="en-US" sz="2400" dirty="0"/>
              </a:p>
            </p:txBody>
          </p:sp>
        </mc:Choice>
        <mc:Fallback xmlns="">
          <p:sp>
            <p:nvSpPr>
              <p:cNvPr id="9" name="TextBox 8">
                <a:extLst>
                  <a:ext uri="{FF2B5EF4-FFF2-40B4-BE49-F238E27FC236}">
                    <a16:creationId xmlns:a16="http://schemas.microsoft.com/office/drawing/2014/main" id="{D3F1FFAD-825B-4A63-A74A-A5B78D6935C9}"/>
                  </a:ext>
                </a:extLst>
              </p:cNvPr>
              <p:cNvSpPr txBox="1">
                <a:spLocks noRot="1" noChangeAspect="1" noMove="1" noResize="1" noEditPoints="1" noAdjustHandles="1" noChangeArrowheads="1" noChangeShapeType="1" noTextEdit="1"/>
              </p:cNvSpPr>
              <p:nvPr/>
            </p:nvSpPr>
            <p:spPr>
              <a:xfrm>
                <a:off x="7422054" y="2462935"/>
                <a:ext cx="2332818" cy="69384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0E30522-ACB4-48F8-A61E-0FCEA503F73F}"/>
                  </a:ext>
                </a:extLst>
              </p:cNvPr>
              <p:cNvSpPr txBox="1"/>
              <p:nvPr/>
            </p:nvSpPr>
            <p:spPr>
              <a:xfrm>
                <a:off x="7707099" y="4604784"/>
                <a:ext cx="1762727"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240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=240%</m:t>
                      </m:r>
                    </m:oMath>
                  </m:oMathPara>
                </a14:m>
                <a:endParaRPr lang="en-US" sz="2400" dirty="0"/>
              </a:p>
            </p:txBody>
          </p:sp>
        </mc:Choice>
        <mc:Fallback xmlns="">
          <p:sp>
            <p:nvSpPr>
              <p:cNvPr id="10" name="TextBox 9">
                <a:extLst>
                  <a:ext uri="{FF2B5EF4-FFF2-40B4-BE49-F238E27FC236}">
                    <a16:creationId xmlns:a16="http://schemas.microsoft.com/office/drawing/2014/main" id="{50E30522-ACB4-48F8-A61E-0FCEA503F73F}"/>
                  </a:ext>
                </a:extLst>
              </p:cNvPr>
              <p:cNvSpPr txBox="1">
                <a:spLocks noRot="1" noChangeAspect="1" noMove="1" noResize="1" noEditPoints="1" noAdjustHandles="1" noChangeArrowheads="1" noChangeShapeType="1" noTextEdit="1"/>
              </p:cNvSpPr>
              <p:nvPr/>
            </p:nvSpPr>
            <p:spPr>
              <a:xfrm>
                <a:off x="7707099" y="4604784"/>
                <a:ext cx="1762727" cy="693844"/>
              </a:xfrm>
              <a:prstGeom prst="rect">
                <a:avLst/>
              </a:prstGeom>
              <a:blipFill>
                <a:blip r:embed="rId7"/>
                <a:stretch>
                  <a:fillRect/>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5B28F6EB-4115-401A-8F0F-4F3CA1360FDF}"/>
              </a:ext>
            </a:extLst>
          </p:cNvPr>
          <p:cNvSpPr txBox="1"/>
          <p:nvPr/>
        </p:nvSpPr>
        <p:spPr>
          <a:xfrm>
            <a:off x="6181252" y="3649949"/>
            <a:ext cx="4849661" cy="461665"/>
          </a:xfrm>
          <a:prstGeom prst="rect">
            <a:avLst/>
          </a:prstGeom>
          <a:noFill/>
        </p:spPr>
        <p:txBody>
          <a:bodyPr wrap="none" rtlCol="0">
            <a:spAutoFit/>
          </a:bodyPr>
          <a:lstStyle/>
          <a:p>
            <a:r>
              <a:rPr lang="en-US" sz="2400" dirty="0"/>
              <a:t>All of something is 100% of that thing</a:t>
            </a:r>
          </a:p>
        </p:txBody>
      </p:sp>
    </p:spTree>
    <p:extLst>
      <p:ext uri="{BB962C8B-B14F-4D97-AF65-F5344CB8AC3E}">
        <p14:creationId xmlns:p14="http://schemas.microsoft.com/office/powerpoint/2010/main" val="209427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Decimals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632AF85-61B4-43C7-B169-6C2E00CB3BFE}"/>
              </a:ext>
            </a:extLst>
          </p:cNvPr>
          <p:cNvSpPr/>
          <p:nvPr/>
        </p:nvSpPr>
        <p:spPr>
          <a:xfrm>
            <a:off x="4396368" y="1383374"/>
            <a:ext cx="3399264" cy="584775"/>
          </a:xfrm>
          <a:prstGeom prst="rect">
            <a:avLst/>
          </a:prstGeom>
        </p:spPr>
        <p:txBody>
          <a:bodyPr wrap="none">
            <a:spAutoFit/>
          </a:bodyPr>
          <a:lstStyle/>
          <a:p>
            <a:pPr algn="ctr"/>
            <a:r>
              <a:rPr lang="en-US" sz="3200" b="1" dirty="0"/>
              <a:t>Decimal to Percent</a:t>
            </a:r>
          </a:p>
        </p:txBody>
      </p: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1B8FBD33-DDF3-4AE6-989A-C2A35CF24B52}"/>
                  </a:ext>
                </a:extLst>
              </p:cNvPr>
              <p:cNvGraphicFramePr>
                <a:graphicFrameLocks noGrp="1"/>
              </p:cNvGraphicFramePr>
              <p:nvPr/>
            </p:nvGraphicFramePr>
            <p:xfrm>
              <a:off x="2032000" y="2579288"/>
              <a:ext cx="8128000" cy="2470087"/>
            </p:xfrm>
            <a:graphic>
              <a:graphicData uri="http://schemas.openxmlformats.org/drawingml/2006/table">
                <a:tbl>
                  <a:tblPr firstRow="1" bandRow="1">
                    <a:tableStyleId>{2D5ABB26-0587-4C30-8999-92F81FD0307C}</a:tableStyleId>
                  </a:tblPr>
                  <a:tblGrid>
                    <a:gridCol w="1625600">
                      <a:extLst>
                        <a:ext uri="{9D8B030D-6E8A-4147-A177-3AD203B41FA5}">
                          <a16:colId xmlns:a16="http://schemas.microsoft.com/office/drawing/2014/main" val="207962011"/>
                        </a:ext>
                      </a:extLst>
                    </a:gridCol>
                    <a:gridCol w="1625600">
                      <a:extLst>
                        <a:ext uri="{9D8B030D-6E8A-4147-A177-3AD203B41FA5}">
                          <a16:colId xmlns:a16="http://schemas.microsoft.com/office/drawing/2014/main" val="3754379444"/>
                        </a:ext>
                      </a:extLst>
                    </a:gridCol>
                    <a:gridCol w="1625600">
                      <a:extLst>
                        <a:ext uri="{9D8B030D-6E8A-4147-A177-3AD203B41FA5}">
                          <a16:colId xmlns:a16="http://schemas.microsoft.com/office/drawing/2014/main" val="2333941155"/>
                        </a:ext>
                      </a:extLst>
                    </a:gridCol>
                    <a:gridCol w="1625600">
                      <a:extLst>
                        <a:ext uri="{9D8B030D-6E8A-4147-A177-3AD203B41FA5}">
                          <a16:colId xmlns:a16="http://schemas.microsoft.com/office/drawing/2014/main" val="414945897"/>
                        </a:ext>
                      </a:extLst>
                    </a:gridCol>
                    <a:gridCol w="1625600">
                      <a:extLst>
                        <a:ext uri="{9D8B030D-6E8A-4147-A177-3AD203B41FA5}">
                          <a16:colId xmlns:a16="http://schemas.microsoft.com/office/drawing/2014/main" val="2909497184"/>
                        </a:ext>
                      </a:extLst>
                    </a:gridCol>
                  </a:tblGrid>
                  <a:tr h="370840">
                    <a:tc>
                      <a:txBody>
                        <a:bodyPr/>
                        <a:lstStyle/>
                        <a:p>
                          <a:pPr algn="ctr"/>
                          <a:r>
                            <a:rPr lang="en-US" b="1" dirty="0"/>
                            <a:t>Decimal Form</a:t>
                          </a:r>
                        </a:p>
                      </a:txBody>
                      <a:tcPr>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a:noFill/>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Fraction Form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Percent Form</a:t>
                          </a:r>
                        </a:p>
                      </a:txBody>
                      <a:tcPr>
                        <a:lnL w="12700" cap="flat" cmpd="sng" algn="ctr">
                          <a:no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34433225"/>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0.47</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47</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47%</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12039286"/>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0.93</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93</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93%</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87340957"/>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0.325</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32.5</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32.5%</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2556263335"/>
                      </a:ext>
                    </a:extLst>
                  </a:tr>
                </a:tbl>
              </a:graphicData>
            </a:graphic>
          </p:graphicFrame>
        </mc:Choice>
        <mc:Fallback xmlns="">
          <p:graphicFrame>
            <p:nvGraphicFramePr>
              <p:cNvPr id="2" name="Table 1">
                <a:extLst>
                  <a:ext uri="{FF2B5EF4-FFF2-40B4-BE49-F238E27FC236}">
                    <a16:creationId xmlns:a16="http://schemas.microsoft.com/office/drawing/2014/main" id="{1B8FBD33-DDF3-4AE6-989A-C2A35CF24B52}"/>
                  </a:ext>
                </a:extLst>
              </p:cNvPr>
              <p:cNvGraphicFramePr>
                <a:graphicFrameLocks noGrp="1"/>
              </p:cNvGraphicFramePr>
              <p:nvPr>
                <p:extLst>
                  <p:ext uri="{D42A27DB-BD31-4B8C-83A1-F6EECF244321}">
                    <p14:modId xmlns:p14="http://schemas.microsoft.com/office/powerpoint/2010/main" val="2078584515"/>
                  </p:ext>
                </p:extLst>
              </p:nvPr>
            </p:nvGraphicFramePr>
            <p:xfrm>
              <a:off x="2032000" y="2579288"/>
              <a:ext cx="8128000" cy="2470087"/>
            </p:xfrm>
            <a:graphic>
              <a:graphicData uri="http://schemas.openxmlformats.org/drawingml/2006/table">
                <a:tbl>
                  <a:tblPr firstRow="1" bandRow="1">
                    <a:tableStyleId>{2D5ABB26-0587-4C30-8999-92F81FD0307C}</a:tableStyleId>
                  </a:tblPr>
                  <a:tblGrid>
                    <a:gridCol w="1625600">
                      <a:extLst>
                        <a:ext uri="{9D8B030D-6E8A-4147-A177-3AD203B41FA5}">
                          <a16:colId xmlns:a16="http://schemas.microsoft.com/office/drawing/2014/main" val="207962011"/>
                        </a:ext>
                      </a:extLst>
                    </a:gridCol>
                    <a:gridCol w="1625600">
                      <a:extLst>
                        <a:ext uri="{9D8B030D-6E8A-4147-A177-3AD203B41FA5}">
                          <a16:colId xmlns:a16="http://schemas.microsoft.com/office/drawing/2014/main" val="3754379444"/>
                        </a:ext>
                      </a:extLst>
                    </a:gridCol>
                    <a:gridCol w="1625600">
                      <a:extLst>
                        <a:ext uri="{9D8B030D-6E8A-4147-A177-3AD203B41FA5}">
                          <a16:colId xmlns:a16="http://schemas.microsoft.com/office/drawing/2014/main" val="2333941155"/>
                        </a:ext>
                      </a:extLst>
                    </a:gridCol>
                    <a:gridCol w="1625600">
                      <a:extLst>
                        <a:ext uri="{9D8B030D-6E8A-4147-A177-3AD203B41FA5}">
                          <a16:colId xmlns:a16="http://schemas.microsoft.com/office/drawing/2014/main" val="414945897"/>
                        </a:ext>
                      </a:extLst>
                    </a:gridCol>
                    <a:gridCol w="1625600">
                      <a:extLst>
                        <a:ext uri="{9D8B030D-6E8A-4147-A177-3AD203B41FA5}">
                          <a16:colId xmlns:a16="http://schemas.microsoft.com/office/drawing/2014/main" val="2909497184"/>
                        </a:ext>
                      </a:extLst>
                    </a:gridCol>
                  </a:tblGrid>
                  <a:tr h="370840">
                    <a:tc>
                      <a:txBody>
                        <a:bodyPr/>
                        <a:lstStyle/>
                        <a:p>
                          <a:pPr algn="ctr"/>
                          <a:r>
                            <a:rPr lang="en-US" b="1" dirty="0"/>
                            <a:t>Decimal Form</a:t>
                          </a:r>
                        </a:p>
                      </a:txBody>
                      <a:tcPr>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a:noFill/>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Fraction Form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Percent Form</a:t>
                          </a:r>
                        </a:p>
                      </a:txBody>
                      <a:tcPr>
                        <a:lnL w="12700" cap="flat" cmpd="sng" algn="ctr">
                          <a:no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34433225"/>
                      </a:ext>
                    </a:extLst>
                  </a:tr>
                  <a:tr h="697230">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t="-57391" r="-400000" b="-200000"/>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100000" t="-57391" r="-300000" b="-2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00752" t="-57391" r="-201128" b="-2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99625" t="-57391" r="-100375" b="-200000"/>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399625" t="-57391" r="-375" b="-200000"/>
                          </a:stretch>
                        </a:blipFill>
                      </a:tcPr>
                    </a:tc>
                    <a:extLst>
                      <a:ext uri="{0D108BD9-81ED-4DB2-BD59-A6C34878D82A}">
                        <a16:rowId xmlns:a16="http://schemas.microsoft.com/office/drawing/2014/main" val="2212039286"/>
                      </a:ext>
                    </a:extLst>
                  </a:tr>
                  <a:tr h="698246">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t="-158772" r="-400000" b="-101754"/>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100000" t="-158772" r="-300000" b="-101754"/>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00752" t="-158772" r="-201128" b="-101754"/>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99625" t="-158772" r="-100375" b="-101754"/>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399625" t="-158772" r="-375" b="-101754"/>
                          </a:stretch>
                        </a:blipFill>
                      </a:tcPr>
                    </a:tc>
                    <a:extLst>
                      <a:ext uri="{0D108BD9-81ED-4DB2-BD59-A6C34878D82A}">
                        <a16:rowId xmlns:a16="http://schemas.microsoft.com/office/drawing/2014/main" val="2287340957"/>
                      </a:ext>
                    </a:extLst>
                  </a:tr>
                  <a:tr h="703771">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t="-254310" r="-400000"/>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100000" t="-254310" r="-3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200752" t="-254310" r="-201128"/>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299625" t="-254310" r="-100375"/>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blipFill>
                          <a:blip r:embed="rId3"/>
                          <a:stretch>
                            <a:fillRect l="-399625" t="-254310" r="-375"/>
                          </a:stretch>
                        </a:blipFill>
                      </a:tcPr>
                    </a:tc>
                    <a:extLst>
                      <a:ext uri="{0D108BD9-81ED-4DB2-BD59-A6C34878D82A}">
                        <a16:rowId xmlns:a16="http://schemas.microsoft.com/office/drawing/2014/main" val="2556263335"/>
                      </a:ext>
                    </a:extLst>
                  </a:tr>
                </a:tbl>
              </a:graphicData>
            </a:graphic>
          </p:graphicFrame>
        </mc:Fallback>
      </mc:AlternateContent>
    </p:spTree>
    <p:extLst>
      <p:ext uri="{BB962C8B-B14F-4D97-AF65-F5344CB8AC3E}">
        <p14:creationId xmlns:p14="http://schemas.microsoft.com/office/powerpoint/2010/main" val="1698236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Decimals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632AF85-61B4-43C7-B169-6C2E00CB3BFE}"/>
              </a:ext>
            </a:extLst>
          </p:cNvPr>
          <p:cNvSpPr/>
          <p:nvPr/>
        </p:nvSpPr>
        <p:spPr>
          <a:xfrm>
            <a:off x="4396368" y="1558035"/>
            <a:ext cx="3399264" cy="584775"/>
          </a:xfrm>
          <a:prstGeom prst="rect">
            <a:avLst/>
          </a:prstGeom>
        </p:spPr>
        <p:txBody>
          <a:bodyPr wrap="none">
            <a:spAutoFit/>
          </a:bodyPr>
          <a:lstStyle/>
          <a:p>
            <a:pPr algn="ctr"/>
            <a:r>
              <a:rPr lang="en-US" sz="3200" b="1" dirty="0"/>
              <a:t>Percent to Decimal</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72F0F40-9F39-4508-A48C-198D099C07B6}"/>
                  </a:ext>
                </a:extLst>
              </p:cNvPr>
              <p:cNvSpPr txBox="1"/>
              <p:nvPr/>
            </p:nvSpPr>
            <p:spPr>
              <a:xfrm>
                <a:off x="3668829" y="2812551"/>
                <a:ext cx="4854342" cy="80945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38</m:t>
                      </m:r>
                      <m:r>
                        <a:rPr lang="en-US" sz="2800" b="0" i="1" smtClean="0">
                          <a:solidFill>
                            <a:srgbClr val="C00000"/>
                          </a:solidFill>
                          <a:latin typeface="Cambria Math" panose="02040503050406030204" pitchFamily="18" charset="0"/>
                        </a:rPr>
                        <m:t>.</m:t>
                      </m:r>
                      <m:r>
                        <a:rPr lang="en-US" sz="2800" b="0" i="1" smtClean="0">
                          <a:latin typeface="Cambria Math" panose="02040503050406030204" pitchFamily="18" charset="0"/>
                        </a:rPr>
                        <m:t>%=38⋅</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100</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38</m:t>
                          </m:r>
                        </m:num>
                        <m:den>
                          <m:r>
                            <a:rPr lang="en-US" sz="2800" b="0" i="1" smtClean="0">
                              <a:latin typeface="Cambria Math" panose="02040503050406030204" pitchFamily="18" charset="0"/>
                            </a:rPr>
                            <m:t>100</m:t>
                          </m:r>
                        </m:den>
                      </m:f>
                      <m:r>
                        <a:rPr lang="en-US" sz="2800" b="0" i="1" smtClean="0">
                          <a:latin typeface="Cambria Math" panose="02040503050406030204" pitchFamily="18" charset="0"/>
                        </a:rPr>
                        <m:t>=0.38</m:t>
                      </m:r>
                    </m:oMath>
                  </m:oMathPara>
                </a14:m>
                <a:endParaRPr lang="en-US" sz="2800" b="0" dirty="0"/>
              </a:p>
            </p:txBody>
          </p:sp>
        </mc:Choice>
        <mc:Fallback xmlns="">
          <p:sp>
            <p:nvSpPr>
              <p:cNvPr id="3" name="TextBox 2">
                <a:extLst>
                  <a:ext uri="{FF2B5EF4-FFF2-40B4-BE49-F238E27FC236}">
                    <a16:creationId xmlns:a16="http://schemas.microsoft.com/office/drawing/2014/main" id="{D72F0F40-9F39-4508-A48C-198D099C07B6}"/>
                  </a:ext>
                </a:extLst>
              </p:cNvPr>
              <p:cNvSpPr txBox="1">
                <a:spLocks noRot="1" noChangeAspect="1" noMove="1" noResize="1" noEditPoints="1" noAdjustHandles="1" noChangeArrowheads="1" noChangeShapeType="1" noTextEdit="1"/>
              </p:cNvSpPr>
              <p:nvPr/>
            </p:nvSpPr>
            <p:spPr>
              <a:xfrm>
                <a:off x="3668829" y="2812551"/>
                <a:ext cx="4854342" cy="809452"/>
              </a:xfrm>
              <a:prstGeom prst="rect">
                <a:avLst/>
              </a:prstGeom>
              <a:blipFill>
                <a:blip r:embed="rId3"/>
                <a:stretch>
                  <a:fillRect/>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F242E122-9B70-4173-AE4E-BD0812D673ED}"/>
              </a:ext>
            </a:extLst>
          </p:cNvPr>
          <p:cNvSpPr txBox="1"/>
          <p:nvPr/>
        </p:nvSpPr>
        <p:spPr>
          <a:xfrm flipH="1">
            <a:off x="3668829" y="4099388"/>
            <a:ext cx="3417701" cy="461665"/>
          </a:xfrm>
          <a:prstGeom prst="rect">
            <a:avLst/>
          </a:prstGeom>
          <a:noFill/>
        </p:spPr>
        <p:txBody>
          <a:bodyPr wrap="square" rtlCol="0">
            <a:spAutoFit/>
          </a:bodyPr>
          <a:lstStyle/>
          <a:p>
            <a:r>
              <a:rPr lang="en-US" sz="2400" dirty="0">
                <a:solidFill>
                  <a:schemeClr val="accent1"/>
                </a:solidFill>
              </a:rPr>
              <a:t>Understood decimal point</a:t>
            </a:r>
          </a:p>
        </p:txBody>
      </p:sp>
      <p:cxnSp>
        <p:nvCxnSpPr>
          <p:cNvPr id="7" name="Straight Arrow Connector 6">
            <a:extLst>
              <a:ext uri="{FF2B5EF4-FFF2-40B4-BE49-F238E27FC236}">
                <a16:creationId xmlns:a16="http://schemas.microsoft.com/office/drawing/2014/main" id="{851524CB-915C-4935-B6FF-4E90D04CE54D}"/>
              </a:ext>
            </a:extLst>
          </p:cNvPr>
          <p:cNvCxnSpPr>
            <a:cxnSpLocks/>
          </p:cNvCxnSpPr>
          <p:nvPr/>
        </p:nvCxnSpPr>
        <p:spPr>
          <a:xfrm flipV="1">
            <a:off x="4171308" y="3429000"/>
            <a:ext cx="0" cy="670388"/>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7023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Box 25"/>
              <p:cNvSpPr txBox="1"/>
              <p:nvPr/>
            </p:nvSpPr>
            <p:spPr>
              <a:xfrm>
                <a:off x="1524001" y="338445"/>
                <a:ext cx="9144000" cy="553998"/>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3000" b="0" i="1" dirty="0" smtClean="0">
                          <a:solidFill>
                            <a:srgbClr val="323542"/>
                          </a:solidFill>
                          <a:latin typeface="Cambria Math" panose="02040503050406030204" pitchFamily="18" charset="0"/>
                        </a:rPr>
                        <m:t>𝑅𝑎𝑡𝑒</m:t>
                      </m:r>
                      <m:r>
                        <a:rPr lang="en-US" sz="3000" b="0" i="1" dirty="0" smtClean="0">
                          <a:solidFill>
                            <a:srgbClr val="323542"/>
                          </a:solidFill>
                          <a:latin typeface="Cambria Math" panose="02040503050406030204" pitchFamily="18" charset="0"/>
                          <a:ea typeface="Cambria Math" panose="02040503050406030204" pitchFamily="18" charset="0"/>
                        </a:rPr>
                        <m:t>×</m:t>
                      </m:r>
                      <m:r>
                        <a:rPr lang="en-US" sz="3000" b="0" i="1" dirty="0" smtClean="0">
                          <a:solidFill>
                            <a:srgbClr val="323542"/>
                          </a:solidFill>
                          <a:latin typeface="Cambria Math" panose="02040503050406030204" pitchFamily="18" charset="0"/>
                          <a:ea typeface="Cambria Math" panose="02040503050406030204" pitchFamily="18" charset="0"/>
                        </a:rPr>
                        <m:t>𝐵𝑎𝑠𝑒</m:t>
                      </m:r>
                      <m:r>
                        <a:rPr lang="en-US" sz="3000" b="0" i="1" dirty="0" smtClean="0">
                          <a:solidFill>
                            <a:srgbClr val="323542"/>
                          </a:solidFill>
                          <a:latin typeface="Cambria Math" panose="02040503050406030204" pitchFamily="18" charset="0"/>
                          <a:ea typeface="Cambria Math" panose="02040503050406030204" pitchFamily="18" charset="0"/>
                        </a:rPr>
                        <m:t>=</m:t>
                      </m:r>
                      <m:r>
                        <a:rPr lang="en-US" sz="3000" b="0" i="1" dirty="0" smtClean="0">
                          <a:solidFill>
                            <a:srgbClr val="323542"/>
                          </a:solidFill>
                          <a:latin typeface="Cambria Math" panose="02040503050406030204" pitchFamily="18" charset="0"/>
                          <a:ea typeface="Cambria Math" panose="02040503050406030204" pitchFamily="18" charset="0"/>
                        </a:rPr>
                        <m:t>𝐴𝑚𝑜𝑢𝑛𝑡</m:t>
                      </m:r>
                    </m:oMath>
                  </m:oMathPara>
                </a14:m>
                <a:endParaRPr lang="en-US" sz="3000" dirty="0">
                  <a:solidFill>
                    <a:srgbClr val="323542"/>
                  </a:solidFill>
                  <a:latin typeface="Century Gothic" panose="020B0502020202020204" pitchFamily="34" charset="0"/>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1524001" y="338445"/>
                <a:ext cx="9144000" cy="553998"/>
              </a:xfrm>
              <a:prstGeom prst="rect">
                <a:avLst/>
              </a:prstGeom>
              <a:blipFill>
                <a:blip r:embed="rId3"/>
                <a:stretch>
                  <a:fillRect/>
                </a:stretch>
              </a:blipFill>
            </p:spPr>
            <p:txBody>
              <a:bodyPr/>
              <a:lstStyle/>
              <a:p>
                <a:r>
                  <a:rPr lang="en-US">
                    <a:noFill/>
                  </a:rPr>
                  <a:t> </a:t>
                </a:r>
              </a:p>
            </p:txBody>
          </p:sp>
        </mc:Fallback>
      </mc:AlternateContent>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5272D47-8129-4598-A873-AB49AB284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166992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Rate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4DF345B-A38B-495E-BD2C-65E9D07A66AB}"/>
              </a:ext>
            </a:extLst>
          </p:cNvPr>
          <p:cNvSpPr/>
          <p:nvPr/>
        </p:nvSpPr>
        <p:spPr>
          <a:xfrm>
            <a:off x="5356150" y="1547761"/>
            <a:ext cx="1479699" cy="584775"/>
          </a:xfrm>
          <a:prstGeom prst="rect">
            <a:avLst/>
          </a:prstGeom>
        </p:spPr>
        <p:txBody>
          <a:bodyPr wrap="none">
            <a:spAutoFit/>
          </a:bodyPr>
          <a:lstStyle/>
          <a:p>
            <a:pPr algn="ctr"/>
            <a:r>
              <a:rPr lang="en-US" sz="3200" b="1" dirty="0"/>
              <a:t>Percent</a:t>
            </a:r>
          </a:p>
        </p:txBody>
      </p:sp>
      <p:sp>
        <p:nvSpPr>
          <p:cNvPr id="2" name="TextBox 1">
            <a:extLst>
              <a:ext uri="{FF2B5EF4-FFF2-40B4-BE49-F238E27FC236}">
                <a16:creationId xmlns:a16="http://schemas.microsoft.com/office/drawing/2014/main" id="{D5AD473D-7752-4B6B-8349-413C8744A459}"/>
              </a:ext>
            </a:extLst>
          </p:cNvPr>
          <p:cNvSpPr txBox="1"/>
          <p:nvPr/>
        </p:nvSpPr>
        <p:spPr>
          <a:xfrm>
            <a:off x="1367480" y="2236340"/>
            <a:ext cx="2989408" cy="400110"/>
          </a:xfrm>
          <a:prstGeom prst="rect">
            <a:avLst/>
          </a:prstGeom>
          <a:noFill/>
        </p:spPr>
        <p:txBody>
          <a:bodyPr wrap="none" rtlCol="0">
            <a:spAutoFit/>
          </a:bodyPr>
          <a:lstStyle/>
          <a:p>
            <a:r>
              <a:rPr lang="en-US" sz="2000" dirty="0"/>
              <a:t>What percent of 92 is 115?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3" y="5154275"/>
                <a:ext cx="194713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dirty="0" smtClean="0">
                          <a:solidFill>
                            <a:schemeClr val="accent1"/>
                          </a:solidFill>
                          <a:latin typeface="Cambria Math" panose="02040503050406030204" pitchFamily="18" charset="0"/>
                        </a:rPr>
                        <m:t>𝑹</m:t>
                      </m:r>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𝟏𝟐𝟓</m:t>
                      </m:r>
                      <m:r>
                        <a:rPr lang="en-US" sz="2800" b="1" i="1" dirty="0" smtClean="0">
                          <a:solidFill>
                            <a:schemeClr val="accent1"/>
                          </a:solidFill>
                          <a:latin typeface="Cambria Math" panose="02040503050406030204" pitchFamily="18" charset="0"/>
                        </a:rPr>
                        <m:t>%</m:t>
                      </m:r>
                    </m:oMath>
                  </m:oMathPara>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3" y="5154275"/>
                <a:ext cx="1947136" cy="523220"/>
              </a:xfrm>
              <a:prstGeom prst="rect">
                <a:avLst/>
              </a:prstGeom>
              <a:blipFill>
                <a:blip r:embed="rId3"/>
                <a:stretch>
                  <a:fillRect/>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6" y="2766247"/>
            <a:ext cx="2866186" cy="2050343"/>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Base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dirty="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dirty="0">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Amount</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dirty="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dirty="0">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D86C404-03FF-4E62-BAB4-EBC3F3FC26C8}"/>
              </a:ext>
            </a:extLst>
          </p:cNvPr>
          <p:cNvSpPr/>
          <p:nvPr/>
        </p:nvSpPr>
        <p:spPr>
          <a:xfrm>
            <a:off x="1881188" y="1383374"/>
            <a:ext cx="5795561" cy="523220"/>
          </a:xfrm>
          <a:prstGeom prst="rect">
            <a:avLst/>
          </a:prstGeom>
        </p:spPr>
        <p:txBody>
          <a:bodyPr wrap="none">
            <a:spAutoFit/>
          </a:bodyPr>
          <a:lstStyle/>
          <a:p>
            <a:r>
              <a:rPr lang="en-US" sz="2800" dirty="0"/>
              <a:t>Case 2: Adding two negative numbers</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349CB1C-FEA2-43AF-8D0F-4B4D8A62A36C}"/>
                  </a:ext>
                </a:extLst>
              </p:cNvPr>
              <p:cNvSpPr/>
              <p:nvPr/>
            </p:nvSpPr>
            <p:spPr>
              <a:xfrm>
                <a:off x="1881188" y="2152059"/>
                <a:ext cx="3016467" cy="461665"/>
              </a:xfrm>
              <a:prstGeom prst="rect">
                <a:avLst/>
              </a:prstGeom>
            </p:spPr>
            <p:txBody>
              <a:bodyPr wrap="none">
                <a:spAutoFit/>
              </a:bodyPr>
              <a:lstStyle/>
              <a:p>
                <a:r>
                  <a:rPr lang="en-US" sz="2400" dirty="0"/>
                  <a:t>What is </a:t>
                </a:r>
                <a14:m>
                  <m:oMath xmlns:m="http://schemas.openxmlformats.org/officeDocument/2006/math">
                    <m:r>
                      <a:rPr lang="en-US" sz="2400" b="0" i="0" smtClean="0">
                        <a:latin typeface="Cambria Math" panose="02040503050406030204" pitchFamily="18" charset="0"/>
                      </a:rPr>
                      <m:t>(−</m:t>
                    </m:r>
                    <m:r>
                      <a:rPr lang="en-US" sz="2400" b="0" i="1" smtClean="0">
                        <a:latin typeface="Cambria Math" panose="02040503050406030204" pitchFamily="18" charset="0"/>
                      </a:rPr>
                      <m:t>3)+(−5)</m:t>
                    </m:r>
                  </m:oMath>
                </a14:m>
                <a:r>
                  <a:rPr lang="en-US" sz="2400" dirty="0"/>
                  <a:t>?</a:t>
                </a:r>
              </a:p>
            </p:txBody>
          </p:sp>
        </mc:Choice>
        <mc:Fallback xmlns="">
          <p:sp>
            <p:nvSpPr>
              <p:cNvPr id="5" name="Rectangle 4">
                <a:extLst>
                  <a:ext uri="{FF2B5EF4-FFF2-40B4-BE49-F238E27FC236}">
                    <a16:creationId xmlns:a16="http://schemas.microsoft.com/office/drawing/2014/main" id="{1349CB1C-FEA2-43AF-8D0F-4B4D8A62A36C}"/>
                  </a:ext>
                </a:extLst>
              </p:cNvPr>
              <p:cNvSpPr>
                <a:spLocks noRot="1" noChangeAspect="1" noMove="1" noResize="1" noEditPoints="1" noAdjustHandles="1" noChangeArrowheads="1" noChangeShapeType="1" noTextEdit="1"/>
              </p:cNvSpPr>
              <p:nvPr/>
            </p:nvSpPr>
            <p:spPr>
              <a:xfrm>
                <a:off x="1881188" y="2152059"/>
                <a:ext cx="3016467" cy="461665"/>
              </a:xfrm>
              <a:prstGeom prst="rect">
                <a:avLst/>
              </a:prstGeom>
              <a:blipFill>
                <a:blip r:embed="rId3"/>
                <a:stretch>
                  <a:fillRect l="-3239" t="-10526" r="-2024" b="-28947"/>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AB98576C-3BFB-45E5-8410-0E669BD4F78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857" y="2681381"/>
            <a:ext cx="6114286" cy="1495238"/>
          </a:xfrm>
          <a:prstGeom prst="rect">
            <a:avLst/>
          </a:prstGeom>
        </p:spPr>
      </p:pic>
      <p:grpSp>
        <p:nvGrpSpPr>
          <p:cNvPr id="6" name="Group 5">
            <a:extLst>
              <a:ext uri="{FF2B5EF4-FFF2-40B4-BE49-F238E27FC236}">
                <a16:creationId xmlns:a16="http://schemas.microsoft.com/office/drawing/2014/main" id="{2320E339-EA06-429B-B3DA-8FE2E0D8FF69}"/>
              </a:ext>
            </a:extLst>
          </p:cNvPr>
          <p:cNvGrpSpPr/>
          <p:nvPr/>
        </p:nvGrpSpPr>
        <p:grpSpPr>
          <a:xfrm>
            <a:off x="2543452" y="4486336"/>
            <a:ext cx="6364958" cy="369332"/>
            <a:chOff x="2543452" y="4663316"/>
            <a:chExt cx="6364958" cy="369332"/>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CA488D2-C5DD-4B90-8360-0FC2A03F9BCE}"/>
                    </a:ext>
                  </a:extLst>
                </p:cNvPr>
                <p:cNvSpPr txBox="1"/>
                <p:nvPr/>
              </p:nvSpPr>
              <p:spPr>
                <a:xfrm>
                  <a:off x="2543452" y="4663316"/>
                  <a:ext cx="254351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−3</m:t>
                            </m:r>
                          </m:e>
                        </m:d>
                        <m:r>
                          <a:rPr lang="en-US" sz="2400" b="0" i="1" smtClean="0">
                            <a:latin typeface="Cambria Math" panose="02040503050406030204" pitchFamily="18" charset="0"/>
                          </a:rPr>
                          <m:t>+</m:t>
                        </m:r>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−5</m:t>
                            </m:r>
                          </m:e>
                        </m:d>
                        <m:r>
                          <a:rPr lang="en-US" sz="2400" b="0" i="1" smtClean="0">
                            <a:latin typeface="Cambria Math" panose="02040503050406030204" pitchFamily="18" charset="0"/>
                          </a:rPr>
                          <m:t>=−8</m:t>
                        </m:r>
                      </m:oMath>
                    </m:oMathPara>
                  </a14:m>
                  <a:endParaRPr lang="en-US" sz="2400" dirty="0"/>
                </a:p>
              </p:txBody>
            </p:sp>
          </mc:Choice>
          <mc:Fallback xmlns="">
            <p:sp>
              <p:nvSpPr>
                <p:cNvPr id="8" name="TextBox 7">
                  <a:extLst>
                    <a:ext uri="{FF2B5EF4-FFF2-40B4-BE49-F238E27FC236}">
                      <a16:creationId xmlns:a16="http://schemas.microsoft.com/office/drawing/2014/main" id="{0CA488D2-C5DD-4B90-8360-0FC2A03F9BCE}"/>
                    </a:ext>
                  </a:extLst>
                </p:cNvPr>
                <p:cNvSpPr txBox="1">
                  <a:spLocks noRot="1" noChangeAspect="1" noMove="1" noResize="1" noEditPoints="1" noAdjustHandles="1" noChangeArrowheads="1" noChangeShapeType="1" noTextEdit="1"/>
                </p:cNvSpPr>
                <p:nvPr/>
              </p:nvSpPr>
              <p:spPr>
                <a:xfrm>
                  <a:off x="2543452" y="4663316"/>
                  <a:ext cx="2543517" cy="369332"/>
                </a:xfrm>
                <a:prstGeom prst="rect">
                  <a:avLst/>
                </a:prstGeom>
                <a:blipFill>
                  <a:blip r:embed="rId5"/>
                  <a:stretch>
                    <a:fillRect r="-2638"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AAC505E-FD29-4AA0-81A6-54F3782519C5}"/>
                    </a:ext>
                  </a:extLst>
                </p:cNvPr>
                <p:cNvSpPr txBox="1"/>
                <p:nvPr/>
              </p:nvSpPr>
              <p:spPr>
                <a:xfrm>
                  <a:off x="7105031" y="4663316"/>
                  <a:ext cx="1803379"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−3</m:t>
                        </m:r>
                        <m:r>
                          <a:rPr lang="en-US" sz="2400" b="0" i="1" smtClean="0">
                            <a:latin typeface="Cambria Math" panose="02040503050406030204" pitchFamily="18" charset="0"/>
                          </a:rPr>
                          <m:t>−5=−8</m:t>
                        </m:r>
                      </m:oMath>
                    </m:oMathPara>
                  </a14:m>
                  <a:endParaRPr lang="en-US" sz="2400" dirty="0"/>
                </a:p>
              </p:txBody>
            </p:sp>
          </mc:Choice>
          <mc:Fallback xmlns="">
            <p:sp>
              <p:nvSpPr>
                <p:cNvPr id="9" name="TextBox 8">
                  <a:extLst>
                    <a:ext uri="{FF2B5EF4-FFF2-40B4-BE49-F238E27FC236}">
                      <a16:creationId xmlns:a16="http://schemas.microsoft.com/office/drawing/2014/main" id="{7AAC505E-FD29-4AA0-81A6-54F3782519C5}"/>
                    </a:ext>
                  </a:extLst>
                </p:cNvPr>
                <p:cNvSpPr txBox="1">
                  <a:spLocks noRot="1" noChangeAspect="1" noMove="1" noResize="1" noEditPoints="1" noAdjustHandles="1" noChangeArrowheads="1" noChangeShapeType="1" noTextEdit="1"/>
                </p:cNvSpPr>
                <p:nvPr/>
              </p:nvSpPr>
              <p:spPr>
                <a:xfrm>
                  <a:off x="7105031" y="4663316"/>
                  <a:ext cx="1803379" cy="369332"/>
                </a:xfrm>
                <a:prstGeom prst="rect">
                  <a:avLst/>
                </a:prstGeom>
                <a:blipFill>
                  <a:blip r:embed="rId6"/>
                  <a:stretch>
                    <a:fillRect l="-678" r="-3729" b="-6557"/>
                  </a:stretch>
                </a:blipFill>
              </p:spPr>
              <p:txBody>
                <a:bodyPr/>
                <a:lstStyle/>
                <a:p>
                  <a:r>
                    <a:rPr lang="en-US">
                      <a:noFill/>
                    </a:rPr>
                    <a:t> </a:t>
                  </a:r>
                </a:p>
              </p:txBody>
            </p:sp>
          </mc:Fallback>
        </mc:AlternateContent>
        <p:sp>
          <p:nvSpPr>
            <p:cNvPr id="10" name="Rectangle 9">
              <a:extLst>
                <a:ext uri="{FF2B5EF4-FFF2-40B4-BE49-F238E27FC236}">
                  <a16:creationId xmlns:a16="http://schemas.microsoft.com/office/drawing/2014/main" id="{AFC7A148-37CF-4092-B4AA-AFD2E2B01A26}"/>
                </a:ext>
              </a:extLst>
            </p:cNvPr>
            <p:cNvSpPr/>
            <p:nvPr/>
          </p:nvSpPr>
          <p:spPr>
            <a:xfrm>
              <a:off x="5232975" y="4663316"/>
              <a:ext cx="1726050" cy="369332"/>
            </a:xfrm>
            <a:prstGeom prst="rect">
              <a:avLst/>
            </a:prstGeom>
          </p:spPr>
          <p:txBody>
            <a:bodyPr wrap="none">
              <a:spAutoFit/>
            </a:bodyPr>
            <a:lstStyle/>
            <a:p>
              <a:r>
                <a:rPr lang="en-US" dirty="0"/>
                <a:t>or (equivalently)</a:t>
              </a:r>
            </a:p>
          </p:txBody>
        </p:sp>
      </p:grpSp>
      <p:sp>
        <p:nvSpPr>
          <p:cNvPr id="7" name="Rectangle 6">
            <a:extLst>
              <a:ext uri="{FF2B5EF4-FFF2-40B4-BE49-F238E27FC236}">
                <a16:creationId xmlns:a16="http://schemas.microsoft.com/office/drawing/2014/main" id="{A824E17C-9219-4BBE-80F5-DA2EDA2EC5B9}"/>
              </a:ext>
            </a:extLst>
          </p:cNvPr>
          <p:cNvSpPr/>
          <p:nvPr/>
        </p:nvSpPr>
        <p:spPr>
          <a:xfrm>
            <a:off x="3048000" y="5012961"/>
            <a:ext cx="6096000" cy="923330"/>
          </a:xfrm>
          <a:prstGeom prst="rect">
            <a:avLst/>
          </a:prstGeom>
        </p:spPr>
        <p:txBody>
          <a:bodyPr>
            <a:spAutoFit/>
          </a:bodyPr>
          <a:lstStyle/>
          <a:p>
            <a:r>
              <a:rPr lang="en-US" dirty="0"/>
              <a:t>Notice: This is equivalent to taking the absolute value of both numbers, adding them, and then adding a negative sign to the answer.</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CEE2442-48B2-4884-A180-9BF3EBBD5F8F}"/>
                  </a:ext>
                </a:extLst>
              </p:cNvPr>
              <p:cNvSpPr txBox="1"/>
              <p:nvPr/>
            </p:nvSpPr>
            <p:spPr>
              <a:xfrm>
                <a:off x="3619905" y="5955084"/>
                <a:ext cx="495219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−5</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−5</m:t>
                              </m:r>
                            </m:e>
                          </m:d>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3+5</m:t>
                          </m:r>
                        </m:e>
                      </m:d>
                      <m:r>
                        <a:rPr lang="en-US" b="0" i="1" smtClean="0">
                          <a:latin typeface="Cambria Math" panose="02040503050406030204" pitchFamily="18" charset="0"/>
                        </a:rPr>
                        <m:t>=−8</m:t>
                      </m:r>
                    </m:oMath>
                  </m:oMathPara>
                </a14:m>
                <a:endParaRPr lang="en-US" dirty="0"/>
              </a:p>
            </p:txBody>
          </p:sp>
        </mc:Choice>
        <mc:Fallback xmlns="">
          <p:sp>
            <p:nvSpPr>
              <p:cNvPr id="11" name="TextBox 10">
                <a:extLst>
                  <a:ext uri="{FF2B5EF4-FFF2-40B4-BE49-F238E27FC236}">
                    <a16:creationId xmlns:a16="http://schemas.microsoft.com/office/drawing/2014/main" id="{ACEE2442-48B2-4884-A180-9BF3EBBD5F8F}"/>
                  </a:ext>
                </a:extLst>
              </p:cNvPr>
              <p:cNvSpPr txBox="1">
                <a:spLocks noRot="1" noChangeAspect="1" noMove="1" noResize="1" noEditPoints="1" noAdjustHandles="1" noChangeArrowheads="1" noChangeShapeType="1" noTextEdit="1"/>
              </p:cNvSpPr>
              <p:nvPr/>
            </p:nvSpPr>
            <p:spPr>
              <a:xfrm>
                <a:off x="3619905" y="5955084"/>
                <a:ext cx="4952190" cy="276999"/>
              </a:xfrm>
              <a:prstGeom prst="rect">
                <a:avLst/>
              </a:prstGeom>
              <a:blipFill>
                <a:blip r:embed="rId7"/>
                <a:stretch>
                  <a:fillRect r="-616" b="-8889"/>
                </a:stretch>
              </a:blipFill>
            </p:spPr>
            <p:txBody>
              <a:bodyPr/>
              <a:lstStyle/>
              <a:p>
                <a:r>
                  <a:rPr lang="en-US">
                    <a:noFill/>
                  </a:rPr>
                  <a:t> </a:t>
                </a:r>
              </a:p>
            </p:txBody>
          </p:sp>
        </mc:Fallback>
      </mc:AlternateContent>
    </p:spTree>
    <p:extLst>
      <p:ext uri="{BB962C8B-B14F-4D97-AF65-F5344CB8AC3E}">
        <p14:creationId xmlns:p14="http://schemas.microsoft.com/office/powerpoint/2010/main" val="13369950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mj-lt"/>
              </a:rPr>
              <a:t>Sales</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dirty="0"/>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dirty="0">
                <a:solidFill>
                  <a:schemeClr val="accent1"/>
                </a:solidFill>
              </a:rPr>
              <a:t>sale price </a:t>
            </a:r>
            <a:r>
              <a:rPr lang="en-US" sz="2400" dirty="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dirty="0">
                <a:solidFill>
                  <a:schemeClr val="accent1"/>
                </a:solidFill>
              </a:rPr>
              <a:t>discount</a:t>
            </a:r>
            <a:r>
              <a:rPr lang="en-US" sz="2400" dirty="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dirty="0">
                <a:solidFill>
                  <a:schemeClr val="accent1"/>
                </a:solidFill>
              </a:rPr>
              <a:t>rate of discount </a:t>
            </a:r>
            <a:r>
              <a:rPr lang="en-US" sz="2400" dirty="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dirty="0"/>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dirty="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dirty="0">
                <a:solidFill>
                  <a:schemeClr val="accent6">
                    <a:lumMod val="75000"/>
                  </a:schemeClr>
                </a:solidFill>
              </a:rPr>
              <a:t>Save: $240</a:t>
            </a:r>
          </a:p>
        </p:txBody>
      </p:sp>
      <p:pic>
        <p:nvPicPr>
          <p:cNvPr id="5" name="Graphic 4" descr="Tag">
            <a:extLst>
              <a:ext uri="{FF2B5EF4-FFF2-40B4-BE49-F238E27FC236}">
                <a16:creationId xmlns:a16="http://schemas.microsoft.com/office/drawing/2014/main" id="{BEC50498-BAE4-4ED3-9E8A-4E5F161AE9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dirty="0"/>
              <a:t>Tax charged on the actual selling price of goods sold by retailers</a:t>
            </a:r>
          </a:p>
        </p:txBody>
      </p:sp>
      <p:pic>
        <p:nvPicPr>
          <p:cNvPr id="3" name="Graphic 2" descr="Coins">
            <a:extLst>
              <a:ext uri="{FF2B5EF4-FFF2-40B4-BE49-F238E27FC236}">
                <a16:creationId xmlns:a16="http://schemas.microsoft.com/office/drawing/2014/main" id="{BD73E7FD-0550-4D63-BA42-BFAAA202B0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dirty="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dirty="0">
                <a:solidFill>
                  <a:schemeClr val="accent6">
                    <a:lumMod val="75000"/>
                  </a:schemeClr>
                </a:solidFill>
              </a:rPr>
              <a:t>Total: $952.94</a:t>
            </a:r>
          </a:p>
        </p:txBody>
      </p:sp>
      <p:pic>
        <p:nvPicPr>
          <p:cNvPr id="6" name="Graphic 5" descr="Laptop">
            <a:extLst>
              <a:ext uri="{FF2B5EF4-FFF2-40B4-BE49-F238E27FC236}">
                <a16:creationId xmlns:a16="http://schemas.microsoft.com/office/drawing/2014/main" id="{2B18868B-DE68-405D-A7E6-8A5F3F9EFE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EF575B31-AEAE-43A0-BBCE-17780E6BDC3E}"/>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dirty="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dirty="0"/>
              <a:t>DEPRECIATION</a:t>
            </a:r>
          </a:p>
        </p:txBody>
      </p:sp>
    </p:spTree>
    <p:extLst>
      <p:ext uri="{BB962C8B-B14F-4D97-AF65-F5344CB8AC3E}">
        <p14:creationId xmlns:p14="http://schemas.microsoft.com/office/powerpoint/2010/main" val="46499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descr="Tag">
            <a:extLst>
              <a:ext uri="{FF2B5EF4-FFF2-40B4-BE49-F238E27FC236}">
                <a16:creationId xmlns:a16="http://schemas.microsoft.com/office/drawing/2014/main" id="{EBDB820C-B31B-47D1-A2AA-A66CE69B7F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2174" y="1684085"/>
            <a:ext cx="914400" cy="91440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 Appreciation</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a:off x="6327170" y="2189366"/>
            <a:ext cx="538698" cy="818237"/>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Shopping cart">
            <a:extLst>
              <a:ext uri="{FF2B5EF4-FFF2-40B4-BE49-F238E27FC236}">
                <a16:creationId xmlns:a16="http://schemas.microsoft.com/office/drawing/2014/main" id="{947BC98F-B6FB-4045-B65A-052592C5C2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3916" y="1863027"/>
            <a:ext cx="1470916" cy="147091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F77F03E-B942-4EB7-8B43-177F6C1B6DBD}"/>
                  </a:ext>
                </a:extLst>
              </p:cNvPr>
              <p:cNvSpPr txBox="1"/>
              <p:nvPr/>
            </p:nvSpPr>
            <p:spPr>
              <a:xfrm>
                <a:off x="4147133" y="4022501"/>
                <a:ext cx="3897734" cy="81823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900−500</m:t>
                          </m:r>
                        </m:num>
                        <m:den>
                          <m:r>
                            <a:rPr lang="en-US" sz="2800" b="0" i="1" smtClean="0">
                              <a:latin typeface="Cambria Math" panose="02040503050406030204" pitchFamily="18" charset="0"/>
                            </a:rPr>
                            <m:t>500</m:t>
                          </m:r>
                        </m:den>
                      </m:f>
                      <m:r>
                        <a:rPr lang="en-US" sz="2800" i="1" smtClean="0">
                          <a:solidFill>
                            <a:srgbClr val="C00000"/>
                          </a:solidFill>
                          <a:latin typeface="Cambria Math" panose="02040503050406030204" pitchFamily="18" charset="0"/>
                          <a:ea typeface="Cambria Math" panose="02040503050406030204" pitchFamily="18" charset="0"/>
                        </a:rPr>
                        <m:t>×</m:t>
                      </m:r>
                      <m:r>
                        <a:rPr lang="en-US" sz="2800" b="0" i="1" smtClean="0">
                          <a:solidFill>
                            <a:srgbClr val="C00000"/>
                          </a:solidFill>
                          <a:latin typeface="Cambria Math" panose="02040503050406030204" pitchFamily="18" charset="0"/>
                          <a:ea typeface="Cambria Math" panose="02040503050406030204" pitchFamily="18" charset="0"/>
                        </a:rPr>
                        <m:t>100</m:t>
                      </m:r>
                      <m:r>
                        <a:rPr lang="en-US" sz="2800" b="0" i="1" smtClean="0">
                          <a:latin typeface="Cambria Math" panose="02040503050406030204" pitchFamily="18" charset="0"/>
                          <a:ea typeface="Cambria Math" panose="02040503050406030204" pitchFamily="18" charset="0"/>
                        </a:rPr>
                        <m:t>=80%</m:t>
                      </m:r>
                    </m:oMath>
                  </m:oMathPara>
                </a14:m>
                <a:endParaRPr lang="en-US" sz="2800" dirty="0"/>
              </a:p>
            </p:txBody>
          </p:sp>
        </mc:Choice>
        <mc:Fallback xmlns="">
          <p:sp>
            <p:nvSpPr>
              <p:cNvPr id="10" name="TextBox 9">
                <a:extLst>
                  <a:ext uri="{FF2B5EF4-FFF2-40B4-BE49-F238E27FC236}">
                    <a16:creationId xmlns:a16="http://schemas.microsoft.com/office/drawing/2014/main" id="{2F77F03E-B942-4EB7-8B43-177F6C1B6DBD}"/>
                  </a:ext>
                </a:extLst>
              </p:cNvPr>
              <p:cNvSpPr txBox="1">
                <a:spLocks noRot="1" noChangeAspect="1" noMove="1" noResize="1" noEditPoints="1" noAdjustHandles="1" noChangeArrowheads="1" noChangeShapeType="1" noTextEdit="1"/>
              </p:cNvSpPr>
              <p:nvPr/>
            </p:nvSpPr>
            <p:spPr>
              <a:xfrm>
                <a:off x="4147133" y="4022501"/>
                <a:ext cx="3897734" cy="81823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46175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descr="Tag">
            <a:extLst>
              <a:ext uri="{FF2B5EF4-FFF2-40B4-BE49-F238E27FC236}">
                <a16:creationId xmlns:a16="http://schemas.microsoft.com/office/drawing/2014/main" id="{EBDB820C-B31B-47D1-A2AA-A66CE69B7F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2174" y="1684085"/>
            <a:ext cx="914400" cy="91440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 Depreciation</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flipV="1">
            <a:off x="6327170" y="2189366"/>
            <a:ext cx="538698" cy="818237"/>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Shopping cart">
            <a:extLst>
              <a:ext uri="{FF2B5EF4-FFF2-40B4-BE49-F238E27FC236}">
                <a16:creationId xmlns:a16="http://schemas.microsoft.com/office/drawing/2014/main" id="{947BC98F-B6FB-4045-B65A-052592C5C2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3916" y="1863027"/>
            <a:ext cx="1470916" cy="147091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F77F03E-B942-4EB7-8B43-177F6C1B6DBD}"/>
                  </a:ext>
                </a:extLst>
              </p:cNvPr>
              <p:cNvSpPr txBox="1"/>
              <p:nvPr/>
            </p:nvSpPr>
            <p:spPr>
              <a:xfrm>
                <a:off x="4013282" y="4059060"/>
                <a:ext cx="4165436" cy="81823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500−900</m:t>
                          </m:r>
                        </m:num>
                        <m:den>
                          <m:r>
                            <a:rPr lang="en-US" sz="2800" b="0" i="1" smtClean="0">
                              <a:latin typeface="Cambria Math" panose="02040503050406030204" pitchFamily="18" charset="0"/>
                            </a:rPr>
                            <m:t>900</m:t>
                          </m:r>
                        </m:den>
                      </m:f>
                      <m:r>
                        <a:rPr lang="en-US" sz="2800" i="1" smtClean="0">
                          <a:solidFill>
                            <a:srgbClr val="C00000"/>
                          </a:solidFill>
                          <a:latin typeface="Cambria Math" panose="02040503050406030204" pitchFamily="18" charset="0"/>
                          <a:ea typeface="Cambria Math" panose="02040503050406030204" pitchFamily="18" charset="0"/>
                        </a:rPr>
                        <m:t>×</m:t>
                      </m:r>
                      <m:r>
                        <a:rPr lang="en-US" sz="2800" b="0" i="1" smtClean="0">
                          <a:solidFill>
                            <a:srgbClr val="C00000"/>
                          </a:solidFill>
                          <a:latin typeface="Cambria Math" panose="02040503050406030204" pitchFamily="18" charset="0"/>
                          <a:ea typeface="Cambria Math" panose="02040503050406030204" pitchFamily="18" charset="0"/>
                        </a:rPr>
                        <m:t>100</m:t>
                      </m:r>
                      <m:r>
                        <a:rPr lang="en-US" sz="2800" b="0" i="1" smtClean="0">
                          <a:latin typeface="Cambria Math" panose="02040503050406030204" pitchFamily="18" charset="0"/>
                          <a:ea typeface="Cambria Math" panose="02040503050406030204" pitchFamily="18" charset="0"/>
                        </a:rPr>
                        <m:t>=−44%</m:t>
                      </m:r>
                    </m:oMath>
                  </m:oMathPara>
                </a14:m>
                <a:endParaRPr lang="en-US" sz="2800" dirty="0"/>
              </a:p>
            </p:txBody>
          </p:sp>
        </mc:Choice>
        <mc:Fallback xmlns="">
          <p:sp>
            <p:nvSpPr>
              <p:cNvPr id="10" name="TextBox 9">
                <a:extLst>
                  <a:ext uri="{FF2B5EF4-FFF2-40B4-BE49-F238E27FC236}">
                    <a16:creationId xmlns:a16="http://schemas.microsoft.com/office/drawing/2014/main" id="{2F77F03E-B942-4EB7-8B43-177F6C1B6DBD}"/>
                  </a:ext>
                </a:extLst>
              </p:cNvPr>
              <p:cNvSpPr txBox="1">
                <a:spLocks noRot="1" noChangeAspect="1" noMove="1" noResize="1" noEditPoints="1" noAdjustHandles="1" noChangeArrowheads="1" noChangeShapeType="1" noTextEdit="1"/>
              </p:cNvSpPr>
              <p:nvPr/>
            </p:nvSpPr>
            <p:spPr>
              <a:xfrm>
                <a:off x="4013282" y="4059060"/>
                <a:ext cx="4165436" cy="81823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33717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6938"/>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Linear Equations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696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3696A8A-AA56-4819-BA8B-F767AE8451B8}"/>
              </a:ext>
            </a:extLst>
          </p:cNvPr>
          <p:cNvSpPr txBox="1"/>
          <p:nvPr/>
        </p:nvSpPr>
        <p:spPr>
          <a:xfrm>
            <a:off x="4414192" y="2095929"/>
            <a:ext cx="3363613" cy="646331"/>
          </a:xfrm>
          <a:prstGeom prst="rect">
            <a:avLst/>
          </a:prstGeom>
          <a:noFill/>
        </p:spPr>
        <p:txBody>
          <a:bodyPr wrap="none" rtlCol="0">
            <a:spAutoFit/>
          </a:bodyPr>
          <a:lstStyle/>
          <a:p>
            <a:r>
              <a:rPr lang="en-US" sz="3600" b="1" dirty="0"/>
              <a:t>Linear Equations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874FFDA-F5FD-417A-B134-587389864F39}"/>
                  </a:ext>
                </a:extLst>
              </p:cNvPr>
              <p:cNvSpPr txBox="1"/>
              <p:nvPr/>
            </p:nvSpPr>
            <p:spPr>
              <a:xfrm>
                <a:off x="4422143" y="2981535"/>
                <a:ext cx="3355662"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𝑎𝑥</m:t>
                      </m:r>
                      <m:r>
                        <a:rPr lang="en-US" sz="3600" b="0" i="1" smtClean="0">
                          <a:latin typeface="Cambria Math" panose="02040503050406030204" pitchFamily="18" charset="0"/>
                        </a:rPr>
                        <m:t>+</m:t>
                      </m:r>
                      <m:r>
                        <a:rPr lang="en-US" sz="3600" b="0" i="1" smtClean="0">
                          <a:latin typeface="Cambria Math" panose="02040503050406030204" pitchFamily="18" charset="0"/>
                        </a:rPr>
                        <m:t>𝑏</m:t>
                      </m:r>
                      <m:r>
                        <a:rPr lang="en-US" sz="3600" b="0" i="1" smtClean="0">
                          <a:latin typeface="Cambria Math" panose="02040503050406030204" pitchFamily="18" charset="0"/>
                        </a:rPr>
                        <m:t>=</m:t>
                      </m:r>
                      <m:r>
                        <a:rPr lang="en-US" sz="3600" b="0" i="1" smtClean="0">
                          <a:latin typeface="Cambria Math" panose="02040503050406030204" pitchFamily="18" charset="0"/>
                        </a:rPr>
                        <m:t>𝑐𝑑</m:t>
                      </m:r>
                      <m:r>
                        <a:rPr lang="en-US" sz="3600" b="0" i="1" smtClean="0">
                          <a:latin typeface="Cambria Math" panose="02040503050406030204" pitchFamily="18" charset="0"/>
                        </a:rPr>
                        <m:t>+</m:t>
                      </m:r>
                      <m:r>
                        <a:rPr lang="en-US" sz="3600" b="0" i="1" smtClean="0">
                          <a:latin typeface="Cambria Math" panose="02040503050406030204" pitchFamily="18" charset="0"/>
                        </a:rPr>
                        <m:t>𝑑</m:t>
                      </m:r>
                    </m:oMath>
                  </m:oMathPara>
                </a14:m>
                <a:endParaRPr lang="en-US" sz="3600" dirty="0"/>
              </a:p>
            </p:txBody>
          </p:sp>
        </mc:Choice>
        <mc:Fallback xmlns="">
          <p:sp>
            <p:nvSpPr>
              <p:cNvPr id="3" name="TextBox 2">
                <a:extLst>
                  <a:ext uri="{FF2B5EF4-FFF2-40B4-BE49-F238E27FC236}">
                    <a16:creationId xmlns:a16="http://schemas.microsoft.com/office/drawing/2014/main" id="{C874FFDA-F5FD-417A-B134-587389864F39}"/>
                  </a:ext>
                </a:extLst>
              </p:cNvPr>
              <p:cNvSpPr txBox="1">
                <a:spLocks noRot="1" noChangeAspect="1" noMove="1" noResize="1" noEditPoints="1" noAdjustHandles="1" noChangeArrowheads="1" noChangeShapeType="1" noTextEdit="1"/>
              </p:cNvSpPr>
              <p:nvPr/>
            </p:nvSpPr>
            <p:spPr>
              <a:xfrm>
                <a:off x="4422143" y="2981535"/>
                <a:ext cx="3355662" cy="55399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9616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90FAC45-E633-4987-ABF6-83E8E81E3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grpSp>
        <p:nvGrpSpPr>
          <p:cNvPr id="9" name="Group 8">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3637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3</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dirty="0"/>
              <a:t>Case 3: Adding one positive and one negative number</a:t>
            </a:r>
          </a:p>
        </p:txBody>
      </p:sp>
      <p:pic>
        <p:nvPicPr>
          <p:cNvPr id="7" name="Picture 6">
            <a:extLst>
              <a:ext uri="{FF2B5EF4-FFF2-40B4-BE49-F238E27FC236}">
                <a16:creationId xmlns:a16="http://schemas.microsoft.com/office/drawing/2014/main" id="{CB637AC8-A0C5-47E9-9746-B36913390BE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a:extLst>
              <a:ext uri="{FF2B5EF4-FFF2-40B4-BE49-F238E27FC236}">
                <a16:creationId xmlns:a16="http://schemas.microsoft.com/office/drawing/2014/main" id="{C61A0600-AFEE-4BFC-8BA9-3AAF9709F2D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3458602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Parentheses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984245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Multiple Variables: Substitution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A129EA08-58A1-41B5-B14E-7C464D7EF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662" y="1711945"/>
            <a:ext cx="2800000" cy="1057143"/>
          </a:xfrm>
          <a:prstGeom prst="rect">
            <a:avLst/>
          </a:prstGeom>
        </p:spPr>
      </p:pic>
      <p:pic>
        <p:nvPicPr>
          <p:cNvPr id="5" name="Picture 4">
            <a:extLst>
              <a:ext uri="{FF2B5EF4-FFF2-40B4-BE49-F238E27FC236}">
                <a16:creationId xmlns:a16="http://schemas.microsoft.com/office/drawing/2014/main" id="{BB0F28E7-6B6B-450E-8CDF-B57E2709BA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9386" y="1383374"/>
            <a:ext cx="3380952" cy="1714286"/>
          </a:xfrm>
          <a:prstGeom prst="rect">
            <a:avLst/>
          </a:prstGeom>
        </p:spPr>
      </p:pic>
      <p:pic>
        <p:nvPicPr>
          <p:cNvPr id="7" name="Picture 6">
            <a:extLst>
              <a:ext uri="{FF2B5EF4-FFF2-40B4-BE49-F238E27FC236}">
                <a16:creationId xmlns:a16="http://schemas.microsoft.com/office/drawing/2014/main" id="{2317C107-D6CF-4E91-A3CA-64332C2AFC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1662" y="4088913"/>
            <a:ext cx="2942857" cy="1933333"/>
          </a:xfrm>
          <a:prstGeom prst="rect">
            <a:avLst/>
          </a:prstGeom>
        </p:spPr>
      </p:pic>
      <p:pic>
        <p:nvPicPr>
          <p:cNvPr id="9" name="Picture 8">
            <a:extLst>
              <a:ext uri="{FF2B5EF4-FFF2-40B4-BE49-F238E27FC236}">
                <a16:creationId xmlns:a16="http://schemas.microsoft.com/office/drawing/2014/main" id="{C20ECA64-DE59-4A67-819F-1BDAEE302A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7483" y="4109295"/>
            <a:ext cx="1923810" cy="1228571"/>
          </a:xfrm>
          <a:prstGeom prst="rect">
            <a:avLst/>
          </a:prstGeom>
        </p:spPr>
      </p:pic>
      <p:sp>
        <p:nvSpPr>
          <p:cNvPr id="18" name="TextBox 17">
            <a:extLst>
              <a:ext uri="{FF2B5EF4-FFF2-40B4-BE49-F238E27FC236}">
                <a16:creationId xmlns:a16="http://schemas.microsoft.com/office/drawing/2014/main" id="{6CD2FD7E-AD8C-4257-9A62-64435225AE1B}"/>
              </a:ext>
            </a:extLst>
          </p:cNvPr>
          <p:cNvSpPr txBox="1"/>
          <p:nvPr/>
        </p:nvSpPr>
        <p:spPr>
          <a:xfrm>
            <a:off x="1496604" y="1398448"/>
            <a:ext cx="542136" cy="646331"/>
          </a:xfrm>
          <a:prstGeom prst="rect">
            <a:avLst/>
          </a:prstGeom>
          <a:noFill/>
          <a:ln w="38100">
            <a:solidFill>
              <a:schemeClr val="accent2"/>
            </a:solidFill>
          </a:ln>
        </p:spPr>
        <p:txBody>
          <a:bodyPr wrap="none" rtlCol="0">
            <a:spAutoFit/>
          </a:bodyPr>
          <a:lstStyle/>
          <a:p>
            <a:pPr algn="ctr"/>
            <a:r>
              <a:rPr lang="en-US" sz="3600" b="1" dirty="0">
                <a:solidFill>
                  <a:schemeClr val="accent2">
                    <a:lumMod val="50000"/>
                  </a:schemeClr>
                </a:solidFill>
              </a:rPr>
              <a:t>1.</a:t>
            </a:r>
          </a:p>
        </p:txBody>
      </p:sp>
      <p:sp>
        <p:nvSpPr>
          <p:cNvPr id="21" name="TextBox 20">
            <a:extLst>
              <a:ext uri="{FF2B5EF4-FFF2-40B4-BE49-F238E27FC236}">
                <a16:creationId xmlns:a16="http://schemas.microsoft.com/office/drawing/2014/main" id="{5A1F25FC-BC35-4B98-8CDA-9B9AF154E3E4}"/>
              </a:ext>
            </a:extLst>
          </p:cNvPr>
          <p:cNvSpPr txBox="1"/>
          <p:nvPr/>
        </p:nvSpPr>
        <p:spPr>
          <a:xfrm>
            <a:off x="6368318" y="1398447"/>
            <a:ext cx="542136" cy="646331"/>
          </a:xfrm>
          <a:prstGeom prst="rect">
            <a:avLst/>
          </a:prstGeom>
          <a:noFill/>
          <a:ln w="38100">
            <a:solidFill>
              <a:schemeClr val="accent2"/>
            </a:solidFill>
          </a:ln>
        </p:spPr>
        <p:txBody>
          <a:bodyPr wrap="none" rtlCol="0">
            <a:spAutoFit/>
          </a:bodyPr>
          <a:lstStyle/>
          <a:p>
            <a:pPr algn="ctr"/>
            <a:r>
              <a:rPr lang="en-US" sz="3600" b="1" dirty="0">
                <a:solidFill>
                  <a:schemeClr val="accent2">
                    <a:lumMod val="50000"/>
                  </a:schemeClr>
                </a:solidFill>
              </a:rPr>
              <a:t>2.</a:t>
            </a:r>
          </a:p>
        </p:txBody>
      </p:sp>
      <p:sp>
        <p:nvSpPr>
          <p:cNvPr id="22" name="TextBox 21">
            <a:extLst>
              <a:ext uri="{FF2B5EF4-FFF2-40B4-BE49-F238E27FC236}">
                <a16:creationId xmlns:a16="http://schemas.microsoft.com/office/drawing/2014/main" id="{CECD5435-D440-4D43-9CB8-88CC18888041}"/>
              </a:ext>
            </a:extLst>
          </p:cNvPr>
          <p:cNvSpPr txBox="1"/>
          <p:nvPr/>
        </p:nvSpPr>
        <p:spPr>
          <a:xfrm>
            <a:off x="1496604" y="3847082"/>
            <a:ext cx="542136" cy="646331"/>
          </a:xfrm>
          <a:prstGeom prst="rect">
            <a:avLst/>
          </a:prstGeom>
          <a:noFill/>
          <a:ln w="38100">
            <a:solidFill>
              <a:schemeClr val="accent2"/>
            </a:solidFill>
          </a:ln>
        </p:spPr>
        <p:txBody>
          <a:bodyPr wrap="square" rtlCol="0">
            <a:spAutoFit/>
          </a:bodyPr>
          <a:lstStyle/>
          <a:p>
            <a:pPr algn="ctr"/>
            <a:r>
              <a:rPr lang="en-US" sz="3600" b="1" dirty="0">
                <a:solidFill>
                  <a:schemeClr val="accent2">
                    <a:lumMod val="50000"/>
                  </a:schemeClr>
                </a:solidFill>
              </a:rPr>
              <a:t>3.</a:t>
            </a:r>
          </a:p>
        </p:txBody>
      </p:sp>
      <p:sp>
        <p:nvSpPr>
          <p:cNvPr id="23" name="TextBox 22">
            <a:extLst>
              <a:ext uri="{FF2B5EF4-FFF2-40B4-BE49-F238E27FC236}">
                <a16:creationId xmlns:a16="http://schemas.microsoft.com/office/drawing/2014/main" id="{7B1EBBE9-2D21-4956-8F8D-739509263D60}"/>
              </a:ext>
            </a:extLst>
          </p:cNvPr>
          <p:cNvSpPr txBox="1"/>
          <p:nvPr/>
        </p:nvSpPr>
        <p:spPr>
          <a:xfrm>
            <a:off x="6368318" y="3847082"/>
            <a:ext cx="542136" cy="646331"/>
          </a:xfrm>
          <a:prstGeom prst="rect">
            <a:avLst/>
          </a:prstGeom>
          <a:noFill/>
          <a:ln w="38100">
            <a:solidFill>
              <a:schemeClr val="accent2"/>
            </a:solidFill>
          </a:ln>
        </p:spPr>
        <p:txBody>
          <a:bodyPr wrap="square" rtlCol="0">
            <a:spAutoFit/>
          </a:bodyPr>
          <a:lstStyle/>
          <a:p>
            <a:pPr algn="ctr"/>
            <a:r>
              <a:rPr lang="en-US" sz="3600" b="1" dirty="0">
                <a:solidFill>
                  <a:schemeClr val="accent2">
                    <a:lumMod val="50000"/>
                  </a:schemeClr>
                </a:solidFill>
              </a:rPr>
              <a:t>4.</a:t>
            </a:r>
          </a:p>
        </p:txBody>
      </p:sp>
    </p:spTree>
    <p:extLst>
      <p:ext uri="{BB962C8B-B14F-4D97-AF65-F5344CB8AC3E}">
        <p14:creationId xmlns:p14="http://schemas.microsoft.com/office/powerpoint/2010/main" val="1998635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3776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Graphing</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1730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5BC3EC49-0AFD-4774-BA86-F0A505308AE9}"/>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181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Circle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242815E-53A8-4FA1-A1F4-AD9BD0EE3FE1}"/>
              </a:ext>
            </a:extLst>
          </p:cNvPr>
          <p:cNvPicPr>
            <a:picLocks noChangeAspect="1"/>
          </p:cNvPicPr>
          <p:nvPr/>
        </p:nvPicPr>
        <p:blipFill>
          <a:blip r:embed="rId3"/>
          <a:stretch>
            <a:fillRect/>
          </a:stretch>
        </p:blipFill>
        <p:spPr>
          <a:xfrm>
            <a:off x="3127872" y="1307572"/>
            <a:ext cx="5936255" cy="4719958"/>
          </a:xfrm>
          <a:prstGeom prst="rect">
            <a:avLst/>
          </a:prstGeom>
        </p:spPr>
      </p:pic>
      <p:sp>
        <p:nvSpPr>
          <p:cNvPr id="3" name="TextBox 2">
            <a:extLst>
              <a:ext uri="{FF2B5EF4-FFF2-40B4-BE49-F238E27FC236}">
                <a16:creationId xmlns:a16="http://schemas.microsoft.com/office/drawing/2014/main" id="{B45F8954-FEB2-4D73-8A9E-BE4E8386634D}"/>
              </a:ext>
            </a:extLst>
          </p:cNvPr>
          <p:cNvSpPr txBox="1"/>
          <p:nvPr/>
        </p:nvSpPr>
        <p:spPr>
          <a:xfrm>
            <a:off x="4952545" y="6027530"/>
            <a:ext cx="2286908" cy="369332"/>
          </a:xfrm>
          <a:prstGeom prst="rect">
            <a:avLst/>
          </a:prstGeom>
          <a:noFill/>
        </p:spPr>
        <p:txBody>
          <a:bodyPr wrap="none" rtlCol="0">
            <a:spAutoFit/>
          </a:bodyPr>
          <a:lstStyle/>
          <a:p>
            <a:r>
              <a:rPr lang="en-US" b="1" dirty="0"/>
              <a:t>Total Income: $45,000</a:t>
            </a:r>
          </a:p>
        </p:txBody>
      </p:sp>
      <p:sp>
        <p:nvSpPr>
          <p:cNvPr id="6" name="TextBox 5">
            <a:extLst>
              <a:ext uri="{FF2B5EF4-FFF2-40B4-BE49-F238E27FC236}">
                <a16:creationId xmlns:a16="http://schemas.microsoft.com/office/drawing/2014/main" id="{CF996E1F-D472-46FE-828F-921FF129FEE0}"/>
              </a:ext>
            </a:extLst>
          </p:cNvPr>
          <p:cNvSpPr txBox="1"/>
          <p:nvPr/>
        </p:nvSpPr>
        <p:spPr>
          <a:xfrm>
            <a:off x="3543273" y="2152461"/>
            <a:ext cx="829073" cy="369332"/>
          </a:xfrm>
          <a:prstGeom prst="rect">
            <a:avLst/>
          </a:prstGeom>
          <a:noFill/>
        </p:spPr>
        <p:txBody>
          <a:bodyPr wrap="none" rtlCol="0">
            <a:spAutoFit/>
          </a:bodyPr>
          <a:lstStyle/>
          <a:p>
            <a:r>
              <a:rPr lang="en-US" b="1" dirty="0"/>
              <a:t>$9,000</a:t>
            </a:r>
          </a:p>
        </p:txBody>
      </p:sp>
      <p:sp>
        <p:nvSpPr>
          <p:cNvPr id="7" name="TextBox 6">
            <a:extLst>
              <a:ext uri="{FF2B5EF4-FFF2-40B4-BE49-F238E27FC236}">
                <a16:creationId xmlns:a16="http://schemas.microsoft.com/office/drawing/2014/main" id="{85132CA7-FBAE-4F35-9378-9E8522359B04}"/>
              </a:ext>
            </a:extLst>
          </p:cNvPr>
          <p:cNvSpPr txBox="1"/>
          <p:nvPr/>
        </p:nvSpPr>
        <p:spPr>
          <a:xfrm>
            <a:off x="3119856" y="4151542"/>
            <a:ext cx="829073" cy="369332"/>
          </a:xfrm>
          <a:prstGeom prst="rect">
            <a:avLst/>
          </a:prstGeom>
          <a:noFill/>
        </p:spPr>
        <p:txBody>
          <a:bodyPr wrap="none" rtlCol="0">
            <a:spAutoFit/>
          </a:bodyPr>
          <a:lstStyle/>
          <a:p>
            <a:r>
              <a:rPr lang="en-US" b="1" dirty="0"/>
              <a:t>$3,150</a:t>
            </a:r>
          </a:p>
        </p:txBody>
      </p:sp>
    </p:spTree>
    <p:extLst>
      <p:ext uri="{BB962C8B-B14F-4D97-AF65-F5344CB8AC3E}">
        <p14:creationId xmlns:p14="http://schemas.microsoft.com/office/powerpoint/2010/main" val="3018959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Line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3ECB3B7-38C2-4CCA-83EA-8BB2CF78D0F7}"/>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7697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Histograms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075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Quadrants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4046052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85F09E0F-DAD4-46BC-B2A7-FAC8FBBD81E7}"/>
                  </a:ext>
                </a:extLst>
              </p:cNvPr>
              <p:cNvSpPr txBox="1"/>
              <p:nvPr/>
            </p:nvSpPr>
            <p:spPr>
              <a:xfrm>
                <a:off x="762520" y="1500027"/>
                <a:ext cx="10666959" cy="461665"/>
              </a:xfrm>
              <a:prstGeom prst="rect">
                <a:avLst/>
              </a:prstGeom>
              <a:noFill/>
            </p:spPr>
            <p:txBody>
              <a:bodyPr wrap="none" rtlCol="0">
                <a:spAutoFit/>
              </a:bodyPr>
              <a:lstStyle/>
              <a:p>
                <a:r>
                  <a:rPr lang="en-US" sz="2400" dirty="0"/>
                  <a:t>Complete the table so that each ordered pair will satisfy the equation </a:t>
                </a:r>
                <a14:m>
                  <m:oMath xmlns:m="http://schemas.openxmlformats.org/officeDocument/2006/math">
                    <m:r>
                      <a:rPr lang="en-US" sz="2400" b="0" i="1" smtClean="0">
                        <a:latin typeface="Cambria Math" panose="02040503050406030204" pitchFamily="18" charset="0"/>
                      </a:rPr>
                      <m:t>𝑦</m:t>
                    </m:r>
                    <m:r>
                      <a:rPr lang="en-US" sz="2400" b="0" i="1" smtClean="0">
                        <a:latin typeface="Cambria Math" panose="02040503050406030204" pitchFamily="18" charset="0"/>
                      </a:rPr>
                      <m:t>=−3</m:t>
                    </m:r>
                    <m:r>
                      <a:rPr lang="en-US" sz="2400" b="0" i="1" smtClean="0">
                        <a:latin typeface="Cambria Math" panose="02040503050406030204" pitchFamily="18" charset="0"/>
                      </a:rPr>
                      <m:t>𝑥</m:t>
                    </m:r>
                    <m:r>
                      <a:rPr lang="en-US" sz="2400" b="0" i="1" smtClean="0">
                        <a:latin typeface="Cambria Math" panose="02040503050406030204" pitchFamily="18" charset="0"/>
                      </a:rPr>
                      <m:t>+1</m:t>
                    </m:r>
                  </m:oMath>
                </a14:m>
                <a:r>
                  <a:rPr lang="en-US" sz="2400" dirty="0"/>
                  <a:t>.</a:t>
                </a:r>
              </a:p>
            </p:txBody>
          </p:sp>
        </mc:Choice>
        <mc:Fallback xmlns="">
          <p:sp>
            <p:nvSpPr>
              <p:cNvPr id="2" name="TextBox 1">
                <a:extLst>
                  <a:ext uri="{FF2B5EF4-FFF2-40B4-BE49-F238E27FC236}">
                    <a16:creationId xmlns:a16="http://schemas.microsoft.com/office/drawing/2014/main" id="{85F09E0F-DAD4-46BC-B2A7-FAC8FBBD81E7}"/>
                  </a:ext>
                </a:extLst>
              </p:cNvPr>
              <p:cNvSpPr txBox="1">
                <a:spLocks noRot="1" noChangeAspect="1" noMove="1" noResize="1" noEditPoints="1" noAdjustHandles="1" noChangeArrowheads="1" noChangeShapeType="1" noTextEdit="1"/>
              </p:cNvSpPr>
              <p:nvPr/>
            </p:nvSpPr>
            <p:spPr>
              <a:xfrm>
                <a:off x="762520" y="1500027"/>
                <a:ext cx="10666959" cy="461665"/>
              </a:xfrm>
              <a:prstGeom prst="rect">
                <a:avLst/>
              </a:prstGeom>
              <a:blipFill>
                <a:blip r:embed="rId3"/>
                <a:stretch>
                  <a:fillRect l="-857"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nvGraphicFramePr>
            <p:xfrm>
              <a:off x="3060494" y="2693128"/>
              <a:ext cx="6071010" cy="2090166"/>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e>
                                </m:d>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84094203"/>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370840">
                    <a:tc>
                      <a:txBody>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Choice>
        <mc:Fallback xmlns="">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extLst>
                  <p:ext uri="{D42A27DB-BD31-4B8C-83A1-F6EECF244321}">
                    <p14:modId xmlns:p14="http://schemas.microsoft.com/office/powerpoint/2010/main" val="233128282"/>
                  </p:ext>
                </p:extLst>
              </p:nvPr>
            </p:nvGraphicFramePr>
            <p:xfrm>
              <a:off x="3060494" y="2693128"/>
              <a:ext cx="6071010" cy="2090166"/>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639" r="-237500" b="-4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88922" t="-1639" r="-110479" b="-4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172404" t="-1639" r="-820" b="-467213"/>
                          </a:stretch>
                        </a:blipFill>
                      </a:tcPr>
                    </a:tc>
                    <a:extLst>
                      <a:ext uri="{0D108BD9-81ED-4DB2-BD59-A6C34878D82A}">
                        <a16:rowId xmlns:a16="http://schemas.microsoft.com/office/drawing/2014/main" val="2284094203"/>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01639" r="-237500" b="-367213"/>
                          </a:stretch>
                        </a:blipFill>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88922" t="-201639" r="-110479" b="-2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606806">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84000" r="-237500" b="-63000"/>
                          </a:stretch>
                        </a:blipFill>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465574" r="-237500" b="-3279"/>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Fallback>
      </mc:AlternateContent>
    </p:spTree>
    <p:extLst>
      <p:ext uri="{BB962C8B-B14F-4D97-AF65-F5344CB8AC3E}">
        <p14:creationId xmlns:p14="http://schemas.microsoft.com/office/powerpoint/2010/main" val="33679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3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03DE4D8-40D8-4C41-A4A4-897BC32038D5}"/>
              </a:ext>
            </a:extLst>
          </p:cNvPr>
          <p:cNvSpPr/>
          <p:nvPr/>
        </p:nvSpPr>
        <p:spPr>
          <a:xfrm>
            <a:off x="1881188" y="1412916"/>
            <a:ext cx="7870553" cy="584775"/>
          </a:xfrm>
          <a:prstGeom prst="rect">
            <a:avLst/>
          </a:prstGeom>
        </p:spPr>
        <p:txBody>
          <a:bodyPr wrap="none">
            <a:spAutoFit/>
          </a:bodyPr>
          <a:lstStyle/>
          <a:p>
            <a:r>
              <a:rPr lang="en-US" sz="3200" dirty="0"/>
              <a:t>Rule for adding two numbers with unlike signs</a:t>
            </a:r>
          </a:p>
        </p:txBody>
      </p:sp>
      <p:sp>
        <p:nvSpPr>
          <p:cNvPr id="3" name="Rectangle 2">
            <a:extLst>
              <a:ext uri="{FF2B5EF4-FFF2-40B4-BE49-F238E27FC236}">
                <a16:creationId xmlns:a16="http://schemas.microsoft.com/office/drawing/2014/main" id="{2036D096-C909-409C-8B46-9D7616A9B784}"/>
              </a:ext>
            </a:extLst>
          </p:cNvPr>
          <p:cNvSpPr/>
          <p:nvPr/>
        </p:nvSpPr>
        <p:spPr>
          <a:xfrm>
            <a:off x="1881187" y="2272698"/>
            <a:ext cx="9897857" cy="830997"/>
          </a:xfrm>
          <a:prstGeom prst="rect">
            <a:avLst/>
          </a:prstGeom>
        </p:spPr>
        <p:txBody>
          <a:bodyPr wrap="square">
            <a:spAutoFit/>
          </a:bodyPr>
          <a:lstStyle/>
          <a:p>
            <a:pPr marL="342900" indent="-342900">
              <a:buFont typeface="+mj-lt"/>
              <a:buAutoNum type="arabicPeriod"/>
            </a:pPr>
            <a:r>
              <a:rPr lang="en-US" sz="2400" dirty="0"/>
              <a:t>Subtract the absolute value of the smaller number from the absolute value of the larger number</a:t>
            </a:r>
          </a:p>
        </p:txBody>
      </p:sp>
      <p:sp>
        <p:nvSpPr>
          <p:cNvPr id="4" name="Rectangle 3">
            <a:extLst>
              <a:ext uri="{FF2B5EF4-FFF2-40B4-BE49-F238E27FC236}">
                <a16:creationId xmlns:a16="http://schemas.microsoft.com/office/drawing/2014/main" id="{8B28EB18-60FE-4348-AFB9-9EA9AB1A74F0}"/>
              </a:ext>
            </a:extLst>
          </p:cNvPr>
          <p:cNvSpPr/>
          <p:nvPr/>
        </p:nvSpPr>
        <p:spPr>
          <a:xfrm>
            <a:off x="1881187" y="4062395"/>
            <a:ext cx="7830926" cy="461665"/>
          </a:xfrm>
          <a:prstGeom prst="rect">
            <a:avLst/>
          </a:prstGeom>
        </p:spPr>
        <p:txBody>
          <a:bodyPr wrap="none">
            <a:spAutoFit/>
          </a:bodyPr>
          <a:lstStyle/>
          <a:p>
            <a:pPr marL="457200" indent="-457200">
              <a:buFont typeface="+mj-lt"/>
              <a:buAutoNum type="arabicPeriod" startAt="2"/>
            </a:pPr>
            <a:r>
              <a:rPr lang="en-US" sz="2400" dirty="0"/>
              <a:t>Use the sign of the number with the larger absolute value</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5EDA971-D9B7-4967-A945-2B1CC45CB062}"/>
                  </a:ext>
                </a:extLst>
              </p:cNvPr>
              <p:cNvSpPr/>
              <p:nvPr/>
            </p:nvSpPr>
            <p:spPr>
              <a:xfrm>
                <a:off x="1881187" y="5561418"/>
                <a:ext cx="3819059" cy="461665"/>
              </a:xfrm>
              <a:prstGeom prst="rect">
                <a:avLst/>
              </a:prstGeom>
            </p:spPr>
            <p:txBody>
              <a:bodyPr wrap="none">
                <a:spAutoFit/>
              </a:bodyPr>
              <a:lstStyle/>
              <a:p>
                <a:r>
                  <a:rPr lang="en-US" sz="2400" dirty="0"/>
                  <a:t>Therefore, </a:t>
                </a:r>
                <a14:m>
                  <m:oMath xmlns:m="http://schemas.openxmlformats.org/officeDocument/2006/math">
                    <m:r>
                      <a:rPr lang="en-US" sz="2400" i="1" dirty="0" smtClean="0">
                        <a:latin typeface="Cambria Math" panose="02040503050406030204" pitchFamily="18" charset="0"/>
                      </a:rPr>
                      <m:t>5 + (−7) = −2</m:t>
                    </m:r>
                  </m:oMath>
                </a14:m>
                <a:endParaRPr lang="en-US" sz="2400" dirty="0"/>
              </a:p>
            </p:txBody>
          </p:sp>
        </mc:Choice>
        <mc:Fallback xmlns="">
          <p:sp>
            <p:nvSpPr>
              <p:cNvPr id="5" name="Rectangle 4">
                <a:extLst>
                  <a:ext uri="{FF2B5EF4-FFF2-40B4-BE49-F238E27FC236}">
                    <a16:creationId xmlns:a16="http://schemas.microsoft.com/office/drawing/2014/main" id="{D5EDA971-D9B7-4967-A945-2B1CC45CB062}"/>
                  </a:ext>
                </a:extLst>
              </p:cNvPr>
              <p:cNvSpPr>
                <a:spLocks noRot="1" noChangeAspect="1" noMove="1" noResize="1" noEditPoints="1" noAdjustHandles="1" noChangeArrowheads="1" noChangeShapeType="1" noTextEdit="1"/>
              </p:cNvSpPr>
              <p:nvPr/>
            </p:nvSpPr>
            <p:spPr>
              <a:xfrm>
                <a:off x="1881187" y="5561418"/>
                <a:ext cx="3819059" cy="461665"/>
              </a:xfrm>
              <a:prstGeom prst="rect">
                <a:avLst/>
              </a:prstGeom>
              <a:blipFill>
                <a:blip r:embed="rId3"/>
                <a:stretch>
                  <a:fillRect l="-2556"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6C14052-3910-4980-B921-103CE8A29D0F}"/>
                  </a:ext>
                </a:extLst>
              </p:cNvPr>
              <p:cNvSpPr/>
              <p:nvPr/>
            </p:nvSpPr>
            <p:spPr>
              <a:xfrm>
                <a:off x="2591133" y="3298055"/>
                <a:ext cx="1464247"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5 + (−7)</m:t>
                      </m:r>
                    </m:oMath>
                  </m:oMathPara>
                </a14:m>
                <a:endParaRPr lang="en-US" sz="2200" dirty="0"/>
              </a:p>
            </p:txBody>
          </p:sp>
        </mc:Choice>
        <mc:Fallback xmlns="">
          <p:sp>
            <p:nvSpPr>
              <p:cNvPr id="6" name="Rectangle 5">
                <a:extLst>
                  <a:ext uri="{FF2B5EF4-FFF2-40B4-BE49-F238E27FC236}">
                    <a16:creationId xmlns:a16="http://schemas.microsoft.com/office/drawing/2014/main" id="{26C14052-3910-4980-B921-103CE8A29D0F}"/>
                  </a:ext>
                </a:extLst>
              </p:cNvPr>
              <p:cNvSpPr>
                <a:spLocks noRot="1" noChangeAspect="1" noMove="1" noResize="1" noEditPoints="1" noAdjustHandles="1" noChangeArrowheads="1" noChangeShapeType="1" noTextEdit="1"/>
              </p:cNvSpPr>
              <p:nvPr/>
            </p:nvSpPr>
            <p:spPr>
              <a:xfrm>
                <a:off x="2591133" y="3298055"/>
                <a:ext cx="1464247" cy="430887"/>
              </a:xfrm>
              <a:prstGeom prst="rect">
                <a:avLst/>
              </a:prstGeom>
              <a:blipFill>
                <a:blip r:embed="rId4"/>
                <a:stretch>
                  <a:fillRect r="-417" b="-154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A7AE7EF9-DC47-4B36-B683-65436D81F90E}"/>
                  </a:ext>
                </a:extLst>
              </p:cNvPr>
              <p:cNvSpPr/>
              <p:nvPr/>
            </p:nvSpPr>
            <p:spPr>
              <a:xfrm>
                <a:off x="2591133" y="4687642"/>
                <a:ext cx="7774372" cy="430887"/>
              </a:xfrm>
              <a:prstGeom prst="rect">
                <a:avLst/>
              </a:prstGeom>
            </p:spPr>
            <p:txBody>
              <a:bodyPr wrap="none">
                <a:spAutoFit/>
              </a:bodyPr>
              <a:lstStyle/>
              <a:p>
                <a:r>
                  <a:rPr lang="en-US" sz="2200" dirty="0"/>
                  <a:t>Since </a:t>
                </a:r>
                <a14:m>
                  <m:oMath xmlns:m="http://schemas.openxmlformats.org/officeDocument/2006/math">
                    <m:r>
                      <a:rPr lang="en-US" sz="2200" i="1" dirty="0" smtClean="0">
                        <a:latin typeface="Cambria Math" panose="02040503050406030204" pitchFamily="18" charset="0"/>
                      </a:rPr>
                      <m:t>|−7| &gt; |5|</m:t>
                    </m:r>
                  </m:oMath>
                </a14:m>
                <a:r>
                  <a:rPr lang="en-US" sz="2200" dirty="0"/>
                  <a:t>, use the negative sign for the answer to Step 1.</a:t>
                </a:r>
              </a:p>
            </p:txBody>
          </p:sp>
        </mc:Choice>
        <mc:Fallback xmlns="">
          <p:sp>
            <p:nvSpPr>
              <p:cNvPr id="7" name="Rectangle 6">
                <a:extLst>
                  <a:ext uri="{FF2B5EF4-FFF2-40B4-BE49-F238E27FC236}">
                    <a16:creationId xmlns:a16="http://schemas.microsoft.com/office/drawing/2014/main" id="{A7AE7EF9-DC47-4B36-B683-65436D81F90E}"/>
                  </a:ext>
                </a:extLst>
              </p:cNvPr>
              <p:cNvSpPr>
                <a:spLocks noRot="1" noChangeAspect="1" noMove="1" noResize="1" noEditPoints="1" noAdjustHandles="1" noChangeArrowheads="1" noChangeShapeType="1" noTextEdit="1"/>
              </p:cNvSpPr>
              <p:nvPr/>
            </p:nvSpPr>
            <p:spPr>
              <a:xfrm>
                <a:off x="2591133" y="4687642"/>
                <a:ext cx="7774372" cy="430887"/>
              </a:xfrm>
              <a:prstGeom prst="rect">
                <a:avLst/>
              </a:prstGeom>
              <a:blipFill>
                <a:blip r:embed="rId5"/>
                <a:stretch>
                  <a:fillRect l="-1020" t="-9859" r="-78" b="-267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F25EB5B0-1408-471F-96A9-12F418A1BA9B}"/>
                  </a:ext>
                </a:extLst>
              </p:cNvPr>
              <p:cNvSpPr/>
              <p:nvPr/>
            </p:nvSpPr>
            <p:spPr>
              <a:xfrm>
                <a:off x="5354091" y="3298055"/>
                <a:ext cx="2361929"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|−7| − |5| = 2</m:t>
                      </m:r>
                    </m:oMath>
                  </m:oMathPara>
                </a14:m>
                <a:endParaRPr lang="en-US" sz="2200" dirty="0"/>
              </a:p>
            </p:txBody>
          </p:sp>
        </mc:Choice>
        <mc:Fallback xmlns="">
          <p:sp>
            <p:nvSpPr>
              <p:cNvPr id="10" name="Rectangle 9">
                <a:extLst>
                  <a:ext uri="{FF2B5EF4-FFF2-40B4-BE49-F238E27FC236}">
                    <a16:creationId xmlns:a16="http://schemas.microsoft.com/office/drawing/2014/main" id="{F25EB5B0-1408-471F-96A9-12F418A1BA9B}"/>
                  </a:ext>
                </a:extLst>
              </p:cNvPr>
              <p:cNvSpPr>
                <a:spLocks noRot="1" noChangeAspect="1" noMove="1" noResize="1" noEditPoints="1" noAdjustHandles="1" noChangeArrowheads="1" noChangeShapeType="1" noTextEdit="1"/>
              </p:cNvSpPr>
              <p:nvPr/>
            </p:nvSpPr>
            <p:spPr>
              <a:xfrm>
                <a:off x="5354091" y="3298055"/>
                <a:ext cx="2361929" cy="430887"/>
              </a:xfrm>
              <a:prstGeom prst="rect">
                <a:avLst/>
              </a:prstGeom>
              <a:blipFill>
                <a:blip r:embed="rId6"/>
                <a:stretch>
                  <a:fillRect b="-15493"/>
                </a:stretch>
              </a:blipFill>
            </p:spPr>
            <p:txBody>
              <a:bodyPr/>
              <a:lstStyle/>
              <a:p>
                <a:r>
                  <a:rPr lang="en-US">
                    <a:noFill/>
                  </a:rPr>
                  <a:t> </a:t>
                </a:r>
              </a:p>
            </p:txBody>
          </p:sp>
        </mc:Fallback>
      </mc:AlternateContent>
      <p:sp>
        <p:nvSpPr>
          <p:cNvPr id="8" name="Arrow: Right 7">
            <a:extLst>
              <a:ext uri="{FF2B5EF4-FFF2-40B4-BE49-F238E27FC236}">
                <a16:creationId xmlns:a16="http://schemas.microsoft.com/office/drawing/2014/main" id="{D893C21F-D3CA-4EAA-89EA-92225C0CA1F3}"/>
              </a:ext>
            </a:extLst>
          </p:cNvPr>
          <p:cNvSpPr/>
          <p:nvPr/>
        </p:nvSpPr>
        <p:spPr>
          <a:xfrm>
            <a:off x="4296697" y="3341312"/>
            <a:ext cx="816077" cy="3443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136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414863" cy="700705"/>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3</m:t>
                        </m:r>
                      </m:den>
                    </m:f>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414863" cy="700705"/>
              </a:xfrm>
              <a:prstGeom prst="rect">
                <a:avLst/>
              </a:prstGeom>
              <a:blipFill>
                <a:blip r:embed="rId4"/>
                <a:stretch>
                  <a:fillRect l="-2901" b="-1217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t="48021" r="48376"/>
          <a:stretch/>
        </p:blipFill>
        <p:spPr>
          <a:xfrm>
            <a:off x="4786096" y="3513275"/>
            <a:ext cx="2619808" cy="3054694"/>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5F09E0F-DAD4-46BC-B2A7-FAC8FBBD81E7}"/>
              </a:ext>
            </a:extLst>
          </p:cNvPr>
          <p:cNvSpPr txBox="1"/>
          <p:nvPr/>
        </p:nvSpPr>
        <p:spPr>
          <a:xfrm>
            <a:off x="4967709" y="1582221"/>
            <a:ext cx="2256580" cy="461665"/>
          </a:xfrm>
          <a:prstGeom prst="rect">
            <a:avLst/>
          </a:prstGeom>
          <a:noFill/>
        </p:spPr>
        <p:txBody>
          <a:bodyPr wrap="none" rtlCol="0">
            <a:spAutoFit/>
          </a:bodyPr>
          <a:lstStyle/>
          <a:p>
            <a:r>
              <a:rPr lang="en-US" sz="2400" dirty="0"/>
              <a:t>Completed table</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nvGraphicFramePr>
            <p:xfrm>
              <a:off x="3060494" y="2693128"/>
              <a:ext cx="6071010" cy="2191131"/>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84094203"/>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1</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0, </m:t>
                                    </m:r>
                                    <m:r>
                                      <a:rPr lang="en-US" b="0" i="1" smtClean="0">
                                        <a:solidFill>
                                          <a:schemeClr val="accent1"/>
                                        </a:solidFill>
                                        <a:latin typeface="Cambria Math" panose="02040503050406030204" pitchFamily="18" charset="0"/>
                                      </a:rPr>
                                      <m:t>1</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solidFill>
                                      <a:schemeClr val="accent1"/>
                                    </a:solidFill>
                                    <a:latin typeface="Cambria Math" panose="02040503050406030204" pitchFamily="18" charset="0"/>
                                  </a:rPr>
                                  <m:t>1</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solidFill>
                                          <a:schemeClr val="accent1"/>
                                        </a:solidFill>
                                        <a:latin typeface="Cambria Math" panose="02040503050406030204" pitchFamily="18" charset="0"/>
                                      </a:rPr>
                                      <m:t>−1</m:t>
                                    </m:r>
                                    <m:r>
                                      <a:rPr lang="en-US" b="0" i="1" smtClean="0">
                                        <a:latin typeface="Cambria Math" panose="02040503050406030204" pitchFamily="18" charset="0"/>
                                      </a:rPr>
                                      <m:t>, 4</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370840">
                    <a:tc>
                      <a:txBody>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0</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r>
                                      <a:rPr lang="en-US" b="0" i="1" smtClean="0">
                                        <a:latin typeface="Cambria Math" panose="02040503050406030204" pitchFamily="18" charset="0"/>
                                      </a:rPr>
                                      <m:t>, </m:t>
                                    </m:r>
                                    <m:r>
                                      <a:rPr lang="en-US" b="0" i="1" smtClean="0">
                                        <a:solidFill>
                                          <a:schemeClr val="accent1"/>
                                        </a:solidFill>
                                        <a:latin typeface="Cambria Math" panose="02040503050406030204" pitchFamily="18" charset="0"/>
                                      </a:rPr>
                                      <m:t>0</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−8</m:t>
                                </m:r>
                              </m:oMath>
                            </m:oMathPara>
                          </a14:m>
                          <a:endParaRPr lang="en-US" dirty="0">
                            <a:solidFill>
                              <a:schemeClr val="accent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3, </m:t>
                                    </m:r>
                                    <m:r>
                                      <a:rPr lang="en-US" b="0" i="1" smtClean="0">
                                        <a:solidFill>
                                          <a:schemeClr val="accent1"/>
                                        </a:solidFill>
                                        <a:latin typeface="Cambria Math" panose="02040503050406030204" pitchFamily="18" charset="0"/>
                                      </a:rPr>
                                      <m:t>−8</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Choice>
        <mc:Fallback xmlns="">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extLst>
                  <p:ext uri="{D42A27DB-BD31-4B8C-83A1-F6EECF244321}">
                    <p14:modId xmlns:p14="http://schemas.microsoft.com/office/powerpoint/2010/main" val="3662859119"/>
                  </p:ext>
                </p:extLst>
              </p:nvPr>
            </p:nvGraphicFramePr>
            <p:xfrm>
              <a:off x="3060494" y="2693128"/>
              <a:ext cx="6071010" cy="2191131"/>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639" r="-237500" b="-4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639" r="-110479" b="-4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639" r="-820" b="-495082"/>
                          </a:stretch>
                        </a:blipFill>
                      </a:tcPr>
                    </a:tc>
                    <a:extLst>
                      <a:ext uri="{0D108BD9-81ED-4DB2-BD59-A6C34878D82A}">
                        <a16:rowId xmlns:a16="http://schemas.microsoft.com/office/drawing/2014/main" val="2284094203"/>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01639" r="-237500" b="-3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01639" r="-110479" b="-3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01639" r="-820" b="-395082"/>
                          </a:stretch>
                        </a:blipFill>
                      </a:tcPr>
                    </a:tc>
                    <a:extLst>
                      <a:ext uri="{0D108BD9-81ED-4DB2-BD59-A6C34878D82A}">
                        <a16:rowId xmlns:a16="http://schemas.microsoft.com/office/drawing/2014/main" val="3516937930"/>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201639" r="-237500" b="-2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201639" r="-110479" b="-2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201639" r="-820" b="-295082"/>
                          </a:stretch>
                        </a:blipFill>
                      </a:tcPr>
                    </a:tc>
                    <a:extLst>
                      <a:ext uri="{0D108BD9-81ED-4DB2-BD59-A6C34878D82A}">
                        <a16:rowId xmlns:a16="http://schemas.microsoft.com/office/drawing/2014/main" val="3082976077"/>
                      </a:ext>
                    </a:extLst>
                  </a:tr>
                  <a:tr h="707771">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57265" r="-237500" b="-53846"/>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57265" r="-110479" b="-53846"/>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57265" r="-820" b="-53846"/>
                          </a:stretch>
                        </a:blipFill>
                      </a:tcPr>
                    </a:tc>
                    <a:extLst>
                      <a:ext uri="{0D108BD9-81ED-4DB2-BD59-A6C34878D82A}">
                        <a16:rowId xmlns:a16="http://schemas.microsoft.com/office/drawing/2014/main" val="1774368799"/>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493443" r="-237500" b="-3279"/>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493443" r="-110479" b="-3279"/>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493443" r="-820" b="-3279"/>
                          </a:stretch>
                        </a:blipFill>
                      </a:tcPr>
                    </a:tc>
                    <a:extLst>
                      <a:ext uri="{0D108BD9-81ED-4DB2-BD59-A6C34878D82A}">
                        <a16:rowId xmlns:a16="http://schemas.microsoft.com/office/drawing/2014/main" val="2127639347"/>
                      </a:ext>
                    </a:extLst>
                  </a:tr>
                </a:tbl>
              </a:graphicData>
            </a:graphic>
          </p:graphicFrame>
        </mc:Fallback>
      </mc:AlternateContent>
    </p:spTree>
    <p:extLst>
      <p:ext uri="{BB962C8B-B14F-4D97-AF65-F5344CB8AC3E}">
        <p14:creationId xmlns:p14="http://schemas.microsoft.com/office/powerpoint/2010/main" val="2103089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594E44F-8D22-4B2C-8DE6-9BD2F92D00E6}"/>
              </a:ext>
            </a:extLst>
          </p:cNvPr>
          <p:cNvPicPr>
            <a:picLocks noChangeAspect="1"/>
          </p:cNvPicPr>
          <p:nvPr/>
        </p:nvPicPr>
        <p:blipFill>
          <a:blip r:embed="rId3"/>
          <a:stretch>
            <a:fillRect/>
          </a:stretch>
        </p:blipFill>
        <p:spPr>
          <a:xfrm>
            <a:off x="1041116" y="1288338"/>
            <a:ext cx="4143442" cy="5065098"/>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E4F12AB-D99B-4DCD-B68D-2EE3D0DD9B03}"/>
                  </a:ext>
                </a:extLst>
              </p:cNvPr>
              <p:cNvSpPr txBox="1"/>
              <p:nvPr/>
            </p:nvSpPr>
            <p:spPr>
              <a:xfrm>
                <a:off x="5342562" y="3132572"/>
                <a:ext cx="6306855" cy="59285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𝑠𝑙𝑜𝑝𝑒</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𝑟𝑖𝑠𝑒</m:t>
                          </m:r>
                        </m:num>
                        <m:den>
                          <m:r>
                            <a:rPr lang="en-US" b="0" i="1" smtClean="0">
                              <a:latin typeface="Cambria Math" panose="02040503050406030204" pitchFamily="18" charset="0"/>
                            </a:rPr>
                            <m:t>𝑟𝑢𝑛</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𝑑𝑖𝑓𝑓𝑒𝑟𝑒𝑛𝑐𝑒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𝑣𝑎𝑙𝑢𝑒𝑠</m:t>
                          </m:r>
                        </m:num>
                        <m:den>
                          <m:r>
                            <a:rPr lang="en-US" b="0" i="1" smtClean="0">
                              <a:latin typeface="Cambria Math" panose="02040503050406030204" pitchFamily="18" charset="0"/>
                            </a:rPr>
                            <m:t>𝑑𝑖𝑓𝑓𝑒𝑟𝑒𝑛𝑐𝑒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𝑣𝑎𝑙𝑢𝑒𝑠</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7−(−1)</m:t>
                          </m:r>
                        </m:num>
                        <m:den>
                          <m:r>
                            <a:rPr lang="en-US" b="0" i="1" smtClean="0">
                              <a:latin typeface="Cambria Math" panose="02040503050406030204" pitchFamily="18" charset="0"/>
                            </a:rPr>
                            <m:t>2−(−2)</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8</m:t>
                          </m:r>
                        </m:num>
                        <m:den>
                          <m:r>
                            <a:rPr lang="en-US" b="0" i="1" smtClean="0">
                              <a:latin typeface="Cambria Math" panose="02040503050406030204" pitchFamily="18" charset="0"/>
                            </a:rPr>
                            <m:t>4</m:t>
                          </m:r>
                        </m:den>
                      </m:f>
                      <m:r>
                        <a:rPr lang="en-US" b="0" i="1" smtClean="0">
                          <a:latin typeface="Cambria Math" panose="02040503050406030204" pitchFamily="18" charset="0"/>
                        </a:rPr>
                        <m:t>=2</m:t>
                      </m:r>
                    </m:oMath>
                  </m:oMathPara>
                </a14:m>
                <a:endParaRPr lang="en-US" dirty="0"/>
              </a:p>
            </p:txBody>
          </p:sp>
        </mc:Choice>
        <mc:Fallback xmlns="">
          <p:sp>
            <p:nvSpPr>
              <p:cNvPr id="3" name="TextBox 2">
                <a:extLst>
                  <a:ext uri="{FF2B5EF4-FFF2-40B4-BE49-F238E27FC236}">
                    <a16:creationId xmlns:a16="http://schemas.microsoft.com/office/drawing/2014/main" id="{0E4F12AB-D99B-4DCD-B68D-2EE3D0DD9B03}"/>
                  </a:ext>
                </a:extLst>
              </p:cNvPr>
              <p:cNvSpPr txBox="1">
                <a:spLocks noRot="1" noChangeAspect="1" noMove="1" noResize="1" noEditPoints="1" noAdjustHandles="1" noChangeArrowheads="1" noChangeShapeType="1" noTextEdit="1"/>
              </p:cNvSpPr>
              <p:nvPr/>
            </p:nvSpPr>
            <p:spPr>
              <a:xfrm>
                <a:off x="5342562" y="3132572"/>
                <a:ext cx="6306855" cy="592855"/>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23386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Horizontal Line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Vertical Line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Parallel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Intersecting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Additive Inverse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9C67083-C6D1-4B02-A178-7849C22B7F48}"/>
              </a:ext>
            </a:extLst>
          </p:cNvPr>
          <p:cNvSpPr/>
          <p:nvPr/>
        </p:nvSpPr>
        <p:spPr>
          <a:xfrm>
            <a:off x="1881188" y="1696683"/>
            <a:ext cx="8069325" cy="523220"/>
          </a:xfrm>
          <a:prstGeom prst="rect">
            <a:avLst/>
          </a:prstGeom>
        </p:spPr>
        <p:txBody>
          <a:bodyPr wrap="none">
            <a:spAutoFit/>
          </a:bodyPr>
          <a:lstStyle/>
          <a:p>
            <a:pPr marL="285750" indent="-285750">
              <a:buFont typeface="Arial" panose="020B0604020202020204" pitchFamily="34" charset="0"/>
              <a:buChar char="•"/>
            </a:pPr>
            <a:r>
              <a:rPr lang="en-US" sz="2800" dirty="0"/>
              <a:t>The opposite of a real number is its additive inverse.</a:t>
            </a:r>
          </a:p>
        </p:txBody>
      </p:sp>
      <p:sp>
        <p:nvSpPr>
          <p:cNvPr id="3" name="Rectangle 2">
            <a:extLst>
              <a:ext uri="{FF2B5EF4-FFF2-40B4-BE49-F238E27FC236}">
                <a16:creationId xmlns:a16="http://schemas.microsoft.com/office/drawing/2014/main" id="{AE0D552A-D67B-46AA-AEF9-C9ABDE5A7357}"/>
              </a:ext>
            </a:extLst>
          </p:cNvPr>
          <p:cNvSpPr/>
          <p:nvPr/>
        </p:nvSpPr>
        <p:spPr>
          <a:xfrm>
            <a:off x="1881188" y="2517067"/>
            <a:ext cx="9342750" cy="523220"/>
          </a:xfrm>
          <a:prstGeom prst="rect">
            <a:avLst/>
          </a:prstGeom>
        </p:spPr>
        <p:txBody>
          <a:bodyPr wrap="none">
            <a:spAutoFit/>
          </a:bodyPr>
          <a:lstStyle/>
          <a:p>
            <a:pPr marL="285750" indent="-285750">
              <a:buFont typeface="Arial" panose="020B0604020202020204" pitchFamily="34" charset="0"/>
              <a:buChar char="•"/>
            </a:pPr>
            <a:r>
              <a:rPr lang="en-US" sz="2800" dirty="0"/>
              <a:t>The sum of a number and its additive inverse is always ZERO!</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8876B16-341A-42BF-9DA9-D221ADD7137F}"/>
                  </a:ext>
                </a:extLst>
              </p:cNvPr>
              <p:cNvSpPr/>
              <p:nvPr/>
            </p:nvSpPr>
            <p:spPr>
              <a:xfrm>
                <a:off x="2649769" y="3294494"/>
                <a:ext cx="2637260"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i="1" dirty="0" smtClean="0">
                          <a:latin typeface="Cambria Math" panose="02040503050406030204" pitchFamily="18" charset="0"/>
                        </a:rPr>
                        <m:t>3 + (−3) = 0</m:t>
                      </m:r>
                    </m:oMath>
                  </m:oMathPara>
                </a14:m>
                <a:endParaRPr lang="en-US" sz="2800" dirty="0"/>
              </a:p>
            </p:txBody>
          </p:sp>
        </mc:Choice>
        <mc:Fallback xmlns="">
          <p:sp>
            <p:nvSpPr>
              <p:cNvPr id="4" name="Rectangle 3">
                <a:extLst>
                  <a:ext uri="{FF2B5EF4-FFF2-40B4-BE49-F238E27FC236}">
                    <a16:creationId xmlns:a16="http://schemas.microsoft.com/office/drawing/2014/main" id="{B8876B16-341A-42BF-9DA9-D221ADD7137F}"/>
                  </a:ext>
                </a:extLst>
              </p:cNvPr>
              <p:cNvSpPr>
                <a:spLocks noRot="1" noChangeAspect="1" noMove="1" noResize="1" noEditPoints="1" noAdjustHandles="1" noChangeArrowheads="1" noChangeShapeType="1" noTextEdit="1"/>
              </p:cNvSpPr>
              <p:nvPr/>
            </p:nvSpPr>
            <p:spPr>
              <a:xfrm>
                <a:off x="2649769" y="3294494"/>
                <a:ext cx="2637260"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96056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Overlapping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860704"/>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Calculating Area</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2659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Area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2C1DF6F1-1066-4506-93B2-5C61FAEB3835}"/>
              </a:ext>
            </a:extLst>
          </p:cNvPr>
          <p:cNvGraphicFramePr>
            <a:graphicFrameLocks noGrp="1"/>
          </p:cNvGraphicFramePr>
          <p:nvPr/>
        </p:nvGraphicFramePr>
        <p:xfrm>
          <a:off x="1138149" y="2579288"/>
          <a:ext cx="4471542" cy="2225040"/>
        </p:xfrm>
        <a:graphic>
          <a:graphicData uri="http://schemas.openxmlformats.org/drawingml/2006/table">
            <a:tbl>
              <a:tblPr firstRow="1" bandRow="1">
                <a:tableStyleId>{2D5ABB26-0587-4C30-8999-92F81FD0307C}</a:tableStyleId>
              </a:tblPr>
              <a:tblGrid>
                <a:gridCol w="2235771">
                  <a:extLst>
                    <a:ext uri="{9D8B030D-6E8A-4147-A177-3AD203B41FA5}">
                      <a16:colId xmlns:a16="http://schemas.microsoft.com/office/drawing/2014/main" val="2200482529"/>
                    </a:ext>
                  </a:extLst>
                </a:gridCol>
                <a:gridCol w="2235771">
                  <a:extLst>
                    <a:ext uri="{9D8B030D-6E8A-4147-A177-3AD203B41FA5}">
                      <a16:colId xmlns:a16="http://schemas.microsoft.com/office/drawing/2014/main" val="2610671872"/>
                    </a:ext>
                  </a:extLst>
                </a:gridCol>
              </a:tblGrid>
              <a:tr h="370840">
                <a:tc gridSpan="2">
                  <a:txBody>
                    <a:bodyPr/>
                    <a:lstStyle/>
                    <a:p>
                      <a:pPr algn="ctr"/>
                      <a:r>
                        <a:rPr lang="en-US" dirty="0">
                          <a:solidFill>
                            <a:schemeClr val="accent1"/>
                          </a:solidFill>
                        </a:rPr>
                        <a:t>From the Metric System</a:t>
                      </a:r>
                    </a:p>
                  </a:txBody>
                  <a:tcPr anchor="ctr">
                    <a:lnB w="12700" cap="flat" cmpd="sng" algn="ctr">
                      <a:solidFill>
                        <a:schemeClr val="bg1">
                          <a:lumMod val="75000"/>
                        </a:schemeClr>
                      </a:solidFill>
                      <a:prstDash val="solid"/>
                      <a:round/>
                      <a:headEnd type="none" w="med" len="med"/>
                      <a:tailEnd type="none" w="med" len="med"/>
                    </a:lnB>
                  </a:tcPr>
                </a:tc>
                <a:tc hMerge="1">
                  <a:txBody>
                    <a:bodyPr/>
                    <a:lstStyle/>
                    <a:p>
                      <a:endParaRPr lang="en-US" dirty="0"/>
                    </a:p>
                  </a:txBody>
                  <a:tcPr>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68778502"/>
                  </a:ext>
                </a:extLst>
              </a:tr>
              <a:tr h="370840">
                <a:tc>
                  <a:txBody>
                    <a:bodyPr/>
                    <a:lstStyle/>
                    <a:p>
                      <a:pPr algn="ctr"/>
                      <a:r>
                        <a:rPr lang="en-US" b="1" dirty="0"/>
                        <a:t>Measurement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b="1" dirty="0"/>
                        <a:t>Abbreviation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38670072"/>
                  </a:ext>
                </a:extLst>
              </a:tr>
              <a:tr h="370840">
                <a:tc>
                  <a:txBody>
                    <a:bodyPr/>
                    <a:lstStyle/>
                    <a:p>
                      <a:pPr algn="ctr"/>
                      <a:r>
                        <a:rPr lang="en-US"/>
                        <a:t>square </a:t>
                      </a:r>
                      <a:r>
                        <a:rPr lang="en-US" dirty="0"/>
                        <a:t>millimeters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mm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23862240"/>
                  </a:ext>
                </a:extLst>
              </a:tr>
              <a:tr h="370840">
                <a:tc>
                  <a:txBody>
                    <a:bodyPr/>
                    <a:lstStyle/>
                    <a:p>
                      <a:pPr algn="ctr"/>
                      <a:r>
                        <a:rPr lang="en-US"/>
                        <a:t>square </a:t>
                      </a:r>
                      <a:r>
                        <a:rPr lang="en-US" dirty="0"/>
                        <a:t>centimeters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cm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88972898"/>
                  </a:ext>
                </a:extLst>
              </a:tr>
              <a:tr h="370840">
                <a:tc>
                  <a:txBody>
                    <a:bodyPr/>
                    <a:lstStyle/>
                    <a:p>
                      <a:pPr algn="ctr"/>
                      <a:r>
                        <a:rPr lang="en-US"/>
                        <a:t>square </a:t>
                      </a:r>
                      <a:r>
                        <a:rPr lang="en-US" dirty="0"/>
                        <a:t>kilometers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km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970074419"/>
                  </a:ext>
                </a:extLst>
              </a:tr>
              <a:tr h="370840">
                <a:tc>
                  <a:txBody>
                    <a:bodyPr/>
                    <a:lstStyle/>
                    <a:p>
                      <a:pPr algn="ctr"/>
                      <a:r>
                        <a:rPr lang="en-US"/>
                        <a:t>square </a:t>
                      </a:r>
                      <a:r>
                        <a:rPr lang="en-US" dirty="0"/>
                        <a:t>meters</a:t>
                      </a:r>
                    </a:p>
                  </a:txBody>
                  <a:tcPr>
                    <a:lnT w="12700" cap="flat" cmpd="sng" algn="ctr">
                      <a:solidFill>
                        <a:schemeClr val="bg1">
                          <a:lumMod val="75000"/>
                        </a:schemeClr>
                      </a:solidFill>
                      <a:prstDash val="solid"/>
                      <a:round/>
                      <a:headEnd type="none" w="med" len="med"/>
                      <a:tailEnd type="none" w="med" len="med"/>
                    </a:lnT>
                  </a:tcPr>
                </a:tc>
                <a:tc>
                  <a:txBody>
                    <a:bodyPr/>
                    <a:lstStyle/>
                    <a:p>
                      <a:pPr algn="ctr"/>
                      <a:r>
                        <a:rPr lang="en-US" dirty="0"/>
                        <a:t>m</a:t>
                      </a:r>
                      <a:r>
                        <a:rPr lang="en-US" baseline="30000" dirty="0"/>
                        <a:t>2</a:t>
                      </a:r>
                    </a:p>
                  </a:txBody>
                  <a:tcPr>
                    <a:lnT w="12700" cap="flat" cmpd="sng" algn="ctr">
                      <a:solidFill>
                        <a:schemeClr val="bg1">
                          <a:lumMod val="75000"/>
                        </a:schemeClr>
                      </a:solidFill>
                      <a:prstDash val="solid"/>
                      <a:round/>
                      <a:headEnd type="none" w="med" len="med"/>
                      <a:tailEnd type="none" w="med" len="med"/>
                    </a:lnT>
                  </a:tcPr>
                </a:tc>
                <a:extLst>
                  <a:ext uri="{0D108BD9-81ED-4DB2-BD59-A6C34878D82A}">
                    <a16:rowId xmlns:a16="http://schemas.microsoft.com/office/drawing/2014/main" val="3015976688"/>
                  </a:ext>
                </a:extLst>
              </a:tr>
            </a:tbl>
          </a:graphicData>
        </a:graphic>
      </p:graphicFrame>
      <p:graphicFrame>
        <p:nvGraphicFramePr>
          <p:cNvPr id="5" name="Table 4">
            <a:extLst>
              <a:ext uri="{FF2B5EF4-FFF2-40B4-BE49-F238E27FC236}">
                <a16:creationId xmlns:a16="http://schemas.microsoft.com/office/drawing/2014/main" id="{5FC66147-1AC0-491A-9EE3-3C8E9A44C018}"/>
              </a:ext>
            </a:extLst>
          </p:cNvPr>
          <p:cNvGraphicFramePr>
            <a:graphicFrameLocks noGrp="1"/>
          </p:cNvGraphicFramePr>
          <p:nvPr/>
        </p:nvGraphicFramePr>
        <p:xfrm>
          <a:off x="6582311" y="2579288"/>
          <a:ext cx="4471542" cy="2225040"/>
        </p:xfrm>
        <a:graphic>
          <a:graphicData uri="http://schemas.openxmlformats.org/drawingml/2006/table">
            <a:tbl>
              <a:tblPr firstRow="1" bandRow="1">
                <a:tableStyleId>{2D5ABB26-0587-4C30-8999-92F81FD0307C}</a:tableStyleId>
              </a:tblPr>
              <a:tblGrid>
                <a:gridCol w="2235771">
                  <a:extLst>
                    <a:ext uri="{9D8B030D-6E8A-4147-A177-3AD203B41FA5}">
                      <a16:colId xmlns:a16="http://schemas.microsoft.com/office/drawing/2014/main" val="2200482529"/>
                    </a:ext>
                  </a:extLst>
                </a:gridCol>
                <a:gridCol w="2235771">
                  <a:extLst>
                    <a:ext uri="{9D8B030D-6E8A-4147-A177-3AD203B41FA5}">
                      <a16:colId xmlns:a16="http://schemas.microsoft.com/office/drawing/2014/main" val="2610671872"/>
                    </a:ext>
                  </a:extLst>
                </a:gridCol>
              </a:tblGrid>
              <a:tr h="370840">
                <a:tc gridSpan="2">
                  <a:txBody>
                    <a:bodyPr/>
                    <a:lstStyle/>
                    <a:p>
                      <a:pPr algn="ctr"/>
                      <a:r>
                        <a:rPr lang="en-US" dirty="0">
                          <a:solidFill>
                            <a:schemeClr val="accent1"/>
                          </a:solidFill>
                        </a:rPr>
                        <a:t>From the U.S. Customary System</a:t>
                      </a:r>
                    </a:p>
                  </a:txBody>
                  <a:tcPr anchor="ctr">
                    <a:lnB w="12700" cap="flat" cmpd="sng" algn="ctr">
                      <a:solidFill>
                        <a:schemeClr val="bg1">
                          <a:lumMod val="75000"/>
                        </a:schemeClr>
                      </a:solidFill>
                      <a:prstDash val="solid"/>
                      <a:round/>
                      <a:headEnd type="none" w="med" len="med"/>
                      <a:tailEnd type="none" w="med" len="med"/>
                    </a:lnB>
                  </a:tcPr>
                </a:tc>
                <a:tc hMerge="1">
                  <a:txBody>
                    <a:bodyPr/>
                    <a:lstStyle/>
                    <a:p>
                      <a:endParaRPr lang="en-US" dirty="0"/>
                    </a:p>
                  </a:txBody>
                  <a:tcPr>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68778502"/>
                  </a:ext>
                </a:extLst>
              </a:tr>
              <a:tr h="370840">
                <a:tc>
                  <a:txBody>
                    <a:bodyPr/>
                    <a:lstStyle/>
                    <a:p>
                      <a:pPr algn="ctr"/>
                      <a:r>
                        <a:rPr lang="en-US" b="1" dirty="0"/>
                        <a:t>Measurement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b="1" dirty="0"/>
                        <a:t>Abbreviation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38670072"/>
                  </a:ext>
                </a:extLst>
              </a:tr>
              <a:tr h="370840">
                <a:tc>
                  <a:txBody>
                    <a:bodyPr/>
                    <a:lstStyle/>
                    <a:p>
                      <a:pPr algn="ctr"/>
                      <a:r>
                        <a:rPr lang="en-US" dirty="0"/>
                        <a:t>square inches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in.</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23862240"/>
                  </a:ext>
                </a:extLst>
              </a:tr>
              <a:tr h="370840">
                <a:tc>
                  <a:txBody>
                    <a:bodyPr/>
                    <a:lstStyle/>
                    <a:p>
                      <a:pPr algn="ctr"/>
                      <a:r>
                        <a:rPr lang="en-US" dirty="0"/>
                        <a:t>square feet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ft</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88972898"/>
                  </a:ext>
                </a:extLst>
              </a:tr>
              <a:tr h="370840">
                <a:tc>
                  <a:txBody>
                    <a:bodyPr/>
                    <a:lstStyle/>
                    <a:p>
                      <a:pPr algn="ctr"/>
                      <a:r>
                        <a:rPr lang="en-US" dirty="0"/>
                        <a:t>square yards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yd</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970074419"/>
                  </a:ext>
                </a:extLst>
              </a:tr>
              <a:tr h="370840">
                <a:tc>
                  <a:txBody>
                    <a:bodyPr/>
                    <a:lstStyle/>
                    <a:p>
                      <a:pPr algn="ctr"/>
                      <a:r>
                        <a:rPr lang="en-US" dirty="0"/>
                        <a:t>square miles</a:t>
                      </a:r>
                    </a:p>
                  </a:txBody>
                  <a:tcPr>
                    <a:lnT w="12700" cap="flat" cmpd="sng" algn="ctr">
                      <a:solidFill>
                        <a:schemeClr val="bg1">
                          <a:lumMod val="75000"/>
                        </a:schemeClr>
                      </a:solidFill>
                      <a:prstDash val="solid"/>
                      <a:round/>
                      <a:headEnd type="none" w="med" len="med"/>
                      <a:tailEnd type="none" w="med" len="med"/>
                    </a:lnT>
                  </a:tcPr>
                </a:tc>
                <a:tc>
                  <a:txBody>
                    <a:bodyPr/>
                    <a:lstStyle/>
                    <a:p>
                      <a:pPr algn="ctr"/>
                      <a:r>
                        <a:rPr lang="en-US" dirty="0"/>
                        <a:t>mi</a:t>
                      </a:r>
                      <a:r>
                        <a:rPr lang="en-US" baseline="30000" dirty="0"/>
                        <a:t>2</a:t>
                      </a:r>
                    </a:p>
                  </a:txBody>
                  <a:tcPr>
                    <a:lnT w="12700" cap="flat" cmpd="sng" algn="ctr">
                      <a:solidFill>
                        <a:schemeClr val="bg1">
                          <a:lumMod val="75000"/>
                        </a:schemeClr>
                      </a:solidFill>
                      <a:prstDash val="solid"/>
                      <a:round/>
                      <a:headEnd type="none" w="med" len="med"/>
                      <a:tailEnd type="none" w="med" len="med"/>
                    </a:lnT>
                  </a:tcPr>
                </a:tc>
                <a:extLst>
                  <a:ext uri="{0D108BD9-81ED-4DB2-BD59-A6C34878D82A}">
                    <a16:rowId xmlns:a16="http://schemas.microsoft.com/office/drawing/2014/main" val="3015976688"/>
                  </a:ext>
                </a:extLst>
              </a:tr>
            </a:tbl>
          </a:graphicData>
        </a:graphic>
      </p:graphicFrame>
    </p:spTree>
    <p:extLst>
      <p:ext uri="{BB962C8B-B14F-4D97-AF65-F5344CB8AC3E}">
        <p14:creationId xmlns:p14="http://schemas.microsoft.com/office/powerpoint/2010/main" val="22293718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Area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dirty="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dirty="0"/>
              <a:t>length</a:t>
            </a:r>
          </a:p>
        </p:txBody>
      </p:sp>
    </p:spTree>
    <p:extLst>
      <p:ext uri="{BB962C8B-B14F-4D97-AF65-F5344CB8AC3E}">
        <p14:creationId xmlns:p14="http://schemas.microsoft.com/office/powerpoint/2010/main" val="21879554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Triangle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41264881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Rectangle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Square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Triangle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651BCD4-9427-49B5-B7A4-BFFDFCB4392A}"/>
              </a:ext>
            </a:extLst>
          </p:cNvPr>
          <p:cNvPicPr>
            <a:picLocks noChangeAspect="1"/>
          </p:cNvPicPr>
          <p:nvPr/>
        </p:nvPicPr>
        <p:blipFill>
          <a:blip r:embed="rId3"/>
          <a:stretch>
            <a:fillRect/>
          </a:stretch>
        </p:blipFill>
        <p:spPr>
          <a:xfrm>
            <a:off x="3415047" y="1270358"/>
            <a:ext cx="5361905" cy="2933333"/>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0AD0C82-1FEF-495F-A2AE-3790C5BDE936}"/>
                  </a:ext>
                </a:extLst>
              </p:cNvPr>
              <p:cNvSpPr txBox="1"/>
              <p:nvPr/>
            </p:nvSpPr>
            <p:spPr>
              <a:xfrm>
                <a:off x="3945276" y="4336140"/>
                <a:ext cx="1232389"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𝑏h</m:t>
                      </m:r>
                    </m:oMath>
                  </m:oMathPara>
                </a14:m>
                <a:endParaRPr lang="en-US" sz="2400" dirty="0"/>
              </a:p>
            </p:txBody>
          </p:sp>
        </mc:Choice>
        <mc:Fallback xmlns="">
          <p:sp>
            <p:nvSpPr>
              <p:cNvPr id="3" name="TextBox 2">
                <a:extLst>
                  <a:ext uri="{FF2B5EF4-FFF2-40B4-BE49-F238E27FC236}">
                    <a16:creationId xmlns:a16="http://schemas.microsoft.com/office/drawing/2014/main" id="{00AD0C82-1FEF-495F-A2AE-3790C5BDE936}"/>
                  </a:ext>
                </a:extLst>
              </p:cNvPr>
              <p:cNvSpPr txBox="1">
                <a:spLocks noRot="1" noChangeAspect="1" noMove="1" noResize="1" noEditPoints="1" noAdjustHandles="1" noChangeArrowheads="1" noChangeShapeType="1" noTextEdit="1"/>
              </p:cNvSpPr>
              <p:nvPr/>
            </p:nvSpPr>
            <p:spPr>
              <a:xfrm>
                <a:off x="3945276" y="4336140"/>
                <a:ext cx="1232389" cy="69147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BAED37B-AFFB-48F1-ABB1-576E4A9FD4EE}"/>
                  </a:ext>
                </a:extLst>
              </p:cNvPr>
              <p:cNvSpPr txBox="1"/>
              <p:nvPr/>
            </p:nvSpPr>
            <p:spPr>
              <a:xfrm>
                <a:off x="3945276" y="5241906"/>
                <a:ext cx="3801810"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⋅10 </m:t>
                      </m:r>
                      <m:r>
                        <a:rPr lang="en-US" sz="2400" b="0" i="1" smtClean="0">
                          <a:latin typeface="Cambria Math" panose="02040503050406030204" pitchFamily="18" charset="0"/>
                        </a:rPr>
                        <m:t>𝑖𝑛</m:t>
                      </m:r>
                      <m:r>
                        <a:rPr lang="en-US" sz="2400" b="0" i="1" smtClean="0">
                          <a:latin typeface="Cambria Math" panose="02040503050406030204" pitchFamily="18" charset="0"/>
                        </a:rPr>
                        <m:t>. ⋅4 </m:t>
                      </m:r>
                      <m:r>
                        <a:rPr lang="en-US" sz="2400" b="0" i="1" smtClean="0">
                          <a:latin typeface="Cambria Math" panose="02040503050406030204" pitchFamily="18" charset="0"/>
                        </a:rPr>
                        <m:t>𝑖𝑛</m:t>
                      </m:r>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20 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6" name="TextBox 5">
                <a:extLst>
                  <a:ext uri="{FF2B5EF4-FFF2-40B4-BE49-F238E27FC236}">
                    <a16:creationId xmlns:a16="http://schemas.microsoft.com/office/drawing/2014/main" id="{5BAED37B-AFFB-48F1-ABB1-576E4A9FD4EE}"/>
                  </a:ext>
                </a:extLst>
              </p:cNvPr>
              <p:cNvSpPr txBox="1">
                <a:spLocks noRot="1" noChangeAspect="1" noMove="1" noResize="1" noEditPoints="1" noAdjustHandles="1" noChangeArrowheads="1" noChangeShapeType="1" noTextEdit="1"/>
              </p:cNvSpPr>
              <p:nvPr/>
            </p:nvSpPr>
            <p:spPr>
              <a:xfrm>
                <a:off x="3945276" y="5241906"/>
                <a:ext cx="3801810" cy="691471"/>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569961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Triangle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0AD0C82-1FEF-495F-A2AE-3790C5BDE936}"/>
                  </a:ext>
                </a:extLst>
              </p:cNvPr>
              <p:cNvSpPr txBox="1"/>
              <p:nvPr/>
            </p:nvSpPr>
            <p:spPr>
              <a:xfrm>
                <a:off x="8077225" y="2823238"/>
                <a:ext cx="92634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𝑏h</m:t>
                      </m:r>
                    </m:oMath>
                  </m:oMathPara>
                </a14:m>
                <a:endParaRPr lang="en-US" dirty="0"/>
              </a:p>
            </p:txBody>
          </p:sp>
        </mc:Choice>
        <mc:Fallback xmlns="">
          <p:sp>
            <p:nvSpPr>
              <p:cNvPr id="3" name="TextBox 2">
                <a:extLst>
                  <a:ext uri="{FF2B5EF4-FFF2-40B4-BE49-F238E27FC236}">
                    <a16:creationId xmlns:a16="http://schemas.microsoft.com/office/drawing/2014/main" id="{00AD0C82-1FEF-495F-A2AE-3790C5BDE936}"/>
                  </a:ext>
                </a:extLst>
              </p:cNvPr>
              <p:cNvSpPr txBox="1">
                <a:spLocks noRot="1" noChangeAspect="1" noMove="1" noResize="1" noEditPoints="1" noAdjustHandles="1" noChangeArrowheads="1" noChangeShapeType="1" noTextEdit="1"/>
              </p:cNvSpPr>
              <p:nvPr/>
            </p:nvSpPr>
            <p:spPr>
              <a:xfrm>
                <a:off x="8077225" y="2823238"/>
                <a:ext cx="926344" cy="51860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BAED37B-AFFB-48F1-ABB1-576E4A9FD4EE}"/>
                  </a:ext>
                </a:extLst>
              </p:cNvPr>
              <p:cNvSpPr txBox="1"/>
              <p:nvPr/>
            </p:nvSpPr>
            <p:spPr>
              <a:xfrm>
                <a:off x="8077225" y="3584642"/>
                <a:ext cx="2877070"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⋅3 </m:t>
                      </m:r>
                      <m:r>
                        <a:rPr lang="en-US" b="0" i="1" smtClean="0">
                          <a:latin typeface="Cambria Math" panose="02040503050406030204" pitchFamily="18" charset="0"/>
                        </a:rPr>
                        <m:t>𝑐𝑚</m:t>
                      </m:r>
                      <m:r>
                        <a:rPr lang="en-US" b="0" i="1" smtClean="0">
                          <a:latin typeface="Cambria Math" panose="02040503050406030204" pitchFamily="18" charset="0"/>
                        </a:rPr>
                        <m:t> ⋅2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3 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6" name="TextBox 5">
                <a:extLst>
                  <a:ext uri="{FF2B5EF4-FFF2-40B4-BE49-F238E27FC236}">
                    <a16:creationId xmlns:a16="http://schemas.microsoft.com/office/drawing/2014/main" id="{5BAED37B-AFFB-48F1-ABB1-576E4A9FD4EE}"/>
                  </a:ext>
                </a:extLst>
              </p:cNvPr>
              <p:cNvSpPr txBox="1">
                <a:spLocks noRot="1" noChangeAspect="1" noMove="1" noResize="1" noEditPoints="1" noAdjustHandles="1" noChangeArrowheads="1" noChangeShapeType="1" noTextEdit="1"/>
              </p:cNvSpPr>
              <p:nvPr/>
            </p:nvSpPr>
            <p:spPr>
              <a:xfrm>
                <a:off x="8077225" y="3584642"/>
                <a:ext cx="2877070" cy="518604"/>
              </a:xfrm>
              <a:prstGeom prst="rect">
                <a:avLst/>
              </a:prstGeom>
              <a:blipFill>
                <a:blip r:embed="rId4"/>
                <a:stretch>
                  <a:fillRect/>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CF825606-0B4D-4399-A3E9-55919C4520E0}"/>
              </a:ext>
            </a:extLst>
          </p:cNvPr>
          <p:cNvPicPr>
            <a:picLocks noChangeAspect="1"/>
          </p:cNvPicPr>
          <p:nvPr/>
        </p:nvPicPr>
        <p:blipFill>
          <a:blip r:embed="rId5"/>
          <a:stretch>
            <a:fillRect/>
          </a:stretch>
        </p:blipFill>
        <p:spPr>
          <a:xfrm>
            <a:off x="369586" y="1397195"/>
            <a:ext cx="4855519" cy="4490848"/>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82CAEB3-58BD-4CD3-8D17-0C84CAEADF0D}"/>
                  </a:ext>
                </a:extLst>
              </p:cNvPr>
              <p:cNvSpPr txBox="1"/>
              <p:nvPr/>
            </p:nvSpPr>
            <p:spPr>
              <a:xfrm>
                <a:off x="8077225" y="4709096"/>
                <a:ext cx="92634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𝑏h</m:t>
                      </m:r>
                    </m:oMath>
                  </m:oMathPara>
                </a14:m>
                <a:endParaRPr lang="en-US" dirty="0"/>
              </a:p>
            </p:txBody>
          </p:sp>
        </mc:Choice>
        <mc:Fallback xmlns="">
          <p:sp>
            <p:nvSpPr>
              <p:cNvPr id="8" name="TextBox 7">
                <a:extLst>
                  <a:ext uri="{FF2B5EF4-FFF2-40B4-BE49-F238E27FC236}">
                    <a16:creationId xmlns:a16="http://schemas.microsoft.com/office/drawing/2014/main" id="{E82CAEB3-58BD-4CD3-8D17-0C84CAEADF0D}"/>
                  </a:ext>
                </a:extLst>
              </p:cNvPr>
              <p:cNvSpPr txBox="1">
                <a:spLocks noRot="1" noChangeAspect="1" noMove="1" noResize="1" noEditPoints="1" noAdjustHandles="1" noChangeArrowheads="1" noChangeShapeType="1" noTextEdit="1"/>
              </p:cNvSpPr>
              <p:nvPr/>
            </p:nvSpPr>
            <p:spPr>
              <a:xfrm>
                <a:off x="8077225" y="4709096"/>
                <a:ext cx="926344" cy="51860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0163CE5-A887-47B1-9931-C91413C6717E}"/>
                  </a:ext>
                </a:extLst>
              </p:cNvPr>
              <p:cNvSpPr txBox="1"/>
              <p:nvPr/>
            </p:nvSpPr>
            <p:spPr>
              <a:xfrm>
                <a:off x="8077225" y="5475055"/>
                <a:ext cx="282577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⋅2 </m:t>
                      </m:r>
                      <m:r>
                        <a:rPr lang="en-US" b="0" i="1" smtClean="0">
                          <a:latin typeface="Cambria Math" panose="02040503050406030204" pitchFamily="18" charset="0"/>
                        </a:rPr>
                        <m:t>𝑐𝑚</m:t>
                      </m:r>
                      <m:r>
                        <a:rPr lang="en-US" b="0" i="1" smtClean="0">
                          <a:latin typeface="Cambria Math" panose="02040503050406030204" pitchFamily="18" charset="0"/>
                        </a:rPr>
                        <m:t>⋅1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10" name="TextBox 9">
                <a:extLst>
                  <a:ext uri="{FF2B5EF4-FFF2-40B4-BE49-F238E27FC236}">
                    <a16:creationId xmlns:a16="http://schemas.microsoft.com/office/drawing/2014/main" id="{30163CE5-A887-47B1-9931-C91413C6717E}"/>
                  </a:ext>
                </a:extLst>
              </p:cNvPr>
              <p:cNvSpPr txBox="1">
                <a:spLocks noRot="1" noChangeAspect="1" noMove="1" noResize="1" noEditPoints="1" noAdjustHandles="1" noChangeArrowheads="1" noChangeShapeType="1" noTextEdit="1"/>
              </p:cNvSpPr>
              <p:nvPr/>
            </p:nvSpPr>
            <p:spPr>
              <a:xfrm>
                <a:off x="8077225" y="5475055"/>
                <a:ext cx="2825774" cy="51860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DEC453A-D649-400B-9335-00D98EF4EAB3}"/>
                  </a:ext>
                </a:extLst>
              </p:cNvPr>
              <p:cNvSpPr txBox="1"/>
              <p:nvPr/>
            </p:nvSpPr>
            <p:spPr>
              <a:xfrm>
                <a:off x="8077225" y="1397195"/>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dirty="0"/>
              </a:p>
            </p:txBody>
          </p:sp>
        </mc:Choice>
        <mc:Fallback xmlns="">
          <p:sp>
            <p:nvSpPr>
              <p:cNvPr id="11" name="TextBox 10">
                <a:extLst>
                  <a:ext uri="{FF2B5EF4-FFF2-40B4-BE49-F238E27FC236}">
                    <a16:creationId xmlns:a16="http://schemas.microsoft.com/office/drawing/2014/main" id="{EDEC453A-D649-400B-9335-00D98EF4EAB3}"/>
                  </a:ext>
                </a:extLst>
              </p:cNvPr>
              <p:cNvSpPr txBox="1">
                <a:spLocks noRot="1" noChangeAspect="1" noMove="1" noResize="1" noEditPoints="1" noAdjustHandles="1" noChangeArrowheads="1" noChangeShapeType="1" noTextEdit="1"/>
              </p:cNvSpPr>
              <p:nvPr/>
            </p:nvSpPr>
            <p:spPr>
              <a:xfrm>
                <a:off x="8077225" y="1397195"/>
                <a:ext cx="751168" cy="276999"/>
              </a:xfrm>
              <a:prstGeom prst="rect">
                <a:avLst/>
              </a:prstGeom>
              <a:blipFill>
                <a:blip r:embed="rId8"/>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691C6D2-94D9-4063-BF9E-E7C346401569}"/>
                  </a:ext>
                </a:extLst>
              </p:cNvPr>
              <p:cNvSpPr txBox="1"/>
              <p:nvPr/>
            </p:nvSpPr>
            <p:spPr>
              <a:xfrm>
                <a:off x="8077225" y="1916446"/>
                <a:ext cx="252921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=2 </m:t>
                      </m:r>
                      <m:r>
                        <a:rPr lang="en-US" b="0" i="1" smtClean="0">
                          <a:latin typeface="Cambria Math" panose="02040503050406030204" pitchFamily="18" charset="0"/>
                        </a:rPr>
                        <m:t>𝑐𝑚</m:t>
                      </m:r>
                      <m:r>
                        <a:rPr lang="en-US" b="0" i="1" smtClean="0">
                          <a:latin typeface="Cambria Math" panose="02040503050406030204" pitchFamily="18" charset="0"/>
                        </a:rPr>
                        <m:t>⋅3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6 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12" name="TextBox 11">
                <a:extLst>
                  <a:ext uri="{FF2B5EF4-FFF2-40B4-BE49-F238E27FC236}">
                    <a16:creationId xmlns:a16="http://schemas.microsoft.com/office/drawing/2014/main" id="{2691C6D2-94D9-4063-BF9E-E7C346401569}"/>
                  </a:ext>
                </a:extLst>
              </p:cNvPr>
              <p:cNvSpPr txBox="1">
                <a:spLocks noRot="1" noChangeAspect="1" noMove="1" noResize="1" noEditPoints="1" noAdjustHandles="1" noChangeArrowheads="1" noChangeShapeType="1" noTextEdit="1"/>
              </p:cNvSpPr>
              <p:nvPr/>
            </p:nvSpPr>
            <p:spPr>
              <a:xfrm>
                <a:off x="8077225" y="1916446"/>
                <a:ext cx="2529219" cy="276999"/>
              </a:xfrm>
              <a:prstGeom prst="rect">
                <a:avLst/>
              </a:prstGeom>
              <a:blipFill>
                <a:blip r:embed="rId9"/>
                <a:stretch>
                  <a:fillRect l="-1687" t="-4348" r="-723" b="-6522"/>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5E66753B-0619-4ED1-8D5A-5036C57ABDCA}"/>
              </a:ext>
            </a:extLst>
          </p:cNvPr>
          <p:cNvSpPr txBox="1"/>
          <p:nvPr/>
        </p:nvSpPr>
        <p:spPr>
          <a:xfrm>
            <a:off x="6407705" y="1611241"/>
            <a:ext cx="1118383" cy="369332"/>
          </a:xfrm>
          <a:prstGeom prst="rect">
            <a:avLst/>
          </a:prstGeom>
          <a:noFill/>
        </p:spPr>
        <p:txBody>
          <a:bodyPr wrap="none" rtlCol="0">
            <a:spAutoFit/>
          </a:bodyPr>
          <a:lstStyle/>
          <a:p>
            <a:r>
              <a:rPr lang="en-US" b="1" dirty="0"/>
              <a:t>Rectangle</a:t>
            </a:r>
          </a:p>
        </p:txBody>
      </p:sp>
      <p:sp>
        <p:nvSpPr>
          <p:cNvPr id="14" name="TextBox 13">
            <a:extLst>
              <a:ext uri="{FF2B5EF4-FFF2-40B4-BE49-F238E27FC236}">
                <a16:creationId xmlns:a16="http://schemas.microsoft.com/office/drawing/2014/main" id="{A08B7B92-4155-4E08-8498-04733A5122A1}"/>
              </a:ext>
            </a:extLst>
          </p:cNvPr>
          <p:cNvSpPr txBox="1"/>
          <p:nvPr/>
        </p:nvSpPr>
        <p:spPr>
          <a:xfrm>
            <a:off x="5936614" y="3369847"/>
            <a:ext cx="1589474" cy="369332"/>
          </a:xfrm>
          <a:prstGeom prst="rect">
            <a:avLst/>
          </a:prstGeom>
          <a:noFill/>
        </p:spPr>
        <p:txBody>
          <a:bodyPr wrap="none" rtlCol="0">
            <a:spAutoFit/>
          </a:bodyPr>
          <a:lstStyle/>
          <a:p>
            <a:r>
              <a:rPr lang="en-US" b="1" dirty="0"/>
              <a:t>Larger Triangle</a:t>
            </a:r>
          </a:p>
        </p:txBody>
      </p:sp>
      <p:sp>
        <p:nvSpPr>
          <p:cNvPr id="15" name="TextBox 14">
            <a:extLst>
              <a:ext uri="{FF2B5EF4-FFF2-40B4-BE49-F238E27FC236}">
                <a16:creationId xmlns:a16="http://schemas.microsoft.com/office/drawing/2014/main" id="{FC5CCF0E-F662-487D-9DBB-36E0534F0152}"/>
              </a:ext>
            </a:extLst>
          </p:cNvPr>
          <p:cNvSpPr txBox="1"/>
          <p:nvPr/>
        </p:nvSpPr>
        <p:spPr>
          <a:xfrm>
            <a:off x="5811195" y="5227700"/>
            <a:ext cx="1714893" cy="369332"/>
          </a:xfrm>
          <a:prstGeom prst="rect">
            <a:avLst/>
          </a:prstGeom>
          <a:noFill/>
        </p:spPr>
        <p:txBody>
          <a:bodyPr wrap="none" rtlCol="0">
            <a:spAutoFit/>
          </a:bodyPr>
          <a:lstStyle/>
          <a:p>
            <a:r>
              <a:rPr lang="en-US" b="1" dirty="0"/>
              <a:t>Smaller Triangle</a:t>
            </a:r>
          </a:p>
        </p:txBody>
      </p:sp>
      <p:sp>
        <p:nvSpPr>
          <p:cNvPr id="7" name="TextBox 6">
            <a:extLst>
              <a:ext uri="{FF2B5EF4-FFF2-40B4-BE49-F238E27FC236}">
                <a16:creationId xmlns:a16="http://schemas.microsoft.com/office/drawing/2014/main" id="{7C9C9B25-03C4-499F-AAF4-3350F6FF0FBA}"/>
              </a:ext>
            </a:extLst>
          </p:cNvPr>
          <p:cNvSpPr txBox="1"/>
          <p:nvPr/>
        </p:nvSpPr>
        <p:spPr>
          <a:xfrm>
            <a:off x="554804" y="1793335"/>
            <a:ext cx="1196161" cy="523220"/>
          </a:xfrm>
          <a:prstGeom prst="rect">
            <a:avLst/>
          </a:prstGeom>
          <a:noFill/>
        </p:spPr>
        <p:txBody>
          <a:bodyPr wrap="none" rtlCol="0">
            <a:spAutoFit/>
          </a:bodyPr>
          <a:lstStyle/>
          <a:p>
            <a:r>
              <a:rPr lang="en-US" sz="2800" b="1" dirty="0"/>
              <a:t>10 cm</a:t>
            </a:r>
            <a:r>
              <a:rPr lang="en-US" sz="2800" b="1" baseline="30000" dirty="0"/>
              <a:t>2</a:t>
            </a:r>
          </a:p>
        </p:txBody>
      </p:sp>
    </p:spTree>
    <p:extLst>
      <p:ext uri="{BB962C8B-B14F-4D97-AF65-F5344CB8AC3E}">
        <p14:creationId xmlns:p14="http://schemas.microsoft.com/office/powerpoint/2010/main" val="41115203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Rectangle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dirty="0">
                <a:solidFill>
                  <a:schemeClr val="accent1"/>
                </a:solidFill>
              </a:rPr>
              <a:t>Step 1: </a:t>
            </a:r>
            <a:r>
              <a:rPr lang="en-US" dirty="0"/>
              <a:t>Find the area of the rectangle.</a:t>
            </a:r>
          </a:p>
        </p:txBody>
      </p:sp>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dirty="0">
                <a:solidFill>
                  <a:schemeClr val="accent1"/>
                </a:solidFill>
              </a:rPr>
              <a:t>Step 2: </a:t>
            </a:r>
            <a:r>
              <a:rPr lang="en-US" dirty="0"/>
              <a:t>Find the area of the square.</a:t>
            </a:r>
          </a:p>
        </p:txBody>
      </p:sp>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dirty="0">
                <a:solidFill>
                  <a:schemeClr val="accent1"/>
                </a:solidFill>
              </a:rPr>
              <a:t>Step 3: </a:t>
            </a:r>
            <a:r>
              <a:rPr lang="en-US" dirty="0"/>
              <a:t>Find the difference between the two areas.</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dirty="0"/>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4348" r="-434" b="-32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dirty="0"/>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4444" r="-3333"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4444" r="-779" b="-3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4348" r="-296"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024BC9A-8D7F-4390-A55F-6573C4CBF592}"/>
              </a:ext>
            </a:extLst>
          </p:cNvPr>
          <p:cNvSpPr/>
          <p:nvPr/>
        </p:nvSpPr>
        <p:spPr>
          <a:xfrm>
            <a:off x="1881187" y="1615472"/>
            <a:ext cx="8429625" cy="954107"/>
          </a:xfrm>
          <a:prstGeom prst="rect">
            <a:avLst/>
          </a:prstGeom>
        </p:spPr>
        <p:txBody>
          <a:bodyPr wrap="square">
            <a:spAutoFit/>
          </a:bodyPr>
          <a:lstStyle/>
          <a:p>
            <a:r>
              <a:rPr lang="en-US" sz="2800" dirty="0"/>
              <a:t>In subtraction, you want to find the difference between two numbers.</a:t>
            </a:r>
          </a:p>
        </p:txBody>
      </p:sp>
      <p:sp>
        <p:nvSpPr>
          <p:cNvPr id="3" name="Rectangle 2">
            <a:extLst>
              <a:ext uri="{FF2B5EF4-FFF2-40B4-BE49-F238E27FC236}">
                <a16:creationId xmlns:a16="http://schemas.microsoft.com/office/drawing/2014/main" id="{245D8613-BD93-44DE-AC4E-FABA7E1DAE58}"/>
              </a:ext>
            </a:extLst>
          </p:cNvPr>
          <p:cNvSpPr/>
          <p:nvPr/>
        </p:nvSpPr>
        <p:spPr>
          <a:xfrm>
            <a:off x="1881187" y="2815554"/>
            <a:ext cx="8429624" cy="954107"/>
          </a:xfrm>
          <a:prstGeom prst="rect">
            <a:avLst/>
          </a:prstGeom>
        </p:spPr>
        <p:txBody>
          <a:bodyPr wrap="square">
            <a:spAutoFit/>
          </a:bodyPr>
          <a:lstStyle/>
          <a:p>
            <a:r>
              <a:rPr lang="en-US" sz="2800" dirty="0"/>
              <a:t>On a number line, this translates into  </a:t>
            </a:r>
            <a:r>
              <a:rPr lang="en-US" sz="2800" b="1" dirty="0"/>
              <a:t>distance</a:t>
            </a:r>
            <a:r>
              <a:rPr lang="en-US" sz="2800" dirty="0"/>
              <a:t> between two numbers </a:t>
            </a:r>
            <a:r>
              <a:rPr lang="en-US" sz="2800" b="1" dirty="0"/>
              <a:t>with direction considered</a:t>
            </a:r>
            <a:r>
              <a:rPr lang="en-US" sz="2800" dirty="0"/>
              <a:t>!</a:t>
            </a:r>
          </a:p>
        </p:txBody>
      </p:sp>
      <p:pic>
        <p:nvPicPr>
          <p:cNvPr id="5" name="Picture 4">
            <a:extLst>
              <a:ext uri="{FF2B5EF4-FFF2-40B4-BE49-F238E27FC236}">
                <a16:creationId xmlns:a16="http://schemas.microsoft.com/office/drawing/2014/main" id="{51E1A4DD-4E28-476D-94D8-281A3883A2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4570" y="4015636"/>
            <a:ext cx="6742857" cy="12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77C6476-143C-4E1A-AEB9-4DDCEF333CF0}"/>
                  </a:ext>
                </a:extLst>
              </p:cNvPr>
              <p:cNvSpPr txBox="1"/>
              <p:nvPr/>
            </p:nvSpPr>
            <p:spPr>
              <a:xfrm>
                <a:off x="4628160" y="5535426"/>
                <a:ext cx="293567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accent1">
                              <a:lumMod val="75000"/>
                            </a:schemeClr>
                          </a:solidFill>
                          <a:latin typeface="Cambria Math" panose="02040503050406030204" pitchFamily="18" charset="0"/>
                        </a:rPr>
                        <m:t>6−1=6+</m:t>
                      </m:r>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−1</m:t>
                          </m:r>
                        </m:e>
                      </m:d>
                      <m:r>
                        <a:rPr lang="en-US" sz="2400" b="0" i="1" smtClean="0">
                          <a:solidFill>
                            <a:schemeClr val="accent1">
                              <a:lumMod val="75000"/>
                            </a:schemeClr>
                          </a:solidFill>
                          <a:latin typeface="Cambria Math" panose="02040503050406030204" pitchFamily="18" charset="0"/>
                        </a:rPr>
                        <m:t>=5</m:t>
                      </m:r>
                    </m:oMath>
                  </m:oMathPara>
                </a14:m>
                <a:endParaRPr lang="en-US" sz="2400" dirty="0">
                  <a:solidFill>
                    <a:schemeClr val="accent1">
                      <a:lumMod val="75000"/>
                    </a:schemeClr>
                  </a:solidFill>
                </a:endParaRPr>
              </a:p>
            </p:txBody>
          </p:sp>
        </mc:Choice>
        <mc:Fallback xmlns="">
          <p:sp>
            <p:nvSpPr>
              <p:cNvPr id="6" name="TextBox 5">
                <a:extLst>
                  <a:ext uri="{FF2B5EF4-FFF2-40B4-BE49-F238E27FC236}">
                    <a16:creationId xmlns:a16="http://schemas.microsoft.com/office/drawing/2014/main" id="{A77C6476-143C-4E1A-AEB9-4DDCEF333CF0}"/>
                  </a:ext>
                </a:extLst>
              </p:cNvPr>
              <p:cNvSpPr txBox="1">
                <a:spLocks noRot="1" noChangeAspect="1" noMove="1" noResize="1" noEditPoints="1" noAdjustHandles="1" noChangeArrowheads="1" noChangeShapeType="1" noTextEdit="1"/>
              </p:cNvSpPr>
              <p:nvPr/>
            </p:nvSpPr>
            <p:spPr>
              <a:xfrm>
                <a:off x="4628160" y="5535426"/>
                <a:ext cx="2935675" cy="369332"/>
              </a:xfrm>
              <a:prstGeom prst="rect">
                <a:avLst/>
              </a:prstGeom>
              <a:blipFill>
                <a:blip r:embed="rId4"/>
                <a:stretch>
                  <a:fillRect l="-1867" r="-2282" b="-8197"/>
                </a:stretch>
              </a:blipFill>
            </p:spPr>
            <p:txBody>
              <a:bodyPr/>
              <a:lstStyle/>
              <a:p>
                <a:r>
                  <a:rPr lang="en-US">
                    <a:noFill/>
                  </a:rPr>
                  <a:t> </a:t>
                </a:r>
              </a:p>
            </p:txBody>
          </p:sp>
        </mc:Fallback>
      </mc:AlternateContent>
    </p:spTree>
    <p:extLst>
      <p:ext uri="{BB962C8B-B14F-4D97-AF65-F5344CB8AC3E}">
        <p14:creationId xmlns:p14="http://schemas.microsoft.com/office/powerpoint/2010/main" val="218851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Rectangle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734927" y="2348557"/>
                <a:ext cx="265521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1</m:t>
                          </m:r>
                        </m:sub>
                      </m:sSub>
                      <m:r>
                        <a:rPr lang="en-US" sz="2400" b="0" i="1" smtClean="0">
                          <a:latin typeface="Cambria Math" panose="02040503050406030204" pitchFamily="18" charset="0"/>
                        </a:rPr>
                        <m:t>=2⋅5=</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10 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734927" y="2348557"/>
                <a:ext cx="2655214" cy="369332"/>
              </a:xfrm>
              <a:prstGeom prst="rect">
                <a:avLst/>
              </a:prstGeom>
              <a:blipFill>
                <a:blip r:embed="rId3"/>
                <a:stretch>
                  <a:fillRect l="-2299" r="-690" b="-13115"/>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06547C43-5BBD-4D11-8F90-449FC7D793CB}"/>
              </a:ext>
            </a:extLst>
          </p:cNvPr>
          <p:cNvPicPr>
            <a:picLocks noChangeAspect="1"/>
          </p:cNvPicPr>
          <p:nvPr/>
        </p:nvPicPr>
        <p:blipFill>
          <a:blip r:embed="rId4"/>
          <a:stretch>
            <a:fillRect/>
          </a:stretch>
        </p:blipFill>
        <p:spPr>
          <a:xfrm>
            <a:off x="367649" y="1691521"/>
            <a:ext cx="5447619" cy="402857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43BDF51-FBDB-4F27-B14B-7399C00443F7}"/>
                  </a:ext>
                </a:extLst>
              </p:cNvPr>
              <p:cNvSpPr txBox="1"/>
              <p:nvPr/>
            </p:nvSpPr>
            <p:spPr>
              <a:xfrm>
                <a:off x="6734927" y="3101589"/>
                <a:ext cx="266233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2</m:t>
                          </m:r>
                        </m:sub>
                      </m:sSub>
                      <m:r>
                        <a:rPr lang="en-US" sz="2400" b="0" i="1" smtClean="0">
                          <a:latin typeface="Cambria Math" panose="02040503050406030204" pitchFamily="18" charset="0"/>
                        </a:rPr>
                        <m:t>=5⋅6=</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4" name="TextBox 13">
                <a:extLst>
                  <a:ext uri="{FF2B5EF4-FFF2-40B4-BE49-F238E27FC236}">
                    <a16:creationId xmlns:a16="http://schemas.microsoft.com/office/drawing/2014/main" id="{243BDF51-FBDB-4F27-B14B-7399C00443F7}"/>
                  </a:ext>
                </a:extLst>
              </p:cNvPr>
              <p:cNvSpPr txBox="1">
                <a:spLocks noRot="1" noChangeAspect="1" noMove="1" noResize="1" noEditPoints="1" noAdjustHandles="1" noChangeArrowheads="1" noChangeShapeType="1" noTextEdit="1"/>
              </p:cNvSpPr>
              <p:nvPr/>
            </p:nvSpPr>
            <p:spPr>
              <a:xfrm>
                <a:off x="6734927" y="3101589"/>
                <a:ext cx="2662332" cy="369332"/>
              </a:xfrm>
              <a:prstGeom prst="rect">
                <a:avLst/>
              </a:prstGeom>
              <a:blipFill>
                <a:blip r:embed="rId5"/>
                <a:stretch>
                  <a:fillRect l="-2288" r="-458"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F7480C6B-D994-40BB-8B9A-2C3708E86BA4}"/>
                  </a:ext>
                </a:extLst>
              </p:cNvPr>
              <p:cNvSpPr txBox="1"/>
              <p:nvPr/>
            </p:nvSpPr>
            <p:spPr>
              <a:xfrm>
                <a:off x="6734927" y="3854621"/>
                <a:ext cx="283225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3</m:t>
                          </m:r>
                        </m:sub>
                      </m:sSub>
                      <m:r>
                        <a:rPr lang="en-US" sz="2400" b="0" i="1" smtClean="0">
                          <a:latin typeface="Cambria Math" panose="02040503050406030204" pitchFamily="18" charset="0"/>
                        </a:rPr>
                        <m:t>=12⋅3=</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36 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5" name="TextBox 14">
                <a:extLst>
                  <a:ext uri="{FF2B5EF4-FFF2-40B4-BE49-F238E27FC236}">
                    <a16:creationId xmlns:a16="http://schemas.microsoft.com/office/drawing/2014/main" id="{F7480C6B-D994-40BB-8B9A-2C3708E86BA4}"/>
                  </a:ext>
                </a:extLst>
              </p:cNvPr>
              <p:cNvSpPr txBox="1">
                <a:spLocks noRot="1" noChangeAspect="1" noMove="1" noResize="1" noEditPoints="1" noAdjustHandles="1" noChangeArrowheads="1" noChangeShapeType="1" noTextEdit="1"/>
              </p:cNvSpPr>
              <p:nvPr/>
            </p:nvSpPr>
            <p:spPr>
              <a:xfrm>
                <a:off x="6734927" y="3854621"/>
                <a:ext cx="2832250" cy="369332"/>
              </a:xfrm>
              <a:prstGeom prst="rect">
                <a:avLst/>
              </a:prstGeom>
              <a:blipFill>
                <a:blip r:embed="rId6"/>
                <a:stretch>
                  <a:fillRect l="-2155" r="-647" b="-131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0DC2A0A-FF10-4524-87FB-16FF513CDF81}"/>
                  </a:ext>
                </a:extLst>
              </p:cNvPr>
              <p:cNvSpPr txBox="1"/>
              <p:nvPr/>
            </p:nvSpPr>
            <p:spPr>
              <a:xfrm>
                <a:off x="6734927" y="4607653"/>
                <a:ext cx="432945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𝑇𝑜𝑡𝑎𝑙</m:t>
                          </m:r>
                        </m:sub>
                      </m:sSub>
                      <m:r>
                        <a:rPr lang="en-US" sz="2400" b="0" i="1" smtClean="0">
                          <a:latin typeface="Cambria Math" panose="02040503050406030204" pitchFamily="18" charset="0"/>
                        </a:rPr>
                        <m:t>=10+30+36=</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76 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6" name="TextBox 15">
                <a:extLst>
                  <a:ext uri="{FF2B5EF4-FFF2-40B4-BE49-F238E27FC236}">
                    <a16:creationId xmlns:a16="http://schemas.microsoft.com/office/drawing/2014/main" id="{D0DC2A0A-FF10-4524-87FB-16FF513CDF81}"/>
                  </a:ext>
                </a:extLst>
              </p:cNvPr>
              <p:cNvSpPr txBox="1">
                <a:spLocks noRot="1" noChangeAspect="1" noMove="1" noResize="1" noEditPoints="1" noAdjustHandles="1" noChangeArrowheads="1" noChangeShapeType="1" noTextEdit="1"/>
              </p:cNvSpPr>
              <p:nvPr/>
            </p:nvSpPr>
            <p:spPr>
              <a:xfrm>
                <a:off x="6734927" y="4607653"/>
                <a:ext cx="4329455" cy="369332"/>
              </a:xfrm>
              <a:prstGeom prst="rect">
                <a:avLst/>
              </a:prstGeom>
              <a:blipFill>
                <a:blip r:embed="rId7"/>
                <a:stretch>
                  <a:fillRect l="-1268" r="-141" b="-16667"/>
                </a:stretch>
              </a:blipFill>
            </p:spPr>
            <p:txBody>
              <a:bodyPr/>
              <a:lstStyle/>
              <a:p>
                <a:r>
                  <a:rPr lang="en-US">
                    <a:noFill/>
                  </a:rPr>
                  <a:t> </a:t>
                </a:r>
              </a:p>
            </p:txBody>
          </p:sp>
        </mc:Fallback>
      </mc:AlternateContent>
    </p:spTree>
    <p:extLst>
      <p:ext uri="{BB962C8B-B14F-4D97-AF65-F5344CB8AC3E}">
        <p14:creationId xmlns:p14="http://schemas.microsoft.com/office/powerpoint/2010/main" val="7652990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TotalTime>
  <Words>8112</Words>
  <Application>Microsoft Office PowerPoint</Application>
  <PresentationFormat>Widescreen</PresentationFormat>
  <Paragraphs>565</Paragraphs>
  <Slides>91</Slides>
  <Notes>90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91</vt:i4>
      </vt:variant>
    </vt:vector>
  </HeadingPairs>
  <TitlesOfParts>
    <vt:vector size="98"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28</cp:revision>
  <dcterms:created xsi:type="dcterms:W3CDTF">2017-06-16T13:06:21Z</dcterms:created>
  <dcterms:modified xsi:type="dcterms:W3CDTF">2023-08-09T21:24:28Z</dcterms:modified>
</cp:coreProperties>
</file>