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21"/>
  </p:notesMasterIdLst>
  <p:sldIdLst>
    <p:sldId id="256" r:id="rId3"/>
    <p:sldId id="257" r:id="rId4"/>
    <p:sldId id="289" r:id="rId5"/>
    <p:sldId id="290" r:id="rId6"/>
    <p:sldId id="291" r:id="rId7"/>
    <p:sldId id="299" r:id="rId8"/>
    <p:sldId id="292" r:id="rId9"/>
    <p:sldId id="293" r:id="rId10"/>
    <p:sldId id="300" r:id="rId11"/>
    <p:sldId id="301" r:id="rId12"/>
    <p:sldId id="296" r:id="rId13"/>
    <p:sldId id="297" r:id="rId14"/>
    <p:sldId id="298" r:id="rId15"/>
    <p:sldId id="302" r:id="rId16"/>
    <p:sldId id="303" r:id="rId17"/>
    <p:sldId id="304" r:id="rId18"/>
    <p:sldId id="305"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notesMaster" Target="notesMasters/notesMaster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8/9/2023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this lesson, you will learn about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their relationship with decimals.</a:t>
            </a:r>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64954132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Lastly, find the amount of 65% of 800. 0.65 (the rate) times 800 (the base) equals 520 (the amount).</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246041349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Knowing how to calculate and use percentage is important in business and sales. To attract customers or to sell goods that have been in stock for some time, retailers and manufacturers offer a discount, a reduction in the original selling price of an item. The new, reduced price is called the sale price. The discount is the difference between the original price and the sale price. The rate of discount, or percent of discount, is a percent of the original price to be discounted.</a:t>
            </a:r>
          </a:p>
        </p:txBody>
      </p:sp>
      <p:sp>
        <p:nvSpPr>
          <p:cNvPr id="4" name="Slide Number Placeholder 3"/>
          <p:cNvSpPr>
            <a:spLocks noGrp="1"/>
          </p:cNvSpPr>
          <p:nvPr>
            <p:ph type="sldNum" sz="quarter" idx="5"/>
          </p:nvPr>
        </p:nvSpPr>
        <p:spPr/>
        <p:txBody>
          <a:bodyPr/>
          <a:lstStyle/>
          <a:p>
            <a:fld id="{DEC611CA-4268-4E72-8BFC-C641B4C40515}" type="slidenum">
              <a:rPr lang="en-US" smtClean="0"/>
              <a:t>11</a:t>
            </a:fld>
            <a:endParaRPr lang="en-US"/>
          </a:p>
        </p:txBody>
      </p:sp>
    </p:spTree>
    <p:extLst>
      <p:ext uri="{BB962C8B-B14F-4D97-AF65-F5344CB8AC3E}">
        <p14:creationId xmlns:p14="http://schemas.microsoft.com/office/powerpoint/2010/main" val="415397982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refrigerator that regularly sells for $1200 is on sale at a 20% discount, we can calculate the discount by finding what 20% of $1,200 is. That is, 1,200 times 0.20 equals $240. The buyer of the refrigerator is getting a good deal and saving $240.</a:t>
            </a:r>
          </a:p>
        </p:txBody>
      </p:sp>
      <p:sp>
        <p:nvSpPr>
          <p:cNvPr id="4" name="Slide Number Placeholder 3"/>
          <p:cNvSpPr>
            <a:spLocks noGrp="1"/>
          </p:cNvSpPr>
          <p:nvPr>
            <p:ph type="sldNum" sz="quarter" idx="5"/>
          </p:nvPr>
        </p:nvSpPr>
        <p:spPr/>
        <p:txBody>
          <a:bodyPr/>
          <a:lstStyle/>
          <a:p>
            <a:fld id="{DEC611CA-4268-4E72-8BFC-C641B4C40515}" type="slidenum">
              <a:rPr lang="en-US" smtClean="0"/>
              <a:t>12</a:t>
            </a:fld>
            <a:endParaRPr lang="en-US"/>
          </a:p>
        </p:txBody>
      </p:sp>
    </p:spTree>
    <p:extLst>
      <p:ext uri="{BB962C8B-B14F-4D97-AF65-F5344CB8AC3E}">
        <p14:creationId xmlns:p14="http://schemas.microsoft.com/office/powerpoint/2010/main" val="6357921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Sales tax is a tax charged on the actual selling price of goods sold by retailers. The rate of the sales tax, a percent of the actual selling price, varies. </a:t>
            </a:r>
          </a:p>
        </p:txBody>
      </p:sp>
      <p:sp>
        <p:nvSpPr>
          <p:cNvPr id="4" name="Slide Number Placeholder 3"/>
          <p:cNvSpPr>
            <a:spLocks noGrp="1"/>
          </p:cNvSpPr>
          <p:nvPr>
            <p:ph type="sldNum" sz="quarter" idx="5"/>
          </p:nvPr>
        </p:nvSpPr>
        <p:spPr/>
        <p:txBody>
          <a:bodyPr/>
          <a:lstStyle/>
          <a:p>
            <a:fld id="{DEC611CA-4268-4E72-8BFC-C641B4C40515}" type="slidenum">
              <a:rPr lang="en-US" smtClean="0"/>
              <a:t>13</a:t>
            </a:fld>
            <a:endParaRPr lang="en-US"/>
          </a:p>
        </p:txBody>
      </p:sp>
    </p:spTree>
    <p:extLst>
      <p:ext uri="{BB962C8B-B14F-4D97-AF65-F5344CB8AC3E}">
        <p14:creationId xmlns:p14="http://schemas.microsoft.com/office/powerpoint/2010/main" val="13920768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sales tax rate is 6%, what would be the final cost of a laptop computer priced at $899? We must multiply 0.06 by 899 to calculate the sales tax of $53.94. To find the final cost of the computer, we must then add the sales tax to the original price, which is 899 plus 53.94, which equals $952.94.</a:t>
            </a:r>
          </a:p>
        </p:txBody>
      </p:sp>
      <p:sp>
        <p:nvSpPr>
          <p:cNvPr id="4" name="Slide Number Placeholder 3"/>
          <p:cNvSpPr>
            <a:spLocks noGrp="1"/>
          </p:cNvSpPr>
          <p:nvPr>
            <p:ph type="sldNum" sz="quarter" idx="5"/>
          </p:nvPr>
        </p:nvSpPr>
        <p:spPr/>
        <p:txBody>
          <a:bodyPr/>
          <a:lstStyle/>
          <a:p>
            <a:fld id="{DEC611CA-4268-4E72-8BFC-C641B4C40515}" type="slidenum">
              <a:rPr lang="en-US" smtClean="0"/>
              <a:t>14</a:t>
            </a:fld>
            <a:endParaRPr lang="en-US"/>
          </a:p>
        </p:txBody>
      </p:sp>
    </p:spTree>
    <p:extLst>
      <p:ext uri="{BB962C8B-B14F-4D97-AF65-F5344CB8AC3E}">
        <p14:creationId xmlns:p14="http://schemas.microsoft.com/office/powerpoint/2010/main" val="273456344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 percent increase in value is called appreciation, and a percent decrease in value is called depreciation.</a:t>
            </a:r>
          </a:p>
        </p:txBody>
      </p:sp>
      <p:sp>
        <p:nvSpPr>
          <p:cNvPr id="4" name="Slide Number Placeholder 3"/>
          <p:cNvSpPr>
            <a:spLocks noGrp="1"/>
          </p:cNvSpPr>
          <p:nvPr>
            <p:ph type="sldNum" sz="quarter" idx="5"/>
          </p:nvPr>
        </p:nvSpPr>
        <p:spPr/>
        <p:txBody>
          <a:bodyPr/>
          <a:lstStyle/>
          <a:p>
            <a:fld id="{DEC611CA-4268-4E72-8BFC-C641B4C40515}" type="slidenum">
              <a:rPr lang="en-US" smtClean="0"/>
              <a:t>15</a:t>
            </a:fld>
            <a:endParaRPr lang="en-US"/>
          </a:p>
        </p:txBody>
      </p:sp>
    </p:spTree>
    <p:extLst>
      <p:ext uri="{BB962C8B-B14F-4D97-AF65-F5344CB8AC3E}">
        <p14:creationId xmlns:p14="http://schemas.microsoft.com/office/powerpoint/2010/main" val="7517225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For example, if a firm sells 500 units of a good last year and sells 900 units this year, there is a percent increase of 900 minus 500, which is 400. Divide 400 by 500 and multiply by 100. The appreciated sales value is 80%.</a:t>
            </a:r>
          </a:p>
        </p:txBody>
      </p:sp>
      <p:sp>
        <p:nvSpPr>
          <p:cNvPr id="4" name="Slide Number Placeholder 3"/>
          <p:cNvSpPr>
            <a:spLocks noGrp="1"/>
          </p:cNvSpPr>
          <p:nvPr>
            <p:ph type="sldNum" sz="quarter" idx="5"/>
          </p:nvPr>
        </p:nvSpPr>
        <p:spPr/>
        <p:txBody>
          <a:bodyPr/>
          <a:lstStyle/>
          <a:p>
            <a:fld id="{DEC611CA-4268-4E72-8BFC-C641B4C40515}" type="slidenum">
              <a:rPr lang="en-US" smtClean="0"/>
              <a:t>16</a:t>
            </a:fld>
            <a:endParaRPr lang="en-US"/>
          </a:p>
        </p:txBody>
      </p:sp>
    </p:spTree>
    <p:extLst>
      <p:ext uri="{BB962C8B-B14F-4D97-AF65-F5344CB8AC3E}">
        <p14:creationId xmlns:p14="http://schemas.microsoft.com/office/powerpoint/2010/main" val="236492510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If the opposite had happened--the firm sold 900 last year and only sold 500 this year--there is a percent decrease of 500 minus 900, which is -400, divided by 900, multiplied by 100. The depreciated sales value is -44%. Now, you are able to convert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and vice versa and understand how to use percentages in </a:t>
            </a:r>
            <a:r>
              <a:rPr lang="en-US" sz="1200" kern="1200">
                <a:solidFill>
                  <a:schemeClr val="tx1"/>
                </a:solidFill>
                <a:effectLst/>
                <a:latin typeface="+mn-lt"/>
                <a:ea typeface="+mn-ea"/>
                <a:cs typeface="+mn-cs"/>
              </a:rPr>
              <a:t>various scenarios.</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17</a:t>
            </a:fld>
            <a:endParaRPr lang="en-US"/>
          </a:p>
        </p:txBody>
      </p:sp>
    </p:spTree>
    <p:extLst>
      <p:ext uri="{BB962C8B-B14F-4D97-AF65-F5344CB8AC3E}">
        <p14:creationId xmlns:p14="http://schemas.microsoft.com/office/powerpoint/2010/main" val="1488135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Percent</a:t>
            </a:r>
            <a:r>
              <a:rPr lang="en-US" sz="1200" kern="1200" dirty="0">
                <a:solidFill>
                  <a:schemeClr val="tx1"/>
                </a:solidFill>
                <a:effectLst/>
                <a:latin typeface="+mn-lt"/>
                <a:ea typeface="+mn-ea"/>
                <a:cs typeface="+mn-cs"/>
              </a:rPr>
              <a:t> means “per hundred,” so it is the ratio of a number to hundred. 35% is 35 over 100, and 60% is 60 over 100. The percentage symbol is called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figure displays 100 squares; 40 of them are shaded blue, thus 40% of the figure is blue.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Fractions can simply be changed into percentages. Any number, even a decimal, over 100 will be that number percent. All of something is 100% of that thing. If the numerator is larger than 100, the number is larger than one and is more than 100%.</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993954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 decimal to a percent, move the decimal point two places to the right, then add a percent sign. For example, 0.47 is 47%, and 0.325 is 32.5%.</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To change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to decimal numbers, we reverse the procedure of changing decimals to </a:t>
            </a:r>
            <a:r>
              <a:rPr lang="en-US" sz="1200" kern="1200" dirty="0" err="1">
                <a:solidFill>
                  <a:schemeClr val="tx1"/>
                </a:solidFill>
                <a:effectLst/>
                <a:latin typeface="+mn-lt"/>
                <a:ea typeface="+mn-ea"/>
                <a:cs typeface="+mn-cs"/>
              </a:rPr>
              <a:t>percents</a:t>
            </a:r>
            <a:r>
              <a:rPr lang="en-US" sz="1200" kern="1200" dirty="0">
                <a:solidFill>
                  <a:schemeClr val="tx1"/>
                </a:solidFill>
                <a:effectLst/>
                <a:latin typeface="+mn-lt"/>
                <a:ea typeface="+mn-ea"/>
                <a:cs typeface="+mn-cs"/>
              </a:rPr>
              <a:t>. Move the decimal point two places to the left and delete the percent sign.</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92480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equation rate times base equals amount allows us to calculate percentages of a number. For example, 16% of 50, or 0.16 times 50, is equal to 8. The three basic types of percent problems will have you calculate the amount, the base, and the rate, or percent.</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275481836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rate or percent given a base of 92 and an amount of 115: 115 divided by 92 is 1.25, which is 125%. 115 is 125% of 92.</a:t>
            </a: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0310656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Find the base that 157.5 is 42% of. 157.5 is the amount divided by the rate 0.42, which equals the base, 375.</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28752402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8.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microsoft.com/office/2007/relationships/hdphoto" Target="../media/hdphoto3.wdp"/><Relationship Id="rId4" Type="http://schemas.openxmlformats.org/officeDocument/2006/relationships/image" Target="../media/image19.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12.xml"/><Relationship Id="rId1" Type="http://schemas.openxmlformats.org/officeDocument/2006/relationships/slideLayout" Target="../slideLayouts/slideLayout1.xml"/><Relationship Id="rId4" Type="http://schemas.openxmlformats.org/officeDocument/2006/relationships/image" Target="../media/image21.svg"/></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notesSlide" Target="../notesSlides/notesSlide13.xml"/><Relationship Id="rId1" Type="http://schemas.openxmlformats.org/officeDocument/2006/relationships/slideLayout" Target="../slideLayouts/slideLayout1.xml"/><Relationship Id="rId4" Type="http://schemas.openxmlformats.org/officeDocument/2006/relationships/image" Target="../media/image23.svg"/></Relationships>
</file>

<file path=ppt/slides/_rels/slide14.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notesSlide" Target="../notesSlides/notesSlide14.xml"/><Relationship Id="rId1" Type="http://schemas.openxmlformats.org/officeDocument/2006/relationships/slideLayout" Target="../slideLayouts/slideLayout1.xml"/><Relationship Id="rId4" Type="http://schemas.openxmlformats.org/officeDocument/2006/relationships/image" Target="../media/image25.svg"/></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0.png"/><Relationship Id="rId2" Type="http://schemas.openxmlformats.org/officeDocument/2006/relationships/notesSlide" Target="../notesSlides/notesSlide16.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7.xml.rels><?xml version="1.0" encoding="UTF-8" standalone="yes"?>
<Relationships xmlns="http://schemas.openxmlformats.org/package/2006/relationships"><Relationship Id="rId3" Type="http://schemas.openxmlformats.org/officeDocument/2006/relationships/image" Target="../media/image26.png"/><Relationship Id="rId7" Type="http://schemas.openxmlformats.org/officeDocument/2006/relationships/image" Target="../media/image31.png"/><Relationship Id="rId2" Type="http://schemas.openxmlformats.org/officeDocument/2006/relationships/notesSlide" Target="../notesSlides/notesSlide17.xml"/><Relationship Id="rId1" Type="http://schemas.openxmlformats.org/officeDocument/2006/relationships/slideLayout" Target="../slideLayouts/slideLayout1.xml"/><Relationship Id="rId6" Type="http://schemas.openxmlformats.org/officeDocument/2006/relationships/image" Target="../media/image29.svg"/><Relationship Id="rId5" Type="http://schemas.openxmlformats.org/officeDocument/2006/relationships/image" Target="../media/image28.png"/><Relationship Id="rId4" Type="http://schemas.openxmlformats.org/officeDocument/2006/relationships/image" Target="../media/image27.svg"/></Relationships>
</file>

<file path=ppt/slides/_rels/slide18.xml.rels><?xml version="1.0" encoding="UTF-8" standalone="yes"?>
<Relationships xmlns="http://schemas.openxmlformats.org/package/2006/relationships"><Relationship Id="rId3" Type="http://schemas.openxmlformats.org/officeDocument/2006/relationships/image" Target="../media/image33.png"/><Relationship Id="rId2" Type="http://schemas.openxmlformats.org/officeDocument/2006/relationships/image" Target="../media/image32.png"/><Relationship Id="rId1" Type="http://schemas.openxmlformats.org/officeDocument/2006/relationships/slideLayout" Target="../slideLayouts/slideLayout12.xml"/><Relationship Id="rId5" Type="http://schemas.openxmlformats.org/officeDocument/2006/relationships/image" Target="../media/image35.png"/><Relationship Id="rId4" Type="http://schemas.openxmlformats.org/officeDocument/2006/relationships/image" Target="../media/image3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3.png"/></Relationships>
</file>

<file path=ppt/slides/_rels/slide8.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microsoft.com/office/2007/relationships/hdphoto" Target="../media/hdphoto1.wdp"/><Relationship Id="rId4" Type="http://schemas.openxmlformats.org/officeDocument/2006/relationships/image" Target="../media/image15.png"/></Relationships>
</file>

<file path=ppt/slides/_rels/slide9.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microsoft.com/office/2007/relationships/hdphoto" Target="../media/hdphoto2.wdp"/><Relationship Id="rId4" Type="http://schemas.openxmlformats.org/officeDocument/2006/relationships/image" Target="../media/image1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2927486"/>
            <a:ext cx="9265024" cy="923330"/>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Basics of Percent</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239793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Amount</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2309478" cy="400110"/>
          </a:xfrm>
          <a:prstGeom prst="rect">
            <a:avLst/>
          </a:prstGeom>
          <a:noFill/>
        </p:spPr>
        <p:txBody>
          <a:bodyPr wrap="none" rtlCol="0">
            <a:spAutoFit/>
          </a:bodyPr>
          <a:lstStyle/>
          <a:p>
            <a:r>
              <a:rPr lang="en-US" sz="2000" dirty="0"/>
              <a:t>What is 65% of 800?</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33551" cy="523220"/>
              </a:xfrm>
              <a:prstGeom prst="rect">
                <a:avLst/>
              </a:prstGeom>
              <a:noFill/>
            </p:spPr>
            <p:txBody>
              <a:bodyPr wrap="none" rtlCol="0">
                <a:spAutoFit/>
              </a:bodyPr>
              <a:lstStyle/>
              <a:p>
                <a:r>
                  <a:rPr lang="en-US" sz="2800" b="1" dirty="0">
                    <a:solidFill>
                      <a:schemeClr val="accent1"/>
                    </a:solidFill>
                  </a:rPr>
                  <a:t>A</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𝟓𝟐𝟎</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33551" cy="523220"/>
              </a:xfrm>
              <a:prstGeom prst="rect">
                <a:avLst/>
              </a:prstGeom>
              <a:blipFill>
                <a:blip r:embed="rId3"/>
                <a:stretch>
                  <a:fillRect l="-7394"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7048"/>
            <a:ext cx="2866186" cy="2003901"/>
          </a:xfrm>
          <a:prstGeom prst="rect">
            <a:avLst/>
          </a:prstGeom>
        </p:spPr>
      </p:pic>
    </p:spTree>
    <p:extLst>
      <p:ext uri="{BB962C8B-B14F-4D97-AF65-F5344CB8AC3E}">
        <p14:creationId xmlns:p14="http://schemas.microsoft.com/office/powerpoint/2010/main" val="3858135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mj-lt"/>
              </a:rPr>
              <a:t>Sales</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C8ABE2C8-5183-4914-81A6-521EB5C926CD}"/>
              </a:ext>
            </a:extLst>
          </p:cNvPr>
          <p:cNvSpPr/>
          <p:nvPr/>
        </p:nvSpPr>
        <p:spPr>
          <a:xfrm>
            <a:off x="5176199" y="1547761"/>
            <a:ext cx="1839607" cy="584775"/>
          </a:xfrm>
          <a:prstGeom prst="rect">
            <a:avLst/>
          </a:prstGeom>
        </p:spPr>
        <p:txBody>
          <a:bodyPr wrap="none">
            <a:spAutoFit/>
          </a:bodyPr>
          <a:lstStyle/>
          <a:p>
            <a:pPr algn="ctr"/>
            <a:r>
              <a:rPr lang="en-US" sz="3200" b="1" dirty="0"/>
              <a:t>Discounts</a:t>
            </a:r>
          </a:p>
        </p:txBody>
      </p:sp>
      <p:sp>
        <p:nvSpPr>
          <p:cNvPr id="2" name="Rectangle 1">
            <a:extLst>
              <a:ext uri="{FF2B5EF4-FFF2-40B4-BE49-F238E27FC236}">
                <a16:creationId xmlns:a16="http://schemas.microsoft.com/office/drawing/2014/main" id="{C6246775-F112-4793-96C3-8CF7EA71B50D}"/>
              </a:ext>
            </a:extLst>
          </p:cNvPr>
          <p:cNvSpPr/>
          <p:nvPr/>
        </p:nvSpPr>
        <p:spPr>
          <a:xfrm>
            <a:off x="4143799" y="2542388"/>
            <a:ext cx="3904402" cy="461665"/>
          </a:xfrm>
          <a:prstGeom prst="rect">
            <a:avLst/>
          </a:prstGeom>
        </p:spPr>
        <p:txBody>
          <a:bodyPr wrap="none">
            <a:spAutoFit/>
          </a:bodyPr>
          <a:lstStyle/>
          <a:p>
            <a:r>
              <a:rPr lang="en-US" sz="2400" dirty="0">
                <a:solidFill>
                  <a:schemeClr val="accent1"/>
                </a:solidFill>
              </a:rPr>
              <a:t>sale price </a:t>
            </a:r>
            <a:r>
              <a:rPr lang="en-US" sz="2400" dirty="0"/>
              <a:t>is the reduced price</a:t>
            </a:r>
          </a:p>
        </p:txBody>
      </p:sp>
      <p:sp>
        <p:nvSpPr>
          <p:cNvPr id="3" name="Rectangle 2">
            <a:extLst>
              <a:ext uri="{FF2B5EF4-FFF2-40B4-BE49-F238E27FC236}">
                <a16:creationId xmlns:a16="http://schemas.microsoft.com/office/drawing/2014/main" id="{9DC519E2-B487-4C14-9AF3-42DA69EDAFE1}"/>
              </a:ext>
            </a:extLst>
          </p:cNvPr>
          <p:cNvSpPr/>
          <p:nvPr/>
        </p:nvSpPr>
        <p:spPr>
          <a:xfrm>
            <a:off x="3772328" y="3413905"/>
            <a:ext cx="4647343" cy="830997"/>
          </a:xfrm>
          <a:prstGeom prst="rect">
            <a:avLst/>
          </a:prstGeom>
        </p:spPr>
        <p:txBody>
          <a:bodyPr wrap="square">
            <a:spAutoFit/>
          </a:bodyPr>
          <a:lstStyle/>
          <a:p>
            <a:r>
              <a:rPr lang="en-US" sz="2400" dirty="0">
                <a:solidFill>
                  <a:schemeClr val="accent1"/>
                </a:solidFill>
              </a:rPr>
              <a:t>discount</a:t>
            </a:r>
            <a:r>
              <a:rPr lang="en-US" sz="2400" dirty="0"/>
              <a:t> is the difference between the original price and the sale price</a:t>
            </a:r>
          </a:p>
        </p:txBody>
      </p:sp>
      <p:sp>
        <p:nvSpPr>
          <p:cNvPr id="5" name="Rectangle 4">
            <a:extLst>
              <a:ext uri="{FF2B5EF4-FFF2-40B4-BE49-F238E27FC236}">
                <a16:creationId xmlns:a16="http://schemas.microsoft.com/office/drawing/2014/main" id="{109F03CC-BE36-4087-9337-8B59A20A10B8}"/>
              </a:ext>
            </a:extLst>
          </p:cNvPr>
          <p:cNvSpPr/>
          <p:nvPr/>
        </p:nvSpPr>
        <p:spPr>
          <a:xfrm>
            <a:off x="3859657" y="4654754"/>
            <a:ext cx="4472683" cy="830997"/>
          </a:xfrm>
          <a:prstGeom prst="rect">
            <a:avLst/>
          </a:prstGeom>
        </p:spPr>
        <p:txBody>
          <a:bodyPr wrap="square">
            <a:spAutoFit/>
          </a:bodyPr>
          <a:lstStyle/>
          <a:p>
            <a:r>
              <a:rPr lang="en-US" sz="2400" dirty="0">
                <a:solidFill>
                  <a:schemeClr val="accent1"/>
                </a:solidFill>
              </a:rPr>
              <a:t>rate of discount </a:t>
            </a:r>
            <a:r>
              <a:rPr lang="en-US" sz="2400" dirty="0"/>
              <a:t>is a percent of the original price to be discounted</a:t>
            </a:r>
          </a:p>
        </p:txBody>
      </p:sp>
    </p:spTree>
    <p:extLst>
      <p:ext uri="{BB962C8B-B14F-4D97-AF65-F5344CB8AC3E}">
        <p14:creationId xmlns:p14="http://schemas.microsoft.com/office/powerpoint/2010/main" val="17611959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86CA3263-D167-4771-B568-B0AF7386A18B}"/>
              </a:ext>
            </a:extLst>
          </p:cNvPr>
          <p:cNvSpPr/>
          <p:nvPr/>
        </p:nvSpPr>
        <p:spPr>
          <a:xfrm>
            <a:off x="5257952" y="1547761"/>
            <a:ext cx="1676100" cy="584775"/>
          </a:xfrm>
          <a:prstGeom prst="rect">
            <a:avLst/>
          </a:prstGeom>
        </p:spPr>
        <p:txBody>
          <a:bodyPr wrap="none">
            <a:spAutoFit/>
          </a:bodyPr>
          <a:lstStyle/>
          <a:p>
            <a:pPr algn="ctr"/>
            <a:r>
              <a:rPr lang="en-US" sz="3200" b="1" dirty="0"/>
              <a:t>Discount</a:t>
            </a:r>
          </a:p>
        </p:txBody>
      </p:sp>
      <p:sp>
        <p:nvSpPr>
          <p:cNvPr id="2" name="TextBox 1">
            <a:extLst>
              <a:ext uri="{FF2B5EF4-FFF2-40B4-BE49-F238E27FC236}">
                <a16:creationId xmlns:a16="http://schemas.microsoft.com/office/drawing/2014/main" id="{727B3209-E969-49A3-9533-6D33B09AE08C}"/>
              </a:ext>
            </a:extLst>
          </p:cNvPr>
          <p:cNvSpPr txBox="1"/>
          <p:nvPr/>
        </p:nvSpPr>
        <p:spPr>
          <a:xfrm>
            <a:off x="3413214" y="4299567"/>
            <a:ext cx="5365571" cy="461665"/>
          </a:xfrm>
          <a:prstGeom prst="rect">
            <a:avLst/>
          </a:prstGeom>
          <a:noFill/>
        </p:spPr>
        <p:txBody>
          <a:bodyPr wrap="none" rtlCol="0">
            <a:spAutoFit/>
          </a:bodyPr>
          <a:lstStyle/>
          <a:p>
            <a:r>
              <a:rPr lang="en-US" sz="2400" dirty="0"/>
              <a:t>$1,200 fridge on sale with a 20% discount</a:t>
            </a:r>
          </a:p>
        </p:txBody>
      </p:sp>
      <p:sp>
        <p:nvSpPr>
          <p:cNvPr id="6" name="TextBox 5">
            <a:extLst>
              <a:ext uri="{FF2B5EF4-FFF2-40B4-BE49-F238E27FC236}">
                <a16:creationId xmlns:a16="http://schemas.microsoft.com/office/drawing/2014/main" id="{A8422788-54F7-46E3-8482-5AED72F3DAF6}"/>
              </a:ext>
            </a:extLst>
          </p:cNvPr>
          <p:cNvSpPr txBox="1"/>
          <p:nvPr/>
        </p:nvSpPr>
        <p:spPr>
          <a:xfrm>
            <a:off x="5202357" y="5006698"/>
            <a:ext cx="1787284" cy="523220"/>
          </a:xfrm>
          <a:prstGeom prst="rect">
            <a:avLst/>
          </a:prstGeom>
          <a:noFill/>
        </p:spPr>
        <p:txBody>
          <a:bodyPr wrap="none" rtlCol="0">
            <a:spAutoFit/>
          </a:bodyPr>
          <a:lstStyle/>
          <a:p>
            <a:r>
              <a:rPr lang="en-US" sz="2800" b="1" dirty="0">
                <a:solidFill>
                  <a:schemeClr val="accent6">
                    <a:lumMod val="75000"/>
                  </a:schemeClr>
                </a:solidFill>
              </a:rPr>
              <a:t>Save: $240</a:t>
            </a:r>
          </a:p>
        </p:txBody>
      </p:sp>
      <p:pic>
        <p:nvPicPr>
          <p:cNvPr id="5" name="Graphic 4" descr="Tag">
            <a:extLst>
              <a:ext uri="{FF2B5EF4-FFF2-40B4-BE49-F238E27FC236}">
                <a16:creationId xmlns:a16="http://schemas.microsoft.com/office/drawing/2014/main" id="{BEC50498-BAE4-4ED3-9E8A-4E5F161AE9E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7953" y="2378002"/>
            <a:ext cx="1676099" cy="1676099"/>
          </a:xfrm>
          <a:prstGeom prst="rect">
            <a:avLst/>
          </a:prstGeom>
        </p:spPr>
      </p:pic>
    </p:spTree>
    <p:extLst>
      <p:ext uri="{BB962C8B-B14F-4D97-AF65-F5344CB8AC3E}">
        <p14:creationId xmlns:p14="http://schemas.microsoft.com/office/powerpoint/2010/main" val="290452772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5" name="TextBox 4">
            <a:extLst>
              <a:ext uri="{FF2B5EF4-FFF2-40B4-BE49-F238E27FC236}">
                <a16:creationId xmlns:a16="http://schemas.microsoft.com/office/drawing/2014/main" id="{CF2C1556-E55B-4CD9-9744-A29BD8F7C8EA}"/>
              </a:ext>
            </a:extLst>
          </p:cNvPr>
          <p:cNvSpPr txBox="1"/>
          <p:nvPr/>
        </p:nvSpPr>
        <p:spPr>
          <a:xfrm>
            <a:off x="2044633" y="4725465"/>
            <a:ext cx="8102731" cy="461665"/>
          </a:xfrm>
          <a:prstGeom prst="rect">
            <a:avLst/>
          </a:prstGeom>
          <a:noFill/>
        </p:spPr>
        <p:txBody>
          <a:bodyPr wrap="none" rtlCol="0">
            <a:spAutoFit/>
          </a:bodyPr>
          <a:lstStyle/>
          <a:p>
            <a:r>
              <a:rPr lang="en-US" sz="2400" dirty="0"/>
              <a:t>Tax charged on the actual selling price of goods sold by retailers</a:t>
            </a:r>
          </a:p>
        </p:txBody>
      </p:sp>
      <p:pic>
        <p:nvPicPr>
          <p:cNvPr id="3" name="Graphic 2" descr="Coins">
            <a:extLst>
              <a:ext uri="{FF2B5EF4-FFF2-40B4-BE49-F238E27FC236}">
                <a16:creationId xmlns:a16="http://schemas.microsoft.com/office/drawing/2014/main" id="{BD73E7FD-0550-4D63-BA42-BFAAA202B03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259323" y="2720251"/>
            <a:ext cx="1673352" cy="1673352"/>
          </a:xfrm>
          <a:prstGeom prst="rect">
            <a:avLst/>
          </a:prstGeom>
        </p:spPr>
      </p:pic>
    </p:spTree>
    <p:extLst>
      <p:ext uri="{BB962C8B-B14F-4D97-AF65-F5344CB8AC3E}">
        <p14:creationId xmlns:p14="http://schemas.microsoft.com/office/powerpoint/2010/main" val="10022648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Sales cont’d</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2CAE8936-2298-4C57-8310-BFE6EC2E5488}"/>
              </a:ext>
            </a:extLst>
          </p:cNvPr>
          <p:cNvSpPr/>
          <p:nvPr/>
        </p:nvSpPr>
        <p:spPr>
          <a:xfrm>
            <a:off x="5243623" y="1547761"/>
            <a:ext cx="1704762" cy="584775"/>
          </a:xfrm>
          <a:prstGeom prst="rect">
            <a:avLst/>
          </a:prstGeom>
        </p:spPr>
        <p:txBody>
          <a:bodyPr wrap="none">
            <a:spAutoFit/>
          </a:bodyPr>
          <a:lstStyle/>
          <a:p>
            <a:pPr algn="ctr"/>
            <a:r>
              <a:rPr lang="en-US" sz="3200" b="1" dirty="0"/>
              <a:t>Sales Tax</a:t>
            </a:r>
          </a:p>
        </p:txBody>
      </p:sp>
      <p:sp>
        <p:nvSpPr>
          <p:cNvPr id="7" name="TextBox 6">
            <a:extLst>
              <a:ext uri="{FF2B5EF4-FFF2-40B4-BE49-F238E27FC236}">
                <a16:creationId xmlns:a16="http://schemas.microsoft.com/office/drawing/2014/main" id="{BAA94899-4D93-45B4-973C-C01E0CF5F099}"/>
              </a:ext>
            </a:extLst>
          </p:cNvPr>
          <p:cNvSpPr txBox="1"/>
          <p:nvPr/>
        </p:nvSpPr>
        <p:spPr>
          <a:xfrm>
            <a:off x="3442516" y="4391881"/>
            <a:ext cx="5306966" cy="461665"/>
          </a:xfrm>
          <a:prstGeom prst="rect">
            <a:avLst/>
          </a:prstGeom>
          <a:noFill/>
        </p:spPr>
        <p:txBody>
          <a:bodyPr wrap="none" rtlCol="0">
            <a:spAutoFit/>
          </a:bodyPr>
          <a:lstStyle/>
          <a:p>
            <a:r>
              <a:rPr lang="en-US" sz="2400" dirty="0"/>
              <a:t>6% sales tax on an $899 laptop computer</a:t>
            </a:r>
          </a:p>
        </p:txBody>
      </p:sp>
      <p:sp>
        <p:nvSpPr>
          <p:cNvPr id="8" name="TextBox 7">
            <a:extLst>
              <a:ext uri="{FF2B5EF4-FFF2-40B4-BE49-F238E27FC236}">
                <a16:creationId xmlns:a16="http://schemas.microsoft.com/office/drawing/2014/main" id="{63C9B3AC-9C1C-4344-915D-7241682A16B0}"/>
              </a:ext>
            </a:extLst>
          </p:cNvPr>
          <p:cNvSpPr txBox="1"/>
          <p:nvPr/>
        </p:nvSpPr>
        <p:spPr>
          <a:xfrm>
            <a:off x="4953346" y="5124898"/>
            <a:ext cx="2285306" cy="523220"/>
          </a:xfrm>
          <a:prstGeom prst="rect">
            <a:avLst/>
          </a:prstGeom>
          <a:noFill/>
        </p:spPr>
        <p:txBody>
          <a:bodyPr wrap="none" rtlCol="0">
            <a:spAutoFit/>
          </a:bodyPr>
          <a:lstStyle/>
          <a:p>
            <a:r>
              <a:rPr lang="en-US" sz="2800" b="1" dirty="0">
                <a:solidFill>
                  <a:schemeClr val="accent6">
                    <a:lumMod val="75000"/>
                  </a:schemeClr>
                </a:solidFill>
              </a:rPr>
              <a:t>Total: $952.94</a:t>
            </a:r>
          </a:p>
        </p:txBody>
      </p:sp>
      <p:pic>
        <p:nvPicPr>
          <p:cNvPr id="6" name="Graphic 5" descr="Laptop">
            <a:extLst>
              <a:ext uri="{FF2B5EF4-FFF2-40B4-BE49-F238E27FC236}">
                <a16:creationId xmlns:a16="http://schemas.microsoft.com/office/drawing/2014/main" id="{2B18868B-DE68-405D-A7E6-8A5F3F9EFE5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5150254" y="2316464"/>
            <a:ext cx="1891489" cy="1891489"/>
          </a:xfrm>
          <a:prstGeom prst="rect">
            <a:avLst/>
          </a:prstGeom>
        </p:spPr>
      </p:pic>
    </p:spTree>
    <p:extLst>
      <p:ext uri="{BB962C8B-B14F-4D97-AF65-F5344CB8AC3E}">
        <p14:creationId xmlns:p14="http://schemas.microsoft.com/office/powerpoint/2010/main" val="4092008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2832244" y="1571953"/>
            <a:ext cx="1849348" cy="2529799"/>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Arrow: Down 2">
            <a:extLst>
              <a:ext uri="{FF2B5EF4-FFF2-40B4-BE49-F238E27FC236}">
                <a16:creationId xmlns:a16="http://schemas.microsoft.com/office/drawing/2014/main" id="{EF575B31-AEAE-43A0-BBCE-17780E6BDC3E}"/>
              </a:ext>
            </a:extLst>
          </p:cNvPr>
          <p:cNvSpPr/>
          <p:nvPr/>
        </p:nvSpPr>
        <p:spPr>
          <a:xfrm>
            <a:off x="7510409" y="1571953"/>
            <a:ext cx="1849348" cy="2529799"/>
          </a:xfrm>
          <a:prstGeom prst="down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82A480BA-373D-4E3B-919E-9C88F1755A63}"/>
              </a:ext>
            </a:extLst>
          </p:cNvPr>
          <p:cNvSpPr/>
          <p:nvPr/>
        </p:nvSpPr>
        <p:spPr>
          <a:xfrm>
            <a:off x="2593907" y="4535796"/>
            <a:ext cx="2326021" cy="523220"/>
          </a:xfrm>
          <a:prstGeom prst="rect">
            <a:avLst/>
          </a:prstGeom>
        </p:spPr>
        <p:txBody>
          <a:bodyPr wrap="none">
            <a:spAutoFit/>
          </a:bodyPr>
          <a:lstStyle/>
          <a:p>
            <a:r>
              <a:rPr lang="en-US" sz="2800" dirty="0"/>
              <a:t>APPRECIATION</a:t>
            </a:r>
          </a:p>
        </p:txBody>
      </p:sp>
      <p:sp>
        <p:nvSpPr>
          <p:cNvPr id="9" name="Rectangle 8">
            <a:extLst>
              <a:ext uri="{FF2B5EF4-FFF2-40B4-BE49-F238E27FC236}">
                <a16:creationId xmlns:a16="http://schemas.microsoft.com/office/drawing/2014/main" id="{DD51DCDB-1EDE-4EA9-9DDA-010CDC6D80C1}"/>
              </a:ext>
            </a:extLst>
          </p:cNvPr>
          <p:cNvSpPr/>
          <p:nvPr/>
        </p:nvSpPr>
        <p:spPr>
          <a:xfrm>
            <a:off x="7272074" y="4535796"/>
            <a:ext cx="2327625" cy="523220"/>
          </a:xfrm>
          <a:prstGeom prst="rect">
            <a:avLst/>
          </a:prstGeom>
        </p:spPr>
        <p:txBody>
          <a:bodyPr wrap="none">
            <a:spAutoFit/>
          </a:bodyPr>
          <a:lstStyle/>
          <a:p>
            <a:r>
              <a:rPr lang="en-US" sz="2800" dirty="0"/>
              <a:t>DEPRECIATION</a:t>
            </a:r>
          </a:p>
        </p:txBody>
      </p:sp>
    </p:spTree>
    <p:extLst>
      <p:ext uri="{BB962C8B-B14F-4D97-AF65-F5344CB8AC3E}">
        <p14:creationId xmlns:p14="http://schemas.microsoft.com/office/powerpoint/2010/main" val="4649940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Appreciation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a:off x="6327170" y="2189366"/>
            <a:ext cx="538698" cy="818237"/>
          </a:xfrm>
          <a:prstGeom prst="upArrow">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147133" y="4022501"/>
                <a:ext cx="3897734"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900−500</m:t>
                          </m:r>
                        </m:num>
                        <m:den>
                          <m:r>
                            <a:rPr lang="en-US" sz="2800" b="0" i="1" smtClean="0">
                              <a:latin typeface="Cambria Math" panose="02040503050406030204" pitchFamily="18" charset="0"/>
                            </a:rPr>
                            <m:t>500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=80%</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147133" y="4022501"/>
                <a:ext cx="3897734"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254617511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Graphic 7" descr="Tag">
            <a:extLst>
              <a:ext uri="{FF2B5EF4-FFF2-40B4-BE49-F238E27FC236}">
                <a16:creationId xmlns:a16="http://schemas.microsoft.com/office/drawing/2014/main" id="{EBDB820C-B31B-47D1-A2AA-A66CE69B7F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672174" y="1684085"/>
            <a:ext cx="914400" cy="914400"/>
          </a:xfrm>
          <a:prstGeom prst="rect">
            <a:avLst/>
          </a:prstGeom>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Percent Change: Depreciation</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Arrow: Up 1">
            <a:extLst>
              <a:ext uri="{FF2B5EF4-FFF2-40B4-BE49-F238E27FC236}">
                <a16:creationId xmlns:a16="http://schemas.microsoft.com/office/drawing/2014/main" id="{D347BFE9-A6A7-4AEB-B281-1E0F8F0B5491}"/>
              </a:ext>
            </a:extLst>
          </p:cNvPr>
          <p:cNvSpPr/>
          <p:nvPr/>
        </p:nvSpPr>
        <p:spPr>
          <a:xfrm flipV="1">
            <a:off x="6327170" y="2189366"/>
            <a:ext cx="538698" cy="818237"/>
          </a:xfrm>
          <a:prstGeom prst="upArrow">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Graphic 5" descr="Shopping cart">
            <a:extLst>
              <a:ext uri="{FF2B5EF4-FFF2-40B4-BE49-F238E27FC236}">
                <a16:creationId xmlns:a16="http://schemas.microsoft.com/office/drawing/2014/main" id="{947BC98F-B6FB-4045-B65A-052592C5C2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393916" y="1863027"/>
            <a:ext cx="1470916" cy="1470916"/>
          </a:xfrm>
          <a:prstGeom prst="rect">
            <a:avLst/>
          </a:prstGeom>
        </p:spPr>
      </p:pic>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2F77F03E-B942-4EB7-8B43-177F6C1B6DBD}"/>
                  </a:ext>
                </a:extLst>
              </p:cNvPr>
              <p:cNvSpPr txBox="1"/>
              <p:nvPr/>
            </p:nvSpPr>
            <p:spPr>
              <a:xfrm>
                <a:off x="4013282" y="4059060"/>
                <a:ext cx="4165436" cy="81823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800" i="1" smtClean="0">
                              <a:latin typeface="Cambria Math" panose="02040503050406030204" pitchFamily="18" charset="0"/>
                            </a:rPr>
                          </m:ctrlPr>
                        </m:fPr>
                        <m:num>
                          <m:r>
                            <a:rPr lang="en-US" sz="2800" b="0" i="1" smtClean="0">
                              <a:latin typeface="Cambria Math" panose="02040503050406030204" pitchFamily="18" charset="0"/>
                            </a:rPr>
                            <m:t>500−900</m:t>
                          </m:r>
                        </m:num>
                        <m:den>
                          <m:r>
                            <a:rPr lang="en-US" sz="2800" b="0" i="1" smtClean="0">
                              <a:latin typeface="Cambria Math" panose="02040503050406030204" pitchFamily="18" charset="0"/>
                            </a:rPr>
                            <m:t>900</m:t>
                          </m:r>
                        </m:den>
                      </m:f>
                      <m:r>
                        <a:rPr lang="en-US" sz="2800" i="1" smtClean="0">
                          <a:solidFill>
                            <a:srgbClr val="C00000"/>
                          </a:solidFill>
                          <a:latin typeface="Cambria Math" panose="02040503050406030204" pitchFamily="18" charset="0"/>
                          <a:ea typeface="Cambria Math" panose="02040503050406030204" pitchFamily="18" charset="0"/>
                        </a:rPr>
                        <m:t>×</m:t>
                      </m:r>
                      <m:r>
                        <a:rPr lang="en-US" sz="2800" b="0" i="1" smtClean="0">
                          <a:solidFill>
                            <a:srgbClr val="C00000"/>
                          </a:solidFill>
                          <a:latin typeface="Cambria Math" panose="02040503050406030204" pitchFamily="18" charset="0"/>
                          <a:ea typeface="Cambria Math" panose="02040503050406030204" pitchFamily="18" charset="0"/>
                        </a:rPr>
                        <m:t>100</m:t>
                      </m:r>
                      <m:r>
                        <a:rPr lang="en-US" sz="2800" b="0" i="1" smtClean="0">
                          <a:latin typeface="Cambria Math" panose="02040503050406030204" pitchFamily="18" charset="0"/>
                          <a:ea typeface="Cambria Math" panose="02040503050406030204" pitchFamily="18" charset="0"/>
                        </a:rPr>
                        <m:t>=−44%</m:t>
                      </m:r>
                    </m:oMath>
                  </m:oMathPara>
                </a14:m>
                <a:endParaRPr lang="en-US" sz="2800" dirty="0"/>
              </a:p>
            </p:txBody>
          </p:sp>
        </mc:Choice>
        <mc:Fallback xmlns="">
          <p:sp>
            <p:nvSpPr>
              <p:cNvPr id="10" name="TextBox 9">
                <a:extLst>
                  <a:ext uri="{FF2B5EF4-FFF2-40B4-BE49-F238E27FC236}">
                    <a16:creationId xmlns:a16="http://schemas.microsoft.com/office/drawing/2014/main" id="{2F77F03E-B942-4EB7-8B43-177F6C1B6DBD}"/>
                  </a:ext>
                </a:extLst>
              </p:cNvPr>
              <p:cNvSpPr txBox="1">
                <a:spLocks noRot="1" noChangeAspect="1" noMove="1" noResize="1" noEditPoints="1" noAdjustHandles="1" noChangeArrowheads="1" noChangeShapeType="1" noTextEdit="1"/>
              </p:cNvSpPr>
              <p:nvPr/>
            </p:nvSpPr>
            <p:spPr>
              <a:xfrm>
                <a:off x="4013282" y="4059060"/>
                <a:ext cx="4165436" cy="818237"/>
              </a:xfrm>
              <a:prstGeom prst="rect">
                <a:avLst/>
              </a:prstGeom>
              <a:blipFill>
                <a:blip r:embed="rId7"/>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30337179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D08AD21E-8A58-4BFD-8B09-D20B602C51BF}"/>
              </a:ext>
            </a:extLst>
          </p:cNvPr>
          <p:cNvSpPr/>
          <p:nvPr/>
        </p:nvSpPr>
        <p:spPr>
          <a:xfrm>
            <a:off x="4654580" y="1600470"/>
            <a:ext cx="2882840" cy="646331"/>
          </a:xfrm>
          <a:prstGeom prst="rect">
            <a:avLst/>
          </a:prstGeom>
        </p:spPr>
        <p:txBody>
          <a:bodyPr wrap="none">
            <a:spAutoFit/>
          </a:bodyPr>
          <a:lstStyle/>
          <a:p>
            <a:r>
              <a:rPr lang="en-US" sz="3600" dirty="0"/>
              <a:t>"per hundred"</a:t>
            </a:r>
          </a:p>
        </p:txBody>
      </p:sp>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694E7050-DFD2-4DE4-984F-BC7E0AD4943C}"/>
                  </a:ext>
                </a:extLst>
              </p:cNvPr>
              <p:cNvSpPr txBox="1"/>
              <p:nvPr/>
            </p:nvSpPr>
            <p:spPr>
              <a:xfrm>
                <a:off x="1407537" y="3196356"/>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35</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=35</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=35</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7" name="TextBox 6">
                <a:extLst>
                  <a:ext uri="{FF2B5EF4-FFF2-40B4-BE49-F238E27FC236}">
                    <a16:creationId xmlns:a16="http://schemas.microsoft.com/office/drawing/2014/main" id="{694E7050-DFD2-4DE4-984F-BC7E0AD4943C}"/>
                  </a:ext>
                </a:extLst>
              </p:cNvPr>
              <p:cNvSpPr txBox="1">
                <a:spLocks noRot="1" noChangeAspect="1" noMove="1" noResize="1" noEditPoints="1" noAdjustHandles="1" noChangeArrowheads="1" noChangeShapeType="1" noTextEdit="1"/>
              </p:cNvSpPr>
              <p:nvPr/>
            </p:nvSpPr>
            <p:spPr>
              <a:xfrm>
                <a:off x="1407537" y="3196356"/>
                <a:ext cx="3247043" cy="829843"/>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91CD9AF2-BB07-4D5B-B7ED-63636EDB50FC}"/>
                  </a:ext>
                </a:extLst>
              </p:cNvPr>
              <p:cNvSpPr txBox="1"/>
              <p:nvPr/>
            </p:nvSpPr>
            <p:spPr>
              <a:xfrm>
                <a:off x="7537420" y="3196357"/>
                <a:ext cx="3247043" cy="82984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=60</m:t>
                      </m:r>
                      <m:d>
                        <m:dPr>
                          <m:ctrlPr>
                            <a:rPr lang="en-US" sz="2400" b="0" i="1" smtClean="0">
                              <a:latin typeface="Cambria Math" panose="02040503050406030204" pitchFamily="18" charset="0"/>
                            </a:rPr>
                          </m:ctrlPr>
                        </m:dPr>
                        <m:e>
                          <m:f>
                            <m:fPr>
                              <m:ctrlPr>
                                <a:rPr lang="en-US" sz="2400" b="0" i="1" smtClean="0">
                                  <a:solidFill>
                                    <a:srgbClr val="C00000"/>
                                  </a:solidFill>
                                  <a:latin typeface="Cambria Math" panose="02040503050406030204" pitchFamily="18" charset="0"/>
                                </a:rPr>
                              </m:ctrlPr>
                            </m:fPr>
                            <m:num>
                              <m:r>
                                <a:rPr lang="en-US" sz="2400" b="0" i="1" smtClean="0">
                                  <a:solidFill>
                                    <a:srgbClr val="C00000"/>
                                  </a:solidFill>
                                  <a:latin typeface="Cambria Math" panose="02040503050406030204" pitchFamily="18" charset="0"/>
                                </a:rPr>
                                <m:t>1</m:t>
                              </m:r>
                            </m:num>
                            <m:den>
                              <m:r>
                                <a:rPr lang="en-US" sz="2400" b="0" i="1" smtClean="0">
                                  <a:solidFill>
                                    <a:srgbClr val="C00000"/>
                                  </a:solidFill>
                                  <a:latin typeface="Cambria Math" panose="02040503050406030204" pitchFamily="18" charset="0"/>
                                </a:rPr>
                                <m:t>100</m:t>
                              </m:r>
                            </m:den>
                          </m:f>
                        </m:e>
                      </m:d>
                      <m:r>
                        <a:rPr lang="en-US" sz="2400" b="0" i="1" smtClean="0">
                          <a:latin typeface="Cambria Math" panose="02040503050406030204" pitchFamily="18" charset="0"/>
                        </a:rPr>
                        <m:t>=60</m:t>
                      </m:r>
                      <m:r>
                        <a:rPr lang="en-US" sz="2400" b="0" i="1" smtClean="0">
                          <a:solidFill>
                            <a:srgbClr val="C00000"/>
                          </a:solidFill>
                          <a:latin typeface="Cambria Math" panose="02040503050406030204" pitchFamily="18" charset="0"/>
                        </a:rPr>
                        <m:t>%</m:t>
                      </m:r>
                    </m:oMath>
                  </m:oMathPara>
                </a14:m>
                <a:endParaRPr lang="en-US" sz="2400" dirty="0"/>
              </a:p>
            </p:txBody>
          </p:sp>
        </mc:Choice>
        <mc:Fallback xmlns="">
          <p:sp>
            <p:nvSpPr>
              <p:cNvPr id="10" name="TextBox 9">
                <a:extLst>
                  <a:ext uri="{FF2B5EF4-FFF2-40B4-BE49-F238E27FC236}">
                    <a16:creationId xmlns:a16="http://schemas.microsoft.com/office/drawing/2014/main" id="{91CD9AF2-BB07-4D5B-B7ED-63636EDB50FC}"/>
                  </a:ext>
                </a:extLst>
              </p:cNvPr>
              <p:cNvSpPr txBox="1">
                <a:spLocks noRot="1" noChangeAspect="1" noMove="1" noResize="1" noEditPoints="1" noAdjustHandles="1" noChangeArrowheads="1" noChangeShapeType="1" noTextEdit="1"/>
              </p:cNvSpPr>
              <p:nvPr/>
            </p:nvSpPr>
            <p:spPr>
              <a:xfrm>
                <a:off x="7537420" y="3196357"/>
                <a:ext cx="3247043" cy="829843"/>
              </a:xfrm>
              <a:prstGeom prst="rect">
                <a:avLst/>
              </a:prstGeom>
              <a:blipFill>
                <a:blip r:embed="rId4"/>
                <a:stretch>
                  <a:fillRect/>
                </a:stretch>
              </a:blipFill>
            </p:spPr>
            <p:txBody>
              <a:bodyPr/>
              <a:lstStyle/>
              <a:p>
                <a:r>
                  <a:rPr lang="en-US">
                    <a:noFill/>
                  </a:rPr>
                  <a:t> </a:t>
                </a:r>
              </a:p>
            </p:txBody>
          </p:sp>
        </mc:Fallback>
      </mc:AlternateContent>
      <p:sp>
        <p:nvSpPr>
          <p:cNvPr id="22" name="Arrow: Curved Up 21">
            <a:extLst>
              <a:ext uri="{FF2B5EF4-FFF2-40B4-BE49-F238E27FC236}">
                <a16:creationId xmlns:a16="http://schemas.microsoft.com/office/drawing/2014/main" id="{AE8A75F6-0512-406B-9F61-0A524C339527}"/>
              </a:ext>
            </a:extLst>
          </p:cNvPr>
          <p:cNvSpPr/>
          <p:nvPr/>
        </p:nvSpPr>
        <p:spPr>
          <a:xfrm rot="21207377">
            <a:off x="3088409" y="3931465"/>
            <a:ext cx="1630435" cy="56197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5" name="Arrow: Curved Up 24">
            <a:extLst>
              <a:ext uri="{FF2B5EF4-FFF2-40B4-BE49-F238E27FC236}">
                <a16:creationId xmlns:a16="http://schemas.microsoft.com/office/drawing/2014/main" id="{A21F5033-9840-40B7-93EB-7B85026FF644}"/>
              </a:ext>
            </a:extLst>
          </p:cNvPr>
          <p:cNvSpPr/>
          <p:nvPr/>
        </p:nvSpPr>
        <p:spPr>
          <a:xfrm rot="21207377">
            <a:off x="9282720" y="3936900"/>
            <a:ext cx="1536373" cy="538936"/>
          </a:xfrm>
          <a:prstGeom prst="curvedUpArrow">
            <a:avLst>
              <a:gd name="adj1" fmla="val 25000"/>
              <a:gd name="adj2" fmla="val 47168"/>
              <a:gd name="adj3" fmla="val 2500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Percent cont’d</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5F58E24-CCF8-49BF-B5CC-113853469261}"/>
              </a:ext>
            </a:extLst>
          </p:cNvPr>
          <p:cNvSpPr txBox="1"/>
          <p:nvPr/>
        </p:nvSpPr>
        <p:spPr>
          <a:xfrm>
            <a:off x="4517874" y="1219643"/>
            <a:ext cx="3156249" cy="584775"/>
          </a:xfrm>
          <a:prstGeom prst="rect">
            <a:avLst/>
          </a:prstGeom>
          <a:noFill/>
        </p:spPr>
        <p:txBody>
          <a:bodyPr wrap="none" rtlCol="0">
            <a:spAutoFit/>
          </a:bodyPr>
          <a:lstStyle/>
          <a:p>
            <a:r>
              <a:rPr lang="en-US" sz="3200" b="1" dirty="0"/>
              <a:t>Counting Squares</a:t>
            </a:r>
          </a:p>
        </p:txBody>
      </p:sp>
      <p:grpSp>
        <p:nvGrpSpPr>
          <p:cNvPr id="7" name="Group 6">
            <a:extLst>
              <a:ext uri="{FF2B5EF4-FFF2-40B4-BE49-F238E27FC236}">
                <a16:creationId xmlns:a16="http://schemas.microsoft.com/office/drawing/2014/main" id="{08F1CC78-3B10-4C35-A797-232AAD9F0929}"/>
              </a:ext>
            </a:extLst>
          </p:cNvPr>
          <p:cNvGrpSpPr/>
          <p:nvPr/>
        </p:nvGrpSpPr>
        <p:grpSpPr>
          <a:xfrm>
            <a:off x="5653126" y="3429000"/>
            <a:ext cx="5597815" cy="693844"/>
            <a:chOff x="5652236" y="3281691"/>
            <a:chExt cx="5597815" cy="693844"/>
          </a:xfrm>
        </p:grpSpPr>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9C26694D-59E4-419A-AFC7-438818AC3D93}"/>
                    </a:ext>
                  </a:extLst>
                </p:cNvPr>
                <p:cNvSpPr txBox="1"/>
                <p:nvPr/>
              </p:nvSpPr>
              <p:spPr>
                <a:xfrm>
                  <a:off x="5652236" y="3281691"/>
                  <a:ext cx="306596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f>
                          <m:fPr>
                            <m:ctrlPr>
                              <a:rPr lang="en-US" sz="2400" b="0" i="1" smtClean="0">
                                <a:latin typeface="Cambria Math" panose="02040503050406030204" pitchFamily="18" charset="0"/>
                              </a:rPr>
                            </m:ctrlPr>
                          </m:fPr>
                          <m:num>
                            <m:r>
                              <a:rPr lang="en-US" sz="2400" b="0" i="1" smtClean="0">
                                <a:latin typeface="Cambria Math" panose="02040503050406030204" pitchFamily="18" charset="0"/>
                              </a:rPr>
                              <m:t>1</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=40%</m:t>
                        </m:r>
                      </m:oMath>
                    </m:oMathPara>
                  </a14:m>
                  <a:endParaRPr lang="en-US" sz="2400" dirty="0"/>
                </a:p>
              </p:txBody>
            </p:sp>
          </mc:Choice>
          <mc:Fallback xmlns="">
            <p:sp>
              <p:nvSpPr>
                <p:cNvPr id="3" name="TextBox 2">
                  <a:extLst>
                    <a:ext uri="{FF2B5EF4-FFF2-40B4-BE49-F238E27FC236}">
                      <a16:creationId xmlns:a16="http://schemas.microsoft.com/office/drawing/2014/main" id="{9C26694D-59E4-419A-AFC7-438818AC3D93}"/>
                    </a:ext>
                  </a:extLst>
                </p:cNvPr>
                <p:cNvSpPr txBox="1">
                  <a:spLocks noRot="1" noChangeAspect="1" noMove="1" noResize="1" noEditPoints="1" noAdjustHandles="1" noChangeArrowheads="1" noChangeShapeType="1" noTextEdit="1"/>
                </p:cNvSpPr>
                <p:nvPr/>
              </p:nvSpPr>
              <p:spPr>
                <a:xfrm>
                  <a:off x="5652236" y="3281691"/>
                  <a:ext cx="3065968" cy="693844"/>
                </a:xfrm>
                <a:prstGeom prst="rect">
                  <a:avLst/>
                </a:prstGeom>
                <a:blipFill>
                  <a:blip r:embed="rId3"/>
                  <a:stretch>
                    <a:fillRect/>
                  </a:stretch>
                </a:blipFill>
              </p:spPr>
              <p:txBody>
                <a:bodyPr/>
                <a:lstStyle/>
                <a:p>
                  <a:r>
                    <a:rPr lang="en-US">
                      <a:noFill/>
                    </a:rPr>
                    <a:t> </a:t>
                  </a:r>
                </a:p>
              </p:txBody>
            </p:sp>
          </mc:Fallback>
        </mc:AlternateContent>
        <p:sp>
          <p:nvSpPr>
            <p:cNvPr id="4" name="Rectangle 3">
              <a:extLst>
                <a:ext uri="{FF2B5EF4-FFF2-40B4-BE49-F238E27FC236}">
                  <a16:creationId xmlns:a16="http://schemas.microsoft.com/office/drawing/2014/main" id="{3B2094AF-DF59-443D-82E2-F792401F0933}"/>
                </a:ext>
              </a:extLst>
            </p:cNvPr>
            <p:cNvSpPr/>
            <p:nvPr/>
          </p:nvSpPr>
          <p:spPr>
            <a:xfrm>
              <a:off x="8718204" y="3397780"/>
              <a:ext cx="2531847" cy="461665"/>
            </a:xfrm>
            <a:prstGeom prst="rect">
              <a:avLst/>
            </a:prstGeom>
          </p:spPr>
          <p:txBody>
            <a:bodyPr wrap="none">
              <a:spAutoFit/>
            </a:bodyPr>
            <a:lstStyle/>
            <a:p>
              <a:r>
                <a:rPr lang="en-US" sz="2400" dirty="0"/>
                <a:t>of the large square</a:t>
              </a:r>
            </a:p>
          </p:txBody>
        </p:sp>
      </p:grpSp>
      <p:pic>
        <p:nvPicPr>
          <p:cNvPr id="6" name="Picture 5">
            <a:extLst>
              <a:ext uri="{FF2B5EF4-FFF2-40B4-BE49-F238E27FC236}">
                <a16:creationId xmlns:a16="http://schemas.microsoft.com/office/drawing/2014/main" id="{DD59ADF5-500E-4F0D-ADD9-7FA2EFB6EB2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1972" y="2153956"/>
            <a:ext cx="4164963" cy="4172807"/>
          </a:xfrm>
          <a:prstGeom prst="rect">
            <a:avLst/>
          </a:prstGeom>
        </p:spPr>
      </p:pic>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Fractions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0951A481-EB41-4B86-B69B-108D96453B98}"/>
              </a:ext>
            </a:extLst>
          </p:cNvPr>
          <p:cNvSpPr/>
          <p:nvPr/>
        </p:nvSpPr>
        <p:spPr>
          <a:xfrm>
            <a:off x="1881187" y="1559371"/>
            <a:ext cx="3409459" cy="584775"/>
          </a:xfrm>
          <a:prstGeom prst="rect">
            <a:avLst/>
          </a:prstGeom>
        </p:spPr>
        <p:txBody>
          <a:bodyPr wrap="none">
            <a:spAutoFit/>
          </a:bodyPr>
          <a:lstStyle/>
          <a:p>
            <a:pPr algn="ctr"/>
            <a:r>
              <a:rPr lang="en-US" sz="3200" b="1" dirty="0"/>
              <a:t>Fraction to Percent</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B4DFC292-599A-4E36-B9FD-14694F1B41C3}"/>
                  </a:ext>
                </a:extLst>
              </p:cNvPr>
              <p:cNvSpPr txBox="1"/>
              <p:nvPr/>
            </p:nvSpPr>
            <p:spPr>
              <a:xfrm>
                <a:off x="2798914" y="2465371"/>
                <a:ext cx="1422890" cy="69140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7</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=7%</m:t>
                      </m:r>
                    </m:oMath>
                  </m:oMathPara>
                </a14:m>
                <a:endParaRPr lang="en-US" sz="2400" dirty="0"/>
              </a:p>
            </p:txBody>
          </p:sp>
        </mc:Choice>
        <mc:Fallback xmlns="">
          <p:sp>
            <p:nvSpPr>
              <p:cNvPr id="3" name="TextBox 2">
                <a:extLst>
                  <a:ext uri="{FF2B5EF4-FFF2-40B4-BE49-F238E27FC236}">
                    <a16:creationId xmlns:a16="http://schemas.microsoft.com/office/drawing/2014/main" id="{B4DFC292-599A-4E36-B9FD-14694F1B41C3}"/>
                  </a:ext>
                </a:extLst>
              </p:cNvPr>
              <p:cNvSpPr txBox="1">
                <a:spLocks noRot="1" noChangeAspect="1" noMove="1" noResize="1" noEditPoints="1" noAdjustHandles="1" noChangeArrowheads="1" noChangeShapeType="1" noTextEdit="1"/>
              </p:cNvSpPr>
              <p:nvPr/>
            </p:nvSpPr>
            <p:spPr>
              <a:xfrm>
                <a:off x="2798914" y="2465371"/>
                <a:ext cx="1422890" cy="691408"/>
              </a:xfrm>
              <a:prstGeom prst="rect">
                <a:avLst/>
              </a:prstGeom>
              <a:blipFill>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E5671780-98E6-4C21-B880-6B0D1CC1D621}"/>
                  </a:ext>
                </a:extLst>
              </p:cNvPr>
              <p:cNvSpPr txBox="1"/>
              <p:nvPr/>
            </p:nvSpPr>
            <p:spPr>
              <a:xfrm>
                <a:off x="2686556" y="5171691"/>
                <a:ext cx="1655325"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6.4</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=6.4%</m:t>
                      </m:r>
                    </m:oMath>
                  </m:oMathPara>
                </a14:m>
                <a:endParaRPr lang="en-US" sz="2400" dirty="0"/>
              </a:p>
            </p:txBody>
          </p:sp>
        </mc:Choice>
        <mc:Fallback xmlns="">
          <p:sp>
            <p:nvSpPr>
              <p:cNvPr id="6" name="TextBox 5">
                <a:extLst>
                  <a:ext uri="{FF2B5EF4-FFF2-40B4-BE49-F238E27FC236}">
                    <a16:creationId xmlns:a16="http://schemas.microsoft.com/office/drawing/2014/main" id="{E5671780-98E6-4C21-B880-6B0D1CC1D621}"/>
                  </a:ext>
                </a:extLst>
              </p:cNvPr>
              <p:cNvSpPr txBox="1">
                <a:spLocks noRot="1" noChangeAspect="1" noMove="1" noResize="1" noEditPoints="1" noAdjustHandles="1" noChangeArrowheads="1" noChangeShapeType="1" noTextEdit="1"/>
              </p:cNvSpPr>
              <p:nvPr/>
            </p:nvSpPr>
            <p:spPr>
              <a:xfrm>
                <a:off x="2686556" y="5171691"/>
                <a:ext cx="1655325" cy="693844"/>
              </a:xfrm>
              <a:prstGeom prst="rect">
                <a:avLst/>
              </a:prstGeom>
              <a:blipFill>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9A2A2275-5040-43B0-B835-5CB8CB63E096}"/>
                  </a:ext>
                </a:extLst>
              </p:cNvPr>
              <p:cNvSpPr txBox="1"/>
              <p:nvPr/>
            </p:nvSpPr>
            <p:spPr>
              <a:xfrm>
                <a:off x="2713955" y="3817313"/>
                <a:ext cx="159280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83</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=83%</m:t>
                      </m:r>
                    </m:oMath>
                  </m:oMathPara>
                </a14:m>
                <a:endParaRPr lang="en-US" sz="2400" dirty="0"/>
              </a:p>
            </p:txBody>
          </p:sp>
        </mc:Choice>
        <mc:Fallback xmlns="">
          <p:sp>
            <p:nvSpPr>
              <p:cNvPr id="7" name="TextBox 6">
                <a:extLst>
                  <a:ext uri="{FF2B5EF4-FFF2-40B4-BE49-F238E27FC236}">
                    <a16:creationId xmlns:a16="http://schemas.microsoft.com/office/drawing/2014/main" id="{9A2A2275-5040-43B0-B835-5CB8CB63E096}"/>
                  </a:ext>
                </a:extLst>
              </p:cNvPr>
              <p:cNvSpPr txBox="1">
                <a:spLocks noRot="1" noChangeAspect="1" noMove="1" noResize="1" noEditPoints="1" noAdjustHandles="1" noChangeArrowheads="1" noChangeShapeType="1" noTextEdit="1"/>
              </p:cNvSpPr>
              <p:nvPr/>
            </p:nvSpPr>
            <p:spPr>
              <a:xfrm>
                <a:off x="2713955" y="3817313"/>
                <a:ext cx="1592808" cy="693844"/>
              </a:xfrm>
              <a:prstGeom prst="rect">
                <a:avLst/>
              </a:prstGeom>
              <a:blipFill>
                <a:blip r:embed="rId5"/>
                <a:stretch>
                  <a:fillRect/>
                </a:stretch>
              </a:blipFill>
            </p:spPr>
            <p:txBody>
              <a:bodyPr/>
              <a:lstStyle/>
              <a:p>
                <a:r>
                  <a:rPr lang="en-US">
                    <a:noFill/>
                  </a:rPr>
                  <a:t> </a:t>
                </a:r>
              </a:p>
            </p:txBody>
          </p:sp>
        </mc:Fallback>
      </mc:AlternateContent>
      <p:sp>
        <p:nvSpPr>
          <p:cNvPr id="8" name="Rectangle 7">
            <a:extLst>
              <a:ext uri="{FF2B5EF4-FFF2-40B4-BE49-F238E27FC236}">
                <a16:creationId xmlns:a16="http://schemas.microsoft.com/office/drawing/2014/main" id="{D67B0926-B695-49FA-BDEB-60246210C1EF}"/>
              </a:ext>
            </a:extLst>
          </p:cNvPr>
          <p:cNvSpPr/>
          <p:nvPr/>
        </p:nvSpPr>
        <p:spPr>
          <a:xfrm>
            <a:off x="8051284" y="1559371"/>
            <a:ext cx="1109599" cy="584775"/>
          </a:xfrm>
          <a:prstGeom prst="rect">
            <a:avLst/>
          </a:prstGeom>
        </p:spPr>
        <p:txBody>
          <a:bodyPr wrap="none">
            <a:spAutoFit/>
          </a:bodyPr>
          <a:lstStyle/>
          <a:p>
            <a:pPr algn="ctr"/>
            <a:r>
              <a:rPr lang="en-US" sz="3200" b="1" dirty="0"/>
              <a:t>100%</a:t>
            </a:r>
          </a:p>
        </p:txBody>
      </p:sp>
      <mc:AlternateContent xmlns:mc="http://schemas.openxmlformats.org/markup-compatibility/2006" xmlns:a14="http://schemas.microsoft.com/office/drawing/2010/main">
        <mc:Choice Requires="a14">
          <p:sp>
            <p:nvSpPr>
              <p:cNvPr id="9" name="TextBox 8">
                <a:extLst>
                  <a:ext uri="{FF2B5EF4-FFF2-40B4-BE49-F238E27FC236}">
                    <a16:creationId xmlns:a16="http://schemas.microsoft.com/office/drawing/2014/main" id="{D3F1FFAD-825B-4A63-A74A-A5B78D6935C9}"/>
                  </a:ext>
                </a:extLst>
              </p:cNvPr>
              <p:cNvSpPr txBox="1"/>
              <p:nvPr/>
            </p:nvSpPr>
            <p:spPr>
              <a:xfrm>
                <a:off x="7422054" y="2462935"/>
                <a:ext cx="2332818"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100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=1=100%</m:t>
                      </m:r>
                    </m:oMath>
                  </m:oMathPara>
                </a14:m>
                <a:endParaRPr lang="en-US" sz="2400" dirty="0"/>
              </a:p>
            </p:txBody>
          </p:sp>
        </mc:Choice>
        <mc:Fallback xmlns="">
          <p:sp>
            <p:nvSpPr>
              <p:cNvPr id="9" name="TextBox 8">
                <a:extLst>
                  <a:ext uri="{FF2B5EF4-FFF2-40B4-BE49-F238E27FC236}">
                    <a16:creationId xmlns:a16="http://schemas.microsoft.com/office/drawing/2014/main" id="{D3F1FFAD-825B-4A63-A74A-A5B78D6935C9}"/>
                  </a:ext>
                </a:extLst>
              </p:cNvPr>
              <p:cNvSpPr txBox="1">
                <a:spLocks noRot="1" noChangeAspect="1" noMove="1" noResize="1" noEditPoints="1" noAdjustHandles="1" noChangeArrowheads="1" noChangeShapeType="1" noTextEdit="1"/>
              </p:cNvSpPr>
              <p:nvPr/>
            </p:nvSpPr>
            <p:spPr>
              <a:xfrm>
                <a:off x="7422054" y="2462935"/>
                <a:ext cx="2332818" cy="693844"/>
              </a:xfrm>
              <a:prstGeom prst="rect">
                <a:avLst/>
              </a:prstGeom>
              <a:blipFill>
                <a:blip r:embed="rId6"/>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0" name="TextBox 9">
                <a:extLst>
                  <a:ext uri="{FF2B5EF4-FFF2-40B4-BE49-F238E27FC236}">
                    <a16:creationId xmlns:a16="http://schemas.microsoft.com/office/drawing/2014/main" id="{50E30522-ACB4-48F8-A61E-0FCEA503F73F}"/>
                  </a:ext>
                </a:extLst>
              </p:cNvPr>
              <p:cNvSpPr txBox="1"/>
              <p:nvPr/>
            </p:nvSpPr>
            <p:spPr>
              <a:xfrm>
                <a:off x="7707099" y="4604784"/>
                <a:ext cx="1762727" cy="6938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en-US" sz="2400" i="1" smtClean="0">
                              <a:latin typeface="Cambria Math" panose="02040503050406030204" pitchFamily="18" charset="0"/>
                            </a:rPr>
                          </m:ctrlPr>
                        </m:fPr>
                        <m:num>
                          <m:r>
                            <a:rPr lang="en-US" sz="2400" b="0" i="1" smtClean="0">
                              <a:latin typeface="Cambria Math" panose="02040503050406030204" pitchFamily="18" charset="0"/>
                            </a:rPr>
                            <m:t>240</m:t>
                          </m:r>
                        </m:num>
                        <m:den>
                          <m:r>
                            <a:rPr lang="en-US" sz="2400" b="0" i="1" smtClean="0">
                              <a:latin typeface="Cambria Math" panose="02040503050406030204" pitchFamily="18" charset="0"/>
                            </a:rPr>
                            <m:t>100</m:t>
                          </m:r>
                        </m:den>
                      </m:f>
                      <m:r>
                        <a:rPr lang="en-US" sz="2400" b="0" i="1" smtClean="0">
                          <a:latin typeface="Cambria Math" panose="02040503050406030204" pitchFamily="18" charset="0"/>
                        </a:rPr>
                        <m:t>=240%</m:t>
                      </m:r>
                    </m:oMath>
                  </m:oMathPara>
                </a14:m>
                <a:endParaRPr lang="en-US" sz="2400" dirty="0"/>
              </a:p>
            </p:txBody>
          </p:sp>
        </mc:Choice>
        <mc:Fallback xmlns="">
          <p:sp>
            <p:nvSpPr>
              <p:cNvPr id="10" name="TextBox 9">
                <a:extLst>
                  <a:ext uri="{FF2B5EF4-FFF2-40B4-BE49-F238E27FC236}">
                    <a16:creationId xmlns:a16="http://schemas.microsoft.com/office/drawing/2014/main" id="{50E30522-ACB4-48F8-A61E-0FCEA503F73F}"/>
                  </a:ext>
                </a:extLst>
              </p:cNvPr>
              <p:cNvSpPr txBox="1">
                <a:spLocks noRot="1" noChangeAspect="1" noMove="1" noResize="1" noEditPoints="1" noAdjustHandles="1" noChangeArrowheads="1" noChangeShapeType="1" noTextEdit="1"/>
              </p:cNvSpPr>
              <p:nvPr/>
            </p:nvSpPr>
            <p:spPr>
              <a:xfrm>
                <a:off x="7707099" y="4604784"/>
                <a:ext cx="1762727" cy="693844"/>
              </a:xfrm>
              <a:prstGeom prst="rect">
                <a:avLst/>
              </a:prstGeom>
              <a:blipFill>
                <a:blip r:embed="rId7"/>
                <a:stretch>
                  <a:fillRect/>
                </a:stretch>
              </a:blipFill>
            </p:spPr>
            <p:txBody>
              <a:bodyPr/>
              <a:lstStyle/>
              <a:p>
                <a:r>
                  <a:rPr lang="en-US">
                    <a:noFill/>
                  </a:rPr>
                  <a:t> </a:t>
                </a:r>
              </a:p>
            </p:txBody>
          </p:sp>
        </mc:Fallback>
      </mc:AlternateContent>
      <p:sp>
        <p:nvSpPr>
          <p:cNvPr id="4" name="TextBox 3">
            <a:extLst>
              <a:ext uri="{FF2B5EF4-FFF2-40B4-BE49-F238E27FC236}">
                <a16:creationId xmlns:a16="http://schemas.microsoft.com/office/drawing/2014/main" id="{5B28F6EB-4115-401A-8F0F-4F3CA1360FDF}"/>
              </a:ext>
            </a:extLst>
          </p:cNvPr>
          <p:cNvSpPr txBox="1"/>
          <p:nvPr/>
        </p:nvSpPr>
        <p:spPr>
          <a:xfrm>
            <a:off x="6181252" y="3649949"/>
            <a:ext cx="4849661" cy="461665"/>
          </a:xfrm>
          <a:prstGeom prst="rect">
            <a:avLst/>
          </a:prstGeom>
          <a:noFill/>
        </p:spPr>
        <p:txBody>
          <a:bodyPr wrap="none" rtlCol="0">
            <a:spAutoFit/>
          </a:bodyPr>
          <a:lstStyle/>
          <a:p>
            <a:r>
              <a:rPr lang="en-US" sz="2400" dirty="0"/>
              <a:t>All of something is 100% of that thing</a:t>
            </a:r>
          </a:p>
        </p:txBody>
      </p:sp>
    </p:spTree>
    <p:extLst>
      <p:ext uri="{BB962C8B-B14F-4D97-AF65-F5344CB8AC3E}">
        <p14:creationId xmlns:p14="http://schemas.microsoft.com/office/powerpoint/2010/main" val="18064532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383374"/>
            <a:ext cx="3399264" cy="584775"/>
          </a:xfrm>
          <a:prstGeom prst="rect">
            <a:avLst/>
          </a:prstGeom>
        </p:spPr>
        <p:txBody>
          <a:bodyPr wrap="none">
            <a:spAutoFit/>
          </a:bodyPr>
          <a:lstStyle/>
          <a:p>
            <a:pPr algn="ctr"/>
            <a:r>
              <a:rPr lang="en-US" sz="3200" b="1" dirty="0"/>
              <a:t>Decimal to Percent</a:t>
            </a:r>
          </a:p>
        </p:txBody>
      </p:sp>
      <mc:AlternateContent xmlns:mc="http://schemas.openxmlformats.org/markup-compatibility/2006" xmlns:a14="http://schemas.microsoft.com/office/drawing/2010/main">
        <mc:Choice Requires="a14">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0.47</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47</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47%</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12039286"/>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0.93</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93</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93%</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2287340957"/>
                      </a:ext>
                    </a:extLst>
                  </a:tr>
                  <a:tr h="370840">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0.325</m:t>
                                </m:r>
                              </m:oMath>
                            </m:oMathPara>
                          </a14:m>
                          <a:endParaRPr lang="en-US" dirty="0"/>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b="0" i="1" smtClean="0">
                                        <a:latin typeface="Cambria Math" panose="02040503050406030204" pitchFamily="18" charset="0"/>
                                      </a:rPr>
                                      <m:t>32.5</m:t>
                                    </m:r>
                                  </m:num>
                                  <m:den>
                                    <m:r>
                                      <a:rPr lang="en-US" b="0" i="1" smtClean="0">
                                        <a:latin typeface="Cambria Math" panose="02040503050406030204" pitchFamily="18" charset="0"/>
                                      </a:rPr>
                                      <m:t>100</m:t>
                                    </m:r>
                                  </m:den>
                                </m:f>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m:t>
                                </m:r>
                              </m:oMath>
                            </m:oMathPara>
                          </a14:m>
                          <a:endParaRPr lang="en-US" dirty="0"/>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14:m>
                            <m:oMathPara xmlns:m="http://schemas.openxmlformats.org/officeDocument/2006/math">
                              <m:oMathParaPr>
                                <m:jc m:val="centerGroup"/>
                              </m:oMathParaPr>
                              <m:oMath xmlns:m="http://schemas.openxmlformats.org/officeDocument/2006/math">
                                <m:r>
                                  <a:rPr lang="en-US" b="0" i="1" smtClean="0">
                                    <a:latin typeface="Cambria Math" panose="02040503050406030204" pitchFamily="18" charset="0"/>
                                  </a:rPr>
                                  <m:t>32.5%</m:t>
                                </m:r>
                              </m:oMath>
                            </m:oMathPara>
                          </a14:m>
                          <a:endParaRPr lang="en-US" dirty="0"/>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tcPr>
                    </a:tc>
                    <a:extLst>
                      <a:ext uri="{0D108BD9-81ED-4DB2-BD59-A6C34878D82A}">
                        <a16:rowId xmlns:a16="http://schemas.microsoft.com/office/drawing/2014/main" val="2556263335"/>
                      </a:ext>
                    </a:extLst>
                  </a:tr>
                </a:tbl>
              </a:graphicData>
            </a:graphic>
          </p:graphicFrame>
        </mc:Choice>
        <mc:Fallback xmlns="">
          <p:graphicFrame>
            <p:nvGraphicFramePr>
              <p:cNvPr id="2" name="Table 1">
                <a:extLst>
                  <a:ext uri="{FF2B5EF4-FFF2-40B4-BE49-F238E27FC236}">
                    <a16:creationId xmlns:a16="http://schemas.microsoft.com/office/drawing/2014/main" id="{1B8FBD33-DDF3-4AE6-989A-C2A35CF24B52}"/>
                  </a:ext>
                </a:extLst>
              </p:cNvPr>
              <p:cNvGraphicFramePr>
                <a:graphicFrameLocks noGrp="1"/>
              </p:cNvGraphicFramePr>
              <p:nvPr>
                <p:extLst>
                  <p:ext uri="{D42A27DB-BD31-4B8C-83A1-F6EECF244321}">
                    <p14:modId xmlns:p14="http://schemas.microsoft.com/office/powerpoint/2010/main" val="2078584515"/>
                  </p:ext>
                </p:extLst>
              </p:nvPr>
            </p:nvGraphicFramePr>
            <p:xfrm>
              <a:off x="2032000" y="2579288"/>
              <a:ext cx="8128000" cy="2470087"/>
            </p:xfrm>
            <a:graphic>
              <a:graphicData uri="http://schemas.openxmlformats.org/drawingml/2006/table">
                <a:tbl>
                  <a:tblPr firstRow="1" bandRow="1">
                    <a:tableStyleId>{2D5ABB26-0587-4C30-8999-92F81FD0307C}</a:tableStyleId>
                  </a:tblPr>
                  <a:tblGrid>
                    <a:gridCol w="1625600">
                      <a:extLst>
                        <a:ext uri="{9D8B030D-6E8A-4147-A177-3AD203B41FA5}">
                          <a16:colId xmlns:a16="http://schemas.microsoft.com/office/drawing/2014/main" val="207962011"/>
                        </a:ext>
                      </a:extLst>
                    </a:gridCol>
                    <a:gridCol w="1625600">
                      <a:extLst>
                        <a:ext uri="{9D8B030D-6E8A-4147-A177-3AD203B41FA5}">
                          <a16:colId xmlns:a16="http://schemas.microsoft.com/office/drawing/2014/main" val="3754379444"/>
                        </a:ext>
                      </a:extLst>
                    </a:gridCol>
                    <a:gridCol w="1625600">
                      <a:extLst>
                        <a:ext uri="{9D8B030D-6E8A-4147-A177-3AD203B41FA5}">
                          <a16:colId xmlns:a16="http://schemas.microsoft.com/office/drawing/2014/main" val="2333941155"/>
                        </a:ext>
                      </a:extLst>
                    </a:gridCol>
                    <a:gridCol w="1625600">
                      <a:extLst>
                        <a:ext uri="{9D8B030D-6E8A-4147-A177-3AD203B41FA5}">
                          <a16:colId xmlns:a16="http://schemas.microsoft.com/office/drawing/2014/main" val="414945897"/>
                        </a:ext>
                      </a:extLst>
                    </a:gridCol>
                    <a:gridCol w="1625600">
                      <a:extLst>
                        <a:ext uri="{9D8B030D-6E8A-4147-A177-3AD203B41FA5}">
                          <a16:colId xmlns:a16="http://schemas.microsoft.com/office/drawing/2014/main" val="2909497184"/>
                        </a:ext>
                      </a:extLst>
                    </a:gridCol>
                  </a:tblGrid>
                  <a:tr h="370840">
                    <a:tc>
                      <a:txBody>
                        <a:bodyPr/>
                        <a:lstStyle/>
                        <a:p>
                          <a:pPr algn="ctr"/>
                          <a:r>
                            <a:rPr lang="en-US" b="1" dirty="0"/>
                            <a:t>Decimal Form</a:t>
                          </a:r>
                        </a:p>
                      </a:txBody>
                      <a:tcPr>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a:noFill/>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Fraction Form</a:t>
                          </a: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endParaRPr lang="en-US" b="1" dirty="0"/>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B w="12700" cap="flat" cmpd="sng" algn="ctr">
                          <a:solidFill>
                            <a:schemeClr val="bg1">
                              <a:lumMod val="65000"/>
                            </a:schemeClr>
                          </a:solidFill>
                          <a:prstDash val="solid"/>
                          <a:round/>
                          <a:headEnd type="none" w="med" len="med"/>
                          <a:tailEnd type="none" w="med" len="med"/>
                        </a:lnB>
                      </a:tcPr>
                    </a:tc>
                    <a:tc>
                      <a:txBody>
                        <a:bodyPr/>
                        <a:lstStyle/>
                        <a:p>
                          <a:pPr algn="ctr"/>
                          <a:r>
                            <a:rPr lang="en-US" b="1" dirty="0"/>
                            <a:t>Percent Form</a:t>
                          </a:r>
                        </a:p>
                      </a:txBody>
                      <a:tcPr>
                        <a:lnL w="12700" cap="flat" cmpd="sng" algn="ctr">
                          <a:noFill/>
                          <a:prstDash val="solid"/>
                          <a:round/>
                          <a:headEnd type="none" w="med" len="med"/>
                          <a:tailEnd type="none" w="med" len="med"/>
                        </a:lnL>
                        <a:lnB w="12700" cap="flat" cmpd="sng" algn="ctr">
                          <a:solidFill>
                            <a:schemeClr val="bg1">
                              <a:lumMod val="65000"/>
                            </a:schemeClr>
                          </a:solidFill>
                          <a:prstDash val="solid"/>
                          <a:round/>
                          <a:headEnd type="none" w="med" len="med"/>
                          <a:tailEnd type="none" w="med" len="med"/>
                        </a:lnB>
                      </a:tcPr>
                    </a:tc>
                    <a:extLst>
                      <a:ext uri="{0D108BD9-81ED-4DB2-BD59-A6C34878D82A}">
                        <a16:rowId xmlns:a16="http://schemas.microsoft.com/office/drawing/2014/main" val="1934433225"/>
                      </a:ext>
                    </a:extLst>
                  </a:tr>
                  <a:tr h="697230">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57391" r="-400000" b="-2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57391" r="-300000"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57391" r="-201128" b="-2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57391" r="-100375" b="-200000"/>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57391" r="-375" b="-200000"/>
                          </a:stretch>
                        </a:blipFill>
                      </a:tcPr>
                    </a:tc>
                    <a:extLst>
                      <a:ext uri="{0D108BD9-81ED-4DB2-BD59-A6C34878D82A}">
                        <a16:rowId xmlns:a16="http://schemas.microsoft.com/office/drawing/2014/main" val="2212039286"/>
                      </a:ext>
                    </a:extLst>
                  </a:tr>
                  <a:tr h="698246">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t="-158772" r="-400000" b="-101754"/>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100000" t="-158772" r="-300000"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00752" t="-158772" r="-201128" b="-101754"/>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299625" t="-158772" r="-100375" b="-101754"/>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blipFill>
                          <a:blip r:embed="rId3"/>
                          <a:stretch>
                            <a:fillRect l="-399625" t="-158772" r="-375" b="-101754"/>
                          </a:stretch>
                        </a:blipFill>
                      </a:tcPr>
                    </a:tc>
                    <a:extLst>
                      <a:ext uri="{0D108BD9-81ED-4DB2-BD59-A6C34878D82A}">
                        <a16:rowId xmlns:a16="http://schemas.microsoft.com/office/drawing/2014/main" val="2287340957"/>
                      </a:ext>
                    </a:extLst>
                  </a:tr>
                  <a:tr h="703771">
                    <a:tc>
                      <a:txBody>
                        <a:bodyPr/>
                        <a:lstStyle/>
                        <a:p>
                          <a:endParaRPr lang="en-US"/>
                        </a:p>
                      </a:txBody>
                      <a:tcPr marT="91440" marB="91440" anchor="ctr">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t="-254310" r="-400000"/>
                          </a:stretch>
                        </a:blipFill>
                      </a:tcPr>
                    </a:tc>
                    <a:tc>
                      <a:txBody>
                        <a:bodyPr/>
                        <a:lstStyle/>
                        <a:p>
                          <a:endParaRPr lang="en-US"/>
                        </a:p>
                      </a:txBody>
                      <a:tcPr marT="91440" marB="91440" anchor="ctr">
                        <a:lnL>
                          <a:noFill/>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100000" t="-254310" r="-300000"/>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00752" t="-254310" r="-201128"/>
                          </a:stretch>
                        </a:blipFill>
                      </a:tcPr>
                    </a:tc>
                    <a:tc>
                      <a:txBody>
                        <a:bodyPr/>
                        <a:lstStyle/>
                        <a:p>
                          <a:endParaRPr lang="en-US"/>
                        </a:p>
                      </a:txBody>
                      <a:tcPr marT="91440" marB="91440"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blipFill>
                          <a:blip r:embed="rId3"/>
                          <a:stretch>
                            <a:fillRect l="-299625" t="-254310" r="-100375"/>
                          </a:stretch>
                        </a:blipFill>
                      </a:tcPr>
                    </a:tc>
                    <a:tc>
                      <a:txBody>
                        <a:bodyPr/>
                        <a:lstStyle/>
                        <a:p>
                          <a:endParaRPr lang="en-US"/>
                        </a:p>
                      </a:txBody>
                      <a:tcPr marT="91440" marB="91440" anchor="ctr">
                        <a:lnL w="12700" cap="flat" cmpd="sng" algn="ctr">
                          <a:noFill/>
                          <a:prstDash val="solid"/>
                          <a:round/>
                          <a:headEnd type="none" w="med" len="med"/>
                          <a:tailEnd type="none" w="med" len="med"/>
                        </a:lnL>
                        <a:lnT w="12700" cap="flat" cmpd="sng" algn="ctr">
                          <a:solidFill>
                            <a:schemeClr val="bg1">
                              <a:lumMod val="65000"/>
                            </a:schemeClr>
                          </a:solidFill>
                          <a:prstDash val="solid"/>
                          <a:round/>
                          <a:headEnd type="none" w="med" len="med"/>
                          <a:tailEnd type="none" w="med" len="med"/>
                        </a:lnT>
                        <a:blipFill>
                          <a:blip r:embed="rId3"/>
                          <a:stretch>
                            <a:fillRect l="-399625" t="-254310" r="-375"/>
                          </a:stretch>
                        </a:blipFill>
                      </a:tcPr>
                    </a:tc>
                    <a:extLst>
                      <a:ext uri="{0D108BD9-81ED-4DB2-BD59-A6C34878D82A}">
                        <a16:rowId xmlns:a16="http://schemas.microsoft.com/office/drawing/2014/main" val="2556263335"/>
                      </a:ext>
                    </a:extLst>
                  </a:tr>
                </a:tbl>
              </a:graphicData>
            </a:graphic>
          </p:graphicFrame>
        </mc:Fallback>
      </mc:AlternateContent>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Decimals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6632AF85-61B4-43C7-B169-6C2E00CB3BFE}"/>
              </a:ext>
            </a:extLst>
          </p:cNvPr>
          <p:cNvSpPr/>
          <p:nvPr/>
        </p:nvSpPr>
        <p:spPr>
          <a:xfrm>
            <a:off x="4396368" y="1558035"/>
            <a:ext cx="3399264" cy="584775"/>
          </a:xfrm>
          <a:prstGeom prst="rect">
            <a:avLst/>
          </a:prstGeom>
        </p:spPr>
        <p:txBody>
          <a:bodyPr wrap="none">
            <a:spAutoFit/>
          </a:bodyPr>
          <a:lstStyle/>
          <a:p>
            <a:pPr algn="ctr"/>
            <a:r>
              <a:rPr lang="en-US" sz="3200" b="1" dirty="0"/>
              <a:t>Percent to Decimal</a:t>
            </a:r>
          </a:p>
        </p:txBody>
      </p:sp>
      <mc:AlternateContent xmlns:mc="http://schemas.openxmlformats.org/markup-compatibility/2006" xmlns:a14="http://schemas.microsoft.com/office/drawing/2010/main">
        <mc:Choice Requires="a14">
          <p:sp>
            <p:nvSpPr>
              <p:cNvPr id="3" name="TextBox 2">
                <a:extLst>
                  <a:ext uri="{FF2B5EF4-FFF2-40B4-BE49-F238E27FC236}">
                    <a16:creationId xmlns:a16="http://schemas.microsoft.com/office/drawing/2014/main" id="{D72F0F40-9F39-4508-A48C-198D099C07B6}"/>
                  </a:ext>
                </a:extLst>
              </p:cNvPr>
              <p:cNvSpPr txBox="1"/>
              <p:nvPr/>
            </p:nvSpPr>
            <p:spPr>
              <a:xfrm>
                <a:off x="3668829" y="2812551"/>
                <a:ext cx="4854342" cy="80945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2800" b="0" i="1" smtClean="0">
                          <a:latin typeface="Cambria Math" panose="02040503050406030204" pitchFamily="18" charset="0"/>
                        </a:rPr>
                        <m:t>38</m:t>
                      </m:r>
                      <m:r>
                        <a:rPr lang="en-US" sz="2800" b="0" i="1" smtClean="0">
                          <a:solidFill>
                            <a:srgbClr val="C00000"/>
                          </a:solidFill>
                          <a:latin typeface="Cambria Math" panose="02040503050406030204" pitchFamily="18" charset="0"/>
                        </a:rPr>
                        <m:t>.</m:t>
                      </m:r>
                      <m:r>
                        <a:rPr lang="en-US" sz="2800" b="0" i="1" smtClean="0">
                          <a:latin typeface="Cambria Math" panose="02040503050406030204" pitchFamily="18" charset="0"/>
                        </a:rPr>
                        <m:t>%=38⋅</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1</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m:t>
                      </m:r>
                      <m:f>
                        <m:fPr>
                          <m:ctrlPr>
                            <a:rPr lang="en-US" sz="2800" b="0" i="1" smtClean="0">
                              <a:latin typeface="Cambria Math" panose="02040503050406030204" pitchFamily="18" charset="0"/>
                            </a:rPr>
                          </m:ctrlPr>
                        </m:fPr>
                        <m:num>
                          <m:r>
                            <a:rPr lang="en-US" sz="2800" b="0" i="1" smtClean="0">
                              <a:latin typeface="Cambria Math" panose="02040503050406030204" pitchFamily="18" charset="0"/>
                            </a:rPr>
                            <m:t>38</m:t>
                          </m:r>
                        </m:num>
                        <m:den>
                          <m:r>
                            <a:rPr lang="en-US" sz="2800" b="0" i="1" smtClean="0">
                              <a:latin typeface="Cambria Math" panose="02040503050406030204" pitchFamily="18" charset="0"/>
                            </a:rPr>
                            <m:t>100</m:t>
                          </m:r>
                        </m:den>
                      </m:f>
                      <m:r>
                        <a:rPr lang="en-US" sz="2800" b="0" i="1" smtClean="0">
                          <a:latin typeface="Cambria Math" panose="02040503050406030204" pitchFamily="18" charset="0"/>
                        </a:rPr>
                        <m:t>=0.38</m:t>
                      </m:r>
                    </m:oMath>
                  </m:oMathPara>
                </a14:m>
                <a:endParaRPr lang="en-US" sz="2800" b="0" dirty="0"/>
              </a:p>
            </p:txBody>
          </p:sp>
        </mc:Choice>
        <mc:Fallback xmlns="">
          <p:sp>
            <p:nvSpPr>
              <p:cNvPr id="3" name="TextBox 2">
                <a:extLst>
                  <a:ext uri="{FF2B5EF4-FFF2-40B4-BE49-F238E27FC236}">
                    <a16:creationId xmlns:a16="http://schemas.microsoft.com/office/drawing/2014/main" id="{D72F0F40-9F39-4508-A48C-198D099C07B6}"/>
                  </a:ext>
                </a:extLst>
              </p:cNvPr>
              <p:cNvSpPr txBox="1">
                <a:spLocks noRot="1" noChangeAspect="1" noMove="1" noResize="1" noEditPoints="1" noAdjustHandles="1" noChangeArrowheads="1" noChangeShapeType="1" noTextEdit="1"/>
              </p:cNvSpPr>
              <p:nvPr/>
            </p:nvSpPr>
            <p:spPr>
              <a:xfrm>
                <a:off x="3668829" y="2812551"/>
                <a:ext cx="4854342" cy="809452"/>
              </a:xfrm>
              <a:prstGeom prst="rect">
                <a:avLst/>
              </a:prstGeom>
              <a:blipFill>
                <a:blip r:embed="rId3"/>
                <a:stretch>
                  <a:fillRect/>
                </a:stretch>
              </a:blipFill>
            </p:spPr>
            <p:txBody>
              <a:bodyPr/>
              <a:lstStyle/>
              <a:p>
                <a:r>
                  <a:rPr lang="en-US">
                    <a:noFill/>
                  </a:rPr>
                  <a:t> </a:t>
                </a:r>
              </a:p>
            </p:txBody>
          </p:sp>
        </mc:Fallback>
      </mc:AlternateContent>
      <p:sp>
        <p:nvSpPr>
          <p:cNvPr id="5" name="TextBox 4">
            <a:extLst>
              <a:ext uri="{FF2B5EF4-FFF2-40B4-BE49-F238E27FC236}">
                <a16:creationId xmlns:a16="http://schemas.microsoft.com/office/drawing/2014/main" id="{F242E122-9B70-4173-AE4E-BD0812D673ED}"/>
              </a:ext>
            </a:extLst>
          </p:cNvPr>
          <p:cNvSpPr txBox="1"/>
          <p:nvPr/>
        </p:nvSpPr>
        <p:spPr>
          <a:xfrm flipH="1">
            <a:off x="3668829" y="4099388"/>
            <a:ext cx="3417701" cy="461665"/>
          </a:xfrm>
          <a:prstGeom prst="rect">
            <a:avLst/>
          </a:prstGeom>
          <a:noFill/>
        </p:spPr>
        <p:txBody>
          <a:bodyPr wrap="square" rtlCol="0">
            <a:spAutoFit/>
          </a:bodyPr>
          <a:lstStyle/>
          <a:p>
            <a:r>
              <a:rPr lang="en-US" sz="2400" dirty="0">
                <a:solidFill>
                  <a:schemeClr val="accent1"/>
                </a:solidFill>
              </a:rPr>
              <a:t>Understood decimal point</a:t>
            </a:r>
          </a:p>
        </p:txBody>
      </p:sp>
      <p:cxnSp>
        <p:nvCxnSpPr>
          <p:cNvPr id="7" name="Straight Arrow Connector 6">
            <a:extLst>
              <a:ext uri="{FF2B5EF4-FFF2-40B4-BE49-F238E27FC236}">
                <a16:creationId xmlns:a16="http://schemas.microsoft.com/office/drawing/2014/main" id="{851524CB-915C-4935-B6FF-4E90D04CE54D}"/>
              </a:ext>
            </a:extLst>
          </p:cNvPr>
          <p:cNvCxnSpPr>
            <a:cxnSpLocks/>
          </p:cNvCxnSpPr>
          <p:nvPr/>
        </p:nvCxnSpPr>
        <p:spPr>
          <a:xfrm flipV="1">
            <a:off x="4171308" y="3429000"/>
            <a:ext cx="0" cy="670388"/>
          </a:xfrm>
          <a:prstGeom prst="straightConnector1">
            <a:avLst/>
          </a:prstGeom>
          <a:ln w="57150">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370237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6" name="TextBox 25"/>
              <p:cNvSpPr txBox="1"/>
              <p:nvPr/>
            </p:nvSpPr>
            <p:spPr>
              <a:xfrm>
                <a:off x="1524001" y="338445"/>
                <a:ext cx="9144000" cy="553998"/>
              </a:xfrm>
              <a:prstGeom prst="rect">
                <a:avLst/>
              </a:prstGeom>
              <a:noFill/>
            </p:spPr>
            <p:txBody>
              <a:bodyPr wrap="square" rtlCol="0">
                <a:spAutoFit/>
              </a:bodyPr>
              <a:lstStyle/>
              <a:p>
                <a:pPr algn="ctr"/>
                <a14:m>
                  <m:oMathPara xmlns:m="http://schemas.openxmlformats.org/officeDocument/2006/math">
                    <m:oMathParaPr>
                      <m:jc m:val="centerGroup"/>
                    </m:oMathParaPr>
                    <m:oMath xmlns:m="http://schemas.openxmlformats.org/officeDocument/2006/math">
                      <m:r>
                        <a:rPr lang="en-US" sz="3000" b="0" i="1" dirty="0" smtClean="0">
                          <a:solidFill>
                            <a:srgbClr val="323542"/>
                          </a:solidFill>
                          <a:latin typeface="Cambria Math" panose="02040503050406030204" pitchFamily="18" charset="0"/>
                        </a:rPr>
                        <m:t>𝑅𝑎𝑡𝑒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𝐵𝑎𝑠𝑒</m:t>
                      </m:r>
                      <m:r>
                        <a:rPr lang="en-US" sz="3000" b="0" i="1" dirty="0" smtClean="0">
                          <a:solidFill>
                            <a:srgbClr val="323542"/>
                          </a:solidFill>
                          <a:latin typeface="Cambria Math" panose="02040503050406030204" pitchFamily="18" charset="0"/>
                          <a:ea typeface="Cambria Math" panose="02040503050406030204" pitchFamily="18" charset="0"/>
                        </a:rPr>
                        <m:t>=</m:t>
                      </m:r>
                      <m:r>
                        <a:rPr lang="en-US" sz="3000" b="0" i="1" dirty="0" smtClean="0">
                          <a:solidFill>
                            <a:srgbClr val="323542"/>
                          </a:solidFill>
                          <a:latin typeface="Cambria Math" panose="02040503050406030204" pitchFamily="18" charset="0"/>
                          <a:ea typeface="Cambria Math" panose="02040503050406030204" pitchFamily="18" charset="0"/>
                        </a:rPr>
                        <m:t>𝐴𝑚𝑜𝑢𝑛𝑡</m:t>
                      </m:r>
                    </m:oMath>
                  </m:oMathPara>
                </a14:m>
                <a:endParaRPr lang="en-US" sz="3000" dirty="0">
                  <a:solidFill>
                    <a:srgbClr val="323542"/>
                  </a:solidFill>
                  <a:latin typeface="Century Gothic" panose="020B0502020202020204" pitchFamily="34" charset="0"/>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1524001" y="338445"/>
                <a:ext cx="9144000" cy="553998"/>
              </a:xfrm>
              <a:prstGeom prst="rect">
                <a:avLst/>
              </a:prstGeom>
              <a:blipFill>
                <a:blip r:embed="rId3"/>
                <a:stretch>
                  <a:fillRect/>
                </a:stretch>
              </a:blipFill>
            </p:spPr>
            <p:txBody>
              <a:bodyPr/>
              <a:lstStyle/>
              <a:p>
                <a:r>
                  <a:rPr lang="en-US">
                    <a:noFill/>
                  </a:rPr>
                  <a:t> </a:t>
                </a:r>
              </a:p>
            </p:txBody>
          </p:sp>
        </mc:Fallback>
      </mc:AlternateContent>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85272D47-8129-4598-A873-AB49AB2842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038857" y="1966806"/>
            <a:ext cx="8114286" cy="3438095"/>
          </a:xfrm>
          <a:prstGeom prst="rect">
            <a:avLst/>
          </a:prstGeom>
        </p:spPr>
      </p:pic>
    </p:spTree>
    <p:extLst>
      <p:ext uri="{BB962C8B-B14F-4D97-AF65-F5344CB8AC3E}">
        <p14:creationId xmlns:p14="http://schemas.microsoft.com/office/powerpoint/2010/main" val="30242571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Rate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Rectangle 3">
            <a:extLst>
              <a:ext uri="{FF2B5EF4-FFF2-40B4-BE49-F238E27FC236}">
                <a16:creationId xmlns:a16="http://schemas.microsoft.com/office/drawing/2014/main" id="{34DF345B-A38B-495E-BD2C-65E9D07A66AB}"/>
              </a:ext>
            </a:extLst>
          </p:cNvPr>
          <p:cNvSpPr/>
          <p:nvPr/>
        </p:nvSpPr>
        <p:spPr>
          <a:xfrm>
            <a:off x="5356150" y="1547761"/>
            <a:ext cx="1479699" cy="584775"/>
          </a:xfrm>
          <a:prstGeom prst="rect">
            <a:avLst/>
          </a:prstGeom>
        </p:spPr>
        <p:txBody>
          <a:bodyPr wrap="none">
            <a:spAutoFit/>
          </a:bodyPr>
          <a:lstStyle/>
          <a:p>
            <a:pPr algn="ctr"/>
            <a:r>
              <a:rPr lang="en-US" sz="3200" b="1" dirty="0"/>
              <a:t>Percent</a:t>
            </a:r>
          </a:p>
        </p:txBody>
      </p:sp>
      <p:sp>
        <p:nvSpPr>
          <p:cNvPr id="2" name="TextBox 1">
            <a:extLst>
              <a:ext uri="{FF2B5EF4-FFF2-40B4-BE49-F238E27FC236}">
                <a16:creationId xmlns:a16="http://schemas.microsoft.com/office/drawing/2014/main" id="{D5AD473D-7752-4B6B-8349-413C8744A459}"/>
              </a:ext>
            </a:extLst>
          </p:cNvPr>
          <p:cNvSpPr txBox="1"/>
          <p:nvPr/>
        </p:nvSpPr>
        <p:spPr>
          <a:xfrm>
            <a:off x="1367480" y="2236340"/>
            <a:ext cx="2989408" cy="400110"/>
          </a:xfrm>
          <a:prstGeom prst="rect">
            <a:avLst/>
          </a:prstGeom>
          <a:noFill/>
        </p:spPr>
        <p:txBody>
          <a:bodyPr wrap="none" rtlCol="0">
            <a:spAutoFit/>
          </a:bodyPr>
          <a:lstStyle/>
          <a:p>
            <a:r>
              <a:rPr lang="en-US" sz="2000" dirty="0"/>
              <a:t>What percent of 92 is 115?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3" y="5154275"/>
                <a:ext cx="1947136" cy="52322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r>
                        <a:rPr lang="en-US" sz="2800" b="1" i="1" dirty="0" smtClean="0">
                          <a:solidFill>
                            <a:schemeClr val="accent1"/>
                          </a:solidFill>
                          <a:latin typeface="Cambria Math" panose="02040503050406030204" pitchFamily="18" charset="0"/>
                        </a:rPr>
                        <m:t>𝑹</m:t>
                      </m:r>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𝟏𝟐𝟓</m:t>
                      </m:r>
                      <m:r>
                        <a:rPr lang="en-US" sz="2800" b="1" i="1" dirty="0" smtClean="0">
                          <a:solidFill>
                            <a:schemeClr val="accent1"/>
                          </a:solidFill>
                          <a:latin typeface="Cambria Math" panose="02040503050406030204" pitchFamily="18" charset="0"/>
                        </a:rPr>
                        <m:t>%</m:t>
                      </m:r>
                    </m:oMath>
                  </m:oMathPara>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3" y="5154275"/>
                <a:ext cx="1947136" cy="523220"/>
              </a:xfrm>
              <a:prstGeom prst="rect">
                <a:avLst/>
              </a:prstGeom>
              <a:blipFill>
                <a:blip r:embed="rId3"/>
                <a:stretch>
                  <a:fillRect/>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6" y="2766247"/>
            <a:ext cx="2866186" cy="2050343"/>
          </a:xfrm>
          <a:prstGeom prst="rect">
            <a:avLst/>
          </a:prstGeom>
        </p:spPr>
      </p:pic>
    </p:spTree>
    <p:extLst>
      <p:ext uri="{BB962C8B-B14F-4D97-AF65-F5344CB8AC3E}">
        <p14:creationId xmlns:p14="http://schemas.microsoft.com/office/powerpoint/2010/main" val="29058016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b="0" i="0" dirty="0">
                <a:solidFill>
                  <a:srgbClr val="323542"/>
                </a:solidFill>
                <a:latin typeface="+mj-lt"/>
              </a:rPr>
              <a:t>Base</a:t>
            </a:r>
            <a:endParaRPr lang="en-US" sz="3000" dirty="0">
              <a:solidFill>
                <a:srgbClr val="323542"/>
              </a:solidFill>
              <a:latin typeface="Century Gothic" panose="020B0502020202020204" pitchFamily="34" charset="0"/>
            </a:endParaRP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D5AD473D-7752-4B6B-8349-413C8744A459}"/>
              </a:ext>
            </a:extLst>
          </p:cNvPr>
          <p:cNvSpPr txBox="1"/>
          <p:nvPr/>
        </p:nvSpPr>
        <p:spPr>
          <a:xfrm>
            <a:off x="1367481" y="1873921"/>
            <a:ext cx="3343416" cy="400110"/>
          </a:xfrm>
          <a:prstGeom prst="rect">
            <a:avLst/>
          </a:prstGeom>
          <a:noFill/>
        </p:spPr>
        <p:txBody>
          <a:bodyPr wrap="none" rtlCol="0">
            <a:spAutoFit/>
          </a:bodyPr>
          <a:lstStyle/>
          <a:p>
            <a:r>
              <a:rPr lang="en-US" sz="2000" dirty="0"/>
              <a:t>42% of what number is 157.5?</a:t>
            </a:r>
          </a:p>
        </p:txBody>
      </p:sp>
      <mc:AlternateContent xmlns:mc="http://schemas.openxmlformats.org/markup-compatibility/2006" xmlns:a14="http://schemas.microsoft.com/office/drawing/2010/main">
        <mc:Choice Requires="a14">
          <p:sp>
            <p:nvSpPr>
              <p:cNvPr id="6" name="TextBox 5">
                <a:extLst>
                  <a:ext uri="{FF2B5EF4-FFF2-40B4-BE49-F238E27FC236}">
                    <a16:creationId xmlns:a16="http://schemas.microsoft.com/office/drawing/2014/main" id="{4BF083F5-B7CC-410F-BED2-2E358D1B2232}"/>
                  </a:ext>
                </a:extLst>
              </p:cNvPr>
              <p:cNvSpPr txBox="1"/>
              <p:nvPr/>
            </p:nvSpPr>
            <p:spPr>
              <a:xfrm>
                <a:off x="4087864" y="4791856"/>
                <a:ext cx="1717521" cy="523220"/>
              </a:xfrm>
              <a:prstGeom prst="rect">
                <a:avLst/>
              </a:prstGeom>
              <a:noFill/>
            </p:spPr>
            <p:txBody>
              <a:bodyPr wrap="none" rtlCol="0">
                <a:spAutoFit/>
              </a:bodyPr>
              <a:lstStyle/>
              <a:p>
                <a:r>
                  <a:rPr lang="en-US" sz="2800" b="1" dirty="0">
                    <a:solidFill>
                      <a:schemeClr val="accent1"/>
                    </a:solidFill>
                  </a:rPr>
                  <a:t>B</a:t>
                </a:r>
                <a14:m>
                  <m:oMath xmlns:m="http://schemas.openxmlformats.org/officeDocument/2006/math">
                    <m:r>
                      <a:rPr lang="en-US" sz="2800" b="1" i="1" dirty="0" smtClean="0">
                        <a:solidFill>
                          <a:schemeClr val="accent1"/>
                        </a:solidFill>
                        <a:latin typeface="Cambria Math" panose="02040503050406030204" pitchFamily="18" charset="0"/>
                      </a:rPr>
                      <m:t>=</m:t>
                    </m:r>
                    <m:r>
                      <a:rPr lang="en-US" sz="2800" b="1" i="1" dirty="0" smtClean="0">
                        <a:solidFill>
                          <a:schemeClr val="accent1"/>
                        </a:solidFill>
                        <a:latin typeface="Cambria Math" panose="02040503050406030204" pitchFamily="18" charset="0"/>
                      </a:rPr>
                      <m:t>𝟑𝟕𝟓</m:t>
                    </m:r>
                    <m:r>
                      <a:rPr lang="en-US" sz="2800" b="1" i="1" dirty="0" smtClean="0">
                        <a:solidFill>
                          <a:schemeClr val="accent1"/>
                        </a:solidFill>
                        <a:latin typeface="Cambria Math" panose="02040503050406030204" pitchFamily="18" charset="0"/>
                      </a:rPr>
                      <m:t>%</m:t>
                    </m:r>
                  </m:oMath>
                </a14:m>
                <a:endParaRPr lang="en-US" sz="2800" b="1" dirty="0">
                  <a:solidFill>
                    <a:schemeClr val="accent1"/>
                  </a:solidFill>
                </a:endParaRPr>
              </a:p>
            </p:txBody>
          </p:sp>
        </mc:Choice>
        <mc:Fallback xmlns="">
          <p:sp>
            <p:nvSpPr>
              <p:cNvPr id="6" name="TextBox 5">
                <a:extLst>
                  <a:ext uri="{FF2B5EF4-FFF2-40B4-BE49-F238E27FC236}">
                    <a16:creationId xmlns:a16="http://schemas.microsoft.com/office/drawing/2014/main" id="{4BF083F5-B7CC-410F-BED2-2E358D1B2232}"/>
                  </a:ext>
                </a:extLst>
              </p:cNvPr>
              <p:cNvSpPr txBox="1">
                <a:spLocks noRot="1" noChangeAspect="1" noMove="1" noResize="1" noEditPoints="1" noAdjustHandles="1" noChangeArrowheads="1" noChangeShapeType="1" noTextEdit="1"/>
              </p:cNvSpPr>
              <p:nvPr/>
            </p:nvSpPr>
            <p:spPr>
              <a:xfrm>
                <a:off x="4087864" y="4791856"/>
                <a:ext cx="1717521" cy="523220"/>
              </a:xfrm>
              <a:prstGeom prst="rect">
                <a:avLst/>
              </a:prstGeom>
              <a:blipFill>
                <a:blip r:embed="rId3"/>
                <a:stretch>
                  <a:fillRect l="-7473" t="-10465" b="-32558"/>
                </a:stretch>
              </a:blipFill>
            </p:spPr>
            <p:txBody>
              <a:bodyPr/>
              <a:lstStyle/>
              <a:p>
                <a:r>
                  <a:rPr lang="en-US">
                    <a:noFill/>
                  </a:rPr>
                  <a:t> </a:t>
                </a:r>
              </a:p>
            </p:txBody>
          </p:sp>
        </mc:Fallback>
      </mc:AlternateContent>
      <p:pic>
        <p:nvPicPr>
          <p:cNvPr id="8" name="Picture 7">
            <a:extLst>
              <a:ext uri="{FF2B5EF4-FFF2-40B4-BE49-F238E27FC236}">
                <a16:creationId xmlns:a16="http://schemas.microsoft.com/office/drawing/2014/main" id="{D936AB67-5DB1-40E5-8AD8-AF1D34858624}"/>
              </a:ext>
            </a:extLst>
          </p:cNvPr>
          <p:cNvPicPr>
            <a:picLocks noChangeAspect="1"/>
          </p:cNvPicPr>
          <p:nvPr/>
        </p:nvPicPr>
        <p:blipFill>
          <a:blip r:embed="rId4">
            <a:extLst>
              <a:ext uri="{BEBA8EAE-BF5A-486C-A8C5-ECC9F3942E4B}">
                <a14:imgProps xmlns:a14="http://schemas.microsoft.com/office/drawing/2010/main">
                  <a14:imgLayer r:embed="rId5">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4662907" y="2426424"/>
            <a:ext cx="2866186" cy="2005150"/>
          </a:xfrm>
          <a:prstGeom prst="rect">
            <a:avLst/>
          </a:prstGeom>
        </p:spPr>
      </p:pic>
    </p:spTree>
    <p:extLst>
      <p:ext uri="{BB962C8B-B14F-4D97-AF65-F5344CB8AC3E}">
        <p14:creationId xmlns:p14="http://schemas.microsoft.com/office/powerpoint/2010/main" val="25491353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179</TotalTime>
  <Words>1036</Words>
  <Application>Microsoft Office PowerPoint</Application>
  <PresentationFormat>Widescreen</PresentationFormat>
  <Paragraphs>112</Paragraphs>
  <Slides>18</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18</vt:i4>
      </vt:variant>
    </vt:vector>
  </HeadingPairs>
  <TitlesOfParts>
    <vt:vector size="25" baseType="lpstr">
      <vt:lpstr>Arial</vt:lpstr>
      <vt:lpstr>Calibri</vt:lpstr>
      <vt:lpstr>Calibri Light</vt:lpstr>
      <vt:lpstr>Cambria Math</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24</cp:revision>
  <dcterms:created xsi:type="dcterms:W3CDTF">2017-06-16T13:06:21Z</dcterms:created>
  <dcterms:modified xsi:type="dcterms:W3CDTF">2023-08-09T21:17:47Z</dcterms:modified>
</cp:coreProperties>
</file>