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289" r:id="rId5"/>
    <p:sldId id="290" r:id="rId6"/>
    <p:sldId id="291" r:id="rId7"/>
    <p:sldId id="292"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Linear Equations. By the end of this lesson, you will be able to solve various equations involving fractions, decimals, </a:t>
            </a:r>
            <a:r>
              <a:rPr lang="en-US" sz="1200" kern="1200">
                <a:solidFill>
                  <a:schemeClr val="tx1"/>
                </a:solidFill>
                <a:effectLst/>
                <a:latin typeface="+mn-lt"/>
                <a:ea typeface="+mn-ea"/>
                <a:cs typeface="+mn-cs"/>
              </a:rPr>
              <a:t>and parentheses </a:t>
            </a:r>
            <a:r>
              <a:rPr lang="en-US" sz="1200" kern="1200" dirty="0">
                <a:solidFill>
                  <a:schemeClr val="tx1"/>
                </a:solidFill>
                <a:effectLst/>
                <a:latin typeface="+mn-lt"/>
                <a:ea typeface="+mn-ea"/>
                <a:cs typeface="+mn-cs"/>
              </a:rPr>
              <a:t>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8928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linear equations of the most general form, ax + b = cx + d, the objective is to get the variable on one side of the equation by itself with a coefficient of positive one.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for the value of x in 5x + 3 = 2x – 18, we must add -3 to both sides, simplify, then add negative 2x to both sides, simplify, divide both sides by 3, then simplify to find that x is equal to -7. We can double check and plug in -7 in the original equation and find that both sides equal -32. That procedure is similar for decimals.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fractions, the procedure is similar, but there is an extra step to make the fractions more manageable. In this case, multiply both sides by 15, the least common multiple of the denominator. Then, apply the distributive property, simplify, then add -13 to both sides. Simplify and add -9x to both sides. Simplify and divide both sides by -4, making x equal 7.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a:t>
            </a:r>
            <a:r>
              <a:rPr lang="en-US" sz="1200" kern="1200" dirty="0">
                <a:solidFill>
                  <a:schemeClr val="tx1"/>
                </a:solidFill>
                <a:effectLst/>
                <a:latin typeface="+mn-lt"/>
                <a:ea typeface="+mn-ea"/>
                <a:cs typeface="+mn-cs"/>
              </a:rPr>
              <a:t>parentheses are involved, we must use the distributive property and be aware of the signs. Combine like terms and add 18x to both sides. Simplify and add 28 to both sides. Simplify and divide both sides by 8. Simplify to find the value of x is -1/8.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6938"/>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Linear Equations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5683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3696A8A-AA56-4819-BA8B-F767AE8451B8}"/>
              </a:ext>
            </a:extLst>
          </p:cNvPr>
          <p:cNvSpPr txBox="1"/>
          <p:nvPr/>
        </p:nvSpPr>
        <p:spPr>
          <a:xfrm>
            <a:off x="4414192" y="2095929"/>
            <a:ext cx="3363613" cy="646331"/>
          </a:xfrm>
          <a:prstGeom prst="rect">
            <a:avLst/>
          </a:prstGeom>
          <a:noFill/>
        </p:spPr>
        <p:txBody>
          <a:bodyPr wrap="none" rtlCol="0">
            <a:spAutoFit/>
          </a:bodyPr>
          <a:lstStyle/>
          <a:p>
            <a:r>
              <a:rPr lang="en-US" sz="3600" b="1" dirty="0"/>
              <a:t>Linear Equations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874FFDA-F5FD-417A-B134-587389864F39}"/>
                  </a:ext>
                </a:extLst>
              </p:cNvPr>
              <p:cNvSpPr txBox="1"/>
              <p:nvPr/>
            </p:nvSpPr>
            <p:spPr>
              <a:xfrm>
                <a:off x="4422143" y="2981535"/>
                <a:ext cx="3355662"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𝑎𝑥</m:t>
                      </m:r>
                      <m:r>
                        <a:rPr lang="en-US" sz="3600" b="0" i="1" smtClean="0">
                          <a:latin typeface="Cambria Math" panose="02040503050406030204" pitchFamily="18" charset="0"/>
                        </a:rPr>
                        <m:t>+</m:t>
                      </m:r>
                      <m:r>
                        <a:rPr lang="en-US" sz="3600" b="0" i="1" smtClean="0">
                          <a:latin typeface="Cambria Math" panose="02040503050406030204" pitchFamily="18" charset="0"/>
                        </a:rPr>
                        <m:t>𝑏</m:t>
                      </m:r>
                      <m:r>
                        <a:rPr lang="en-US" sz="3600" b="0" i="1" smtClean="0">
                          <a:latin typeface="Cambria Math" panose="02040503050406030204" pitchFamily="18" charset="0"/>
                        </a:rPr>
                        <m:t>=</m:t>
                      </m:r>
                      <m:r>
                        <a:rPr lang="en-US" sz="3600" b="0" i="1" smtClean="0">
                          <a:latin typeface="Cambria Math" panose="02040503050406030204" pitchFamily="18" charset="0"/>
                        </a:rPr>
                        <m:t>𝑐𝑑</m:t>
                      </m:r>
                      <m:r>
                        <a:rPr lang="en-US" sz="3600" b="0" i="1" smtClean="0">
                          <a:latin typeface="Cambria Math" panose="02040503050406030204" pitchFamily="18" charset="0"/>
                        </a:rPr>
                        <m:t>+</m:t>
                      </m:r>
                      <m:r>
                        <a:rPr lang="en-US" sz="3600" b="0" i="1" smtClean="0">
                          <a:latin typeface="Cambria Math" panose="02040503050406030204" pitchFamily="18" charset="0"/>
                        </a:rPr>
                        <m:t>𝑑</m:t>
                      </m:r>
                    </m:oMath>
                  </m:oMathPara>
                </a14:m>
                <a:endParaRPr lang="en-US" sz="3600" dirty="0"/>
              </a:p>
            </p:txBody>
          </p:sp>
        </mc:Choice>
        <mc:Fallback xmlns="">
          <p:sp>
            <p:nvSpPr>
              <p:cNvPr id="3" name="TextBox 2">
                <a:extLst>
                  <a:ext uri="{FF2B5EF4-FFF2-40B4-BE49-F238E27FC236}">
                    <a16:creationId xmlns:a16="http://schemas.microsoft.com/office/drawing/2014/main" id="{C874FFDA-F5FD-417A-B134-587389864F39}"/>
                  </a:ext>
                </a:extLst>
              </p:cNvPr>
              <p:cNvSpPr txBox="1">
                <a:spLocks noRot="1" noChangeAspect="1" noMove="1" noResize="1" noEditPoints="1" noAdjustHandles="1" noChangeArrowheads="1" noChangeShapeType="1" noTextEdit="1"/>
              </p:cNvSpPr>
              <p:nvPr/>
            </p:nvSpPr>
            <p:spPr>
              <a:xfrm>
                <a:off x="4422143" y="2981535"/>
                <a:ext cx="3355662" cy="55399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90FAC45-E633-4987-ABF6-83E8E81E37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0774" y="2752030"/>
            <a:ext cx="4161905" cy="1723810"/>
          </a:xfrm>
          <a:prstGeom prst="rect">
            <a:avLst/>
          </a:prstGeom>
        </p:spPr>
      </p:pic>
      <p:grpSp>
        <p:nvGrpSpPr>
          <p:cNvPr id="9" name="Group 8">
            <a:extLst>
              <a:ext uri="{FF2B5EF4-FFF2-40B4-BE49-F238E27FC236}">
                <a16:creationId xmlns:a16="http://schemas.microsoft.com/office/drawing/2014/main" id="{3CC4E1EF-3C30-4047-82EC-188646BD01A7}"/>
              </a:ext>
            </a:extLst>
          </p:cNvPr>
          <p:cNvGrpSpPr/>
          <p:nvPr/>
        </p:nvGrpSpPr>
        <p:grpSpPr>
          <a:xfrm>
            <a:off x="644084" y="2113935"/>
            <a:ext cx="4657143" cy="3000000"/>
            <a:chOff x="644084" y="2113935"/>
            <a:chExt cx="4657143" cy="3000000"/>
          </a:xfrm>
        </p:grpSpPr>
        <p:pic>
          <p:nvPicPr>
            <p:cNvPr id="3" name="Picture 2">
              <a:extLst>
                <a:ext uri="{FF2B5EF4-FFF2-40B4-BE49-F238E27FC236}">
                  <a16:creationId xmlns:a16="http://schemas.microsoft.com/office/drawing/2014/main" id="{7A8C72B4-7B4C-43BE-899F-967C9DE86E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084" y="2113935"/>
              <a:ext cx="4657143" cy="3000000"/>
            </a:xfrm>
            <a:prstGeom prst="rect">
              <a:avLst/>
            </a:prstGeom>
          </p:spPr>
        </p:pic>
        <p:sp>
          <p:nvSpPr>
            <p:cNvPr id="8" name="Oval 7">
              <a:extLst>
                <a:ext uri="{FF2B5EF4-FFF2-40B4-BE49-F238E27FC236}">
                  <a16:creationId xmlns:a16="http://schemas.microsoft.com/office/drawing/2014/main" id="{9737446E-0F39-42D8-83B5-F11FF86F20C8}"/>
                </a:ext>
              </a:extLst>
            </p:cNvPr>
            <p:cNvSpPr/>
            <p:nvPr/>
          </p:nvSpPr>
          <p:spPr>
            <a:xfrm>
              <a:off x="1377754" y="4695290"/>
              <a:ext cx="1108592" cy="41864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E245A2F7-93A1-45DA-8C9B-454C529BF1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657" y="1531972"/>
            <a:ext cx="8447619" cy="4266667"/>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Parentheses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43E5ED-4C24-43FA-A409-65E345BDE3B1}"/>
              </a:ext>
            </a:extLst>
          </p:cNvPr>
          <p:cNvPicPr>
            <a:picLocks noChangeAspect="1"/>
          </p:cNvPicPr>
          <p:nvPr/>
        </p:nvPicPr>
        <p:blipFill>
          <a:blip r:embed="rId3"/>
          <a:stretch>
            <a:fillRect/>
          </a:stretch>
        </p:blipFill>
        <p:spPr>
          <a:xfrm>
            <a:off x="2057905" y="1834378"/>
            <a:ext cx="8076190" cy="3885714"/>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Multiple Variables: Substitution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A129EA08-58A1-41B5-B14E-7C464D7EF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1662" y="1711945"/>
            <a:ext cx="2800000" cy="1057143"/>
          </a:xfrm>
          <a:prstGeom prst="rect">
            <a:avLst/>
          </a:prstGeom>
        </p:spPr>
      </p:pic>
      <p:pic>
        <p:nvPicPr>
          <p:cNvPr id="5" name="Picture 4">
            <a:extLst>
              <a:ext uri="{FF2B5EF4-FFF2-40B4-BE49-F238E27FC236}">
                <a16:creationId xmlns:a16="http://schemas.microsoft.com/office/drawing/2014/main" id="{BB0F28E7-6B6B-450E-8CDF-B57E2709BA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9386" y="1383374"/>
            <a:ext cx="3380952" cy="1714286"/>
          </a:xfrm>
          <a:prstGeom prst="rect">
            <a:avLst/>
          </a:prstGeom>
        </p:spPr>
      </p:pic>
      <p:pic>
        <p:nvPicPr>
          <p:cNvPr id="7" name="Picture 6">
            <a:extLst>
              <a:ext uri="{FF2B5EF4-FFF2-40B4-BE49-F238E27FC236}">
                <a16:creationId xmlns:a16="http://schemas.microsoft.com/office/drawing/2014/main" id="{2317C107-D6CF-4E91-A3CA-64332C2AFC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71662" y="4088913"/>
            <a:ext cx="2942857" cy="1933333"/>
          </a:xfrm>
          <a:prstGeom prst="rect">
            <a:avLst/>
          </a:prstGeom>
        </p:spPr>
      </p:pic>
      <p:pic>
        <p:nvPicPr>
          <p:cNvPr id="9" name="Picture 8">
            <a:extLst>
              <a:ext uri="{FF2B5EF4-FFF2-40B4-BE49-F238E27FC236}">
                <a16:creationId xmlns:a16="http://schemas.microsoft.com/office/drawing/2014/main" id="{C20ECA64-DE59-4A67-819F-1BDAEE302A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77483" y="4109295"/>
            <a:ext cx="1923810" cy="1228571"/>
          </a:xfrm>
          <a:prstGeom prst="rect">
            <a:avLst/>
          </a:prstGeom>
        </p:spPr>
      </p:pic>
      <p:sp>
        <p:nvSpPr>
          <p:cNvPr id="18" name="TextBox 17">
            <a:extLst>
              <a:ext uri="{FF2B5EF4-FFF2-40B4-BE49-F238E27FC236}">
                <a16:creationId xmlns:a16="http://schemas.microsoft.com/office/drawing/2014/main" id="{6CD2FD7E-AD8C-4257-9A62-64435225AE1B}"/>
              </a:ext>
            </a:extLst>
          </p:cNvPr>
          <p:cNvSpPr txBox="1"/>
          <p:nvPr/>
        </p:nvSpPr>
        <p:spPr>
          <a:xfrm>
            <a:off x="1496604" y="1398448"/>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1.</a:t>
            </a:r>
          </a:p>
        </p:txBody>
      </p:sp>
      <p:sp>
        <p:nvSpPr>
          <p:cNvPr id="21" name="TextBox 20">
            <a:extLst>
              <a:ext uri="{FF2B5EF4-FFF2-40B4-BE49-F238E27FC236}">
                <a16:creationId xmlns:a16="http://schemas.microsoft.com/office/drawing/2014/main" id="{5A1F25FC-BC35-4B98-8CDA-9B9AF154E3E4}"/>
              </a:ext>
            </a:extLst>
          </p:cNvPr>
          <p:cNvSpPr txBox="1"/>
          <p:nvPr/>
        </p:nvSpPr>
        <p:spPr>
          <a:xfrm>
            <a:off x="6368318" y="1398447"/>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2.</a:t>
            </a:r>
          </a:p>
        </p:txBody>
      </p:sp>
      <p:sp>
        <p:nvSpPr>
          <p:cNvPr id="22" name="TextBox 21">
            <a:extLst>
              <a:ext uri="{FF2B5EF4-FFF2-40B4-BE49-F238E27FC236}">
                <a16:creationId xmlns:a16="http://schemas.microsoft.com/office/drawing/2014/main" id="{CECD5435-D440-4D43-9CB8-88CC18888041}"/>
              </a:ext>
            </a:extLst>
          </p:cNvPr>
          <p:cNvSpPr txBox="1"/>
          <p:nvPr/>
        </p:nvSpPr>
        <p:spPr>
          <a:xfrm>
            <a:off x="1496604"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3.</a:t>
            </a:r>
          </a:p>
        </p:txBody>
      </p:sp>
      <p:sp>
        <p:nvSpPr>
          <p:cNvPr id="23" name="TextBox 22">
            <a:extLst>
              <a:ext uri="{FF2B5EF4-FFF2-40B4-BE49-F238E27FC236}">
                <a16:creationId xmlns:a16="http://schemas.microsoft.com/office/drawing/2014/main" id="{7B1EBBE9-2D21-4956-8F8D-739509263D60}"/>
              </a:ext>
            </a:extLst>
          </p:cNvPr>
          <p:cNvSpPr txBox="1"/>
          <p:nvPr/>
        </p:nvSpPr>
        <p:spPr>
          <a:xfrm>
            <a:off x="6368318"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4.</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461</Words>
  <Application>Microsoft Office PowerPoint</Application>
  <PresentationFormat>Widescreen</PresentationFormat>
  <Paragraphs>26</Paragraphs>
  <Slides>7</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22</cp:revision>
  <dcterms:created xsi:type="dcterms:W3CDTF">2017-06-16T13:06:21Z</dcterms:created>
  <dcterms:modified xsi:type="dcterms:W3CDTF">2023-08-09T21:18:40Z</dcterms:modified>
</cp:coreProperties>
</file>