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2"/>
  </p:notesMasterIdLst>
  <p:sldIdLst>
    <p:sldId id="256" r:id="rId3"/>
    <p:sldId id="257" r:id="rId4"/>
    <p:sldId id="289" r:id="rId5"/>
    <p:sldId id="290" r:id="rId6"/>
    <p:sldId id="291" r:id="rId7"/>
    <p:sldId id="292" r:id="rId8"/>
    <p:sldId id="293" r:id="rId9"/>
    <p:sldId id="296" r:id="rId10"/>
    <p:sldId id="301" r:id="rId11"/>
    <p:sldId id="302" r:id="rId12"/>
    <p:sldId id="303" r:id="rId13"/>
    <p:sldId id="304" r:id="rId14"/>
    <p:sldId id="294" r:id="rId15"/>
    <p:sldId id="295" r:id="rId16"/>
    <p:sldId id="305" r:id="rId17"/>
    <p:sldId id="298" r:id="rId18"/>
    <p:sldId id="299" r:id="rId19"/>
    <p:sldId id="300" r:id="rId20"/>
    <p:sldId id="278"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F3F91"/>
    <a:srgbClr val="933DA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4" d="100"/>
          <a:sy n="94" d="100"/>
        </p:scale>
        <p:origin x="123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Graphing. By the end of this lesson, you will be able to identify different graphs and calculate slope. Graphs are pictures of numerical information. There are many different types of graphs, and each type is particularly well-suited to the display and clarification of certain types of information.</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2732000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x= 1/3, we have that y=0.</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20038811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and for x=3, we have that y =-8.</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26692265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is the completed table.</a:t>
            </a: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7542077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calculate the slope of the line y=2x + 3, we can calculate the rise over run using the coordinate points P</a:t>
            </a:r>
            <a:r>
              <a:rPr lang="en-US" sz="1200" kern="1200" baseline="-25000" dirty="0">
                <a:solidFill>
                  <a:schemeClr val="tx1"/>
                </a:solidFill>
                <a:effectLst/>
                <a:latin typeface="+mn-lt"/>
                <a:ea typeface="+mn-ea"/>
                <a:cs typeface="+mn-cs"/>
              </a:rPr>
              <a:t>1</a:t>
            </a:r>
            <a:r>
              <a:rPr lang="en-US" sz="1200" kern="1200" dirty="0">
                <a:solidFill>
                  <a:schemeClr val="tx1"/>
                </a:solidFill>
                <a:effectLst/>
                <a:latin typeface="+mn-lt"/>
                <a:ea typeface="+mn-ea"/>
                <a:cs typeface="+mn-cs"/>
              </a:rPr>
              <a:t> (-2,-1) and P</a:t>
            </a:r>
            <a:r>
              <a:rPr lang="en-US" sz="1200" kern="1200" baseline="-25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(2,7) to find that the slope of the line is 2.</a:t>
            </a: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39224483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slope of a horizontal line is zero, as rise is always zero; dividing zero by a number equals zero.</a:t>
            </a: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32763673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slope of a vertical line is undefined because dividing a number by zero results in an undefined value.</a:t>
            </a: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40495847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two lines have the same slope, they are parallel, and they never intersect. Thus, there is no solution for the system and the system is inconsistent.</a:t>
            </a:r>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a:p>
        </p:txBody>
      </p:sp>
    </p:spTree>
    <p:extLst>
      <p:ext uri="{BB962C8B-B14F-4D97-AF65-F5344CB8AC3E}">
        <p14:creationId xmlns:p14="http://schemas.microsoft.com/office/powerpoint/2010/main" val="28932007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two lines intersect, the system is consistent, and the equations are independent.</a:t>
            </a:r>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a:p>
        </p:txBody>
      </p:sp>
    </p:spTree>
    <p:extLst>
      <p:ext uri="{BB962C8B-B14F-4D97-AF65-F5344CB8AC3E}">
        <p14:creationId xmlns:p14="http://schemas.microsoft.com/office/powerpoint/2010/main" val="13297263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two lines overlap, the system is consistent,  and the equations are dependent. Now, you are able to identify different graphs, calculate slope, and evaluate line systems.</a:t>
            </a:r>
          </a:p>
        </p:txBody>
      </p:sp>
      <p:sp>
        <p:nvSpPr>
          <p:cNvPr id="4" name="Slide Number Placeholder 3"/>
          <p:cNvSpPr>
            <a:spLocks noGrp="1"/>
          </p:cNvSpPr>
          <p:nvPr>
            <p:ph type="sldNum" sz="quarter" idx="5"/>
          </p:nvPr>
        </p:nvSpPr>
        <p:spPr/>
        <p:txBody>
          <a:bodyPr/>
          <a:lstStyle/>
          <a:p>
            <a:fld id="{DEC611CA-4268-4E72-8BFC-C641B4C40515}" type="slidenum">
              <a:rPr lang="en-US" smtClean="0"/>
              <a:t>18</a:t>
            </a:fld>
            <a:endParaRPr lang="en-US"/>
          </a:p>
        </p:txBody>
      </p:sp>
    </p:spTree>
    <p:extLst>
      <p:ext uri="{BB962C8B-B14F-4D97-AF65-F5344CB8AC3E}">
        <p14:creationId xmlns:p14="http://schemas.microsoft.com/office/powerpoint/2010/main" val="1270970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Bar graphs </a:t>
            </a:r>
            <a:r>
              <a:rPr lang="en-US" sz="1200" kern="1200" dirty="0">
                <a:solidFill>
                  <a:schemeClr val="tx1"/>
                </a:solidFill>
                <a:effectLst/>
                <a:latin typeface="+mn-lt"/>
                <a:ea typeface="+mn-ea"/>
                <a:cs typeface="+mn-cs"/>
              </a:rPr>
              <a:t>emphasize comparative amounts. This bar graph shows monthly U.S. books sales. We can compare sales by month. A good bar graph has a title and labeled axis. We can see that January had the most sales of $ 2,294M, and April had the least sales with $918M.</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Circle graphs, or pie charts, help in understanding </a:t>
            </a:r>
            <a:r>
              <a:rPr lang="en-US" sz="1200" kern="1200" dirty="0" err="1">
                <a:solidFill>
                  <a:schemeClr val="tx1"/>
                </a:solidFill>
                <a:effectLst/>
                <a:latin typeface="+mn-lt"/>
                <a:ea typeface="+mn-ea"/>
                <a:cs typeface="+mn-cs"/>
              </a:rPr>
              <a:t>percents</a:t>
            </a:r>
            <a:r>
              <a:rPr lang="en-US" sz="1200" kern="1200" dirty="0">
                <a:solidFill>
                  <a:schemeClr val="tx1"/>
                </a:solidFill>
                <a:effectLst/>
                <a:latin typeface="+mn-lt"/>
                <a:ea typeface="+mn-ea"/>
                <a:cs typeface="+mn-cs"/>
              </a:rPr>
              <a:t> or parts of a whole. This graph shows the percent of a household's annual income they plan to budget for various expenses. If the household’s total income is $45,000, we can find out how much they spend on various necessities. They spend 45,000 times 0.20, or $9,000, on food and $45,000 times 0.07, or $3,150, on clothing.</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Line graphs indicate tendencies or trends over a period of time. This graph shows the relationships between daily high and low temperatures. We can tell that temperatures tended to rise during the week but fell sharply on Saturday, and the weather was hottest on Thursday and Friday and coolest on Sunday.</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Histograms indicate data in classes, a range or interval of numbers. This histogram summarizes the scores of students on an English placement test. We can tell that 16 students scored in the second class, between 250.5 and 300.5.</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plotting points to create a graph, we must be aware of the quadrants and coordinates. In the first quadrant, x and y are both positive; in the second quadrant, x is negative, and y is positive; in the third quadrant, x and y are both negatives; and in the fourth quadrant, x is positive, and y is negative.</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complete the table with ordered pairs, we can plug in the given numbers into y = -3x + 1.</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4502324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x= 0, we have that y= 1.</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8738451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y=4, we have that x=-1.</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7158201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8/9/2023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8/9/2023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13.png"/></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14.png"/></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17.png"/></Relationships>
</file>

<file path=ppt/slides/_rels/slide1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1.png"/></Relationships>
</file>

<file path=ppt/slides/_rels/slide17.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3.png"/></Relationships>
</file>

<file path=ppt/slides/_rels/slide18.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5.png"/></Relationships>
</file>

<file path=ppt/slides/_rels/slide19.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12.xml"/><Relationship Id="rId5" Type="http://schemas.openxmlformats.org/officeDocument/2006/relationships/image" Target="../media/image29.png"/><Relationship Id="rId4" Type="http://schemas.openxmlformats.org/officeDocument/2006/relationships/image" Target="../media/image28.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937760"/>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Graphing</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241848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Ordered Pairs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61662F21-3102-41CB-8A5C-4E6BE911BA10}"/>
                  </a:ext>
                </a:extLst>
              </p:cNvPr>
              <p:cNvSpPr txBox="1"/>
              <p:nvPr/>
            </p:nvSpPr>
            <p:spPr>
              <a:xfrm>
                <a:off x="5527639" y="1715784"/>
                <a:ext cx="1136721" cy="646331"/>
              </a:xfrm>
              <a:prstGeom prst="rect">
                <a:avLst/>
              </a:prstGeom>
              <a:noFill/>
            </p:spPr>
            <p:txBody>
              <a:bodyPr wrap="none" rtlCol="0">
                <a:spAutoFit/>
              </a:bodyPr>
              <a:lstStyle/>
              <a:p>
                <a14:m>
                  <m:oMath xmlns:m="http://schemas.openxmlformats.org/officeDocument/2006/math">
                    <m:r>
                      <a:rPr lang="en-US" sz="3600" b="0" i="1" smtClean="0">
                        <a:latin typeface="Cambria Math" panose="02040503050406030204" pitchFamily="18" charset="0"/>
                      </a:rPr>
                      <m:t>𝑦</m:t>
                    </m:r>
                    <m:r>
                      <a:rPr lang="en-US" sz="3600" b="0" i="1" smtClean="0">
                        <a:latin typeface="Cambria Math" panose="02040503050406030204" pitchFamily="18" charset="0"/>
                      </a:rPr>
                      <m:t>=</m:t>
                    </m:r>
                  </m:oMath>
                </a14:m>
                <a:r>
                  <a:rPr lang="en-US" sz="3600" dirty="0"/>
                  <a:t>?</a:t>
                </a:r>
              </a:p>
            </p:txBody>
          </p:sp>
        </mc:Choice>
        <mc:Fallback xmlns="">
          <p:sp>
            <p:nvSpPr>
              <p:cNvPr id="2" name="TextBox 1">
                <a:extLst>
                  <a:ext uri="{FF2B5EF4-FFF2-40B4-BE49-F238E27FC236}">
                    <a16:creationId xmlns:a16="http://schemas.microsoft.com/office/drawing/2014/main" id="{61662F21-3102-41CB-8A5C-4E6BE911BA10}"/>
                  </a:ext>
                </a:extLst>
              </p:cNvPr>
              <p:cNvSpPr txBox="1">
                <a:spLocks noRot="1" noChangeAspect="1" noMove="1" noResize="1" noEditPoints="1" noAdjustHandles="1" noChangeArrowheads="1" noChangeShapeType="1" noTextEdit="1"/>
              </p:cNvSpPr>
              <p:nvPr/>
            </p:nvSpPr>
            <p:spPr>
              <a:xfrm>
                <a:off x="5527639" y="1715784"/>
                <a:ext cx="1136721" cy="646331"/>
              </a:xfrm>
              <a:prstGeom prst="rect">
                <a:avLst/>
              </a:prstGeom>
              <a:blipFill>
                <a:blip r:embed="rId3"/>
                <a:stretch>
                  <a:fillRect t="-14151" r="-15591" b="-3490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DD2E1557-1D20-4245-A93F-8D82B0A2C952}"/>
                  </a:ext>
                </a:extLst>
              </p:cNvPr>
              <p:cNvSpPr txBox="1"/>
              <p:nvPr/>
            </p:nvSpPr>
            <p:spPr>
              <a:xfrm>
                <a:off x="3911009" y="2678380"/>
                <a:ext cx="4414863" cy="700705"/>
              </a:xfrm>
              <a:prstGeom prst="rect">
                <a:avLst/>
              </a:prstGeom>
              <a:noFill/>
            </p:spPr>
            <p:txBody>
              <a:bodyPr wrap="none" rtlCol="0">
                <a:spAutoFit/>
              </a:bodyPr>
              <a:lstStyle/>
              <a:p>
                <a:r>
                  <a:rPr lang="en-US" sz="2800" dirty="0"/>
                  <a:t>plug </a:t>
                </a:r>
                <a14:m>
                  <m:oMath xmlns:m="http://schemas.openxmlformats.org/officeDocument/2006/math">
                    <m:r>
                      <a:rPr lang="en-US" sz="2800" b="0" i="1" smtClean="0">
                        <a:latin typeface="Cambria Math" panose="02040503050406030204" pitchFamily="18" charset="0"/>
                      </a:rPr>
                      <m:t>𝑥</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1</m:t>
                        </m:r>
                      </m:num>
                      <m:den>
                        <m:r>
                          <a:rPr lang="en-US" sz="2800" b="0" i="1" smtClean="0">
                            <a:latin typeface="Cambria Math" panose="02040503050406030204" pitchFamily="18" charset="0"/>
                          </a:rPr>
                          <m:t>3</m:t>
                        </m:r>
                      </m:den>
                    </m:f>
                  </m:oMath>
                </a14:m>
                <a:r>
                  <a:rPr lang="en-US" sz="2800" dirty="0"/>
                  <a:t> into the equation</a:t>
                </a:r>
              </a:p>
            </p:txBody>
          </p:sp>
        </mc:Choice>
        <mc:Fallback xmlns="">
          <p:sp>
            <p:nvSpPr>
              <p:cNvPr id="3" name="TextBox 2">
                <a:extLst>
                  <a:ext uri="{FF2B5EF4-FFF2-40B4-BE49-F238E27FC236}">
                    <a16:creationId xmlns:a16="http://schemas.microsoft.com/office/drawing/2014/main" id="{DD2E1557-1D20-4245-A93F-8D82B0A2C952}"/>
                  </a:ext>
                </a:extLst>
              </p:cNvPr>
              <p:cNvSpPr txBox="1">
                <a:spLocks noRot="1" noChangeAspect="1" noMove="1" noResize="1" noEditPoints="1" noAdjustHandles="1" noChangeArrowheads="1" noChangeShapeType="1" noTextEdit="1"/>
              </p:cNvSpPr>
              <p:nvPr/>
            </p:nvSpPr>
            <p:spPr>
              <a:xfrm>
                <a:off x="3911009" y="2678380"/>
                <a:ext cx="4414863" cy="700705"/>
              </a:xfrm>
              <a:prstGeom prst="rect">
                <a:avLst/>
              </a:prstGeom>
              <a:blipFill>
                <a:blip r:embed="rId4"/>
                <a:stretch>
                  <a:fillRect l="-2901" b="-12174"/>
                </a:stretch>
              </a:blipFill>
            </p:spPr>
            <p:txBody>
              <a:bodyPr/>
              <a:lstStyle/>
              <a:p>
                <a:r>
                  <a:rPr lang="en-US">
                    <a:noFill/>
                  </a:rPr>
                  <a:t> </a:t>
                </a:r>
              </a:p>
            </p:txBody>
          </p:sp>
        </mc:Fallback>
      </mc:AlternateContent>
      <p:pic>
        <p:nvPicPr>
          <p:cNvPr id="5" name="Picture 4">
            <a:extLst>
              <a:ext uri="{FF2B5EF4-FFF2-40B4-BE49-F238E27FC236}">
                <a16:creationId xmlns:a16="http://schemas.microsoft.com/office/drawing/2014/main" id="{BC83E61E-9FB8-4403-B9F8-E3FFA97B4D39}"/>
              </a:ext>
            </a:extLst>
          </p:cNvPr>
          <p:cNvPicPr>
            <a:picLocks noChangeAspect="1"/>
          </p:cNvPicPr>
          <p:nvPr/>
        </p:nvPicPr>
        <p:blipFill rotWithShape="1">
          <a:blip r:embed="rId5"/>
          <a:srcRect t="48021" r="48376"/>
          <a:stretch/>
        </p:blipFill>
        <p:spPr>
          <a:xfrm>
            <a:off x="4786096" y="3513275"/>
            <a:ext cx="2619808" cy="3054694"/>
          </a:xfrm>
          <a:prstGeom prst="rect">
            <a:avLst/>
          </a:prstGeom>
        </p:spPr>
      </p:pic>
    </p:spTree>
    <p:extLst>
      <p:ext uri="{BB962C8B-B14F-4D97-AF65-F5344CB8AC3E}">
        <p14:creationId xmlns:p14="http://schemas.microsoft.com/office/powerpoint/2010/main" val="4396102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Ordered Pairs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61662F21-3102-41CB-8A5C-4E6BE911BA10}"/>
                  </a:ext>
                </a:extLst>
              </p:cNvPr>
              <p:cNvSpPr txBox="1"/>
              <p:nvPr/>
            </p:nvSpPr>
            <p:spPr>
              <a:xfrm>
                <a:off x="5527639" y="1715784"/>
                <a:ext cx="1136721" cy="646331"/>
              </a:xfrm>
              <a:prstGeom prst="rect">
                <a:avLst/>
              </a:prstGeom>
              <a:noFill/>
            </p:spPr>
            <p:txBody>
              <a:bodyPr wrap="none" rtlCol="0">
                <a:spAutoFit/>
              </a:bodyPr>
              <a:lstStyle/>
              <a:p>
                <a14:m>
                  <m:oMath xmlns:m="http://schemas.openxmlformats.org/officeDocument/2006/math">
                    <m:r>
                      <a:rPr lang="en-US" sz="3600" b="0" i="1" smtClean="0">
                        <a:latin typeface="Cambria Math" panose="02040503050406030204" pitchFamily="18" charset="0"/>
                      </a:rPr>
                      <m:t>𝑦</m:t>
                    </m:r>
                    <m:r>
                      <a:rPr lang="en-US" sz="3600" b="0" i="1" smtClean="0">
                        <a:latin typeface="Cambria Math" panose="02040503050406030204" pitchFamily="18" charset="0"/>
                      </a:rPr>
                      <m:t>=</m:t>
                    </m:r>
                  </m:oMath>
                </a14:m>
                <a:r>
                  <a:rPr lang="en-US" sz="3600" dirty="0"/>
                  <a:t>?</a:t>
                </a:r>
              </a:p>
            </p:txBody>
          </p:sp>
        </mc:Choice>
        <mc:Fallback xmlns="">
          <p:sp>
            <p:nvSpPr>
              <p:cNvPr id="2" name="TextBox 1">
                <a:extLst>
                  <a:ext uri="{FF2B5EF4-FFF2-40B4-BE49-F238E27FC236}">
                    <a16:creationId xmlns:a16="http://schemas.microsoft.com/office/drawing/2014/main" id="{61662F21-3102-41CB-8A5C-4E6BE911BA10}"/>
                  </a:ext>
                </a:extLst>
              </p:cNvPr>
              <p:cNvSpPr txBox="1">
                <a:spLocks noRot="1" noChangeAspect="1" noMove="1" noResize="1" noEditPoints="1" noAdjustHandles="1" noChangeArrowheads="1" noChangeShapeType="1" noTextEdit="1"/>
              </p:cNvSpPr>
              <p:nvPr/>
            </p:nvSpPr>
            <p:spPr>
              <a:xfrm>
                <a:off x="5527639" y="1715784"/>
                <a:ext cx="1136721" cy="646331"/>
              </a:xfrm>
              <a:prstGeom prst="rect">
                <a:avLst/>
              </a:prstGeom>
              <a:blipFill>
                <a:blip r:embed="rId3"/>
                <a:stretch>
                  <a:fillRect t="-14151" r="-15591" b="-3490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DD2E1557-1D20-4245-A93F-8D82B0A2C952}"/>
                  </a:ext>
                </a:extLst>
              </p:cNvPr>
              <p:cNvSpPr txBox="1"/>
              <p:nvPr/>
            </p:nvSpPr>
            <p:spPr>
              <a:xfrm>
                <a:off x="3911009" y="2678380"/>
                <a:ext cx="4369979" cy="523220"/>
              </a:xfrm>
              <a:prstGeom prst="rect">
                <a:avLst/>
              </a:prstGeom>
              <a:noFill/>
            </p:spPr>
            <p:txBody>
              <a:bodyPr wrap="none" rtlCol="0">
                <a:spAutoFit/>
              </a:bodyPr>
              <a:lstStyle/>
              <a:p>
                <a:r>
                  <a:rPr lang="en-US" sz="2800" dirty="0"/>
                  <a:t>plug </a:t>
                </a:r>
                <a14:m>
                  <m:oMath xmlns:m="http://schemas.openxmlformats.org/officeDocument/2006/math">
                    <m:r>
                      <a:rPr lang="en-US" sz="2800" b="0" i="1" smtClean="0">
                        <a:latin typeface="Cambria Math" panose="02040503050406030204" pitchFamily="18" charset="0"/>
                      </a:rPr>
                      <m:t>𝑥</m:t>
                    </m:r>
                    <m:r>
                      <a:rPr lang="en-US" sz="2800" b="0" i="1" smtClean="0">
                        <a:latin typeface="Cambria Math" panose="02040503050406030204" pitchFamily="18" charset="0"/>
                      </a:rPr>
                      <m:t>=3</m:t>
                    </m:r>
                  </m:oMath>
                </a14:m>
                <a:r>
                  <a:rPr lang="en-US" sz="2800" dirty="0"/>
                  <a:t> into the equation</a:t>
                </a:r>
              </a:p>
            </p:txBody>
          </p:sp>
        </mc:Choice>
        <mc:Fallback xmlns="">
          <p:sp>
            <p:nvSpPr>
              <p:cNvPr id="3" name="TextBox 2">
                <a:extLst>
                  <a:ext uri="{FF2B5EF4-FFF2-40B4-BE49-F238E27FC236}">
                    <a16:creationId xmlns:a16="http://schemas.microsoft.com/office/drawing/2014/main" id="{DD2E1557-1D20-4245-A93F-8D82B0A2C952}"/>
                  </a:ext>
                </a:extLst>
              </p:cNvPr>
              <p:cNvSpPr txBox="1">
                <a:spLocks noRot="1" noChangeAspect="1" noMove="1" noResize="1" noEditPoints="1" noAdjustHandles="1" noChangeArrowheads="1" noChangeShapeType="1" noTextEdit="1"/>
              </p:cNvSpPr>
              <p:nvPr/>
            </p:nvSpPr>
            <p:spPr>
              <a:xfrm>
                <a:off x="3911009" y="2678380"/>
                <a:ext cx="4369979" cy="523220"/>
              </a:xfrm>
              <a:prstGeom prst="rect">
                <a:avLst/>
              </a:prstGeom>
              <a:blipFill>
                <a:blip r:embed="rId4"/>
                <a:stretch>
                  <a:fillRect l="-2933" t="-10465" r="-1676" b="-32558"/>
                </a:stretch>
              </a:blipFill>
            </p:spPr>
            <p:txBody>
              <a:bodyPr/>
              <a:lstStyle/>
              <a:p>
                <a:r>
                  <a:rPr lang="en-US">
                    <a:noFill/>
                  </a:rPr>
                  <a:t> </a:t>
                </a:r>
              </a:p>
            </p:txBody>
          </p:sp>
        </mc:Fallback>
      </mc:AlternateContent>
      <p:pic>
        <p:nvPicPr>
          <p:cNvPr id="5" name="Picture 4">
            <a:extLst>
              <a:ext uri="{FF2B5EF4-FFF2-40B4-BE49-F238E27FC236}">
                <a16:creationId xmlns:a16="http://schemas.microsoft.com/office/drawing/2014/main" id="{BC83E61E-9FB8-4403-B9F8-E3FFA97B4D39}"/>
              </a:ext>
            </a:extLst>
          </p:cNvPr>
          <p:cNvPicPr>
            <a:picLocks noChangeAspect="1"/>
          </p:cNvPicPr>
          <p:nvPr/>
        </p:nvPicPr>
        <p:blipFill rotWithShape="1">
          <a:blip r:embed="rId5"/>
          <a:srcRect l="51624" t="49492"/>
          <a:stretch/>
        </p:blipFill>
        <p:spPr>
          <a:xfrm>
            <a:off x="4792894" y="3429000"/>
            <a:ext cx="2606212" cy="3150967"/>
          </a:xfrm>
          <a:prstGeom prst="rect">
            <a:avLst/>
          </a:prstGeom>
        </p:spPr>
      </p:pic>
    </p:spTree>
    <p:extLst>
      <p:ext uri="{BB962C8B-B14F-4D97-AF65-F5344CB8AC3E}">
        <p14:creationId xmlns:p14="http://schemas.microsoft.com/office/powerpoint/2010/main" val="26890048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Ordered Pairs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85F09E0F-DAD4-46BC-B2A7-FAC8FBBD81E7}"/>
              </a:ext>
            </a:extLst>
          </p:cNvPr>
          <p:cNvSpPr txBox="1"/>
          <p:nvPr/>
        </p:nvSpPr>
        <p:spPr>
          <a:xfrm>
            <a:off x="4967709" y="1582221"/>
            <a:ext cx="2256580" cy="461665"/>
          </a:xfrm>
          <a:prstGeom prst="rect">
            <a:avLst/>
          </a:prstGeom>
          <a:noFill/>
        </p:spPr>
        <p:txBody>
          <a:bodyPr wrap="none" rtlCol="0">
            <a:spAutoFit/>
          </a:bodyPr>
          <a:lstStyle/>
          <a:p>
            <a:r>
              <a:rPr lang="en-US" sz="2400" dirty="0"/>
              <a:t>Completed table</a:t>
            </a:r>
          </a:p>
        </p:txBody>
      </p:sp>
      <mc:AlternateContent xmlns:mc="http://schemas.openxmlformats.org/markup-compatibility/2006" xmlns:a14="http://schemas.microsoft.com/office/drawing/2010/main">
        <mc:Choice Requires="a14">
          <p:graphicFrame>
            <p:nvGraphicFramePr>
              <p:cNvPr id="3" name="Table 2">
                <a:extLst>
                  <a:ext uri="{FF2B5EF4-FFF2-40B4-BE49-F238E27FC236}">
                    <a16:creationId xmlns:a16="http://schemas.microsoft.com/office/drawing/2014/main" id="{759B1B46-1988-41EE-8284-F570AC7A04D3}"/>
                  </a:ext>
                </a:extLst>
              </p:cNvPr>
              <p:cNvGraphicFramePr>
                <a:graphicFrameLocks noGrp="1"/>
              </p:cNvGraphicFramePr>
              <p:nvPr>
                <p:extLst>
                  <p:ext uri="{D42A27DB-BD31-4B8C-83A1-F6EECF244321}">
                    <p14:modId xmlns:p14="http://schemas.microsoft.com/office/powerpoint/2010/main" val="3662859119"/>
                  </p:ext>
                </p:extLst>
              </p:nvPr>
            </p:nvGraphicFramePr>
            <p:xfrm>
              <a:off x="3060494" y="2693128"/>
              <a:ext cx="6071010" cy="2191131"/>
            </p:xfrm>
            <a:graphic>
              <a:graphicData uri="http://schemas.openxmlformats.org/drawingml/2006/table">
                <a:tbl>
                  <a:tblPr firstRow="1" bandRow="1">
                    <a:tableStyleId>{2D5ABB26-0587-4C30-8999-92F81FD0307C}</a:tableStyleId>
                  </a:tblPr>
                  <a:tblGrid>
                    <a:gridCol w="1807235">
                      <a:extLst>
                        <a:ext uri="{9D8B030D-6E8A-4147-A177-3AD203B41FA5}">
                          <a16:colId xmlns:a16="http://schemas.microsoft.com/office/drawing/2014/main" val="3732372484"/>
                        </a:ext>
                      </a:extLst>
                    </a:gridCol>
                    <a:gridCol w="2034283">
                      <a:extLst>
                        <a:ext uri="{9D8B030D-6E8A-4147-A177-3AD203B41FA5}">
                          <a16:colId xmlns:a16="http://schemas.microsoft.com/office/drawing/2014/main" val="907737368"/>
                        </a:ext>
                      </a:extLst>
                    </a:gridCol>
                    <a:gridCol w="2229492">
                      <a:extLst>
                        <a:ext uri="{9D8B030D-6E8A-4147-A177-3AD203B41FA5}">
                          <a16:colId xmlns:a16="http://schemas.microsoft.com/office/drawing/2014/main" val="2486788717"/>
                        </a:ext>
                      </a:extLst>
                    </a:gridCol>
                  </a:tblGrid>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𝑥</m:t>
                                </m:r>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𝑦</m:t>
                                </m:r>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d>
                                  <m:dPr>
                                    <m:ctrlPr>
                                      <a:rPr lang="en-US" i="1" smtClean="0">
                                        <a:latin typeface="Cambria Math" panose="02040503050406030204" pitchFamily="18" charset="0"/>
                                      </a:rPr>
                                    </m:ctrlPr>
                                  </m:dPr>
                                  <m:e>
                                    <m:r>
                                      <a:rPr lang="en-US" b="0" i="1" smtClean="0">
                                        <a:latin typeface="Cambria Math" panose="02040503050406030204" pitchFamily="18" charset="0"/>
                                      </a:rPr>
                                      <m:t>𝑥</m:t>
                                    </m:r>
                                    <m:r>
                                      <a:rPr lang="en-US" b="0" i="1" smtClean="0">
                                        <a:latin typeface="Cambria Math" panose="02040503050406030204" pitchFamily="18" charset="0"/>
                                      </a:rPr>
                                      <m:t>, </m:t>
                                    </m:r>
                                    <m:r>
                                      <a:rPr lang="en-US" b="0" i="1" smtClean="0">
                                        <a:latin typeface="Cambria Math" panose="02040503050406030204" pitchFamily="18" charset="0"/>
                                      </a:rPr>
                                      <m:t>𝑦</m:t>
                                    </m:r>
                                  </m:e>
                                </m:d>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284094203"/>
                      </a:ext>
                    </a:extLst>
                  </a:tr>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0</m:t>
                                </m:r>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solidFill>
                                      <a:schemeClr val="accent1"/>
                                    </a:solidFill>
                                    <a:latin typeface="Cambria Math" panose="02040503050406030204" pitchFamily="18" charset="0"/>
                                  </a:rPr>
                                  <m:t>1</m:t>
                                </m:r>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d>
                                  <m:dPr>
                                    <m:ctrlPr>
                                      <a:rPr lang="en-US" i="1" smtClean="0">
                                        <a:latin typeface="Cambria Math" panose="02040503050406030204" pitchFamily="18" charset="0"/>
                                      </a:rPr>
                                    </m:ctrlPr>
                                  </m:dPr>
                                  <m:e>
                                    <m:r>
                                      <a:rPr lang="en-US" b="0" i="1" smtClean="0">
                                        <a:latin typeface="Cambria Math" panose="02040503050406030204" pitchFamily="18" charset="0"/>
                                      </a:rPr>
                                      <m:t>0, </m:t>
                                    </m:r>
                                    <m:r>
                                      <a:rPr lang="en-US" b="0" i="1" smtClean="0">
                                        <a:solidFill>
                                          <a:schemeClr val="accent1"/>
                                        </a:solidFill>
                                        <a:latin typeface="Cambria Math" panose="02040503050406030204" pitchFamily="18" charset="0"/>
                                      </a:rPr>
                                      <m:t>1</m:t>
                                    </m:r>
                                  </m:e>
                                </m:d>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516937930"/>
                      </a:ext>
                    </a:extLst>
                  </a:tr>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m:t>
                                </m:r>
                                <m:r>
                                  <a:rPr lang="en-US" b="0" i="1" smtClean="0">
                                    <a:solidFill>
                                      <a:schemeClr val="accent1"/>
                                    </a:solidFill>
                                    <a:latin typeface="Cambria Math" panose="02040503050406030204" pitchFamily="18" charset="0"/>
                                  </a:rPr>
                                  <m:t>1</m:t>
                                </m:r>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4</m:t>
                                </m:r>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d>
                                  <m:dPr>
                                    <m:ctrlPr>
                                      <a:rPr lang="en-US" i="1" smtClean="0">
                                        <a:latin typeface="Cambria Math" panose="02040503050406030204" pitchFamily="18" charset="0"/>
                                      </a:rPr>
                                    </m:ctrlPr>
                                  </m:dPr>
                                  <m:e>
                                    <m:r>
                                      <a:rPr lang="en-US" b="0" i="1" smtClean="0">
                                        <a:solidFill>
                                          <a:schemeClr val="accent1"/>
                                        </a:solidFill>
                                        <a:latin typeface="Cambria Math" panose="02040503050406030204" pitchFamily="18" charset="0"/>
                                      </a:rPr>
                                      <m:t>−1</m:t>
                                    </m:r>
                                    <m:r>
                                      <a:rPr lang="en-US" b="0" i="1" smtClean="0">
                                        <a:latin typeface="Cambria Math" panose="02040503050406030204" pitchFamily="18" charset="0"/>
                                      </a:rPr>
                                      <m:t>, 4</m:t>
                                    </m:r>
                                  </m:e>
                                </m:d>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082976077"/>
                      </a:ext>
                    </a:extLst>
                  </a:tr>
                  <a:tr h="370840">
                    <a:tc>
                      <a:txBody>
                        <a:bodyPr/>
                        <a:lstStyle/>
                        <a:p>
                          <a:pPr/>
                          <a14:m>
                            <m:oMathPara xmlns:m="http://schemas.openxmlformats.org/officeDocument/2006/math">
                              <m:oMathParaPr>
                                <m:jc m:val="centerGroup"/>
                              </m:oMathParaPr>
                              <m:oMath xmlns:m="http://schemas.openxmlformats.org/officeDocument/2006/math">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3</m:t>
                                    </m:r>
                                  </m:den>
                                </m:f>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solidFill>
                                      <a:schemeClr val="accent1"/>
                                    </a:solidFill>
                                    <a:latin typeface="Cambria Math" panose="02040503050406030204" pitchFamily="18" charset="0"/>
                                  </a:rPr>
                                  <m:t>0</m:t>
                                </m:r>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d>
                                  <m:dPr>
                                    <m:ctrlPr>
                                      <a:rPr lang="en-US" i="1" smtClean="0">
                                        <a:latin typeface="Cambria Math" panose="02040503050406030204" pitchFamily="18" charset="0"/>
                                      </a:rPr>
                                    </m:ctrlPr>
                                  </m:dPr>
                                  <m:e>
                                    <m:f>
                                      <m:fPr>
                                        <m:ctrlPr>
                                          <a:rPr lang="en-US"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3</m:t>
                                        </m:r>
                                      </m:den>
                                    </m:f>
                                    <m:r>
                                      <a:rPr lang="en-US" b="0" i="1" smtClean="0">
                                        <a:latin typeface="Cambria Math" panose="02040503050406030204" pitchFamily="18" charset="0"/>
                                      </a:rPr>
                                      <m:t>, </m:t>
                                    </m:r>
                                    <m:r>
                                      <a:rPr lang="en-US" b="0" i="1" smtClean="0">
                                        <a:solidFill>
                                          <a:schemeClr val="accent1"/>
                                        </a:solidFill>
                                        <a:latin typeface="Cambria Math" panose="02040503050406030204" pitchFamily="18" charset="0"/>
                                      </a:rPr>
                                      <m:t>0</m:t>
                                    </m:r>
                                  </m:e>
                                </m:d>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774368799"/>
                      </a:ext>
                    </a:extLst>
                  </a:tr>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3</m:t>
                                </m:r>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solidFill>
                                      <a:schemeClr val="accent1"/>
                                    </a:solidFill>
                                    <a:latin typeface="Cambria Math" panose="02040503050406030204" pitchFamily="18" charset="0"/>
                                  </a:rPr>
                                  <m:t>−8</m:t>
                                </m:r>
                              </m:oMath>
                            </m:oMathPara>
                          </a14:m>
                          <a:endParaRPr lang="en-US" dirty="0">
                            <a:solidFill>
                              <a:schemeClr val="accent1"/>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d>
                                  <m:dPr>
                                    <m:ctrlPr>
                                      <a:rPr lang="en-US" i="1" smtClean="0">
                                        <a:latin typeface="Cambria Math" panose="02040503050406030204" pitchFamily="18" charset="0"/>
                                      </a:rPr>
                                    </m:ctrlPr>
                                  </m:dPr>
                                  <m:e>
                                    <m:r>
                                      <a:rPr lang="en-US" b="0" i="1" smtClean="0">
                                        <a:latin typeface="Cambria Math" panose="02040503050406030204" pitchFamily="18" charset="0"/>
                                      </a:rPr>
                                      <m:t>3, </m:t>
                                    </m:r>
                                    <m:r>
                                      <a:rPr lang="en-US" b="0" i="1" smtClean="0">
                                        <a:solidFill>
                                          <a:schemeClr val="accent1"/>
                                        </a:solidFill>
                                        <a:latin typeface="Cambria Math" panose="02040503050406030204" pitchFamily="18" charset="0"/>
                                      </a:rPr>
                                      <m:t>−8</m:t>
                                    </m:r>
                                  </m:e>
                                </m:d>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127639347"/>
                      </a:ext>
                    </a:extLst>
                  </a:tr>
                </a:tbl>
              </a:graphicData>
            </a:graphic>
          </p:graphicFrame>
        </mc:Choice>
        <mc:Fallback xmlns="">
          <p:graphicFrame>
            <p:nvGraphicFramePr>
              <p:cNvPr id="3" name="Table 2">
                <a:extLst>
                  <a:ext uri="{FF2B5EF4-FFF2-40B4-BE49-F238E27FC236}">
                    <a16:creationId xmlns:a16="http://schemas.microsoft.com/office/drawing/2014/main" id="{759B1B46-1988-41EE-8284-F570AC7A04D3}"/>
                  </a:ext>
                </a:extLst>
              </p:cNvPr>
              <p:cNvGraphicFramePr>
                <a:graphicFrameLocks noGrp="1"/>
              </p:cNvGraphicFramePr>
              <p:nvPr>
                <p:extLst>
                  <p:ext uri="{D42A27DB-BD31-4B8C-83A1-F6EECF244321}">
                    <p14:modId xmlns:p14="http://schemas.microsoft.com/office/powerpoint/2010/main" val="3662859119"/>
                  </p:ext>
                </p:extLst>
              </p:nvPr>
            </p:nvGraphicFramePr>
            <p:xfrm>
              <a:off x="3060494" y="2693128"/>
              <a:ext cx="6071010" cy="2191131"/>
            </p:xfrm>
            <a:graphic>
              <a:graphicData uri="http://schemas.openxmlformats.org/drawingml/2006/table">
                <a:tbl>
                  <a:tblPr firstRow="1" bandRow="1">
                    <a:tableStyleId>{2D5ABB26-0587-4C30-8999-92F81FD0307C}</a:tableStyleId>
                  </a:tblPr>
                  <a:tblGrid>
                    <a:gridCol w="1807235">
                      <a:extLst>
                        <a:ext uri="{9D8B030D-6E8A-4147-A177-3AD203B41FA5}">
                          <a16:colId xmlns:a16="http://schemas.microsoft.com/office/drawing/2014/main" val="3732372484"/>
                        </a:ext>
                      </a:extLst>
                    </a:gridCol>
                    <a:gridCol w="2034283">
                      <a:extLst>
                        <a:ext uri="{9D8B030D-6E8A-4147-A177-3AD203B41FA5}">
                          <a16:colId xmlns:a16="http://schemas.microsoft.com/office/drawing/2014/main" val="907737368"/>
                        </a:ext>
                      </a:extLst>
                    </a:gridCol>
                    <a:gridCol w="2229492">
                      <a:extLst>
                        <a:ext uri="{9D8B030D-6E8A-4147-A177-3AD203B41FA5}">
                          <a16:colId xmlns:a16="http://schemas.microsoft.com/office/drawing/2014/main" val="2486788717"/>
                        </a:ext>
                      </a:extLst>
                    </a:gridCol>
                  </a:tblGrid>
                  <a:tr h="370840">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338" t="-1639" r="-237500" b="-495082"/>
                          </a:stretch>
                        </a:blipFill>
                      </a:tcPr>
                    </a:tc>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88922" t="-1639" r="-110479" b="-495082"/>
                          </a:stretch>
                        </a:blipFill>
                      </a:tcPr>
                    </a:tc>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172404" t="-1639" r="-820" b="-495082"/>
                          </a:stretch>
                        </a:blipFill>
                      </a:tcPr>
                    </a:tc>
                    <a:extLst>
                      <a:ext uri="{0D108BD9-81ED-4DB2-BD59-A6C34878D82A}">
                        <a16:rowId xmlns:a16="http://schemas.microsoft.com/office/drawing/2014/main" val="2284094203"/>
                      </a:ext>
                    </a:extLst>
                  </a:tr>
                  <a:tr h="370840">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338" t="-101639" r="-237500" b="-395082"/>
                          </a:stretch>
                        </a:blipFill>
                      </a:tcPr>
                    </a:tc>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88922" t="-101639" r="-110479" b="-395082"/>
                          </a:stretch>
                        </a:blipFill>
                      </a:tcPr>
                    </a:tc>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172404" t="-101639" r="-820" b="-395082"/>
                          </a:stretch>
                        </a:blipFill>
                      </a:tcPr>
                    </a:tc>
                    <a:extLst>
                      <a:ext uri="{0D108BD9-81ED-4DB2-BD59-A6C34878D82A}">
                        <a16:rowId xmlns:a16="http://schemas.microsoft.com/office/drawing/2014/main" val="3516937930"/>
                      </a:ext>
                    </a:extLst>
                  </a:tr>
                  <a:tr h="370840">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338" t="-201639" r="-237500" b="-295082"/>
                          </a:stretch>
                        </a:blipFill>
                      </a:tcPr>
                    </a:tc>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88922" t="-201639" r="-110479" b="-295082"/>
                          </a:stretch>
                        </a:blipFill>
                      </a:tcPr>
                    </a:tc>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172404" t="-201639" r="-820" b="-295082"/>
                          </a:stretch>
                        </a:blipFill>
                      </a:tcPr>
                    </a:tc>
                    <a:extLst>
                      <a:ext uri="{0D108BD9-81ED-4DB2-BD59-A6C34878D82A}">
                        <a16:rowId xmlns:a16="http://schemas.microsoft.com/office/drawing/2014/main" val="3082976077"/>
                      </a:ext>
                    </a:extLst>
                  </a:tr>
                  <a:tr h="707771">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338" t="-157265" r="-237500" b="-53846"/>
                          </a:stretch>
                        </a:blipFill>
                      </a:tcPr>
                    </a:tc>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88922" t="-157265" r="-110479" b="-53846"/>
                          </a:stretch>
                        </a:blipFill>
                      </a:tcPr>
                    </a:tc>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172404" t="-157265" r="-820" b="-53846"/>
                          </a:stretch>
                        </a:blipFill>
                      </a:tcPr>
                    </a:tc>
                    <a:extLst>
                      <a:ext uri="{0D108BD9-81ED-4DB2-BD59-A6C34878D82A}">
                        <a16:rowId xmlns:a16="http://schemas.microsoft.com/office/drawing/2014/main" val="1774368799"/>
                      </a:ext>
                    </a:extLst>
                  </a:tr>
                  <a:tr h="370840">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338" t="-493443" r="-237500" b="-3279"/>
                          </a:stretch>
                        </a:blipFill>
                      </a:tcPr>
                    </a:tc>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88922" t="-493443" r="-110479" b="-3279"/>
                          </a:stretch>
                        </a:blipFill>
                      </a:tcPr>
                    </a:tc>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172404" t="-493443" r="-820" b="-3279"/>
                          </a:stretch>
                        </a:blipFill>
                      </a:tcPr>
                    </a:tc>
                    <a:extLst>
                      <a:ext uri="{0D108BD9-81ED-4DB2-BD59-A6C34878D82A}">
                        <a16:rowId xmlns:a16="http://schemas.microsoft.com/office/drawing/2014/main" val="2127639347"/>
                      </a:ext>
                    </a:extLst>
                  </a:tr>
                </a:tbl>
              </a:graphicData>
            </a:graphic>
          </p:graphicFrame>
        </mc:Fallback>
      </mc:AlternateContent>
    </p:spTree>
    <p:extLst>
      <p:ext uri="{BB962C8B-B14F-4D97-AF65-F5344CB8AC3E}">
        <p14:creationId xmlns:p14="http://schemas.microsoft.com/office/powerpoint/2010/main" val="21030895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Slope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6594E44F-8D22-4B2C-8DE6-9BD2F92D00E6}"/>
              </a:ext>
            </a:extLst>
          </p:cNvPr>
          <p:cNvPicPr>
            <a:picLocks noChangeAspect="1"/>
          </p:cNvPicPr>
          <p:nvPr/>
        </p:nvPicPr>
        <p:blipFill>
          <a:blip r:embed="rId3"/>
          <a:stretch>
            <a:fillRect/>
          </a:stretch>
        </p:blipFill>
        <p:spPr>
          <a:xfrm>
            <a:off x="1041116" y="1288338"/>
            <a:ext cx="4143442" cy="5065098"/>
          </a:xfrm>
          <a:prstGeom prst="rect">
            <a:avLst/>
          </a:prstGeom>
        </p:spPr>
      </p:pic>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0E4F12AB-D99B-4DCD-B68D-2EE3D0DD9B03}"/>
                  </a:ext>
                </a:extLst>
              </p:cNvPr>
              <p:cNvSpPr txBox="1"/>
              <p:nvPr/>
            </p:nvSpPr>
            <p:spPr>
              <a:xfrm>
                <a:off x="5342562" y="3132572"/>
                <a:ext cx="6306855" cy="59285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𝑠𝑙𝑜𝑝𝑒</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𝑟𝑖𝑠𝑒</m:t>
                          </m:r>
                        </m:num>
                        <m:den>
                          <m:r>
                            <a:rPr lang="en-US" b="0" i="1" smtClean="0">
                              <a:latin typeface="Cambria Math" panose="02040503050406030204" pitchFamily="18" charset="0"/>
                            </a:rPr>
                            <m:t>𝑟𝑢𝑛</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𝑑𝑖𝑓𝑓𝑒𝑟𝑒𝑛𝑐𝑒</m:t>
                          </m:r>
                          <m:r>
                            <a:rPr lang="en-US" b="0" i="1" smtClean="0">
                              <a:latin typeface="Cambria Math" panose="02040503050406030204" pitchFamily="18" charset="0"/>
                            </a:rPr>
                            <m:t> </m:t>
                          </m:r>
                          <m:r>
                            <a:rPr lang="en-US" b="0" i="1" smtClean="0">
                              <a:latin typeface="Cambria Math" panose="02040503050406030204" pitchFamily="18" charset="0"/>
                            </a:rPr>
                            <m:t>𝑖𝑛</m:t>
                          </m:r>
                          <m:r>
                            <a:rPr lang="en-US" b="0" i="1" smtClean="0">
                              <a:latin typeface="Cambria Math" panose="02040503050406030204" pitchFamily="18" charset="0"/>
                            </a:rPr>
                            <m:t> </m:t>
                          </m:r>
                          <m:r>
                            <a:rPr lang="en-US" b="0" i="1" smtClean="0">
                              <a:latin typeface="Cambria Math" panose="02040503050406030204" pitchFamily="18" charset="0"/>
                            </a:rPr>
                            <m:t>𝑦</m:t>
                          </m:r>
                          <m:r>
                            <a:rPr lang="en-US" b="0" i="1" smtClean="0">
                              <a:latin typeface="Cambria Math" panose="02040503050406030204" pitchFamily="18" charset="0"/>
                            </a:rPr>
                            <m:t>−</m:t>
                          </m:r>
                          <m:r>
                            <a:rPr lang="en-US" b="0" i="1" smtClean="0">
                              <a:latin typeface="Cambria Math" panose="02040503050406030204" pitchFamily="18" charset="0"/>
                            </a:rPr>
                            <m:t>𝑣𝑎𝑙𝑢𝑒𝑠</m:t>
                          </m:r>
                        </m:num>
                        <m:den>
                          <m:r>
                            <a:rPr lang="en-US" b="0" i="1" smtClean="0">
                              <a:latin typeface="Cambria Math" panose="02040503050406030204" pitchFamily="18" charset="0"/>
                            </a:rPr>
                            <m:t>𝑑𝑖𝑓𝑓𝑒𝑟𝑒𝑛𝑐𝑒</m:t>
                          </m:r>
                          <m:r>
                            <a:rPr lang="en-US" b="0" i="1" smtClean="0">
                              <a:latin typeface="Cambria Math" panose="02040503050406030204" pitchFamily="18" charset="0"/>
                            </a:rPr>
                            <m:t> </m:t>
                          </m:r>
                          <m:r>
                            <a:rPr lang="en-US" b="0" i="1" smtClean="0">
                              <a:latin typeface="Cambria Math" panose="02040503050406030204" pitchFamily="18" charset="0"/>
                            </a:rPr>
                            <m:t>𝑖𝑛</m:t>
                          </m:r>
                          <m:r>
                            <a:rPr lang="en-US" b="0" i="1" smtClean="0">
                              <a:latin typeface="Cambria Math" panose="02040503050406030204" pitchFamily="18" charset="0"/>
                            </a:rPr>
                            <m:t> </m:t>
                          </m:r>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𝑣𝑎𝑙𝑢𝑒𝑠</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7−(−1)</m:t>
                          </m:r>
                        </m:num>
                        <m:den>
                          <m:r>
                            <a:rPr lang="en-US" b="0" i="1" smtClean="0">
                              <a:latin typeface="Cambria Math" panose="02040503050406030204" pitchFamily="18" charset="0"/>
                            </a:rPr>
                            <m:t>2−(−2)</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8</m:t>
                          </m:r>
                        </m:num>
                        <m:den>
                          <m:r>
                            <a:rPr lang="en-US" b="0" i="1" smtClean="0">
                              <a:latin typeface="Cambria Math" panose="02040503050406030204" pitchFamily="18" charset="0"/>
                            </a:rPr>
                            <m:t>4</m:t>
                          </m:r>
                        </m:den>
                      </m:f>
                      <m:r>
                        <a:rPr lang="en-US" b="0" i="1" smtClean="0">
                          <a:latin typeface="Cambria Math" panose="02040503050406030204" pitchFamily="18" charset="0"/>
                        </a:rPr>
                        <m:t>=2</m:t>
                      </m:r>
                    </m:oMath>
                  </m:oMathPara>
                </a14:m>
                <a:endParaRPr lang="en-US" dirty="0"/>
              </a:p>
            </p:txBody>
          </p:sp>
        </mc:Choice>
        <mc:Fallback xmlns="">
          <p:sp>
            <p:nvSpPr>
              <p:cNvPr id="3" name="TextBox 2">
                <a:extLst>
                  <a:ext uri="{FF2B5EF4-FFF2-40B4-BE49-F238E27FC236}">
                    <a16:creationId xmlns:a16="http://schemas.microsoft.com/office/drawing/2014/main" id="{0E4F12AB-D99B-4DCD-B68D-2EE3D0DD9B03}"/>
                  </a:ext>
                </a:extLst>
              </p:cNvPr>
              <p:cNvSpPr txBox="1">
                <a:spLocks noRot="1" noChangeAspect="1" noMove="1" noResize="1" noEditPoints="1" noAdjustHandles="1" noChangeArrowheads="1" noChangeShapeType="1" noTextEdit="1"/>
              </p:cNvSpPr>
              <p:nvPr/>
            </p:nvSpPr>
            <p:spPr>
              <a:xfrm>
                <a:off x="5342562" y="3132572"/>
                <a:ext cx="6306855" cy="592855"/>
              </a:xfrm>
              <a:prstGeom prst="rect">
                <a:avLst/>
              </a:prstGeom>
              <a:blipFill>
                <a:blip r:embed="rId4"/>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9233860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Horizontal Line Slope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3154F848-636B-4114-B6A8-948475169FC8}"/>
              </a:ext>
            </a:extLst>
          </p:cNvPr>
          <p:cNvPicPr>
            <a:picLocks noChangeAspect="1"/>
          </p:cNvPicPr>
          <p:nvPr/>
        </p:nvPicPr>
        <p:blipFill>
          <a:blip r:embed="rId3"/>
          <a:stretch>
            <a:fillRect/>
          </a:stretch>
        </p:blipFill>
        <p:spPr>
          <a:xfrm>
            <a:off x="3612663" y="1462910"/>
            <a:ext cx="4966674" cy="4889870"/>
          </a:xfrm>
          <a:prstGeom prst="rect">
            <a:avLst/>
          </a:prstGeom>
        </p:spPr>
      </p:pic>
    </p:spTree>
    <p:extLst>
      <p:ext uri="{BB962C8B-B14F-4D97-AF65-F5344CB8AC3E}">
        <p14:creationId xmlns:p14="http://schemas.microsoft.com/office/powerpoint/2010/main" val="17668651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Vertical Line Slope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14897E20-B845-4EAF-8C3B-3F7ECCE3C6FF}"/>
              </a:ext>
            </a:extLst>
          </p:cNvPr>
          <p:cNvPicPr>
            <a:picLocks noChangeAspect="1"/>
          </p:cNvPicPr>
          <p:nvPr/>
        </p:nvPicPr>
        <p:blipFill>
          <a:blip r:embed="rId3"/>
          <a:stretch>
            <a:fillRect/>
          </a:stretch>
        </p:blipFill>
        <p:spPr>
          <a:xfrm>
            <a:off x="3391492" y="1329434"/>
            <a:ext cx="5409015" cy="5269608"/>
          </a:xfrm>
          <a:prstGeom prst="rect">
            <a:avLst/>
          </a:prstGeom>
        </p:spPr>
      </p:pic>
    </p:spTree>
    <p:extLst>
      <p:ext uri="{BB962C8B-B14F-4D97-AF65-F5344CB8AC3E}">
        <p14:creationId xmlns:p14="http://schemas.microsoft.com/office/powerpoint/2010/main" val="31870462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Systems: Parallel Lines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7FF9B56F-E324-492C-95EE-2FE0DB183C53}"/>
              </a:ext>
            </a:extLst>
          </p:cNvPr>
          <p:cNvPicPr>
            <a:picLocks noChangeAspect="1"/>
          </p:cNvPicPr>
          <p:nvPr/>
        </p:nvPicPr>
        <p:blipFill>
          <a:blip r:embed="rId3"/>
          <a:stretch>
            <a:fillRect/>
          </a:stretch>
        </p:blipFill>
        <p:spPr>
          <a:xfrm>
            <a:off x="2731702" y="1508611"/>
            <a:ext cx="4788982" cy="4754090"/>
          </a:xfrm>
          <a:prstGeom prst="rect">
            <a:avLst/>
          </a:prstGeom>
        </p:spPr>
      </p:pic>
      <p:pic>
        <p:nvPicPr>
          <p:cNvPr id="4" name="Picture 3">
            <a:extLst>
              <a:ext uri="{FF2B5EF4-FFF2-40B4-BE49-F238E27FC236}">
                <a16:creationId xmlns:a16="http://schemas.microsoft.com/office/drawing/2014/main" id="{5A50303E-E3F9-4DA8-9022-BCD47D09C604}"/>
              </a:ext>
            </a:extLst>
          </p:cNvPr>
          <p:cNvPicPr>
            <a:picLocks noChangeAspect="1"/>
          </p:cNvPicPr>
          <p:nvPr/>
        </p:nvPicPr>
        <p:blipFill>
          <a:blip r:embed="rId4"/>
          <a:stretch>
            <a:fillRect/>
          </a:stretch>
        </p:blipFill>
        <p:spPr>
          <a:xfrm>
            <a:off x="7939893" y="2929000"/>
            <a:ext cx="2600000" cy="1000000"/>
          </a:xfrm>
          <a:prstGeom prst="rect">
            <a:avLst/>
          </a:prstGeom>
        </p:spPr>
      </p:pic>
    </p:spTree>
    <p:extLst>
      <p:ext uri="{BB962C8B-B14F-4D97-AF65-F5344CB8AC3E}">
        <p14:creationId xmlns:p14="http://schemas.microsoft.com/office/powerpoint/2010/main" val="33517867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Systems: Intersecting Lines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6369A825-E68E-4A01-8B1D-5382C325B248}"/>
              </a:ext>
            </a:extLst>
          </p:cNvPr>
          <p:cNvPicPr>
            <a:picLocks noChangeAspect="1"/>
          </p:cNvPicPr>
          <p:nvPr/>
        </p:nvPicPr>
        <p:blipFill>
          <a:blip r:embed="rId3"/>
          <a:stretch>
            <a:fillRect/>
          </a:stretch>
        </p:blipFill>
        <p:spPr>
          <a:xfrm>
            <a:off x="4467428" y="2542419"/>
            <a:ext cx="3257143" cy="3314286"/>
          </a:xfrm>
          <a:prstGeom prst="rect">
            <a:avLst/>
          </a:prstGeom>
        </p:spPr>
      </p:pic>
      <p:pic>
        <p:nvPicPr>
          <p:cNvPr id="3" name="Picture 2">
            <a:extLst>
              <a:ext uri="{FF2B5EF4-FFF2-40B4-BE49-F238E27FC236}">
                <a16:creationId xmlns:a16="http://schemas.microsoft.com/office/drawing/2014/main" id="{429583D9-F372-481D-A2B4-648DF80D4245}"/>
              </a:ext>
            </a:extLst>
          </p:cNvPr>
          <p:cNvPicPr>
            <a:picLocks noChangeAspect="1"/>
          </p:cNvPicPr>
          <p:nvPr/>
        </p:nvPicPr>
        <p:blipFill>
          <a:blip r:embed="rId4"/>
          <a:stretch>
            <a:fillRect/>
          </a:stretch>
        </p:blipFill>
        <p:spPr>
          <a:xfrm>
            <a:off x="5276951" y="1444926"/>
            <a:ext cx="1638095" cy="790476"/>
          </a:xfrm>
          <a:prstGeom prst="rect">
            <a:avLst/>
          </a:prstGeom>
        </p:spPr>
      </p:pic>
    </p:spTree>
    <p:extLst>
      <p:ext uri="{BB962C8B-B14F-4D97-AF65-F5344CB8AC3E}">
        <p14:creationId xmlns:p14="http://schemas.microsoft.com/office/powerpoint/2010/main" val="42574271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Systems: Overlapping Lines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B0A58176-BC83-43BB-8DD6-75ED2D1F7AE4}"/>
              </a:ext>
            </a:extLst>
          </p:cNvPr>
          <p:cNvPicPr>
            <a:picLocks noChangeAspect="1"/>
          </p:cNvPicPr>
          <p:nvPr/>
        </p:nvPicPr>
        <p:blipFill>
          <a:blip r:embed="rId3"/>
          <a:stretch>
            <a:fillRect/>
          </a:stretch>
        </p:blipFill>
        <p:spPr>
          <a:xfrm>
            <a:off x="4453143" y="2562217"/>
            <a:ext cx="3285714" cy="3295238"/>
          </a:xfrm>
          <a:prstGeom prst="rect">
            <a:avLst/>
          </a:prstGeom>
        </p:spPr>
      </p:pic>
      <p:pic>
        <p:nvPicPr>
          <p:cNvPr id="3" name="Picture 2">
            <a:extLst>
              <a:ext uri="{FF2B5EF4-FFF2-40B4-BE49-F238E27FC236}">
                <a16:creationId xmlns:a16="http://schemas.microsoft.com/office/drawing/2014/main" id="{A4999465-F264-4EED-820A-AA08DBB05A41}"/>
              </a:ext>
            </a:extLst>
          </p:cNvPr>
          <p:cNvPicPr>
            <a:picLocks noChangeAspect="1"/>
          </p:cNvPicPr>
          <p:nvPr/>
        </p:nvPicPr>
        <p:blipFill>
          <a:blip r:embed="rId4"/>
          <a:stretch>
            <a:fillRect/>
          </a:stretch>
        </p:blipFill>
        <p:spPr>
          <a:xfrm>
            <a:off x="4929333" y="1545322"/>
            <a:ext cx="2333333" cy="771429"/>
          </a:xfrm>
          <a:prstGeom prst="rect">
            <a:avLst/>
          </a:prstGeom>
        </p:spPr>
      </p:pic>
    </p:spTree>
    <p:extLst>
      <p:ext uri="{BB962C8B-B14F-4D97-AF65-F5344CB8AC3E}">
        <p14:creationId xmlns:p14="http://schemas.microsoft.com/office/powerpoint/2010/main" val="30397686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Bar Graphs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D9FB62F4-793A-4CEB-97E8-4BD029E6126E}"/>
              </a:ext>
            </a:extLst>
          </p:cNvPr>
          <p:cNvPicPr>
            <a:picLocks noChangeAspect="1"/>
          </p:cNvPicPr>
          <p:nvPr/>
        </p:nvPicPr>
        <p:blipFill>
          <a:blip r:embed="rId3"/>
          <a:stretch>
            <a:fillRect/>
          </a:stretch>
        </p:blipFill>
        <p:spPr>
          <a:xfrm>
            <a:off x="3473527" y="1462209"/>
            <a:ext cx="5244945" cy="5057347"/>
          </a:xfrm>
          <a:prstGeom prst="rect">
            <a:avLst/>
          </a:prstGeom>
        </p:spPr>
      </p:pic>
      <p:sp>
        <p:nvSpPr>
          <p:cNvPr id="3" name="Arrow: Down 2">
            <a:extLst>
              <a:ext uri="{FF2B5EF4-FFF2-40B4-BE49-F238E27FC236}">
                <a16:creationId xmlns:a16="http://schemas.microsoft.com/office/drawing/2014/main" id="{76222213-AE0C-4CCB-A4AE-27607FC9F75D}"/>
              </a:ext>
            </a:extLst>
          </p:cNvPr>
          <p:cNvSpPr/>
          <p:nvPr/>
        </p:nvSpPr>
        <p:spPr>
          <a:xfrm>
            <a:off x="6575461" y="3513761"/>
            <a:ext cx="400692" cy="629087"/>
          </a:xfrm>
          <a:prstGeom prst="down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Arrow: Down 5">
            <a:extLst>
              <a:ext uri="{FF2B5EF4-FFF2-40B4-BE49-F238E27FC236}">
                <a16:creationId xmlns:a16="http://schemas.microsoft.com/office/drawing/2014/main" id="{5BC3EC49-0AFD-4774-BA86-F0A505308AE9}"/>
              </a:ext>
            </a:extLst>
          </p:cNvPr>
          <p:cNvSpPr/>
          <p:nvPr/>
        </p:nvSpPr>
        <p:spPr>
          <a:xfrm rot="5400000">
            <a:off x="5227834" y="2279151"/>
            <a:ext cx="400692" cy="629087"/>
          </a:xfrm>
          <a:prstGeom prst="downArrow">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Circle Graphs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C242815E-53A8-4FA1-A1F4-AD9BD0EE3FE1}"/>
              </a:ext>
            </a:extLst>
          </p:cNvPr>
          <p:cNvPicPr>
            <a:picLocks noChangeAspect="1"/>
          </p:cNvPicPr>
          <p:nvPr/>
        </p:nvPicPr>
        <p:blipFill>
          <a:blip r:embed="rId3"/>
          <a:stretch>
            <a:fillRect/>
          </a:stretch>
        </p:blipFill>
        <p:spPr>
          <a:xfrm>
            <a:off x="3127872" y="1307572"/>
            <a:ext cx="5936255" cy="4719958"/>
          </a:xfrm>
          <a:prstGeom prst="rect">
            <a:avLst/>
          </a:prstGeom>
        </p:spPr>
      </p:pic>
      <p:sp>
        <p:nvSpPr>
          <p:cNvPr id="3" name="TextBox 2">
            <a:extLst>
              <a:ext uri="{FF2B5EF4-FFF2-40B4-BE49-F238E27FC236}">
                <a16:creationId xmlns:a16="http://schemas.microsoft.com/office/drawing/2014/main" id="{B45F8954-FEB2-4D73-8A9E-BE4E8386634D}"/>
              </a:ext>
            </a:extLst>
          </p:cNvPr>
          <p:cNvSpPr txBox="1"/>
          <p:nvPr/>
        </p:nvSpPr>
        <p:spPr>
          <a:xfrm>
            <a:off x="4952545" y="6027530"/>
            <a:ext cx="2286908" cy="369332"/>
          </a:xfrm>
          <a:prstGeom prst="rect">
            <a:avLst/>
          </a:prstGeom>
          <a:noFill/>
        </p:spPr>
        <p:txBody>
          <a:bodyPr wrap="none" rtlCol="0">
            <a:spAutoFit/>
          </a:bodyPr>
          <a:lstStyle/>
          <a:p>
            <a:r>
              <a:rPr lang="en-US" b="1" dirty="0"/>
              <a:t>Total Income: $45,000</a:t>
            </a:r>
          </a:p>
        </p:txBody>
      </p:sp>
      <p:sp>
        <p:nvSpPr>
          <p:cNvPr id="6" name="TextBox 5">
            <a:extLst>
              <a:ext uri="{FF2B5EF4-FFF2-40B4-BE49-F238E27FC236}">
                <a16:creationId xmlns:a16="http://schemas.microsoft.com/office/drawing/2014/main" id="{CF996E1F-D472-46FE-828F-921FF129FEE0}"/>
              </a:ext>
            </a:extLst>
          </p:cNvPr>
          <p:cNvSpPr txBox="1"/>
          <p:nvPr/>
        </p:nvSpPr>
        <p:spPr>
          <a:xfrm>
            <a:off x="3543273" y="2152461"/>
            <a:ext cx="829073" cy="369332"/>
          </a:xfrm>
          <a:prstGeom prst="rect">
            <a:avLst/>
          </a:prstGeom>
          <a:noFill/>
        </p:spPr>
        <p:txBody>
          <a:bodyPr wrap="none" rtlCol="0">
            <a:spAutoFit/>
          </a:bodyPr>
          <a:lstStyle/>
          <a:p>
            <a:r>
              <a:rPr lang="en-US" b="1" dirty="0"/>
              <a:t>$9,000</a:t>
            </a:r>
          </a:p>
        </p:txBody>
      </p:sp>
      <p:sp>
        <p:nvSpPr>
          <p:cNvPr id="7" name="TextBox 6">
            <a:extLst>
              <a:ext uri="{FF2B5EF4-FFF2-40B4-BE49-F238E27FC236}">
                <a16:creationId xmlns:a16="http://schemas.microsoft.com/office/drawing/2014/main" id="{85132CA7-FBAE-4F35-9378-9E8522359B04}"/>
              </a:ext>
            </a:extLst>
          </p:cNvPr>
          <p:cNvSpPr txBox="1"/>
          <p:nvPr/>
        </p:nvSpPr>
        <p:spPr>
          <a:xfrm>
            <a:off x="3119856" y="4151542"/>
            <a:ext cx="829073" cy="369332"/>
          </a:xfrm>
          <a:prstGeom prst="rect">
            <a:avLst/>
          </a:prstGeom>
          <a:noFill/>
        </p:spPr>
        <p:txBody>
          <a:bodyPr wrap="none" rtlCol="0">
            <a:spAutoFit/>
          </a:bodyPr>
          <a:lstStyle/>
          <a:p>
            <a:r>
              <a:rPr lang="en-US" b="1" dirty="0"/>
              <a:t>$3,150</a:t>
            </a:r>
          </a:p>
        </p:txBody>
      </p:sp>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Line Graphs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89B63E9F-545E-4871-B721-7DA50CF60F4E}"/>
              </a:ext>
            </a:extLst>
          </p:cNvPr>
          <p:cNvPicPr>
            <a:picLocks noChangeAspect="1"/>
          </p:cNvPicPr>
          <p:nvPr/>
        </p:nvPicPr>
        <p:blipFill>
          <a:blip r:embed="rId3"/>
          <a:stretch>
            <a:fillRect/>
          </a:stretch>
        </p:blipFill>
        <p:spPr>
          <a:xfrm>
            <a:off x="3831143" y="1409863"/>
            <a:ext cx="4529713" cy="5109692"/>
          </a:xfrm>
          <a:prstGeom prst="rect">
            <a:avLst/>
          </a:prstGeom>
        </p:spPr>
      </p:pic>
      <p:sp>
        <p:nvSpPr>
          <p:cNvPr id="3" name="Oval 2">
            <a:extLst>
              <a:ext uri="{FF2B5EF4-FFF2-40B4-BE49-F238E27FC236}">
                <a16:creationId xmlns:a16="http://schemas.microsoft.com/office/drawing/2014/main" id="{4EE52D6E-771E-46BE-8761-06BA93249B08}"/>
              </a:ext>
            </a:extLst>
          </p:cNvPr>
          <p:cNvSpPr/>
          <p:nvPr/>
        </p:nvSpPr>
        <p:spPr>
          <a:xfrm>
            <a:off x="6554912" y="2044557"/>
            <a:ext cx="914400" cy="503434"/>
          </a:xfrm>
          <a:prstGeom prst="ellipse">
            <a:avLst/>
          </a:prstGeom>
          <a:noFill/>
          <a:ln w="57150">
            <a:solidFill>
              <a:srgbClr val="9F3F9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03ECB3B7-38C2-4CCA-83EA-8BB2CF78D0F7}"/>
              </a:ext>
            </a:extLst>
          </p:cNvPr>
          <p:cNvSpPr/>
          <p:nvPr/>
        </p:nvSpPr>
        <p:spPr>
          <a:xfrm>
            <a:off x="4592548" y="5340849"/>
            <a:ext cx="563366" cy="379243"/>
          </a:xfrm>
          <a:prstGeom prst="ellipse">
            <a:avLst/>
          </a:prstGeom>
          <a:noFill/>
          <a:ln w="57150">
            <a:solidFill>
              <a:srgbClr val="9F3F9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06453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Histograms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0FED5663-BE80-4AA3-9C76-F328B22E3862}"/>
              </a:ext>
            </a:extLst>
          </p:cNvPr>
          <p:cNvPicPr>
            <a:picLocks noChangeAspect="1"/>
          </p:cNvPicPr>
          <p:nvPr/>
        </p:nvPicPr>
        <p:blipFill>
          <a:blip r:embed="rId3"/>
          <a:stretch>
            <a:fillRect/>
          </a:stretch>
        </p:blipFill>
        <p:spPr>
          <a:xfrm>
            <a:off x="3775043" y="1452229"/>
            <a:ext cx="4641913" cy="4943438"/>
          </a:xfrm>
          <a:prstGeom prst="rect">
            <a:avLst/>
          </a:prstGeom>
        </p:spPr>
      </p:pic>
      <p:sp>
        <p:nvSpPr>
          <p:cNvPr id="5" name="Arrow: Down 4">
            <a:extLst>
              <a:ext uri="{FF2B5EF4-FFF2-40B4-BE49-F238E27FC236}">
                <a16:creationId xmlns:a16="http://schemas.microsoft.com/office/drawing/2014/main" id="{6074C276-1646-4939-B4DA-26B988CBE918}"/>
              </a:ext>
            </a:extLst>
          </p:cNvPr>
          <p:cNvSpPr/>
          <p:nvPr/>
        </p:nvSpPr>
        <p:spPr>
          <a:xfrm>
            <a:off x="5332288" y="1849348"/>
            <a:ext cx="400692" cy="629087"/>
          </a:xfrm>
          <a:prstGeom prst="downArrow">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3699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Quadrants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39AF8615-7679-4D40-9EBC-39738085A67B}"/>
              </a:ext>
            </a:extLst>
          </p:cNvPr>
          <p:cNvPicPr>
            <a:picLocks noChangeAspect="1"/>
          </p:cNvPicPr>
          <p:nvPr/>
        </p:nvPicPr>
        <p:blipFill>
          <a:blip r:embed="rId3"/>
          <a:stretch>
            <a:fillRect/>
          </a:stretch>
        </p:blipFill>
        <p:spPr>
          <a:xfrm>
            <a:off x="2834698" y="1383374"/>
            <a:ext cx="6522603" cy="4814556"/>
          </a:xfrm>
          <a:prstGeom prst="rect">
            <a:avLst/>
          </a:prstGeom>
        </p:spPr>
      </p:pic>
    </p:spTree>
    <p:extLst>
      <p:ext uri="{BB962C8B-B14F-4D97-AF65-F5344CB8AC3E}">
        <p14:creationId xmlns:p14="http://schemas.microsoft.com/office/powerpoint/2010/main" val="3024257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Ordered Pairs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85F09E0F-DAD4-46BC-B2A7-FAC8FBBD81E7}"/>
                  </a:ext>
                </a:extLst>
              </p:cNvPr>
              <p:cNvSpPr txBox="1"/>
              <p:nvPr/>
            </p:nvSpPr>
            <p:spPr>
              <a:xfrm>
                <a:off x="762520" y="1500027"/>
                <a:ext cx="10666959" cy="461665"/>
              </a:xfrm>
              <a:prstGeom prst="rect">
                <a:avLst/>
              </a:prstGeom>
              <a:noFill/>
            </p:spPr>
            <p:txBody>
              <a:bodyPr wrap="none" rtlCol="0">
                <a:spAutoFit/>
              </a:bodyPr>
              <a:lstStyle/>
              <a:p>
                <a:r>
                  <a:rPr lang="en-US" sz="2400" dirty="0"/>
                  <a:t>Complete the table so that each ordered pair will satisfy the equation </a:t>
                </a:r>
                <a14:m>
                  <m:oMath xmlns:m="http://schemas.openxmlformats.org/officeDocument/2006/math">
                    <m:r>
                      <a:rPr lang="en-US" sz="2400" b="0" i="1" smtClean="0">
                        <a:latin typeface="Cambria Math" panose="02040503050406030204" pitchFamily="18" charset="0"/>
                      </a:rPr>
                      <m:t>𝑦</m:t>
                    </m:r>
                    <m:r>
                      <a:rPr lang="en-US" sz="2400" b="0" i="1" smtClean="0">
                        <a:latin typeface="Cambria Math" panose="02040503050406030204" pitchFamily="18" charset="0"/>
                      </a:rPr>
                      <m:t>=−3</m:t>
                    </m:r>
                    <m:r>
                      <a:rPr lang="en-US" sz="2400" b="0" i="1" smtClean="0">
                        <a:latin typeface="Cambria Math" panose="02040503050406030204" pitchFamily="18" charset="0"/>
                      </a:rPr>
                      <m:t>𝑥</m:t>
                    </m:r>
                    <m:r>
                      <a:rPr lang="en-US" sz="2400" b="0" i="1" smtClean="0">
                        <a:latin typeface="Cambria Math" panose="02040503050406030204" pitchFamily="18" charset="0"/>
                      </a:rPr>
                      <m:t>+1</m:t>
                    </m:r>
                  </m:oMath>
                </a14:m>
                <a:r>
                  <a:rPr lang="en-US" sz="2400" dirty="0"/>
                  <a:t>.</a:t>
                </a:r>
              </a:p>
            </p:txBody>
          </p:sp>
        </mc:Choice>
        <mc:Fallback xmlns="">
          <p:sp>
            <p:nvSpPr>
              <p:cNvPr id="2" name="TextBox 1">
                <a:extLst>
                  <a:ext uri="{FF2B5EF4-FFF2-40B4-BE49-F238E27FC236}">
                    <a16:creationId xmlns:a16="http://schemas.microsoft.com/office/drawing/2014/main" id="{85F09E0F-DAD4-46BC-B2A7-FAC8FBBD81E7}"/>
                  </a:ext>
                </a:extLst>
              </p:cNvPr>
              <p:cNvSpPr txBox="1">
                <a:spLocks noRot="1" noChangeAspect="1" noMove="1" noResize="1" noEditPoints="1" noAdjustHandles="1" noChangeArrowheads="1" noChangeShapeType="1" noTextEdit="1"/>
              </p:cNvSpPr>
              <p:nvPr/>
            </p:nvSpPr>
            <p:spPr>
              <a:xfrm>
                <a:off x="762520" y="1500027"/>
                <a:ext cx="10666959" cy="461665"/>
              </a:xfrm>
              <a:prstGeom prst="rect">
                <a:avLst/>
              </a:prstGeom>
              <a:blipFill>
                <a:blip r:embed="rId3"/>
                <a:stretch>
                  <a:fillRect l="-857" t="-10526" b="-2894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graphicFrame>
            <p:nvGraphicFramePr>
              <p:cNvPr id="3" name="Table 2">
                <a:extLst>
                  <a:ext uri="{FF2B5EF4-FFF2-40B4-BE49-F238E27FC236}">
                    <a16:creationId xmlns:a16="http://schemas.microsoft.com/office/drawing/2014/main" id="{759B1B46-1988-41EE-8284-F570AC7A04D3}"/>
                  </a:ext>
                </a:extLst>
              </p:cNvPr>
              <p:cNvGraphicFramePr>
                <a:graphicFrameLocks noGrp="1"/>
              </p:cNvGraphicFramePr>
              <p:nvPr>
                <p:extLst>
                  <p:ext uri="{D42A27DB-BD31-4B8C-83A1-F6EECF244321}">
                    <p14:modId xmlns:p14="http://schemas.microsoft.com/office/powerpoint/2010/main" val="233128282"/>
                  </p:ext>
                </p:extLst>
              </p:nvPr>
            </p:nvGraphicFramePr>
            <p:xfrm>
              <a:off x="3060494" y="2693128"/>
              <a:ext cx="6071010" cy="2090166"/>
            </p:xfrm>
            <a:graphic>
              <a:graphicData uri="http://schemas.openxmlformats.org/drawingml/2006/table">
                <a:tbl>
                  <a:tblPr firstRow="1" bandRow="1">
                    <a:tableStyleId>{2D5ABB26-0587-4C30-8999-92F81FD0307C}</a:tableStyleId>
                  </a:tblPr>
                  <a:tblGrid>
                    <a:gridCol w="1807235">
                      <a:extLst>
                        <a:ext uri="{9D8B030D-6E8A-4147-A177-3AD203B41FA5}">
                          <a16:colId xmlns:a16="http://schemas.microsoft.com/office/drawing/2014/main" val="3732372484"/>
                        </a:ext>
                      </a:extLst>
                    </a:gridCol>
                    <a:gridCol w="2034283">
                      <a:extLst>
                        <a:ext uri="{9D8B030D-6E8A-4147-A177-3AD203B41FA5}">
                          <a16:colId xmlns:a16="http://schemas.microsoft.com/office/drawing/2014/main" val="907737368"/>
                        </a:ext>
                      </a:extLst>
                    </a:gridCol>
                    <a:gridCol w="2229492">
                      <a:extLst>
                        <a:ext uri="{9D8B030D-6E8A-4147-A177-3AD203B41FA5}">
                          <a16:colId xmlns:a16="http://schemas.microsoft.com/office/drawing/2014/main" val="2486788717"/>
                        </a:ext>
                      </a:extLst>
                    </a:gridCol>
                  </a:tblGrid>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𝑥</m:t>
                                </m:r>
                              </m:oMath>
                            </m:oMathPara>
                          </a14:m>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𝑦</m:t>
                                </m:r>
                              </m:oMath>
                            </m:oMathPara>
                          </a14:m>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d>
                                  <m:dPr>
                                    <m:ctrlPr>
                                      <a:rPr lang="en-US" i="1" smtClean="0">
                                        <a:latin typeface="Cambria Math" panose="02040503050406030204" pitchFamily="18" charset="0"/>
                                      </a:rPr>
                                    </m:ctrlPr>
                                  </m:dPr>
                                  <m:e>
                                    <m:r>
                                      <a:rPr lang="en-US" b="0" i="1" smtClean="0">
                                        <a:latin typeface="Cambria Math" panose="02040503050406030204" pitchFamily="18" charset="0"/>
                                      </a:rPr>
                                      <m:t>𝑥</m:t>
                                    </m:r>
                                    <m:r>
                                      <a:rPr lang="en-US" b="0" i="1" smtClean="0">
                                        <a:latin typeface="Cambria Math" panose="02040503050406030204" pitchFamily="18" charset="0"/>
                                      </a:rPr>
                                      <m:t>, </m:t>
                                    </m:r>
                                    <m:r>
                                      <a:rPr lang="en-US" b="0" i="1" smtClean="0">
                                        <a:latin typeface="Cambria Math" panose="02040503050406030204" pitchFamily="18" charset="0"/>
                                      </a:rPr>
                                      <m:t>𝑦</m:t>
                                    </m:r>
                                  </m:e>
                                </m:d>
                              </m:oMath>
                            </m:oMathPara>
                          </a14:m>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284094203"/>
                      </a:ext>
                    </a:extLst>
                  </a:tr>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0</m:t>
                                </m:r>
                              </m:oMath>
                            </m:oMathPara>
                          </a14:m>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516937930"/>
                      </a:ext>
                    </a:extLst>
                  </a:tr>
                  <a:tr h="370840">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4</m:t>
                                </m:r>
                              </m:oMath>
                            </m:oMathPara>
                          </a14:m>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082976077"/>
                      </a:ext>
                    </a:extLst>
                  </a:tr>
                  <a:tr h="370840">
                    <a:tc>
                      <a:txBody>
                        <a:bodyPr/>
                        <a:lstStyle/>
                        <a:p>
                          <a:pPr/>
                          <a14:m>
                            <m:oMathPara xmlns:m="http://schemas.openxmlformats.org/officeDocument/2006/math">
                              <m:oMathParaPr>
                                <m:jc m:val="centerGroup"/>
                              </m:oMathParaPr>
                              <m:oMath xmlns:m="http://schemas.openxmlformats.org/officeDocument/2006/math">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3</m:t>
                                    </m:r>
                                  </m:den>
                                </m:f>
                              </m:oMath>
                            </m:oMathPara>
                          </a14:m>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774368799"/>
                      </a:ext>
                    </a:extLst>
                  </a:tr>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3</m:t>
                                </m:r>
                              </m:oMath>
                            </m:oMathPara>
                          </a14:m>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127639347"/>
                      </a:ext>
                    </a:extLst>
                  </a:tr>
                </a:tbl>
              </a:graphicData>
            </a:graphic>
          </p:graphicFrame>
        </mc:Choice>
        <mc:Fallback xmlns="">
          <p:graphicFrame>
            <p:nvGraphicFramePr>
              <p:cNvPr id="3" name="Table 2">
                <a:extLst>
                  <a:ext uri="{FF2B5EF4-FFF2-40B4-BE49-F238E27FC236}">
                    <a16:creationId xmlns:a16="http://schemas.microsoft.com/office/drawing/2014/main" id="{759B1B46-1988-41EE-8284-F570AC7A04D3}"/>
                  </a:ext>
                </a:extLst>
              </p:cNvPr>
              <p:cNvGraphicFramePr>
                <a:graphicFrameLocks noGrp="1"/>
              </p:cNvGraphicFramePr>
              <p:nvPr>
                <p:extLst>
                  <p:ext uri="{D42A27DB-BD31-4B8C-83A1-F6EECF244321}">
                    <p14:modId xmlns:p14="http://schemas.microsoft.com/office/powerpoint/2010/main" val="233128282"/>
                  </p:ext>
                </p:extLst>
              </p:nvPr>
            </p:nvGraphicFramePr>
            <p:xfrm>
              <a:off x="3060494" y="2693128"/>
              <a:ext cx="6071010" cy="2090166"/>
            </p:xfrm>
            <a:graphic>
              <a:graphicData uri="http://schemas.openxmlformats.org/drawingml/2006/table">
                <a:tbl>
                  <a:tblPr firstRow="1" bandRow="1">
                    <a:tableStyleId>{2D5ABB26-0587-4C30-8999-92F81FD0307C}</a:tableStyleId>
                  </a:tblPr>
                  <a:tblGrid>
                    <a:gridCol w="1807235">
                      <a:extLst>
                        <a:ext uri="{9D8B030D-6E8A-4147-A177-3AD203B41FA5}">
                          <a16:colId xmlns:a16="http://schemas.microsoft.com/office/drawing/2014/main" val="3732372484"/>
                        </a:ext>
                      </a:extLst>
                    </a:gridCol>
                    <a:gridCol w="2034283">
                      <a:extLst>
                        <a:ext uri="{9D8B030D-6E8A-4147-A177-3AD203B41FA5}">
                          <a16:colId xmlns:a16="http://schemas.microsoft.com/office/drawing/2014/main" val="907737368"/>
                        </a:ext>
                      </a:extLst>
                    </a:gridCol>
                    <a:gridCol w="2229492">
                      <a:extLst>
                        <a:ext uri="{9D8B030D-6E8A-4147-A177-3AD203B41FA5}">
                          <a16:colId xmlns:a16="http://schemas.microsoft.com/office/drawing/2014/main" val="2486788717"/>
                        </a:ext>
                      </a:extLst>
                    </a:gridCol>
                  </a:tblGrid>
                  <a:tr h="370840">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4"/>
                          <a:stretch>
                            <a:fillRect l="-338" t="-1639" r="-237500" b="-467213"/>
                          </a:stretch>
                        </a:blipFill>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4"/>
                          <a:stretch>
                            <a:fillRect l="-88922" t="-1639" r="-110479" b="-467213"/>
                          </a:stretch>
                        </a:blipFill>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4"/>
                          <a:stretch>
                            <a:fillRect l="-172404" t="-1639" r="-820" b="-467213"/>
                          </a:stretch>
                        </a:blipFill>
                      </a:tcPr>
                    </a:tc>
                    <a:extLst>
                      <a:ext uri="{0D108BD9-81ED-4DB2-BD59-A6C34878D82A}">
                        <a16:rowId xmlns:a16="http://schemas.microsoft.com/office/drawing/2014/main" val="2284094203"/>
                      </a:ext>
                    </a:extLst>
                  </a:tr>
                  <a:tr h="370840">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4"/>
                          <a:stretch>
                            <a:fillRect l="-338" t="-101639" r="-237500" b="-367213"/>
                          </a:stretch>
                        </a:blipFill>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516937930"/>
                      </a:ext>
                    </a:extLst>
                  </a:tr>
                  <a:tr h="370840">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4"/>
                          <a:stretch>
                            <a:fillRect l="-88922" t="-201639" r="-110479" b="-267213"/>
                          </a:stretch>
                        </a:blipFill>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082976077"/>
                      </a:ext>
                    </a:extLst>
                  </a:tr>
                  <a:tr h="606806">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4"/>
                          <a:stretch>
                            <a:fillRect l="-338" t="-184000" r="-237500" b="-63000"/>
                          </a:stretch>
                        </a:blipFill>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774368799"/>
                      </a:ext>
                    </a:extLst>
                  </a:tr>
                  <a:tr h="370840">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4"/>
                          <a:stretch>
                            <a:fillRect l="-338" t="-465574" r="-237500" b="-3279"/>
                          </a:stretch>
                        </a:blipFill>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127639347"/>
                      </a:ext>
                    </a:extLst>
                  </a:tr>
                </a:tbl>
              </a:graphicData>
            </a:graphic>
          </p:graphicFrame>
        </mc:Fallback>
      </mc:AlternateContent>
    </p:spTree>
    <p:extLst>
      <p:ext uri="{BB962C8B-B14F-4D97-AF65-F5344CB8AC3E}">
        <p14:creationId xmlns:p14="http://schemas.microsoft.com/office/powerpoint/2010/main" val="33679482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Ordered Pairs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61662F21-3102-41CB-8A5C-4E6BE911BA10}"/>
                  </a:ext>
                </a:extLst>
              </p:cNvPr>
              <p:cNvSpPr txBox="1"/>
              <p:nvPr/>
            </p:nvSpPr>
            <p:spPr>
              <a:xfrm>
                <a:off x="5527639" y="1715784"/>
                <a:ext cx="1136721" cy="646331"/>
              </a:xfrm>
              <a:prstGeom prst="rect">
                <a:avLst/>
              </a:prstGeom>
              <a:noFill/>
            </p:spPr>
            <p:txBody>
              <a:bodyPr wrap="none" rtlCol="0">
                <a:spAutoFit/>
              </a:bodyPr>
              <a:lstStyle/>
              <a:p>
                <a14:m>
                  <m:oMath xmlns:m="http://schemas.openxmlformats.org/officeDocument/2006/math">
                    <m:r>
                      <a:rPr lang="en-US" sz="3600" b="0" i="1" smtClean="0">
                        <a:latin typeface="Cambria Math" panose="02040503050406030204" pitchFamily="18" charset="0"/>
                      </a:rPr>
                      <m:t>𝑦</m:t>
                    </m:r>
                    <m:r>
                      <a:rPr lang="en-US" sz="3600" b="0" i="1" smtClean="0">
                        <a:latin typeface="Cambria Math" panose="02040503050406030204" pitchFamily="18" charset="0"/>
                      </a:rPr>
                      <m:t>=</m:t>
                    </m:r>
                  </m:oMath>
                </a14:m>
                <a:r>
                  <a:rPr lang="en-US" sz="3600" dirty="0"/>
                  <a:t>?</a:t>
                </a:r>
              </a:p>
            </p:txBody>
          </p:sp>
        </mc:Choice>
        <mc:Fallback xmlns="">
          <p:sp>
            <p:nvSpPr>
              <p:cNvPr id="2" name="TextBox 1">
                <a:extLst>
                  <a:ext uri="{FF2B5EF4-FFF2-40B4-BE49-F238E27FC236}">
                    <a16:creationId xmlns:a16="http://schemas.microsoft.com/office/drawing/2014/main" id="{61662F21-3102-41CB-8A5C-4E6BE911BA10}"/>
                  </a:ext>
                </a:extLst>
              </p:cNvPr>
              <p:cNvSpPr txBox="1">
                <a:spLocks noRot="1" noChangeAspect="1" noMove="1" noResize="1" noEditPoints="1" noAdjustHandles="1" noChangeArrowheads="1" noChangeShapeType="1" noTextEdit="1"/>
              </p:cNvSpPr>
              <p:nvPr/>
            </p:nvSpPr>
            <p:spPr>
              <a:xfrm>
                <a:off x="5527639" y="1715784"/>
                <a:ext cx="1136721" cy="646331"/>
              </a:xfrm>
              <a:prstGeom prst="rect">
                <a:avLst/>
              </a:prstGeom>
              <a:blipFill>
                <a:blip r:embed="rId3"/>
                <a:stretch>
                  <a:fillRect t="-14151" r="-15591" b="-3490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DD2E1557-1D20-4245-A93F-8D82B0A2C952}"/>
                  </a:ext>
                </a:extLst>
              </p:cNvPr>
              <p:cNvSpPr txBox="1"/>
              <p:nvPr/>
            </p:nvSpPr>
            <p:spPr>
              <a:xfrm>
                <a:off x="3911009" y="2678380"/>
                <a:ext cx="4369979" cy="523220"/>
              </a:xfrm>
              <a:prstGeom prst="rect">
                <a:avLst/>
              </a:prstGeom>
              <a:noFill/>
            </p:spPr>
            <p:txBody>
              <a:bodyPr wrap="none" rtlCol="0">
                <a:spAutoFit/>
              </a:bodyPr>
              <a:lstStyle/>
              <a:p>
                <a:r>
                  <a:rPr lang="en-US" sz="2800" dirty="0"/>
                  <a:t>plug </a:t>
                </a:r>
                <a14:m>
                  <m:oMath xmlns:m="http://schemas.openxmlformats.org/officeDocument/2006/math">
                    <m:r>
                      <a:rPr lang="en-US" sz="2800" b="0" i="1" smtClean="0">
                        <a:latin typeface="Cambria Math" panose="02040503050406030204" pitchFamily="18" charset="0"/>
                      </a:rPr>
                      <m:t>𝑥</m:t>
                    </m:r>
                    <m:r>
                      <a:rPr lang="en-US" sz="2800" b="0" i="1" smtClean="0">
                        <a:latin typeface="Cambria Math" panose="02040503050406030204" pitchFamily="18" charset="0"/>
                      </a:rPr>
                      <m:t>=0</m:t>
                    </m:r>
                  </m:oMath>
                </a14:m>
                <a:r>
                  <a:rPr lang="en-US" sz="2800" dirty="0"/>
                  <a:t> into the equation</a:t>
                </a:r>
              </a:p>
            </p:txBody>
          </p:sp>
        </mc:Choice>
        <mc:Fallback xmlns="">
          <p:sp>
            <p:nvSpPr>
              <p:cNvPr id="3" name="TextBox 2">
                <a:extLst>
                  <a:ext uri="{FF2B5EF4-FFF2-40B4-BE49-F238E27FC236}">
                    <a16:creationId xmlns:a16="http://schemas.microsoft.com/office/drawing/2014/main" id="{DD2E1557-1D20-4245-A93F-8D82B0A2C952}"/>
                  </a:ext>
                </a:extLst>
              </p:cNvPr>
              <p:cNvSpPr txBox="1">
                <a:spLocks noRot="1" noChangeAspect="1" noMove="1" noResize="1" noEditPoints="1" noAdjustHandles="1" noChangeArrowheads="1" noChangeShapeType="1" noTextEdit="1"/>
              </p:cNvSpPr>
              <p:nvPr/>
            </p:nvSpPr>
            <p:spPr>
              <a:xfrm>
                <a:off x="3911009" y="2678380"/>
                <a:ext cx="4369979" cy="523220"/>
              </a:xfrm>
              <a:prstGeom prst="rect">
                <a:avLst/>
              </a:prstGeom>
              <a:blipFill>
                <a:blip r:embed="rId4"/>
                <a:stretch>
                  <a:fillRect l="-2933" t="-10465" r="-1676" b="-32558"/>
                </a:stretch>
              </a:blipFill>
            </p:spPr>
            <p:txBody>
              <a:bodyPr/>
              <a:lstStyle/>
              <a:p>
                <a:r>
                  <a:rPr lang="en-US">
                    <a:noFill/>
                  </a:rPr>
                  <a:t> </a:t>
                </a:r>
              </a:p>
            </p:txBody>
          </p:sp>
        </mc:Fallback>
      </mc:AlternateContent>
      <p:pic>
        <p:nvPicPr>
          <p:cNvPr id="5" name="Picture 4">
            <a:extLst>
              <a:ext uri="{FF2B5EF4-FFF2-40B4-BE49-F238E27FC236}">
                <a16:creationId xmlns:a16="http://schemas.microsoft.com/office/drawing/2014/main" id="{BC83E61E-9FB8-4403-B9F8-E3FFA97B4D39}"/>
              </a:ext>
            </a:extLst>
          </p:cNvPr>
          <p:cNvPicPr>
            <a:picLocks noChangeAspect="1"/>
          </p:cNvPicPr>
          <p:nvPr/>
        </p:nvPicPr>
        <p:blipFill rotWithShape="1">
          <a:blip r:embed="rId5"/>
          <a:srcRect r="54952" b="58131"/>
          <a:stretch/>
        </p:blipFill>
        <p:spPr>
          <a:xfrm>
            <a:off x="4822056" y="3517865"/>
            <a:ext cx="2547888" cy="2742276"/>
          </a:xfrm>
          <a:prstGeom prst="rect">
            <a:avLst/>
          </a:prstGeom>
        </p:spPr>
      </p:pic>
    </p:spTree>
    <p:extLst>
      <p:ext uri="{BB962C8B-B14F-4D97-AF65-F5344CB8AC3E}">
        <p14:creationId xmlns:p14="http://schemas.microsoft.com/office/powerpoint/2010/main" val="6382103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Ordered Pairs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61662F21-3102-41CB-8A5C-4E6BE911BA10}"/>
                  </a:ext>
                </a:extLst>
              </p:cNvPr>
              <p:cNvSpPr txBox="1"/>
              <p:nvPr/>
            </p:nvSpPr>
            <p:spPr>
              <a:xfrm>
                <a:off x="5527639" y="1715784"/>
                <a:ext cx="1136721" cy="646331"/>
              </a:xfrm>
              <a:prstGeom prst="rect">
                <a:avLst/>
              </a:prstGeom>
              <a:noFill/>
            </p:spPr>
            <p:txBody>
              <a:bodyPr wrap="none" rtlCol="0">
                <a:spAutoFit/>
              </a:bodyPr>
              <a:lstStyle/>
              <a:p>
                <a14:m>
                  <m:oMath xmlns:m="http://schemas.openxmlformats.org/officeDocument/2006/math">
                    <m:r>
                      <a:rPr lang="en-US" sz="3600" b="0" i="1" smtClean="0">
                        <a:latin typeface="Cambria Math" panose="02040503050406030204" pitchFamily="18" charset="0"/>
                      </a:rPr>
                      <m:t>𝑥</m:t>
                    </m:r>
                    <m:r>
                      <a:rPr lang="en-US" sz="3600" b="0" i="1" smtClean="0">
                        <a:latin typeface="Cambria Math" panose="02040503050406030204" pitchFamily="18" charset="0"/>
                      </a:rPr>
                      <m:t>=</m:t>
                    </m:r>
                  </m:oMath>
                </a14:m>
                <a:r>
                  <a:rPr lang="en-US" sz="3600" dirty="0"/>
                  <a:t>?</a:t>
                </a:r>
              </a:p>
            </p:txBody>
          </p:sp>
        </mc:Choice>
        <mc:Fallback xmlns="">
          <p:sp>
            <p:nvSpPr>
              <p:cNvPr id="2" name="TextBox 1">
                <a:extLst>
                  <a:ext uri="{FF2B5EF4-FFF2-40B4-BE49-F238E27FC236}">
                    <a16:creationId xmlns:a16="http://schemas.microsoft.com/office/drawing/2014/main" id="{61662F21-3102-41CB-8A5C-4E6BE911BA10}"/>
                  </a:ext>
                </a:extLst>
              </p:cNvPr>
              <p:cNvSpPr txBox="1">
                <a:spLocks noRot="1" noChangeAspect="1" noMove="1" noResize="1" noEditPoints="1" noAdjustHandles="1" noChangeArrowheads="1" noChangeShapeType="1" noTextEdit="1"/>
              </p:cNvSpPr>
              <p:nvPr/>
            </p:nvSpPr>
            <p:spPr>
              <a:xfrm>
                <a:off x="5527639" y="1715784"/>
                <a:ext cx="1136721" cy="646331"/>
              </a:xfrm>
              <a:prstGeom prst="rect">
                <a:avLst/>
              </a:prstGeom>
              <a:blipFill>
                <a:blip r:embed="rId3"/>
                <a:stretch>
                  <a:fillRect t="-14151" r="-15054" b="-3490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DD2E1557-1D20-4245-A93F-8D82B0A2C952}"/>
                  </a:ext>
                </a:extLst>
              </p:cNvPr>
              <p:cNvSpPr txBox="1"/>
              <p:nvPr/>
            </p:nvSpPr>
            <p:spPr>
              <a:xfrm>
                <a:off x="3911009" y="2678380"/>
                <a:ext cx="4378058" cy="523220"/>
              </a:xfrm>
              <a:prstGeom prst="rect">
                <a:avLst/>
              </a:prstGeom>
              <a:noFill/>
            </p:spPr>
            <p:txBody>
              <a:bodyPr wrap="none" rtlCol="0">
                <a:spAutoFit/>
              </a:bodyPr>
              <a:lstStyle/>
              <a:p>
                <a:r>
                  <a:rPr lang="en-US" sz="2800" dirty="0"/>
                  <a:t>plug </a:t>
                </a:r>
                <a14:m>
                  <m:oMath xmlns:m="http://schemas.openxmlformats.org/officeDocument/2006/math">
                    <m:r>
                      <a:rPr lang="en-US" sz="2800" b="0" i="1" smtClean="0">
                        <a:latin typeface="Cambria Math" panose="02040503050406030204" pitchFamily="18" charset="0"/>
                      </a:rPr>
                      <m:t>𝑦</m:t>
                    </m:r>
                    <m:r>
                      <a:rPr lang="en-US" sz="2800" b="0" i="1" smtClean="0">
                        <a:latin typeface="Cambria Math" panose="02040503050406030204" pitchFamily="18" charset="0"/>
                      </a:rPr>
                      <m:t>=4</m:t>
                    </m:r>
                  </m:oMath>
                </a14:m>
                <a:r>
                  <a:rPr lang="en-US" sz="2800" dirty="0"/>
                  <a:t> into the equation</a:t>
                </a:r>
              </a:p>
            </p:txBody>
          </p:sp>
        </mc:Choice>
        <mc:Fallback xmlns="">
          <p:sp>
            <p:nvSpPr>
              <p:cNvPr id="3" name="TextBox 2">
                <a:extLst>
                  <a:ext uri="{FF2B5EF4-FFF2-40B4-BE49-F238E27FC236}">
                    <a16:creationId xmlns:a16="http://schemas.microsoft.com/office/drawing/2014/main" id="{DD2E1557-1D20-4245-A93F-8D82B0A2C952}"/>
                  </a:ext>
                </a:extLst>
              </p:cNvPr>
              <p:cNvSpPr txBox="1">
                <a:spLocks noRot="1" noChangeAspect="1" noMove="1" noResize="1" noEditPoints="1" noAdjustHandles="1" noChangeArrowheads="1" noChangeShapeType="1" noTextEdit="1"/>
              </p:cNvSpPr>
              <p:nvPr/>
            </p:nvSpPr>
            <p:spPr>
              <a:xfrm>
                <a:off x="3911009" y="2678380"/>
                <a:ext cx="4378058" cy="523220"/>
              </a:xfrm>
              <a:prstGeom prst="rect">
                <a:avLst/>
              </a:prstGeom>
              <a:blipFill>
                <a:blip r:embed="rId4"/>
                <a:stretch>
                  <a:fillRect l="-2925" t="-10465" r="-1532" b="-32558"/>
                </a:stretch>
              </a:blipFill>
            </p:spPr>
            <p:txBody>
              <a:bodyPr/>
              <a:lstStyle/>
              <a:p>
                <a:r>
                  <a:rPr lang="en-US">
                    <a:noFill/>
                  </a:rPr>
                  <a:t> </a:t>
                </a:r>
              </a:p>
            </p:txBody>
          </p:sp>
        </mc:Fallback>
      </mc:AlternateContent>
      <p:pic>
        <p:nvPicPr>
          <p:cNvPr id="5" name="Picture 4">
            <a:extLst>
              <a:ext uri="{FF2B5EF4-FFF2-40B4-BE49-F238E27FC236}">
                <a16:creationId xmlns:a16="http://schemas.microsoft.com/office/drawing/2014/main" id="{BC83E61E-9FB8-4403-B9F8-E3FFA97B4D39}"/>
              </a:ext>
            </a:extLst>
          </p:cNvPr>
          <p:cNvPicPr>
            <a:picLocks noChangeAspect="1"/>
          </p:cNvPicPr>
          <p:nvPr/>
        </p:nvPicPr>
        <p:blipFill rotWithShape="1">
          <a:blip r:embed="rId5"/>
          <a:srcRect l="51624" b="58131"/>
          <a:stretch/>
        </p:blipFill>
        <p:spPr>
          <a:xfrm>
            <a:off x="4656760" y="3517865"/>
            <a:ext cx="2878479" cy="2884945"/>
          </a:xfrm>
          <a:prstGeom prst="rect">
            <a:avLst/>
          </a:prstGeom>
        </p:spPr>
      </p:pic>
    </p:spTree>
    <p:extLst>
      <p:ext uri="{BB962C8B-B14F-4D97-AF65-F5344CB8AC3E}">
        <p14:creationId xmlns:p14="http://schemas.microsoft.com/office/powerpoint/2010/main" val="13031145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375</TotalTime>
  <Words>779</Words>
  <Application>Microsoft Office PowerPoint</Application>
  <PresentationFormat>Widescreen</PresentationFormat>
  <Paragraphs>92</Paragraphs>
  <Slides>19</Slides>
  <Notes>18</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19</vt:i4>
      </vt:variant>
    </vt:vector>
  </HeadingPairs>
  <TitlesOfParts>
    <vt:vector size="26"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23</cp:revision>
  <dcterms:created xsi:type="dcterms:W3CDTF">2017-06-16T13:06:21Z</dcterms:created>
  <dcterms:modified xsi:type="dcterms:W3CDTF">2023-08-09T21:19:10Z</dcterms:modified>
</cp:coreProperties>
</file>