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98" r:id="rId5"/>
    <p:sldId id="328" r:id="rId6"/>
    <p:sldId id="366" r:id="rId7"/>
    <p:sldId id="291" r:id="rId8"/>
    <p:sldId id="300" r:id="rId9"/>
    <p:sldId id="292" r:id="rId10"/>
    <p:sldId id="293" r:id="rId11"/>
    <p:sldId id="294" r:id="rId12"/>
    <p:sldId id="301" r:id="rId13"/>
    <p:sldId id="329" r:id="rId14"/>
    <p:sldId id="365" r:id="rId15"/>
    <p:sldId id="295" r:id="rId16"/>
    <p:sldId id="303" r:id="rId17"/>
    <p:sldId id="296" r:id="rId18"/>
    <p:sldId id="297"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What Is Economics, and Why Is It Important?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Division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r>
              <a:rPr lang="en-US" sz="2800" dirty="0"/>
              <a:t>DIVISION OF LABOR</a:t>
            </a:r>
          </a:p>
        </p:txBody>
      </p: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r>
              <a:rPr lang="en-US" sz="2800" dirty="0"/>
              <a:t>SPECIALIZATION</a:t>
            </a:r>
          </a:p>
        </p:txBody>
      </p: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r>
              <a:rPr lang="en-US" sz="2800" dirty="0"/>
              <a:t>INCREASED PRODUCTION</a:t>
            </a:r>
          </a:p>
        </p:txBody>
      </p:sp>
      <p:cxnSp>
        <p:nvCxnSpPr>
          <p:cNvPr id="7" name="Straight Arrow Connector 6">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Division of Labor Increases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we divide and subdivide the tasks involved with production, workers and businesses can produce a greater quantity of output.</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Specialization</a:t>
              </a:r>
              <a:r>
                <a:rPr lang="en-US" sz="2000" dirty="0">
                  <a:solidFill>
                    <a:schemeClr val="bg1"/>
                  </a:solidFill>
                </a:rPr>
                <a:t> allows people to focus on the part of the production process where they have an advantage.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Specialized workers usually learn their jobs well enough to innovate and do their work faster and better.</a:t>
              </a:r>
            </a:p>
          </p:txBody>
        </p:sp>
      </p:grpSp>
      <p:grpSp>
        <p:nvGrpSpPr>
          <p:cNvPr id="17" name="Group 16">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Economies of scale </a:t>
              </a:r>
              <a:r>
                <a:rPr lang="en-US" sz="2000" dirty="0">
                  <a:solidFill>
                    <a:schemeClr val="bg1"/>
                  </a:solidFill>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Specialization only makes sense if workers can use their pay to purchase the other goods and services that they need.</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specialization requires trade.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algn="ctr"/>
              <a:r>
                <a:rPr lang="en-US" sz="4000" dirty="0">
                  <a:solidFill>
                    <a:schemeClr val="bg1"/>
                  </a:solidFill>
                </a:rPr>
                <a:t>Why should </a:t>
              </a:r>
              <a:r>
                <a:rPr lang="en-US" sz="4000" u="sng" dirty="0">
                  <a:solidFill>
                    <a:schemeClr val="bg1"/>
                  </a:solidFill>
                </a:rPr>
                <a:t>you</a:t>
              </a:r>
              <a:r>
                <a:rPr lang="en-US" sz="4000" dirty="0">
                  <a:solidFill>
                    <a:schemeClr val="bg1"/>
                  </a:solidFill>
                </a:rPr>
                <a:t> study economics?</a:t>
              </a:r>
            </a:p>
          </p:txBody>
        </p:sp>
      </p:grpSp>
      <p:grpSp>
        <p:nvGrpSpPr>
          <p:cNvPr id="8" name="Group 33">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algn="ctr"/>
              <a:r>
                <a:rPr lang="en-US" sz="2400" kern="1200" dirty="0">
                  <a:solidFill>
                    <a:schemeClr val="bg1"/>
                  </a:solidFill>
                  <a:effectLst/>
                  <a:latin typeface="+mn-lt"/>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endParaRPr lang="en-US" sz="2400" dirty="0">
                <a:solidFill>
                  <a:schemeClr val="bg1"/>
                </a:solidFill>
              </a:endParaRP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algn="ctr"/>
            <a:r>
              <a:rPr lang="en-US" sz="3200" b="1" dirty="0">
                <a:solidFill>
                  <a:schemeClr val="bg1"/>
                </a:solidFill>
              </a:rPr>
              <a:t>Economics is divided into two major parts.</a:t>
            </a:r>
            <a:endParaRPr lang="en-US" sz="3200" dirty="0">
              <a:solidFill>
                <a:schemeClr val="bg1"/>
              </a:solidFill>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algn="ctr"/>
            <a:r>
              <a:rPr lang="en-US" sz="3600" b="1" dirty="0">
                <a:solidFill>
                  <a:schemeClr val="bg1"/>
                </a:solidFill>
              </a:rPr>
              <a:t>Macro</a:t>
            </a:r>
            <a:r>
              <a:rPr lang="en-US" sz="3600" dirty="0">
                <a:solidFill>
                  <a:schemeClr val="bg1"/>
                </a:solidFill>
              </a:rPr>
              <a:t>economics</a:t>
            </a:r>
          </a:p>
        </p:txBody>
      </p:sp>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algn="ctr"/>
            <a:r>
              <a:rPr lang="en-US" sz="3600" b="1" dirty="0">
                <a:solidFill>
                  <a:schemeClr val="bg1"/>
                </a:solidFill>
              </a:rPr>
              <a:t>Micro</a:t>
            </a:r>
            <a:r>
              <a:rPr lang="en-US" sz="3600" dirty="0">
                <a:solidFill>
                  <a:schemeClr val="bg1"/>
                </a:solidFill>
              </a:rPr>
              <a:t>economics</a:t>
            </a:r>
          </a:p>
        </p:txBody>
      </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algn="ctr">
                <a:lnSpc>
                  <a:spcPct val="150000"/>
                </a:lnSpc>
              </a:pPr>
              <a:r>
                <a:rPr lang="en-US" sz="2800" dirty="0">
                  <a:solidFill>
                    <a:schemeClr val="bg1"/>
                  </a:solidFill>
                </a:rPr>
                <a:t>Consumers</a:t>
              </a:r>
            </a:p>
          </p:txBody>
        </p:sp>
      </p:grpSp>
      <p:grpSp>
        <p:nvGrpSpPr>
          <p:cNvPr id="8" name="Group 7">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Markets</a:t>
              </a:r>
            </a:p>
          </p:txBody>
        </p:sp>
      </p:grpSp>
      <p:grpSp>
        <p:nvGrpSpPr>
          <p:cNvPr id="11" name="Group 10">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Firms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3816" y="3823112"/>
            <a:ext cx="914400" cy="914400"/>
          </a:xfrm>
          <a:prstGeom prst="rect">
            <a:avLst/>
          </a:prstGeom>
        </p:spPr>
      </p:pic>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4128" y="3823112"/>
            <a:ext cx="914400" cy="914400"/>
          </a:xfrm>
          <a:prstGeom prst="rect">
            <a:avLst/>
          </a:prstGeom>
        </p:spPr>
      </p:pic>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algn="ctr"/>
            <a:r>
              <a:rPr lang="en-US" sz="2800" dirty="0">
                <a:solidFill>
                  <a:schemeClr val="bg1"/>
                </a:solidFill>
              </a:rPr>
              <a:t>Microeconomics focuses on how individuals, households, businesses, and workers make economic decisions. </a:t>
            </a:r>
          </a:p>
        </p:txBody>
      </p:sp>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algn="ctr"/>
              <a:r>
                <a:rPr lang="en-US" sz="2800" dirty="0">
                  <a:solidFill>
                    <a:schemeClr val="bg1"/>
                  </a:solidFill>
                </a:rPr>
                <a:t>Economic Growth</a:t>
              </a:r>
            </a:p>
          </p:txBody>
        </p:sp>
      </p:grpSp>
      <p:grpSp>
        <p:nvGrpSpPr>
          <p:cNvPr id="19" name="Group 18">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algn="ctr">
                <a:lnSpc>
                  <a:spcPct val="150000"/>
                </a:lnSpc>
              </a:pPr>
              <a:r>
                <a:rPr lang="en-US" sz="2800" dirty="0">
                  <a:solidFill>
                    <a:schemeClr val="bg1"/>
                  </a:solidFill>
                </a:rPr>
                <a:t>Unemployment</a:t>
              </a:r>
            </a:p>
          </p:txBody>
        </p:sp>
      </p:grpSp>
      <p:grpSp>
        <p:nvGrpSpPr>
          <p:cNvPr id="22" name="Group 21">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Inflation</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algn="ctr"/>
            <a:r>
              <a:rPr lang="en-US" sz="2800" dirty="0">
                <a:solidFill>
                  <a:schemeClr val="bg1"/>
                </a:solidFill>
              </a:rPr>
              <a:t>Macroeconomics focuses on broad issues of the whole economy, such as unemployment, inflation, government deficits, exports, and imports.</a:t>
            </a:r>
          </a:p>
        </p:txBody>
      </p:sp>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Economics seeks to solve the problem of scarcity, which is when human wants for goods and services exceed the available supply.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modern economy displays a division of labor, in which people earn income by specializing in what they produce and then use that income to purchase the products they need or want.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Division and specialization of labor only work when individuals can purchase what they do not produce in markets.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Learning about economics helps you understand the major problems facing the world today, prepares you to be a good citizen, and helps you become a well-rounded thinker.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algn="ctr"/>
              <a:r>
                <a:rPr lang="en-US" sz="3200" dirty="0">
                  <a:solidFill>
                    <a:schemeClr val="bg1"/>
                  </a:solidFill>
                </a:rPr>
                <a:t>What is economics, and why should you study it?</a:t>
              </a:r>
            </a:p>
          </p:txBody>
        </p:sp>
      </p:grpSp>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algn="ctr"/>
            <a:r>
              <a:rPr lang="en-US" sz="2400" dirty="0">
                <a:solidFill>
                  <a:schemeClr val="bg1"/>
                </a:solidFill>
              </a:rPr>
              <a:t>It is NOT the study of business.</a:t>
            </a:r>
          </a:p>
        </p:txBody>
      </p:sp>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algn="ctr"/>
            <a:r>
              <a:rPr lang="en-US" sz="2400" dirty="0">
                <a:solidFill>
                  <a:schemeClr val="bg1"/>
                </a:solidFill>
              </a:rPr>
              <a:t>It is NOT primarily about money or finance or the stock market, although these are all things that economists study. </a:t>
            </a:r>
          </a:p>
        </p:txBody>
      </p:sp>
      <p:grpSp>
        <p:nvGrpSpPr>
          <p:cNvPr id="16" name="Group 33">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algn="ctr"/>
              <a:r>
                <a:rPr lang="en-US" sz="3200" dirty="0">
                  <a:solidFill>
                    <a:schemeClr val="bg1"/>
                  </a:solidFill>
                </a:rPr>
                <a:t>Economics may not be what you think it is.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algn="ctr"/>
            <a:r>
              <a:rPr lang="en-US" sz="4000" b="1" dirty="0">
                <a:solidFill>
                  <a:schemeClr val="bg1"/>
                </a:solidFill>
              </a:rPr>
              <a:t>Economics</a:t>
            </a:r>
            <a:endParaRPr lang="en-US" sz="4000" dirty="0">
              <a:solidFill>
                <a:schemeClr val="bg1"/>
              </a:solidFill>
            </a:endParaRPr>
          </a:p>
        </p:txBody>
      </p:sp>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algn="ctr"/>
            <a:r>
              <a:rPr lang="en-US" sz="2400" dirty="0">
                <a:solidFill>
                  <a:schemeClr val="bg1"/>
                </a:solidFill>
                <a:cs typeface="Times New Roman" panose="02020603050405020304" pitchFamily="18" charset="0"/>
              </a:rPr>
              <a:t>the study of how people make decisions in the face of </a:t>
            </a:r>
            <a:r>
              <a:rPr lang="en-US" sz="2400" b="1" dirty="0">
                <a:solidFill>
                  <a:schemeClr val="bg1"/>
                </a:solidFill>
                <a:cs typeface="Times New Roman" panose="02020603050405020304" pitchFamily="18" charset="0"/>
              </a:rPr>
              <a:t>scarcity</a:t>
            </a:r>
            <a:endParaRPr lang="en-US" sz="2400" dirty="0">
              <a:solidFill>
                <a:schemeClr val="bg1"/>
              </a:solidFill>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Oval 2">
            <a:extLst>
              <a:ext uri="{FF2B5EF4-FFF2-40B4-BE49-F238E27FC236}">
                <a16:creationId xmlns:a16="http://schemas.microsoft.com/office/drawing/2014/main" id="{2D86F995-181E-44C2-B074-7881EE2FE620}"/>
              </a:ext>
            </a:extLst>
          </p:cNvPr>
          <p:cNvSpPr/>
          <p:nvPr/>
        </p:nvSpPr>
        <p:spPr>
          <a:xfrm>
            <a:off x="9183919" y="1500381"/>
            <a:ext cx="2253780" cy="1959570"/>
          </a:xfrm>
          <a:prstGeom prst="wedgeEllipseCallout">
            <a:avLst>
              <a:gd name="adj1" fmla="val -43975"/>
              <a:gd name="adj2" fmla="val 61114"/>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Data is important in economics because it describes and measures the issues and problems that economics seeks to understand.</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variety of government agencies publish economic and social data.</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algn="ctr"/>
            <a:r>
              <a:rPr lang="en-US" sz="3200" dirty="0"/>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r>
              <a:rPr lang="en-US" sz="3200" dirty="0"/>
              <a:t>hawkes.biz/</a:t>
            </a:r>
            <a:r>
              <a:rPr lang="en-US" sz="3200" dirty="0" err="1"/>
              <a:t>fredcategories</a:t>
            </a:r>
            <a:endParaRPr lang="en-US" sz="3200" dirty="0"/>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Problem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r>
              <a:rPr lang="en-US" sz="3200" dirty="0">
                <a:solidFill>
                  <a:schemeClr val="bg1"/>
                </a:solidFill>
              </a:rPr>
              <a:t> Resources are </a:t>
            </a:r>
            <a:r>
              <a:rPr lang="en-US" sz="3200" b="1" dirty="0">
                <a:solidFill>
                  <a:schemeClr val="bg1"/>
                </a:solidFill>
              </a:rPr>
              <a:t>LIMITED</a:t>
            </a:r>
            <a:endParaRPr lang="en-US" sz="3200" dirty="0">
              <a:solidFill>
                <a:schemeClr val="bg1"/>
              </a:solidFill>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r>
              <a:rPr lang="en-US" sz="3200" dirty="0">
                <a:solidFill>
                  <a:schemeClr val="bg1"/>
                </a:solidFill>
              </a:rPr>
              <a:t> Wants are </a:t>
            </a:r>
            <a:r>
              <a:rPr lang="en-US" sz="3200" b="1" dirty="0">
                <a:solidFill>
                  <a:schemeClr val="bg1"/>
                </a:solidFill>
              </a:rPr>
              <a:t>UNLIMITED</a:t>
            </a:r>
            <a:endParaRPr lang="en-US" sz="3200" dirty="0">
              <a:solidFill>
                <a:schemeClr val="bg1"/>
              </a:solidFill>
            </a:endParaRPr>
          </a:p>
        </p:txBody>
      </p:sp>
      <p:grpSp>
        <p:nvGrpSpPr>
          <p:cNvPr id="8" name="Group 7">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Food banks are a reminder that scarcity of resources is real.</a:t>
              </a:r>
            </a:p>
          </p:txBody>
        </p:sp>
      </p:grpSp>
      <p:pic>
        <p:nvPicPr>
          <p:cNvPr id="4" name="Picture 2" descr="A photo of a man holding a can of soup in a food bank">
            <a:extLst>
              <a:ext uri="{FF2B5EF4-FFF2-40B4-BE49-F238E27FC236}">
                <a16:creationId xmlns:a16="http://schemas.microsoft.com/office/drawing/2014/main" id="{121208AA-E963-4647-687D-BF7B707B5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8" t="19855" r="25148" b="22574"/>
          <a:stretch/>
        </p:blipFill>
        <p:spPr bwMode="auto">
          <a:xfrm>
            <a:off x="3859261" y="2306318"/>
            <a:ext cx="4265847" cy="286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r>
              <a:rPr lang="en-US" sz="2800" dirty="0">
                <a:solidFill>
                  <a:schemeClr val="bg1"/>
                </a:solidFill>
              </a:rPr>
              <a:t>Since resources are finite, we must make the best choices that we can.</a:t>
            </a:r>
          </a:p>
        </p:txBody>
      </p:sp>
      <p:grpSp>
        <p:nvGrpSpPr>
          <p:cNvPr id="5" name="Group 4">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algn="ctr"/>
              <a:r>
                <a:rPr lang="en-US" sz="3200" dirty="0">
                  <a:solidFill>
                    <a:schemeClr val="bg1"/>
                  </a:solidFill>
                </a:rPr>
                <a:t>Individuals</a:t>
              </a:r>
            </a:p>
          </p:txBody>
        </p:sp>
      </p:grpSp>
      <p:grpSp>
        <p:nvGrpSpPr>
          <p:cNvPr id="8" name="Group 7">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algn="ctr"/>
              <a:r>
                <a:rPr lang="en-US" sz="3200" dirty="0">
                  <a:solidFill>
                    <a:schemeClr val="bg1"/>
                  </a:solidFill>
                </a:rPr>
                <a:t>Nations</a:t>
              </a:r>
            </a:p>
          </p:txBody>
        </p:sp>
      </p:grpSp>
      <p:grpSp>
        <p:nvGrpSpPr>
          <p:cNvPr id="11" name="Group 10">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algn="ctr"/>
              <a:r>
                <a:rPr lang="en-US" sz="3200" dirty="0">
                  <a:solidFill>
                    <a:schemeClr val="bg1"/>
                  </a:solidFill>
                </a:rPr>
                <a:t>Towns</a:t>
              </a:r>
            </a:p>
          </p:txBody>
        </p:sp>
      </p:gr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r>
              <a:rPr lang="en-US" sz="2800" dirty="0">
                <a:solidFill>
                  <a:schemeClr val="bg1"/>
                </a:solidFill>
              </a:rPr>
              <a:t>Every society, at every level, must make choices about how to use its resources. </a:t>
            </a:r>
          </a:p>
        </p:txBody>
      </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algn="ctr"/>
            <a:r>
              <a:rPr lang="en-US" sz="2800" b="1" dirty="0">
                <a:solidFill>
                  <a:schemeClr val="bg1"/>
                </a:solidFill>
              </a:rPr>
              <a:t>Choice</a:t>
            </a:r>
            <a:r>
              <a:rPr lang="en-US" sz="2800" dirty="0">
                <a:solidFill>
                  <a:schemeClr val="bg1"/>
                </a:solidFill>
              </a:rPr>
              <a:t>: </a:t>
            </a:r>
          </a:p>
          <a:p>
            <a:pPr algn="ctr"/>
            <a:r>
              <a:rPr lang="en-US" sz="2800" dirty="0">
                <a:solidFill>
                  <a:schemeClr val="bg1"/>
                </a:solidFill>
              </a:rPr>
              <a:t>How will we produce goods and services?</a:t>
            </a:r>
          </a:p>
        </p:txBody>
      </p: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algn="ctr"/>
            <a:r>
              <a:rPr lang="en-US" sz="2800" dirty="0">
                <a:solidFill>
                  <a:schemeClr val="bg1"/>
                </a:solidFill>
              </a:rPr>
              <a:t>Make everything yourself</a:t>
            </a:r>
          </a:p>
        </p:txBody>
      </p: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algn="ctr"/>
            <a:r>
              <a:rPr lang="en-US" sz="2800" dirty="0">
                <a:solidFill>
                  <a:schemeClr val="bg1"/>
                </a:solidFill>
              </a:rPr>
              <a:t>Make some things; trade for everything else</a:t>
            </a:r>
          </a:p>
        </p:txBody>
      </p:sp>
      <p:cxnSp>
        <p:nvCxnSpPr>
          <p:cNvPr id="14" name="Straight Arrow Connector 13">
            <a:extLst>
              <a:ext uri="{FF2B5EF4-FFF2-40B4-BE49-F238E27FC236}">
                <a16:creationId xmlns:a16="http://schemas.microsoft.com/office/drawing/2014/main" id="{203351AB-9BE6-4E2E-8D7A-87CA167688E2}"/>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A03BFA-E682-4571-AC89-5095C05D8B02}"/>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Adam Smith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algn="ctr"/>
            <a:r>
              <a:rPr lang="en-US" sz="2800" dirty="0"/>
              <a:t>Adam Smith</a:t>
            </a:r>
          </a:p>
          <a:p>
            <a:pPr algn="ctr"/>
            <a:r>
              <a:rPr lang="en-US" sz="2800" i="1" dirty="0"/>
              <a:t>The Wealth of Nations</a:t>
            </a:r>
          </a:p>
          <a:p>
            <a:pPr algn="ctr"/>
            <a:r>
              <a:rPr lang="en-US" sz="2800" dirty="0"/>
              <a:t>1776</a:t>
            </a:r>
          </a:p>
        </p:txBody>
      </p: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Division of and Specialization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r>
              <a:rPr lang="en-US" sz="3200" dirty="0"/>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r>
              <a:rPr lang="en-US" sz="2800" dirty="0"/>
              <a:t>1 worker</a:t>
            </a:r>
          </a:p>
        </p:txBody>
      </p: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r>
              <a:rPr lang="en-US" sz="2800" dirty="0"/>
              <a:t>10 pins</a:t>
            </a:r>
          </a:p>
        </p:txBody>
      </p: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r>
              <a:rPr lang="en-US" sz="2800" dirty="0"/>
              <a:t>48,000 pins!</a:t>
            </a:r>
          </a:p>
        </p:txBody>
      </p:sp>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r>
              <a:rPr lang="en-US" sz="2800" dirty="0"/>
              <a:t>10 workers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cxnSp>
        <p:nvCxnSpPr>
          <p:cNvPr id="11" name="Straight Arrow Connector 10">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1691</Words>
  <Application>Microsoft Office PowerPoint</Application>
  <PresentationFormat>Widescreen</PresentationFormat>
  <Paragraphs>141</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50</cp:revision>
  <dcterms:created xsi:type="dcterms:W3CDTF">2017-06-16T13:06:21Z</dcterms:created>
  <dcterms:modified xsi:type="dcterms:W3CDTF">2023-08-02T20:19:52Z</dcterms:modified>
</cp:coreProperties>
</file>