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376" r:id="rId3"/>
    <p:sldId id="377" r:id="rId4"/>
    <p:sldId id="379" r:id="rId5"/>
    <p:sldId id="378" r:id="rId6"/>
    <p:sldId id="380" r:id="rId7"/>
    <p:sldId id="382"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54" autoAdjust="0"/>
  </p:normalViewPr>
  <p:slideViewPr>
    <p:cSldViewPr snapToGrid="0">
      <p:cViewPr varScale="1">
        <p:scale>
          <a:sx n="73" d="100"/>
          <a:sy n="73" d="100"/>
        </p:scale>
        <p:origin x="104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flows of trade always involve flows of financial payments, flows of international trade and international financial capital are the same. Conventional wisdom often holds that borrowing money is foolish and that wise countries should always rely on their own resources. Borrowing at certain times can also make sound economic sense. For both individuals and countries, there is no economic merit in a policy of abstaining from participation in financial capital markets.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2</a:t>
            </a:fld>
            <a:endParaRPr lang="en-US"/>
          </a:p>
        </p:txBody>
      </p:sp>
    </p:spTree>
    <p:extLst>
      <p:ext uri="{BB962C8B-B14F-4D97-AF65-F5344CB8AC3E}">
        <p14:creationId xmlns:p14="http://schemas.microsoft.com/office/powerpoint/2010/main" val="296268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 individual can borrow for a college education that will increase productivity and wages in the future, allowing the borrower to repay. A business can borrow in order to buy a machine that will increase output, productivity, and profits. A nation can borrow foreign financial capital, which it can invest in ways that will increase the nation's economic growth in the future.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3</a:t>
            </a:fld>
            <a:endParaRPr lang="en-US"/>
          </a:p>
        </p:txBody>
      </p:sp>
    </p:spTree>
    <p:extLst>
      <p:ext uri="{BB962C8B-B14F-4D97-AF65-F5344CB8AC3E}">
        <p14:creationId xmlns:p14="http://schemas.microsoft.com/office/powerpoint/2010/main" val="31159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4</a:t>
            </a:fld>
            <a:endParaRPr lang="en-US"/>
          </a:p>
        </p:txBody>
      </p:sp>
    </p:spTree>
    <p:extLst>
      <p:ext uri="{BB962C8B-B14F-4D97-AF65-F5344CB8AC3E}">
        <p14:creationId xmlns:p14="http://schemas.microsoft.com/office/powerpoint/2010/main" val="22844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Some countries have run large trade deficits, borrowed heavily in global capital markets, and ended up in trouble. Borrowed funds from foreign countries may not be invested in ways that lead to increased productivity. Money borrowed from other nations may flow out unexpectedly.</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5</a:t>
            </a:fld>
            <a:endParaRPr lang="en-US"/>
          </a:p>
        </p:txBody>
      </p:sp>
    </p:spTree>
    <p:extLst>
      <p:ext uri="{BB962C8B-B14F-4D97-AF65-F5344CB8AC3E}">
        <p14:creationId xmlns:p14="http://schemas.microsoft.com/office/powerpoint/2010/main" val="222213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6</a:t>
            </a:fld>
            <a:endParaRPr lang="en-US"/>
          </a:p>
        </p:txBody>
      </p:sp>
    </p:spTree>
    <p:extLst>
      <p:ext uri="{BB962C8B-B14F-4D97-AF65-F5344CB8AC3E}">
        <p14:creationId xmlns:p14="http://schemas.microsoft.com/office/powerpoint/2010/main" val="41240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 a trade deficit is not always harmful, there is no guarantee that running a trade surplus will bring robust economic health. For example, Germany and Japan ran substantial trade surpluses in the late 1990s and early 2000s. Regardless of their persistent trade surpluses, both Japan and Germany have experienced occasional recessions. In addition, neither country has had especially robust annual growth in recent years.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7</a:t>
            </a:fld>
            <a:endParaRPr lang="en-US"/>
          </a:p>
        </p:txBody>
      </p:sp>
    </p:spTree>
    <p:extLst>
      <p:ext uri="{BB962C8B-B14F-4D97-AF65-F5344CB8AC3E}">
        <p14:creationId xmlns:p14="http://schemas.microsoft.com/office/powerpoint/2010/main" val="159492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1D3-06E2-42A2-B500-50815CAAD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D808-E299-415F-A4A1-D310D1629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32DDC-71A3-4036-80F7-D104DFB3FE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4BED9C-6364-40EB-B469-8B46113FE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6B04-259B-4E8D-BB07-815DD60BA9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92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8E-D8B4-40FA-9D45-E6044E47A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74792-E204-4A4A-810E-01EAA1B9E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05A7-08F6-4AA3-9139-1459A30C1E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3030BD-E905-40AA-91E5-680A16C8C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A0315-52E3-4B47-9D8A-C424550506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30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B69D8-6CF3-4625-A5F0-B2C7E33A5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07262-1A65-4D52-8A1D-96EF89AA2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4F15-A8E2-4DCC-8656-EB3B90CC60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B1B637-398D-4647-BCDC-EE2E0E94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9DCA-D96C-4259-B058-23C7EB8D0B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362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5906-A420-4876-ADBF-2F73C2FB7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9405D-D12F-4D51-93DB-D80E02447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6A037-C693-4D26-9C45-807E4EC172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3891A-71FA-4367-9A13-142C49B89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020B6-CB3B-4353-BF41-5F5B9DC4D0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201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8D7-640B-47A7-8C36-FE17AFFED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5204C-B712-488B-AB36-DE9CFE25E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19A88-0F1A-4410-B5E7-7298175C0E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73FFA-8C06-44B3-9F7C-F348D615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F2C8-E58D-490B-9CAA-48005C9815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1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D5B8-CB51-4860-AA9B-AE4E38A32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EB016-5C06-4A37-BE01-813681727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99B29-5F18-4E28-B70C-848C2D140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CD9D5-34FE-407A-B2E5-7D07272F1E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DE53A5-CB60-42F9-906C-5F17E561F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DF50-4E17-4FE4-BE56-4B90AE5637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8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D87-BECE-47A8-902A-034F3F1E3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9069A-887D-4737-8D46-17FD0F26F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7646-C10E-49A1-9FB7-6CF8E011C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D37C7-5151-454B-9BA0-9CE8BDD35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9B8C9-80C2-498C-A224-A2657405A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683E0-59C0-4940-9021-7CE4002C752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10AF4F8-A48F-4B82-9678-F464D41B9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D15F5-A179-41B8-ADD9-06B474D1A4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1033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2A7E-D1E9-4130-BDE6-FA7727F65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E47B7-C3ED-43B5-BBF1-8746DECFC4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446EB06-87DD-4F7E-9BAF-B6E38B1AC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26BC7-2EFE-4D3C-A71F-F64C0AEC85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688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DDC1D-F32C-4A7F-BB7B-6ED78D588C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C3D507-EF4A-4EDE-A7EE-9D115337A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D2CB66-7A0E-43A0-9CC6-E027D9A69E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77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E24A-2D4F-484F-BD37-3087C9C5C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69F8F-FB02-4E4C-BE72-AA87E36FB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C2934-B174-480E-A0DE-85362C1C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26AFF-1D68-4509-90FB-CC43852038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8DBFCE-9B05-4C4A-BA12-8B2092DAE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CA1DF-EAF3-4F2C-9ADF-48FF9C02C9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806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1041-00D6-4D39-A1C7-374105A6B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96C34-8283-439B-AAF0-2BBF27BB6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08408-EB84-4126-8718-9790D7B89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9FD7D-EF93-490E-98F8-5FD7A1364F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8D146F-9B97-4B54-84BA-3B9081FD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29CBF-BF63-493D-999B-1ADCB412E3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45443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C3F55-C6A9-47F5-946E-699B9C56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B2273-1CDE-4745-939F-2553CAC76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5D22-DEB9-492C-A637-907D1F840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992AB23-CE48-4FA1-8515-1FD512CC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CB58EB-2F73-4998-AB47-6694B3106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8094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944135" y="2248262"/>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Pros and Cons of Trade Deficits and Surpluses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9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flows of trade always involve flows of financial payments, flows of international trade and international financial capital are the same.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Conventional wisdom often holds that borrowing money is foolish and that wise countries should always rely on their own resources.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92985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Borrowing at certain times can also make sound economic sense.</a:t>
              </a:r>
            </a:p>
          </p:txBody>
        </p:sp>
      </p:grpSp>
      <p:grpSp>
        <p:nvGrpSpPr>
          <p:cNvPr id="27" name="Group 26"/>
          <p:cNvGrpSpPr/>
          <p:nvPr/>
        </p:nvGrpSpPr>
        <p:grpSpPr>
          <a:xfrm>
            <a:off x="2066922" y="434005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4" y="178926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both individuals and countries, there is no economic merit in a policy of abstaining from participation in financial capital markets.</a:t>
              </a:r>
            </a:p>
          </p:txBody>
        </p:sp>
      </p:grpSp>
    </p:spTree>
    <p:extLst>
      <p:ext uri="{BB962C8B-B14F-4D97-AF65-F5344CB8AC3E}">
        <p14:creationId xmlns:p14="http://schemas.microsoft.com/office/powerpoint/2010/main" val="111209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When to Borrow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individual can borrow for a college education that will increase productivity and wages in the future, allowing the borrower to repay.</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business can borrow in order to buy a machine that will increase output, productivity, and profits.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7867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can borrow foreign financial capital, which it can invest in ways that will increase the nation's economic growth in the future.</a:t>
              </a:r>
            </a:p>
          </p:txBody>
        </p:sp>
      </p:grpSp>
    </p:spTree>
    <p:extLst>
      <p:ext uri="{BB962C8B-B14F-4D97-AF65-F5344CB8AC3E}">
        <p14:creationId xmlns:p14="http://schemas.microsoft.com/office/powerpoint/2010/main" val="6492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214749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938992"/>
          </a:xfrm>
          <a:prstGeom prst="rect">
            <a:avLst/>
          </a:prstGeom>
          <a:solidFill>
            <a:srgbClr val="627981"/>
          </a:solidFill>
        </p:spPr>
        <p:txBody>
          <a:bodyPr wrap="square" rtlCol="0">
            <a:spAutoFit/>
          </a:bodyPr>
          <a:lstStyle/>
          <a:p>
            <a:pPr algn="ctr"/>
            <a:r>
              <a:rPr lang="en-US" sz="2000" dirty="0">
                <a:solidFill>
                  <a:schemeClr val="bg1"/>
                </a:solidFill>
              </a:rPr>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p:txBody>
      </p:sp>
      <p:pic>
        <p:nvPicPr>
          <p:cNvPr id="6" name="Picture 5" descr="A picture of a train ">
            <a:extLst>
              <a:ext uri="{FF2B5EF4-FFF2-40B4-BE49-F238E27FC236}">
                <a16:creationId xmlns:a16="http://schemas.microsoft.com/office/drawing/2014/main" id="{F7F479DD-8FC6-43E2-A377-83F214FF9394}"/>
              </a:ext>
            </a:extLst>
          </p:cNvPr>
          <p:cNvPicPr>
            <a:picLocks noChangeAspect="1"/>
          </p:cNvPicPr>
          <p:nvPr/>
        </p:nvPicPr>
        <p:blipFill>
          <a:blip r:embed="rId3"/>
          <a:stretch>
            <a:fillRect/>
          </a:stretch>
        </p:blipFill>
        <p:spPr>
          <a:xfrm>
            <a:off x="3978785" y="3708820"/>
            <a:ext cx="4234426" cy="2943276"/>
          </a:xfrm>
          <a:prstGeom prst="rect">
            <a:avLst/>
          </a:prstGeom>
        </p:spPr>
      </p:pic>
    </p:spTree>
    <p:extLst>
      <p:ext uri="{BB962C8B-B14F-4D97-AF65-F5344CB8AC3E}">
        <p14:creationId xmlns:p14="http://schemas.microsoft.com/office/powerpoint/2010/main" val="229280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Potential Consequences of Borrowing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countries have run large trade deficits, borrowed heavily in global capital markets, and ended up in trouble.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Borrowed funds from foreign countries may not be invested in ways that lead to increased productivity.</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90109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borrowed from other nations may flow out unexpectedly.</a:t>
              </a:r>
            </a:p>
          </p:txBody>
        </p:sp>
      </p:grpSp>
    </p:spTree>
    <p:extLst>
      <p:ext uri="{BB962C8B-B14F-4D97-AF65-F5344CB8AC3E}">
        <p14:creationId xmlns:p14="http://schemas.microsoft.com/office/powerpoint/2010/main" val="254271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18534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631216"/>
          </a:xfrm>
          <a:prstGeom prst="rect">
            <a:avLst/>
          </a:prstGeom>
          <a:solidFill>
            <a:srgbClr val="627981"/>
          </a:solidFill>
        </p:spPr>
        <p:txBody>
          <a:bodyPr wrap="square" rtlCol="0">
            <a:spAutoFit/>
          </a:bodyPr>
          <a:lstStyle/>
          <a:p>
            <a:pPr algn="ctr"/>
            <a:r>
              <a:rPr lang="en-US" sz="2000" dirty="0">
                <a:solidFill>
                  <a:schemeClr val="bg1"/>
                </a:solidFill>
              </a:rPr>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p:txBody>
      </p:sp>
      <p:pic>
        <p:nvPicPr>
          <p:cNvPr id="7" name="Picture 6" descr="The Mexican flag flying in a city square">
            <a:extLst>
              <a:ext uri="{FF2B5EF4-FFF2-40B4-BE49-F238E27FC236}">
                <a16:creationId xmlns:a16="http://schemas.microsoft.com/office/drawing/2014/main" id="{1E787C6E-4486-45B8-8856-E75317FA79F3}"/>
              </a:ext>
            </a:extLst>
          </p:cNvPr>
          <p:cNvPicPr>
            <a:picLocks noChangeAspect="1"/>
          </p:cNvPicPr>
          <p:nvPr/>
        </p:nvPicPr>
        <p:blipFill>
          <a:blip r:embed="rId3"/>
          <a:stretch>
            <a:fillRect/>
          </a:stretch>
        </p:blipFill>
        <p:spPr>
          <a:xfrm>
            <a:off x="3672502" y="3446391"/>
            <a:ext cx="4846992" cy="3237874"/>
          </a:xfrm>
          <a:prstGeom prst="rect">
            <a:avLst/>
          </a:prstGeom>
        </p:spPr>
      </p:pic>
    </p:spTree>
    <p:extLst>
      <p:ext uri="{BB962C8B-B14F-4D97-AF65-F5344CB8AC3E}">
        <p14:creationId xmlns:p14="http://schemas.microsoft.com/office/powerpoint/2010/main" val="155959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Are Trade Surpluses Always Good?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trade deficit is not always harmful, there is no guarantee that running a trade surplus will bring robust economic health.</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9773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Germany and Japan ran substantial trade surpluses in the late 1990s and early 2000s.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Regardless of their persistent trade surpluses, both Japan and Germany have experienced occasional recessions.</a:t>
              </a:r>
            </a:p>
          </p:txBody>
        </p:sp>
      </p:grpSp>
      <p:grpSp>
        <p:nvGrpSpPr>
          <p:cNvPr id="15" name="Group 14">
            <a:extLst>
              <a:ext uri="{FF2B5EF4-FFF2-40B4-BE49-F238E27FC236}">
                <a16:creationId xmlns:a16="http://schemas.microsoft.com/office/drawing/2014/main" id="{9E912083-CF99-4B4B-9E1B-2655231BB54E}"/>
              </a:ext>
            </a:extLst>
          </p:cNvPr>
          <p:cNvGrpSpPr/>
          <p:nvPr/>
        </p:nvGrpSpPr>
        <p:grpSpPr>
          <a:xfrm>
            <a:off x="2066922" y="43550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FE9223A-6A95-4A3C-BD02-EFA7B9463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A12705-D96A-47C2-8E5C-E894D86F7391}"/>
                </a:ext>
              </a:extLst>
            </p:cNvPr>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addition, neither country has had especially robust annual growth in recent years.</a:t>
              </a:r>
            </a:p>
          </p:txBody>
        </p:sp>
      </p:grpSp>
    </p:spTree>
    <p:extLst>
      <p:ext uri="{BB962C8B-B14F-4D97-AF65-F5344CB8AC3E}">
        <p14:creationId xmlns:p14="http://schemas.microsoft.com/office/powerpoint/2010/main" val="3001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288568"/>
            <a:ext cx="9144001" cy="6332628"/>
            <a:chOff x="-1" y="463132"/>
            <a:chExt cx="9144001" cy="6332628"/>
          </a:xfrm>
        </p:grpSpPr>
        <p:sp>
          <p:nvSpPr>
            <p:cNvPr id="137" name="Google Shape;137;p17"/>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38" name="Google Shape;138;p17"/>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9" name="Google Shape;139;p1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40" name="Google Shape;140;p17"/>
          <p:cNvSpPr txBox="1"/>
          <p:nvPr/>
        </p:nvSpPr>
        <p:spPr>
          <a:xfrm>
            <a:off x="1361819" y="1701544"/>
            <a:ext cx="9468361" cy="284047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surpluses are no guarantee of economic health.</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are no guarantee of economic weakness.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and trade surpluses can work out well or poorly, depending on whether or not a government wisely invests the corresponding flows of financial capital.</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5"/>
        <p:cNvGrpSpPr/>
        <p:nvPr/>
      </p:nvGrpSpPr>
      <p:grpSpPr>
        <a:xfrm>
          <a:off x="0" y="0"/>
          <a:ext cx="0" cy="0"/>
          <a:chOff x="0" y="0"/>
          <a:chExt cx="0" cy="0"/>
        </a:xfrm>
      </p:grpSpPr>
      <p:cxnSp>
        <p:nvCxnSpPr>
          <p:cNvPr id="146" name="Google Shape;146;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47" name="Google Shape;147;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48" name="Google Shape;148;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917</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15</cp:revision>
  <dcterms:modified xsi:type="dcterms:W3CDTF">2023-08-07T18:14:40Z</dcterms:modified>
</cp:coreProperties>
</file>