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257" r:id="rId3"/>
    <p:sldId id="258" r:id="rId4"/>
    <p:sldId id="371" r:id="rId5"/>
    <p:sldId id="369" r:id="rId6"/>
    <p:sldId id="372" r:id="rId7"/>
    <p:sldId id="370" r:id="rId8"/>
    <p:sldId id="377"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aggregate demand/aggregate supply (AD/AS) model can convey multiple interlocking relationships among three macroeconomic goals: growth, low unemployment, and low inflation. Moreover, the AD/AS framework is flexible enough to accommodate both the Keynes' law approach, which focuses on aggregate demand and the short run, and the Say's law approach, which focuses on aggregate supply and the long run. In the context of the AD/AS model, the three macroeconomic goals arise in ways that are sometimes indirect or incomplete. In this lesson, we will consider how the AD/AS model illustrates the goals of economic growth, low unemployment, and low inflation.</a:t>
            </a: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Long-run economic growth is represented by a rightward shift in the aggregate supply curve. Long-run aggregate supply, or potential GDP, shifts over time as well. The factors that determine speed of economic growth do not directly appear in the diagram.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Short-run variations in unemployment (cyclical unemployment) are caused by the business cycle as the economy expands and contracts. Over the long run, in the United States, the unemployment rate typically hovers around 5% when the economy in healthy. In many of the national economies across Europe, the unemployment rate in recent decades has only dropped to about 10%, even in good economic years. We call this baseline level of unemployment that occurs year in and year out the natural rate of unemployment.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48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Recession occurs when the equilibrium level of real GDP is well below potential GDP (LRAS). During recessions, cyclical unemployment is higher, while natural unemployment remains unchanged in the long run. The AD curve shifts rightward as the economy recovers.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0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Higher inflation rates have typically occurred either during or just after economic booms. During the 20th century, the biggest spurts of inflation in the U.S. economy followed the wartime booms of WWI and WWII. Rates of inflation generally decline during recessions. As an extreme example, inflation actually became negative—a situation called "deflation"—during the Great Depression.</a:t>
            </a: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0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shift in AD happens in the area of the SRAS curve that is near potential GDP, it will lead to a higher price level and pressure for a higher price level and inflation. A shift in AS will lead to a lower real GDP and pressure for a higher price level and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9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3547-7163-4ED8-8DEB-6472DBCE2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0DC62-1C71-4E3F-9F96-A5CC695DD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3B239-CB59-455E-9A96-97D520C5667F}"/>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2E115CBE-1630-458C-ACDF-082F5DA26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15D0-87DE-41EB-8973-EB8BBAF8FA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154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9CF7-9C86-4BC6-B428-6147E74C2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85E74-5ABC-4D15-A3C4-586DABE5F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ED26-4462-4A7D-AE2A-37E7C695C9FB}"/>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89E11B94-E408-4C05-9A0D-7C4FBD9BC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96512-A248-4857-9C59-92F8B79E96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83915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91CA-5667-47C3-AFF0-E0CDD2BA5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4B074-6521-41C2-AF25-AE1C96510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9577-E88C-45E9-82B7-68D5EBE18714}"/>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D173FC5A-402D-461D-9069-5FCD48E87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A40C2-BF02-499D-83E6-D22D118E74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091398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830-7BE9-4CFC-B579-183F17F9D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D6B7C-1A56-4118-ACFF-BFE49F751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5D2D0-87A0-45AC-A963-753285E4F5AF}"/>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7250D840-9C39-4E9A-B36B-0230E61F6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61AB4-EAC1-4064-93A6-1E2EFE38F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05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C9EA-FE9C-454B-9D22-B40DAB296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1ED0B-5B2C-4C4E-8174-31F1949A4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63D9C-02D7-4478-9147-834474FEA0C7}"/>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574BE8B0-6692-4B5D-B83A-1043C9E8D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B85A-7DF3-4756-A6FF-85BDE51AA5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33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8D39-80F0-48A4-A31D-D4DAA38FD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0428E-92DF-4C0E-BE39-02D63B0E9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8B574-4B8F-48FF-ADCD-BF3598347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48522-2065-44EC-85F6-E7441A32DFC5}"/>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FAAE7E17-11E6-4BD3-A7DE-3AB4F9ACC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DABD2-3D87-42F0-A84E-D871C1D59D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083046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A05-37F5-4ED3-AFE8-4F951EF7F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ED65F-F583-4DC9-8C18-FB7088778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80168-D57C-4229-B662-D30AAC906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9AF48-13B7-4FA6-A46A-40611F70B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AE6B9-DEF8-40E1-92BF-8D9B7C879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0F86C-FA37-4454-900D-ED61954866C9}"/>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8" name="Footer Placeholder 7">
            <a:extLst>
              <a:ext uri="{FF2B5EF4-FFF2-40B4-BE49-F238E27FC236}">
                <a16:creationId xmlns:a16="http://schemas.microsoft.com/office/drawing/2014/main" id="{3F285B63-64CC-4D88-B539-2ECB0102F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EB6BC-1A2C-41AF-AB8A-7301164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77329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E7E5-D3E7-4F22-B82A-38A147180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E40C1-CDA4-4386-B304-CCB3EC55062A}"/>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4" name="Footer Placeholder 3">
            <a:extLst>
              <a:ext uri="{FF2B5EF4-FFF2-40B4-BE49-F238E27FC236}">
                <a16:creationId xmlns:a16="http://schemas.microsoft.com/office/drawing/2014/main" id="{1B91A51A-A7C7-43E6-9352-EBA91BBB1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7B5E9-BBD3-4515-B583-2C9C21261A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65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A86E-D401-4300-AFBF-4E976690C5D2}"/>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3" name="Footer Placeholder 2">
            <a:extLst>
              <a:ext uri="{FF2B5EF4-FFF2-40B4-BE49-F238E27FC236}">
                <a16:creationId xmlns:a16="http://schemas.microsoft.com/office/drawing/2014/main" id="{A6EAD029-89D6-402A-9FB5-5F10C69919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10C7D-519A-4845-9739-F8131C4ED6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00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F45B-02C4-4616-B8B9-738A406B9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86961-E327-4CE1-A2B9-6F3CA72A7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FE1F8-2C69-45F0-B1E8-26ED26D2B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B3E7A-5097-4CC6-873D-8A0FA6E888BD}"/>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3C54F06B-DF7A-4CAF-93EE-4FE2CB933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B80CF-E3A9-40E3-9ABE-91F4EAF03C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75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8CE3-3010-410E-A5F9-A7179DB91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8D359-594F-4740-A884-45C79173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33370-D1BE-4172-B4C4-2AFCD57B7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6670F-9BD5-4BE9-A216-D105C058752C}"/>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8BBE9D0A-EAE4-4696-9C98-6F7DF33D6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300AC-6299-43EC-97C1-48F741C0BC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134185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81CB0-5C14-44E4-B087-822F0D3F7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7E4F8-E25C-4768-960E-E7DBE44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40A7-DEFF-4440-B1EB-012C4A3B1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B516836D-29F7-46F2-BCAC-8968AFD68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56D62-1E59-45A9-901A-3F3360F27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117060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the AD/AS Model Incorporates Growth, Unemployment, and Inflation</a:t>
            </a:r>
            <a:endParaRPr dirty="0"/>
          </a:p>
        </p:txBody>
      </p:sp>
      <p:cxnSp>
        <p:nvCxnSpPr>
          <p:cNvPr id="51" name="Google Shape;51;p1"/>
          <p:cNvCxnSpPr/>
          <p:nvPr/>
        </p:nvCxnSpPr>
        <p:spPr>
          <a:xfrm>
            <a:off x="3071446" y="576622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model conveys the interlocking relationships among three macroeconomic goals: growth, low unemployment, and low inflation.</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759532"/>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framework is flexible enough to accommodate both the Keynes' law approach and the Say’s law approach.</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56038"/>
              <a:ext cx="7807571" cy="9248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context of the AD/AS model, the three macroeconomic goals arise in ways that are sometimes indirect or incomplete.</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will consider how the AD/AS model illustrates the goals of economic growth, low unemployment, and low inflation.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62228"/>
            <a:ext cx="9052563" cy="6202812"/>
            <a:chOff x="0" y="137160"/>
            <a:chExt cx="9052562" cy="6202811"/>
          </a:xfrm>
        </p:grpSpPr>
        <p:sp>
          <p:nvSpPr>
            <p:cNvPr id="68" name="Google Shape;68;p3"/>
            <p:cNvSpPr txBox="1"/>
            <p:nvPr/>
          </p:nvSpPr>
          <p:spPr>
            <a:xfrm>
              <a:off x="0" y="13716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1881188" y="1503179"/>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88" y="1704882"/>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economic growth is represented by a rightward shift in the aggregate supply curve.</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014756"/>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aggregate supply, or potential GDP, shifts over time as well.</a:t>
            </a:r>
          </a:p>
        </p:txBody>
      </p:sp>
      <p:sp>
        <p:nvSpPr>
          <p:cNvPr id="10" name="TextBox 9">
            <a:extLst>
              <a:ext uri="{FF2B5EF4-FFF2-40B4-BE49-F238E27FC236}">
                <a16:creationId xmlns:a16="http://schemas.microsoft.com/office/drawing/2014/main" id="{E3E8CAE7-E45C-478D-A30D-30561488E76F}"/>
              </a:ext>
            </a:extLst>
          </p:cNvPr>
          <p:cNvSpPr txBox="1"/>
          <p:nvPr/>
        </p:nvSpPr>
        <p:spPr>
          <a:xfrm>
            <a:off x="1881188" y="4087329"/>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factors that determine the speed of economic growth do not appear directly in the diagram.</a:t>
            </a:r>
          </a:p>
        </p:txBody>
      </p:sp>
      <p:pic>
        <p:nvPicPr>
          <p:cNvPr id="3" name="Picture 2" descr="Graph showing how productivity growth leads to shifts in the short run aggregate supply curve and the long run aggregate supply curve.">
            <a:extLst>
              <a:ext uri="{FF2B5EF4-FFF2-40B4-BE49-F238E27FC236}">
                <a16:creationId xmlns:a16="http://schemas.microsoft.com/office/drawing/2014/main" id="{3C2B20AD-A6FB-4803-9E28-F0F33FAB41E4}"/>
              </a:ext>
            </a:extLst>
          </p:cNvPr>
          <p:cNvPicPr>
            <a:picLocks noChangeAspect="1"/>
          </p:cNvPicPr>
          <p:nvPr/>
        </p:nvPicPr>
        <p:blipFill>
          <a:blip r:embed="rId3"/>
          <a:stretch>
            <a:fillRect/>
          </a:stretch>
        </p:blipFill>
        <p:spPr>
          <a:xfrm>
            <a:off x="6096000" y="1395744"/>
            <a:ext cx="4770951" cy="4958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Unemployment in the AD/AS Diagram</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Short-run variations in unemployment (cyclical unemployment) are caused by the business cycle as the economy expands and contracts.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in the United States, the unemployment rate typically hovers around 5% when the economy is healthy.</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1060898"/>
            <a:chOff x="542923" y="1736761"/>
            <a:chExt cx="8058154" cy="138600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386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95858"/>
              <a:ext cx="7807571" cy="132690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many of the national economies across Europe, the unemployment rate in recent decades has only dropped to about 10%, even in good economic years.</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5406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this baseline level of unemployment that occurs year in and year out the </a:t>
              </a:r>
              <a:r>
                <a:rPr lang="en-US" sz="2000" b="1" dirty="0">
                  <a:solidFill>
                    <a:schemeClr val="bg1"/>
                  </a:solidFill>
                </a:rPr>
                <a:t>natural rate of unemployment</a:t>
              </a:r>
              <a:r>
                <a:rPr lang="en-US" sz="2000" dirty="0">
                  <a:solidFill>
                    <a:schemeClr val="bg1"/>
                  </a:solidFill>
                </a:rPr>
                <a:t>.</a:t>
              </a:r>
            </a:p>
          </p:txBody>
        </p:sp>
      </p:grpSp>
    </p:spTree>
    <p:extLst>
      <p:ext uri="{BB962C8B-B14F-4D97-AF65-F5344CB8AC3E}">
        <p14:creationId xmlns:p14="http://schemas.microsoft.com/office/powerpoint/2010/main" val="22637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46988"/>
            <a:ext cx="9052563" cy="6218052"/>
            <a:chOff x="0" y="121920"/>
            <a:chExt cx="9052562" cy="6218051"/>
          </a:xfrm>
        </p:grpSpPr>
        <p:sp>
          <p:nvSpPr>
            <p:cNvPr id="68" name="Google Shape;68;p3"/>
            <p:cNvSpPr txBox="1"/>
            <p:nvPr/>
          </p:nvSpPr>
          <p:spPr>
            <a:xfrm>
              <a:off x="0" y="12192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Fluctuations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1881197" y="1663065"/>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94" y="1866649"/>
            <a:ext cx="3727126"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Recession occurs when the equilibrium level of real GDP is well below potential GDP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251121"/>
            <a:ext cx="3727132" cy="163121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During recessions, cyclical unemployment is higher, while natural unemployment remains unchanged in the long run.</a:t>
            </a:r>
          </a:p>
        </p:txBody>
      </p:sp>
      <p:sp>
        <p:nvSpPr>
          <p:cNvPr id="2" name="TextBox 1">
            <a:extLst>
              <a:ext uri="{FF2B5EF4-FFF2-40B4-BE49-F238E27FC236}">
                <a16:creationId xmlns:a16="http://schemas.microsoft.com/office/drawing/2014/main" id="{175BC11C-E6CD-4848-9562-3B64747F4DFA}"/>
              </a:ext>
            </a:extLst>
          </p:cNvPr>
          <p:cNvSpPr txBox="1"/>
          <p:nvPr/>
        </p:nvSpPr>
        <p:spPr>
          <a:xfrm>
            <a:off x="1881188" y="4978347"/>
            <a:ext cx="3575523" cy="70788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 curve shifts rightward as the economy recovers.</a:t>
            </a:r>
          </a:p>
        </p:txBody>
      </p:sp>
      <p:pic>
        <p:nvPicPr>
          <p:cNvPr id="6" name="Picture 5" descr="An aggregate demand/aggregate supply diagram where aggregate demand shifts to the right and the equilibrium gets closer to potential GDP.">
            <a:extLst>
              <a:ext uri="{FF2B5EF4-FFF2-40B4-BE49-F238E27FC236}">
                <a16:creationId xmlns:a16="http://schemas.microsoft.com/office/drawing/2014/main" id="{52DFFE5E-DDC5-4FFC-97C0-72ED35F20A80}"/>
              </a:ext>
            </a:extLst>
          </p:cNvPr>
          <p:cNvPicPr>
            <a:picLocks noChangeAspect="1"/>
          </p:cNvPicPr>
          <p:nvPr/>
        </p:nvPicPr>
        <p:blipFill>
          <a:blip r:embed="rId3"/>
          <a:stretch>
            <a:fillRect/>
          </a:stretch>
        </p:blipFill>
        <p:spPr>
          <a:xfrm>
            <a:off x="5978107" y="1494767"/>
            <a:ext cx="5008127" cy="5016244"/>
          </a:xfrm>
          <a:prstGeom prst="rect">
            <a:avLst/>
          </a:prstGeom>
        </p:spPr>
      </p:pic>
    </p:spTree>
    <p:extLst>
      <p:ext uri="{BB962C8B-B14F-4D97-AF65-F5344CB8AC3E}">
        <p14:creationId xmlns:p14="http://schemas.microsoft.com/office/powerpoint/2010/main" val="36074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18" y="374370"/>
            <a:ext cx="9052566" cy="6304047"/>
            <a:chOff x="-3" y="35925"/>
            <a:chExt cx="9052565" cy="6304046"/>
          </a:xfrm>
        </p:grpSpPr>
        <p:sp>
          <p:nvSpPr>
            <p:cNvPr id="59" name="Google Shape;59;p2"/>
            <p:cNvSpPr txBox="1"/>
            <p:nvPr/>
          </p:nvSpPr>
          <p:spPr>
            <a:xfrm>
              <a:off x="-3" y="35925"/>
              <a:ext cx="905256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Inflation in the AD/AS Model</a:t>
              </a:r>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inflation rates have typically occurred either during or just after economic booms.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20th century, the biggest spurts of inflation in the U.S. economy followed the wartime booms of WWI and WWII.</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997986"/>
              <a:ext cx="7807571" cy="52272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Rates of inflation generally decline during recessions. </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extreme example, inflation actually became negative—a situation called "deflation"—during the Great Depression.</a:t>
              </a:r>
            </a:p>
          </p:txBody>
        </p:sp>
      </p:grpSp>
    </p:spTree>
    <p:extLst>
      <p:ext uri="{BB962C8B-B14F-4D97-AF65-F5344CB8AC3E}">
        <p14:creationId xmlns:p14="http://schemas.microsoft.com/office/powerpoint/2010/main" val="398573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Inflationary Pressures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13" name="TextBox 12">
            <a:extLst>
              <a:ext uri="{FF2B5EF4-FFF2-40B4-BE49-F238E27FC236}">
                <a16:creationId xmlns:a16="http://schemas.microsoft.com/office/drawing/2014/main" id="{31825C8A-264E-4E20-ACBC-08EF731DD90B}"/>
              </a:ext>
            </a:extLst>
          </p:cNvPr>
          <p:cNvSpPr txBox="1"/>
          <p:nvPr/>
        </p:nvSpPr>
        <p:spPr>
          <a:xfrm>
            <a:off x="2111955" y="1316437"/>
            <a:ext cx="7968032" cy="1323439"/>
          </a:xfrm>
          <a:prstGeom prst="rect">
            <a:avLst/>
          </a:prstGeom>
          <a:solidFill>
            <a:srgbClr val="627981"/>
          </a:solidFill>
        </p:spPr>
        <p:txBody>
          <a:bodyPr wrap="square" rtlCol="0">
            <a:spAutoFit/>
          </a:bodyPr>
          <a:lstStyle/>
          <a:p>
            <a:pPr algn="ctr"/>
            <a:r>
              <a:rPr lang="en-US" sz="2000" dirty="0">
                <a:solidFill>
                  <a:schemeClr val="bg1"/>
                </a:solidFill>
              </a:rPr>
              <a:t>When a shift in </a:t>
            </a:r>
            <a:r>
              <a:rPr lang="en-US" sz="2000" i="1" dirty="0">
                <a:solidFill>
                  <a:schemeClr val="bg1"/>
                </a:solidFill>
              </a:rPr>
              <a:t>AD</a:t>
            </a:r>
            <a:r>
              <a:rPr lang="en-US" sz="2000" dirty="0">
                <a:solidFill>
                  <a:schemeClr val="bg1"/>
                </a:solidFill>
              </a:rPr>
              <a:t> happens in the area of the </a:t>
            </a:r>
            <a:r>
              <a:rPr lang="en-US" sz="2000" i="1" dirty="0">
                <a:solidFill>
                  <a:schemeClr val="bg1"/>
                </a:solidFill>
              </a:rPr>
              <a:t>SRAS</a:t>
            </a:r>
            <a:r>
              <a:rPr lang="en-US" sz="2000" dirty="0">
                <a:solidFill>
                  <a:schemeClr val="bg1"/>
                </a:solidFill>
              </a:rPr>
              <a:t> curve that is near potential GDP, it will lead to a higher price level and pressure for a higher price level and inflation. A shift in </a:t>
            </a:r>
            <a:r>
              <a:rPr lang="en-US" sz="2000" i="1" dirty="0">
                <a:solidFill>
                  <a:schemeClr val="bg1"/>
                </a:solidFill>
              </a:rPr>
              <a:t>SRAS</a:t>
            </a:r>
            <a:r>
              <a:rPr lang="en-US" sz="2000" dirty="0">
                <a:solidFill>
                  <a:schemeClr val="bg1"/>
                </a:solidFill>
              </a:rPr>
              <a:t> will lead to a lower real GDP and pressure for a higher price level and inflation.</a:t>
            </a:r>
          </a:p>
        </p:txBody>
      </p:sp>
      <p:pic>
        <p:nvPicPr>
          <p:cNvPr id="4" name="Picture 3" descr="Two side-by-side graphs that show inflationary pressure from shifts in AD and AS, respectively.">
            <a:extLst>
              <a:ext uri="{FF2B5EF4-FFF2-40B4-BE49-F238E27FC236}">
                <a16:creationId xmlns:a16="http://schemas.microsoft.com/office/drawing/2014/main" id="{CC9840F5-59AC-48AF-BC4D-79E6550D526B}"/>
              </a:ext>
            </a:extLst>
          </p:cNvPr>
          <p:cNvPicPr>
            <a:picLocks noChangeAspect="1"/>
          </p:cNvPicPr>
          <p:nvPr/>
        </p:nvPicPr>
        <p:blipFill>
          <a:blip r:embed="rId3"/>
          <a:stretch>
            <a:fillRect/>
          </a:stretch>
        </p:blipFill>
        <p:spPr>
          <a:xfrm>
            <a:off x="2722128" y="2802897"/>
            <a:ext cx="6747686" cy="3925164"/>
          </a:xfrm>
          <a:prstGeom prst="rect">
            <a:avLst/>
          </a:prstGeom>
        </p:spPr>
      </p:pic>
    </p:spTree>
    <p:extLst>
      <p:ext uri="{BB962C8B-B14F-4D97-AF65-F5344CB8AC3E}">
        <p14:creationId xmlns:p14="http://schemas.microsoft.com/office/powerpoint/2010/main" val="201394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7" y="1090563"/>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8" name="Google Shape;242;p7">
            <a:extLst>
              <a:ext uri="{FF2B5EF4-FFF2-40B4-BE49-F238E27FC236}">
                <a16:creationId xmlns:a16="http://schemas.microsoft.com/office/drawing/2014/main" id="{C664C910-AEE7-45AC-9638-4B91644BEA6D}"/>
              </a:ext>
            </a:extLst>
          </p:cNvPr>
          <p:cNvSpPr txBox="1"/>
          <p:nvPr/>
        </p:nvSpPr>
        <p:spPr>
          <a:xfrm>
            <a:off x="1459468" y="1674049"/>
            <a:ext cx="9273061" cy="4093388"/>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model conveys the relationship between growth, unemployment, and inflation.</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Economic growth and recession are conveyed through shifts in the aggregate supply curves.</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Cyclical unemployment fluctuates with the trend of business cycles, but natural unemployment remains relatively unchanged.</a:t>
            </a:r>
          </a:p>
          <a:p>
            <a:pPr marR="0" lvl="0" algn="l" rtl="0">
              <a:spcBef>
                <a:spcPts val="0"/>
              </a:spcBef>
              <a:spcAft>
                <a:spcPts val="0"/>
              </a:spcAft>
            </a:pPr>
            <a:endParaRPr lang="en-US" sz="2000" b="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framework shows pressures for inflation to rise or fall when the movement from one equilibrium to another causes the price level to rise or fall.</a:t>
            </a:r>
          </a:p>
          <a:p>
            <a:pPr marR="0" lvl="0" algn="l" rtl="0">
              <a:spcBef>
                <a:spcPts val="0"/>
              </a:spcBef>
              <a:spcAft>
                <a:spcPts val="0"/>
              </a:spcAft>
            </a:pPr>
            <a:endParaRPr lang="en-US" sz="2000" b="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322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1004</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49</cp:revision>
  <dcterms:modified xsi:type="dcterms:W3CDTF">2023-08-07T18:20:47Z</dcterms:modified>
</cp:coreProperties>
</file>