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 id="2147483682" r:id="rId2"/>
  </p:sldMasterIdLst>
  <p:notesMasterIdLst>
    <p:notesMasterId r:id="rId20"/>
  </p:notesMasterIdLst>
  <p:sldIdLst>
    <p:sldId id="256" r:id="rId3"/>
    <p:sldId id="379" r:id="rId4"/>
    <p:sldId id="329" r:id="rId5"/>
    <p:sldId id="380" r:id="rId6"/>
    <p:sldId id="381" r:id="rId7"/>
    <p:sldId id="382" r:id="rId8"/>
    <p:sldId id="383" r:id="rId9"/>
    <p:sldId id="385" r:id="rId10"/>
    <p:sldId id="387" r:id="rId11"/>
    <p:sldId id="276" r:id="rId12"/>
    <p:sldId id="374" r:id="rId13"/>
    <p:sldId id="388" r:id="rId14"/>
    <p:sldId id="375" r:id="rId15"/>
    <p:sldId id="386" r:id="rId16"/>
    <p:sldId id="376" r:id="rId17"/>
    <p:sldId id="384" r:id="rId18"/>
    <p:sldId id="275"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5" clrIdx="1">
    <p:extLst>
      <p:ext uri="{19B8F6BF-5375-455C-9EA6-DF929625EA0E}">
        <p15:presenceInfo xmlns:p15="http://schemas.microsoft.com/office/powerpoint/2012/main" userId="Nathan Mirmow" providerId="None"/>
      </p:ext>
    </p:extLst>
  </p:cmAuthor>
  <p:cmAuthor id="3" name="Caitlin Coleman" initials="CC" lastIdx="6"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can use the AD/AS model to illustrate Say's law and Keynes' law. Consider the SRAS curve's three zones below: the Keynesian zone, the neoclassical zone, and the intermediate zone.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far below potential GDP</a:t>
            </a:r>
          </a:p>
          <a:p>
            <a:pPr marL="0" lvl="0" indent="0" algn="l" rtl="0">
              <a:spcBef>
                <a:spcPts val="0"/>
              </a:spcBef>
              <a:spcAft>
                <a:spcPts val="0"/>
              </a:spcAft>
              <a:buNone/>
            </a:pPr>
            <a:r>
              <a:rPr lang="en-US" dirty="0"/>
              <a:t>Economy is in a recession</a:t>
            </a:r>
          </a:p>
          <a:p>
            <a:pPr marL="0" lvl="0" indent="0" algn="l" rtl="0">
              <a:spcBef>
                <a:spcPts val="0"/>
              </a:spcBef>
              <a:spcAft>
                <a:spcPts val="0"/>
              </a:spcAft>
              <a:buNone/>
            </a:pPr>
            <a:r>
              <a:rPr lang="en-US" dirty="0"/>
              <a:t>Cyclical unemployment high</a:t>
            </a:r>
          </a:p>
          <a:p>
            <a:pPr marL="0" lvl="0" indent="0" algn="l" rtl="0">
              <a:spcBef>
                <a:spcPts val="0"/>
              </a:spcBef>
              <a:spcAft>
                <a:spcPts val="0"/>
              </a:spcAft>
              <a:buNone/>
            </a:pPr>
            <a:r>
              <a:rPr lang="en-US" dirty="0"/>
              <a:t>Aggregate demand shifts impact output level, little impact on price level</a:t>
            </a:r>
          </a:p>
          <a:p>
            <a:pPr marL="0" lvl="0" indent="0" algn="l" rtl="0">
              <a:spcBef>
                <a:spcPts val="0"/>
              </a:spcBef>
              <a:spcAft>
                <a:spcPts val="0"/>
              </a:spcAft>
              <a:buNone/>
            </a:pPr>
            <a:r>
              <a:rPr lang="en-US" dirty="0"/>
              <a:t>Inflationary pressures not a concern</a:t>
            </a:r>
          </a:p>
          <a:p>
            <a:pPr marL="0" lvl="0" indent="0" algn="l" rtl="0">
              <a:spcBef>
                <a:spcPts val="0"/>
              </a:spcBef>
              <a:spcAft>
                <a:spcPts val="0"/>
              </a:spcAft>
              <a:buNone/>
            </a:pPr>
            <a:r>
              <a:rPr lang="en-US" dirty="0"/>
              <a:t>Represents short-run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80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right causes: output to move closer to GDP, reduction in unemployment, increase in price level, and upward pressure on inflation.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 shift in the aggregate demand curve to the left causes: output to move further from GDP, increase in unemployment, decrease in price level, and downward pressure on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982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Equilibrium GDP near full potential</a:t>
            </a:r>
          </a:p>
          <a:p>
            <a:pPr marL="0" lvl="0" indent="0" algn="l" rtl="0">
              <a:spcBef>
                <a:spcPts val="0"/>
              </a:spcBef>
              <a:spcAft>
                <a:spcPts val="0"/>
              </a:spcAft>
              <a:buNone/>
            </a:pPr>
            <a:r>
              <a:rPr lang="en-US" dirty="0"/>
              <a:t>Cyclical unemployment low</a:t>
            </a:r>
          </a:p>
          <a:p>
            <a:pPr marL="0" lvl="0" indent="0" algn="l" rtl="0">
              <a:spcBef>
                <a:spcPts val="0"/>
              </a:spcBef>
              <a:spcAft>
                <a:spcPts val="0"/>
              </a:spcAft>
              <a:buNone/>
            </a:pPr>
            <a:r>
              <a:rPr lang="en-US" dirty="0"/>
              <a:t>Shifts of aggregate demand have little effect on the level of unemployment</a:t>
            </a:r>
          </a:p>
          <a:p>
            <a:pPr marL="0" lvl="0" indent="0" algn="l" rtl="0">
              <a:spcBef>
                <a:spcPts val="0"/>
              </a:spcBef>
              <a:spcAft>
                <a:spcPts val="0"/>
              </a:spcAft>
              <a:buNone/>
            </a:pPr>
            <a:r>
              <a:rPr lang="en-US" dirty="0"/>
              <a:t>Shifts of aggregate demand create pressures to change the price level</a:t>
            </a:r>
          </a:p>
          <a:p>
            <a:pPr marL="0" lvl="0" indent="0" algn="l" rtl="0">
              <a:spcBef>
                <a:spcPts val="0"/>
              </a:spcBef>
              <a:spcAft>
                <a:spcPts val="0"/>
              </a:spcAft>
              <a:buNone/>
            </a:pPr>
            <a:r>
              <a:rPr lang="en-US" dirty="0"/>
              <a:t>Represents long run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135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4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066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last two centuries, macroeconomists have often divided into two groups. Some argue that supply is the most important determinant of the size of the macroeconomy, while demand just tags along. Others argue that demand is the most important factor in the size of the macroeconomy, while supply just tags along.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Those who advocate that supply creates its own demand subscribe to Say’s Law.</a:t>
            </a:r>
          </a:p>
          <a:p>
            <a:r>
              <a:rPr lang="en-US" dirty="0"/>
              <a:t>Those who advocate that demand creates its own supply subscribe to Keynes’ Law.</a:t>
            </a:r>
          </a:p>
        </p:txBody>
      </p:sp>
    </p:spTree>
    <p:extLst>
      <p:ext uri="{BB962C8B-B14F-4D97-AF65-F5344CB8AC3E}">
        <p14:creationId xmlns:p14="http://schemas.microsoft.com/office/powerpoint/2010/main" val="35972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French economist Jean-Baptiste Say. The notion that “supply creates its own demand” provides a useful summary of Say’s general point of view. A given value of supply creates an equivalent value of demand somewhere else in the economy. Say was a classical economist, while modern day subscribers to his viewpoints are called neoclassical economists.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9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mn-lt"/>
              </a:rPr>
              <a:t>If supply always creates exactly enough demand, it is hard to understand why recessions and high unemployment should ever occur. </a:t>
            </a:r>
            <a:r>
              <a:rPr lang="en-US" dirty="0"/>
              <a:t>Economic failures during recessions are not counterbalanced by an equivalent number of successes. In the short run, recessions occur when many firms face a lack of demand for their products, regardless of supply. Say’s Law is a good approximation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60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work of British economist John Maynard Keynes. States that demand creates its own supply. During the Great Depression, unemployment surpassed 20%, and many factories closed even though the workers and machinery were still available. Keynes argued that recessions result from lack of demand, disincentivizing firms’ production of goods and services.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34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demand was the only factor for economic growth, the government could easily control the size of the economy. Economies face limits on what they can produce based on the factors of production. Limits on what an economy can supply do not disappear because of an increase in demand.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30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22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588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41861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153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74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CD4B2-BC3E-42C1-843A-2A31611421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CE1B13-3428-41CE-A983-A653B8449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8F7223-4464-42E9-9302-B662366970CE}"/>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8097C324-D56F-4537-8155-5F6C34796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2C2F0C-02FA-4CEF-A0FA-6A1494B5D9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91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33F8-DE8F-43A2-9445-4BE34F384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412C1-872A-413C-A842-2E696D044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F58BC-EBD0-463A-B374-C70F2D80849C}"/>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C5A6D1A8-DF22-4AE3-B60A-2611A27CC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A949-724C-4C71-A767-582C6C23ED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381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5704-BF37-4FA2-9555-FFD8776921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FEE97-3C86-4069-97DF-CEED8EDFC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5E78E2-532B-4519-BD30-E3E2A5B37006}"/>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11F820D5-B7F5-4EA3-A6D8-92BE62D3A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F2A29-80F3-4618-8D01-F8BD70C4021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5220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4AF60-536C-470E-A788-86A0A97B6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827227-1127-4FD5-82E5-B8925F0D9E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69F29D-F8F9-4B2D-BD32-E0DEEDC766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48BB12-B44E-4DEE-B9BD-90D86DC30093}"/>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A75266F5-F2C6-4471-8887-FECBE9C82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5F8752-7D6B-4F42-A690-C3A536417B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7135791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73E-6E3F-4901-BAB5-5D54649BEB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84DDF8-6120-42FB-B011-B7E65847F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C9EA2-9B92-4C01-804A-0A4A8B0891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FA86A2-2276-4D52-B534-309CF77FC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577EF-57E7-41EB-8C0A-92205B749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2EBED-7ABD-4ECA-9779-5103441C75CE}"/>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8" name="Footer Placeholder 7">
            <a:extLst>
              <a:ext uri="{FF2B5EF4-FFF2-40B4-BE49-F238E27FC236}">
                <a16:creationId xmlns:a16="http://schemas.microsoft.com/office/drawing/2014/main" id="{3EE38EF7-B0E8-42CA-80AD-BA02047696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4B0D8F-7A0D-4076-8C14-13D3253BD1D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55338655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5D9E-1AC5-4F62-9BA6-90A1DAD07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827E6C-9DDD-43FE-8020-C2A20806DB3B}"/>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4" name="Footer Placeholder 3">
            <a:extLst>
              <a:ext uri="{FF2B5EF4-FFF2-40B4-BE49-F238E27FC236}">
                <a16:creationId xmlns:a16="http://schemas.microsoft.com/office/drawing/2014/main" id="{C3BF8958-8F90-4E22-A88E-855C1E899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B44D27-0D7E-49AD-84A5-F5763EAF6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67565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C37E32-7A36-4370-8713-584151238156}"/>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3" name="Footer Placeholder 2">
            <a:extLst>
              <a:ext uri="{FF2B5EF4-FFF2-40B4-BE49-F238E27FC236}">
                <a16:creationId xmlns:a16="http://schemas.microsoft.com/office/drawing/2014/main" id="{55D7B17D-F5BA-4812-8425-F7951E5AFA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68FE8B-D8E3-4BBE-9183-9A184F9F11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8745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232CB-8721-42D9-9BAF-C254FC5A0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C74CF-30F4-439D-B126-389877795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15E68-8CDA-4E15-ACDE-E8284C5B0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B98DF0-E8F4-4ECB-819B-BA126FD68015}"/>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BD5D41FC-4FC1-4809-9D51-D03618B9A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51DA09-9EA9-408A-B3D8-EFED88E9F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409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247881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3326-9756-4838-924E-CFF86282AE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96877A-798B-46BC-86E4-A30495BF2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96D80-8462-4436-8654-7D3D7D1A81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EDA48E-DC59-47CE-AB7D-BD54F623E181}"/>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6" name="Footer Placeholder 5">
            <a:extLst>
              <a:ext uri="{FF2B5EF4-FFF2-40B4-BE49-F238E27FC236}">
                <a16:creationId xmlns:a16="http://schemas.microsoft.com/office/drawing/2014/main" id="{D46D1EF1-B9D6-4CB7-A811-C57F39323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133D25-061C-4526-B171-9906700A13E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1939345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6E9C8-E4C9-44FD-82EF-ED0156D0D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7F292-B451-48AB-AB36-67919888A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B272A-A491-48BB-9D8F-A13442E060B5}"/>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636D50F2-5C9F-40E2-BDA7-C883B20DC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584EE-30B9-43DD-BCFC-8F2A95332D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67572524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D22CE-B687-4E02-B42A-4E6608AF48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70EFAE-1D5B-4BB9-87B7-F38DD5CC9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7F4E9-9B93-47FA-B83D-DDA8308B8FC7}"/>
              </a:ext>
            </a:extLst>
          </p:cNvPr>
          <p:cNvSpPr>
            <a:spLocks noGrp="1"/>
          </p:cNvSpPr>
          <p:nvPr>
            <p:ph type="dt" sz="half" idx="10"/>
          </p:nvPr>
        </p:nvSpPr>
        <p:spPr/>
        <p:txBody>
          <a:bodyPr/>
          <a:lstStyle/>
          <a:p>
            <a:fld id="{E60C563C-4DC3-40B9-8288-42CE83F70F99}" type="datetimeFigureOut">
              <a:rPr lang="en-US" smtClean="0"/>
              <a:t>8/7/2023</a:t>
            </a:fld>
            <a:endParaRPr lang="en-US"/>
          </a:p>
        </p:txBody>
      </p:sp>
      <p:sp>
        <p:nvSpPr>
          <p:cNvPr id="5" name="Footer Placeholder 4">
            <a:extLst>
              <a:ext uri="{FF2B5EF4-FFF2-40B4-BE49-F238E27FC236}">
                <a16:creationId xmlns:a16="http://schemas.microsoft.com/office/drawing/2014/main" id="{20BA97A9-74AD-4B8B-8A08-F5BA8552D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4272D-F432-4996-BEB6-8684E99E32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92734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93455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50232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72946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5943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25804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14856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8231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74039373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6C85D-C05C-4D77-BCEA-C385C7DB02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A9B3A-C375-4A87-A577-1054C7A17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213E1-2AB6-4106-B12B-795EC5E74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8/7/2023</a:t>
            </a:fld>
            <a:endParaRPr lang="en-US"/>
          </a:p>
        </p:txBody>
      </p:sp>
      <p:sp>
        <p:nvSpPr>
          <p:cNvPr id="5" name="Footer Placeholder 4">
            <a:extLst>
              <a:ext uri="{FF2B5EF4-FFF2-40B4-BE49-F238E27FC236}">
                <a16:creationId xmlns:a16="http://schemas.microsoft.com/office/drawing/2014/main" id="{78DE4273-B863-4BA7-BC05-B632178086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DA251E-CE00-4592-9430-4B490D7E8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4299565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158354"/>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Keynes' Law and Say's Law in the AD/AS Model</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691" y="312926"/>
            <a:ext cx="9052593" cy="6252114"/>
            <a:chOff x="-30" y="87858"/>
            <a:chExt cx="9052592" cy="6252113"/>
          </a:xfrm>
        </p:grpSpPr>
        <p:sp>
          <p:nvSpPr>
            <p:cNvPr id="68" name="Google Shape;68;p3"/>
            <p:cNvSpPr txBox="1"/>
            <p:nvPr/>
          </p:nvSpPr>
          <p:spPr>
            <a:xfrm>
              <a:off x="-30" y="87858"/>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Zones in AD/AS Model</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8" name="Group 7">
            <a:extLst>
              <a:ext uri="{FF2B5EF4-FFF2-40B4-BE49-F238E27FC236}">
                <a16:creationId xmlns:a16="http://schemas.microsoft.com/office/drawing/2014/main" id="{3BAA657A-A083-4678-A4E3-153246899F34}"/>
              </a:ext>
            </a:extLst>
          </p:cNvPr>
          <p:cNvGrpSpPr/>
          <p:nvPr/>
        </p:nvGrpSpPr>
        <p:grpSpPr>
          <a:xfrm>
            <a:off x="2066866" y="1243882"/>
            <a:ext cx="8058182" cy="1061889"/>
            <a:chOff x="542895" y="1736761"/>
            <a:chExt cx="8058182" cy="1061889"/>
          </a:xfrm>
          <a:solidFill>
            <a:srgbClr val="627981"/>
          </a:solidFill>
        </p:grpSpPr>
        <p:sp>
          <p:nvSpPr>
            <p:cNvPr id="9" name="Rectangle 8">
              <a:extLst>
                <a:ext uri="{FF2B5EF4-FFF2-40B4-BE49-F238E27FC236}">
                  <a16:creationId xmlns:a16="http://schemas.microsoft.com/office/drawing/2014/main" id="{D198C2D7-2121-4F6D-9595-29A966F4FE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a:extLst>
                <a:ext uri="{FF2B5EF4-FFF2-40B4-BE49-F238E27FC236}">
                  <a16:creationId xmlns:a16="http://schemas.microsoft.com/office/drawing/2014/main" id="{DD027E9A-7820-467F-AC49-A5DD0072BD1E}"/>
                </a:ext>
              </a:extLst>
            </p:cNvPr>
            <p:cNvSpPr txBox="1"/>
            <p:nvPr/>
          </p:nvSpPr>
          <p:spPr>
            <a:xfrm>
              <a:off x="542895" y="1782987"/>
              <a:ext cx="8058154" cy="1015663"/>
            </a:xfrm>
            <a:prstGeom prst="rect">
              <a:avLst/>
            </a:prstGeom>
            <a:grpFill/>
          </p:spPr>
          <p:txBody>
            <a:bodyPr wrap="square" rtlCol="0">
              <a:spAutoFit/>
            </a:bodyPr>
            <a:lstStyle/>
            <a:p>
              <a:pPr algn="ctr">
                <a:buClr>
                  <a:schemeClr val="bg1"/>
                </a:buClr>
              </a:pPr>
              <a:r>
                <a:rPr lang="en-US" sz="2000" dirty="0">
                  <a:solidFill>
                    <a:schemeClr val="bg1"/>
                  </a:solidFill>
                  <a:latin typeface="+mn-lt"/>
                </a:rPr>
                <a:t>We can use the AD/AS model to illustrate Say's law and Keynes' law. Consider the </a:t>
              </a:r>
              <a:r>
                <a:rPr lang="en-US" sz="2000" i="1" dirty="0">
                  <a:solidFill>
                    <a:schemeClr val="bg1"/>
                  </a:solidFill>
                  <a:latin typeface="+mn-lt"/>
                </a:rPr>
                <a:t>SRAS</a:t>
              </a:r>
              <a:r>
                <a:rPr lang="en-US" sz="2000" dirty="0">
                  <a:solidFill>
                    <a:schemeClr val="bg1"/>
                  </a:solidFill>
                  <a:latin typeface="+mn-lt"/>
                </a:rPr>
                <a:t> curve's three zones below: the Keynesian zone, the neoclassical zone, and the intermediate zone.</a:t>
              </a:r>
            </a:p>
          </p:txBody>
        </p:sp>
      </p:grpSp>
      <p:pic>
        <p:nvPicPr>
          <p:cNvPr id="4" name="Picture 3" descr="A graph of the three zones of the short-run aggregate supply curve.">
            <a:extLst>
              <a:ext uri="{FF2B5EF4-FFF2-40B4-BE49-F238E27FC236}">
                <a16:creationId xmlns:a16="http://schemas.microsoft.com/office/drawing/2014/main" id="{FD2A8BCC-AE5F-43CE-840E-4457A633F48D}"/>
              </a:ext>
            </a:extLst>
          </p:cNvPr>
          <p:cNvPicPr>
            <a:picLocks noChangeAspect="1"/>
          </p:cNvPicPr>
          <p:nvPr/>
        </p:nvPicPr>
        <p:blipFill>
          <a:blip r:embed="rId3"/>
          <a:stretch>
            <a:fillRect/>
          </a:stretch>
        </p:blipFill>
        <p:spPr>
          <a:xfrm>
            <a:off x="3575773" y="2389201"/>
            <a:ext cx="5040453" cy="4326058"/>
          </a:xfrm>
          <a:prstGeom prst="rect">
            <a:avLst/>
          </a:prstGeom>
        </p:spPr>
      </p:pic>
    </p:spTree>
    <p:extLst>
      <p:ext uri="{BB962C8B-B14F-4D97-AF65-F5344CB8AC3E}">
        <p14:creationId xmlns:p14="http://schemas.microsoft.com/office/powerpoint/2010/main" val="409633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Keynesian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69729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4" y="1728852"/>
            <a:ext cx="7990449" cy="4154984"/>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Equilibrium GDP is far below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Economy is in a recession.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Cyclical unemployment is high.</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Aggregate demand shifts impact output level but have little impact on price level.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Inflationary pressures are not a concern.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Represents the short run</a:t>
            </a:r>
          </a:p>
        </p:txBody>
      </p:sp>
    </p:spTree>
    <p:extLst>
      <p:ext uri="{BB962C8B-B14F-4D97-AF65-F5344CB8AC3E}">
        <p14:creationId xmlns:p14="http://schemas.microsoft.com/office/powerpoint/2010/main" val="2306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19" y="373181"/>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Intermediate Zone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5"/>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193526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right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closer to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is reduced.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higher.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upward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
        <p:nvSpPr>
          <p:cNvPr id="6" name="Rectangle 5">
            <a:extLst>
              <a:ext uri="{FF2B5EF4-FFF2-40B4-BE49-F238E27FC236}">
                <a16:creationId xmlns:a16="http://schemas.microsoft.com/office/drawing/2014/main" id="{17DA1D5B-B5C0-4ACD-8F10-5D9FC3B07416}"/>
              </a:ext>
            </a:extLst>
          </p:cNvPr>
          <p:cNvSpPr/>
          <p:nvPr/>
        </p:nvSpPr>
        <p:spPr>
          <a:xfrm>
            <a:off x="6253318" y="1458856"/>
            <a:ext cx="4057496" cy="486444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AC8F6F-7510-4D78-9660-AE219DAC591A}"/>
              </a:ext>
            </a:extLst>
          </p:cNvPr>
          <p:cNvSpPr txBox="1"/>
          <p:nvPr/>
        </p:nvSpPr>
        <p:spPr>
          <a:xfrm>
            <a:off x="6307395" y="1741471"/>
            <a:ext cx="3949341" cy="4493538"/>
          </a:xfrm>
          <a:prstGeom prst="rect">
            <a:avLst/>
          </a:prstGeom>
          <a:noFill/>
          <a:ln>
            <a:solidFill>
              <a:srgbClr val="627981"/>
            </a:solidFill>
          </a:ln>
        </p:spPr>
        <p:txBody>
          <a:bodyPr wrap="square" rtlCol="0">
            <a:spAutoFit/>
          </a:bodyPr>
          <a:lstStyle/>
          <a:p>
            <a:pPr marL="88900" marR="0" lvl="0" algn="l" defTabSz="914400" rtl="0" eaLnBrk="1" fontAlgn="auto" latinLnBrk="0" hangingPunct="1">
              <a:spcBef>
                <a:spcPts val="0"/>
              </a:spcBef>
              <a:spcAft>
                <a:spcPts val="0"/>
              </a:spcAft>
              <a:buClr>
                <a:prstClr val="white"/>
              </a:buClr>
              <a:buSzPts val="2200"/>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shift in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AD</a:t>
            </a:r>
            <a:r>
              <a:rPr kumimoji="0" lang="en-US" sz="2200" b="0" u="none" strike="noStrike" kern="0" cap="none" spc="0" normalizeH="0" baseline="0" noProof="0" dirty="0">
                <a:ln>
                  <a:noFill/>
                </a:ln>
                <a:solidFill>
                  <a:prstClr val="white"/>
                </a:solidFill>
                <a:effectLst/>
                <a:uLnTx/>
                <a:uFillTx/>
                <a:latin typeface="Calibri"/>
                <a:ea typeface="Calibri"/>
                <a:cs typeface="Calibri"/>
                <a:sym typeface="Calibri"/>
              </a:rPr>
              <a:t> to the left has the following effects:</a:t>
            </a:r>
          </a:p>
          <a:p>
            <a:pPr marL="88900" marR="0" lvl="0" algn="l" defTabSz="914400" rtl="0" eaLnBrk="1" fontAlgn="auto" latinLnBrk="0" hangingPunct="1">
              <a:spcBef>
                <a:spcPts val="0"/>
              </a:spcBef>
              <a:spcAft>
                <a:spcPts val="0"/>
              </a:spcAft>
              <a:buClr>
                <a:prstClr val="white"/>
              </a:buClr>
              <a:buSzPts val="2200"/>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Output moves further from potential GDP.</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Unemployment increases.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price level is lower.</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There is downward pressure on inflation.</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534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59060"/>
            <a:ext cx="9052564" cy="6205980"/>
            <a:chOff x="-1" y="133992"/>
            <a:chExt cx="9052563" cy="6205979"/>
          </a:xfrm>
        </p:grpSpPr>
        <p:sp>
          <p:nvSpPr>
            <p:cNvPr id="68" name="Google Shape;68;p3"/>
            <p:cNvSpPr txBox="1"/>
            <p:nvPr/>
          </p:nvSpPr>
          <p:spPr>
            <a:xfrm>
              <a:off x="-1" y="133992"/>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Neoclassical Zone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70944"/>
            <a:ext cx="8429626" cy="43933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75" y="1731889"/>
            <a:ext cx="7990449" cy="4271810"/>
          </a:xfrm>
          <a:prstGeom prst="rect">
            <a:avLst/>
          </a:prstGeom>
          <a:noFill/>
          <a:ln>
            <a:noFill/>
          </a:ln>
        </p:spPr>
        <p:txBody>
          <a:bodyPr wrap="square" rtlCol="0">
            <a:spAutoFit/>
          </a:bodyPr>
          <a:lstStyle/>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Equilibrium GDP is near full potential.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Cyclical unemployment is low.</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lvl="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have little effect on the level of unemployment.</a:t>
            </a:r>
          </a:p>
          <a:p>
            <a:pPr marL="457200" lvl="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Shifts of aggregate demand create pressures to change the price level.</a:t>
            </a:r>
          </a:p>
          <a:p>
            <a:pPr marL="457200" indent="-368300">
              <a:buClr>
                <a:prstClr val="white"/>
              </a:buClr>
              <a:buSzPts val="2200"/>
              <a:buFont typeface="Arial" panose="020B0604020202020204" pitchFamily="34" charset="0"/>
              <a:buChar char="•"/>
              <a:defRPr/>
            </a:pPr>
            <a:endParaRPr lang="en-US" sz="2200" dirty="0">
              <a:solidFill>
                <a:prstClr val="white"/>
              </a:solidFill>
              <a:latin typeface="Calibri"/>
              <a:cs typeface="Calibri"/>
            </a:endParaRPr>
          </a:p>
          <a:p>
            <a:pPr marL="457200" indent="-368300">
              <a:buClr>
                <a:prstClr val="white"/>
              </a:buClr>
              <a:buSzPts val="2200"/>
              <a:buFont typeface="Arial" panose="020B0604020202020204" pitchFamily="34" charset="0"/>
              <a:buChar char="•"/>
              <a:defRPr/>
            </a:pPr>
            <a:r>
              <a:rPr lang="en-US" sz="2200" dirty="0">
                <a:solidFill>
                  <a:prstClr val="white"/>
                </a:solidFill>
                <a:latin typeface="Calibri"/>
                <a:cs typeface="Calibri"/>
              </a:rPr>
              <a:t>Represents the long run</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Tree>
    <p:extLst>
      <p:ext uri="{BB962C8B-B14F-4D97-AF65-F5344CB8AC3E}">
        <p14:creationId xmlns:p14="http://schemas.microsoft.com/office/powerpoint/2010/main" val="90774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0" y="395978"/>
            <a:ext cx="9052564" cy="6169062"/>
            <a:chOff x="-1" y="170910"/>
            <a:chExt cx="9052563" cy="6169061"/>
          </a:xfrm>
        </p:grpSpPr>
        <p:sp>
          <p:nvSpPr>
            <p:cNvPr id="68" name="Google Shape;68;p3"/>
            <p:cNvSpPr txBox="1"/>
            <p:nvPr/>
          </p:nvSpPr>
          <p:spPr>
            <a:xfrm>
              <a:off x="-1" y="17091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19713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p:txBody>
      </p:sp>
      <p:pic>
        <p:nvPicPr>
          <p:cNvPr id="4" name="Picture 3" descr="A picture of President Donald Trump in front of an American flag">
            <a:extLst>
              <a:ext uri="{FF2B5EF4-FFF2-40B4-BE49-F238E27FC236}">
                <a16:creationId xmlns:a16="http://schemas.microsoft.com/office/drawing/2014/main" id="{6EADDA89-7907-4281-AB66-9B55AE7F45EC}"/>
              </a:ext>
            </a:extLst>
          </p:cNvPr>
          <p:cNvPicPr>
            <a:picLocks noChangeAspect="1"/>
          </p:cNvPicPr>
          <p:nvPr/>
        </p:nvPicPr>
        <p:blipFill>
          <a:blip r:embed="rId3"/>
          <a:stretch>
            <a:fillRect/>
          </a:stretch>
        </p:blipFill>
        <p:spPr>
          <a:xfrm>
            <a:off x="1937816" y="3697627"/>
            <a:ext cx="8316367" cy="2867413"/>
          </a:xfrm>
          <a:prstGeom prst="rect">
            <a:avLst/>
          </a:prstGeom>
        </p:spPr>
      </p:pic>
    </p:spTree>
    <p:extLst>
      <p:ext uri="{BB962C8B-B14F-4D97-AF65-F5344CB8AC3E}">
        <p14:creationId xmlns:p14="http://schemas.microsoft.com/office/powerpoint/2010/main" val="1522671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52420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Before the pandemic, President Trump strongly suggested that the Federal Reserve should lower interest rates even though the economy was operating very close to potential GDP. What impact would a decrease in interest rates have on the macroeconomic goals of low unemployment and low inflation?</a:t>
            </a:r>
          </a:p>
          <a:p>
            <a:pPr algn="ctr"/>
            <a:endParaRPr lang="en-US" sz="2000" dirty="0"/>
          </a:p>
          <a:p>
            <a:pPr algn="ctr"/>
            <a:r>
              <a:rPr lang="en-US" sz="2000" i="1" dirty="0"/>
              <a:t>A decrease in interest rates usually increases the consumption and investment components of aggregate demand. With the economy near potential GDP (the neoclassical zone), increases in aggregate demand will have little or no effect on output and employment but will increase inflation.</a:t>
            </a:r>
          </a:p>
        </p:txBody>
      </p:sp>
      <p:sp>
        <p:nvSpPr>
          <p:cNvPr id="7" name="Google Shape;68;p3">
            <a:extLst>
              <a:ext uri="{FF2B5EF4-FFF2-40B4-BE49-F238E27FC236}">
                <a16:creationId xmlns:a16="http://schemas.microsoft.com/office/drawing/2014/main" id="{DBD002D6-F620-4E48-83DB-E2B27D8CEEE5}"/>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Tree>
    <p:extLst>
      <p:ext uri="{BB962C8B-B14F-4D97-AF65-F5344CB8AC3E}">
        <p14:creationId xmlns:p14="http://schemas.microsoft.com/office/powerpoint/2010/main" val="51644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457695"/>
            <a:ext cx="8429626" cy="47152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562547"/>
            <a:ext cx="7990449" cy="4610365"/>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Neoclassical economists emphasize Say’s Law, which states that supply creates its own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Keynesian economists emphasize Keynes’ Law, which states that demand creates its own supply.</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A balanced perspective including aspects from both laws represents real world economic growth well.</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AD/AS model can be used to incorporate both laws by dividing the </a:t>
            </a:r>
            <a:r>
              <a:rPr kumimoji="0" lang="en-US" sz="2200" b="0" i="1" u="none" strike="noStrike" kern="0" cap="none" spc="0" normalizeH="0" baseline="0" noProof="0" dirty="0">
                <a:ln>
                  <a:noFill/>
                </a:ln>
                <a:solidFill>
                  <a:prstClr val="white"/>
                </a:solidFill>
                <a:effectLst/>
                <a:uLnTx/>
                <a:uFillTx/>
                <a:latin typeface="Calibri"/>
                <a:ea typeface="Calibri"/>
                <a:cs typeface="Calibri"/>
                <a:sym typeface="Calibri"/>
              </a:rPr>
              <a:t>SRAS</a:t>
            </a: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 curve into three distinct zones.</a:t>
            </a:r>
          </a:p>
          <a:p>
            <a:pPr marL="457200" indent="-368300">
              <a:lnSpc>
                <a:spcPct val="150000"/>
              </a:lnSpc>
              <a:buClr>
                <a:prstClr val="white"/>
              </a:buClr>
              <a:buSzPts val="2200"/>
              <a:buFont typeface="Calibri"/>
              <a:buChar char="●"/>
              <a:defRPr/>
            </a:pPr>
            <a:endParaRPr lang="en-US" sz="2200" dirty="0">
              <a:solidFill>
                <a:prstClr val="white"/>
              </a:solidFill>
              <a:latin typeface="Calibri"/>
              <a:cs typeface="Calibri"/>
            </a:endParaRPr>
          </a:p>
        </p:txBody>
      </p:sp>
      <p:sp>
        <p:nvSpPr>
          <p:cNvPr id="10" name="Google Shape;68;p3">
            <a:extLst>
              <a:ext uri="{FF2B5EF4-FFF2-40B4-BE49-F238E27FC236}">
                <a16:creationId xmlns:a16="http://schemas.microsoft.com/office/drawing/2014/main" id="{C455F5E3-E6B2-437C-A212-90F154E8CC4A}"/>
              </a:ext>
            </a:extLst>
          </p:cNvPr>
          <p:cNvSpPr txBox="1"/>
          <p:nvPr/>
        </p:nvSpPr>
        <p:spPr>
          <a:xfrm>
            <a:off x="1569720" y="39597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Tree>
    <p:extLst>
      <p:ext uri="{BB962C8B-B14F-4D97-AF65-F5344CB8AC3E}">
        <p14:creationId xmlns:p14="http://schemas.microsoft.com/office/powerpoint/2010/main" val="122422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58" name="Google Shape;58;p2"/>
          <p:cNvGrpSpPr/>
          <p:nvPr/>
        </p:nvGrpSpPr>
        <p:grpSpPr>
          <a:xfrm>
            <a:off x="1569721" y="338445"/>
            <a:ext cx="9052563" cy="6339972"/>
            <a:chOff x="0" y="0"/>
            <a:chExt cx="9052562" cy="6339971"/>
          </a:xfrm>
        </p:grpSpPr>
        <p:sp>
          <p:nvSpPr>
            <p:cNvPr id="59" name="Google Shape;59;p2"/>
            <p:cNvSpPr txBox="1"/>
            <p:nvPr/>
          </p:nvSpPr>
          <p:spPr>
            <a:xfrm>
              <a:off x="0" y="0"/>
              <a:ext cx="9052561" cy="56134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Introduction</a:t>
              </a:r>
              <a:endParaRPr dirty="0"/>
            </a:p>
          </p:txBody>
        </p:sp>
        <p:sp>
          <p:nvSpPr>
            <p:cNvPr id="60" name="Google Shape;60;p2"/>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last two centuries, macroeconomists have often divided into two groups.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7090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Some argue that supply is the most important determinant of the size of the macroeconomy, while demand just tags along.</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6263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Others argue that demand is the most important factor in the size of the macroeconomy, while supply just tags along.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59347"/>
            <a:ext cx="9144000" cy="6311726"/>
            <a:chOff x="0" y="484034"/>
            <a:chExt cx="9144000" cy="6311726"/>
          </a:xfrm>
        </p:grpSpPr>
        <p:sp>
          <p:nvSpPr>
            <p:cNvPr id="26" name="TextBox 25"/>
            <p:cNvSpPr txBox="1"/>
            <p:nvPr/>
          </p:nvSpPr>
          <p:spPr>
            <a:xfrm>
              <a:off x="0" y="484034"/>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kern="1200" dirty="0">
                  <a:solidFill>
                    <a:prstClr val="black"/>
                  </a:solidFill>
                  <a:latin typeface="Century Gothic" panose="020B0502020202020204" pitchFamily="34" charset="0"/>
                  <a:ea typeface="+mn-ea"/>
                  <a:cs typeface="+mn-cs"/>
                </a:rPr>
                <a:t>Macroeconomic Schools of Thought</a:t>
              </a:r>
              <a:endPar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1"/>
            <a:ext cx="7608462"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773906"/>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Supply Side</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745177"/>
            <a:ext cx="2700997" cy="584775"/>
          </a:xfrm>
          <a:prstGeom prst="rect">
            <a:avLst/>
          </a:prstGeom>
          <a:noFill/>
        </p:spPr>
        <p:txBody>
          <a:bodyPr wrap="square" rtlCol="0">
            <a:spAutoFit/>
          </a:bodyPr>
          <a:lstStyle/>
          <a:p>
            <a:pPr algn="ctr"/>
            <a:r>
              <a:rPr lang="en-US" sz="3200" u="sng" dirty="0">
                <a:solidFill>
                  <a:schemeClr val="bg1"/>
                </a:solidFill>
                <a:latin typeface="Calibri" panose="020F0502020204030204" pitchFamily="34" charset="0"/>
                <a:cs typeface="Times New Roman" panose="02020603050405020304" pitchFamily="18" charset="0"/>
              </a:rPr>
              <a:t>Demand Side</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513169"/>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Supply dictates size of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Say’s Law: Supply creates its own demand</a:t>
            </a:r>
          </a:p>
        </p:txBody>
      </p:sp>
      <p:sp>
        <p:nvSpPr>
          <p:cNvPr id="7" name="TextBox 6">
            <a:extLst>
              <a:ext uri="{FF2B5EF4-FFF2-40B4-BE49-F238E27FC236}">
                <a16:creationId xmlns:a16="http://schemas.microsoft.com/office/drawing/2014/main" id="{2D3A0BF0-9F1C-489D-A22E-9C02FE046C9B}"/>
              </a:ext>
            </a:extLst>
          </p:cNvPr>
          <p:cNvSpPr txBox="1"/>
          <p:nvPr/>
        </p:nvSpPr>
        <p:spPr>
          <a:xfrm>
            <a:off x="6430714" y="2523433"/>
            <a:ext cx="3309566" cy="1631216"/>
          </a:xfrm>
          <a:prstGeom prst="rect">
            <a:avLst/>
          </a:prstGeom>
          <a:noFill/>
        </p:spPr>
        <p:txBody>
          <a:bodyPr wrap="square" rtlCol="0">
            <a:spAutoFit/>
          </a:bodyPr>
          <a:lstStyle/>
          <a:p>
            <a:pPr marL="457200" indent="-355600">
              <a:buClr>
                <a:schemeClr val="lt1"/>
              </a:buClr>
              <a:buSzPts val="2000"/>
              <a:buFont typeface="Calibri"/>
              <a:buChar char="●"/>
            </a:pPr>
            <a:r>
              <a:rPr lang="en-US" sz="2000" dirty="0">
                <a:solidFill>
                  <a:schemeClr val="lt1"/>
                </a:solidFill>
                <a:latin typeface="Calibri"/>
                <a:cs typeface="Calibri"/>
              </a:rPr>
              <a:t>Demand dictates size of the macroeconomy</a:t>
            </a:r>
          </a:p>
          <a:p>
            <a:pPr marL="457200" indent="-355600">
              <a:buClr>
                <a:schemeClr val="lt1"/>
              </a:buClr>
              <a:buSzPts val="2000"/>
              <a:buFont typeface="Calibri"/>
              <a:buChar char="●"/>
            </a:pPr>
            <a:endParaRPr lang="en-US" sz="2000" dirty="0">
              <a:solidFill>
                <a:schemeClr val="lt1"/>
              </a:solidFill>
              <a:latin typeface="Calibri"/>
              <a:cs typeface="Calibri"/>
            </a:endParaRPr>
          </a:p>
          <a:p>
            <a:pPr marL="457200" indent="-355600">
              <a:buClr>
                <a:schemeClr val="lt1"/>
              </a:buClr>
              <a:buSzPts val="2000"/>
              <a:buFont typeface="Calibri"/>
              <a:buChar char="●"/>
            </a:pPr>
            <a:r>
              <a:rPr lang="en-US" sz="2000" dirty="0">
                <a:solidFill>
                  <a:schemeClr val="lt1"/>
                </a:solidFill>
                <a:latin typeface="Calibri"/>
                <a:cs typeface="Calibri"/>
              </a:rPr>
              <a:t>Keynes’ Law: Demand creates its own supply</a:t>
            </a:r>
          </a:p>
        </p:txBody>
      </p:sp>
    </p:spTree>
    <p:extLst>
      <p:ext uri="{BB962C8B-B14F-4D97-AF65-F5344CB8AC3E}">
        <p14:creationId xmlns:p14="http://schemas.microsoft.com/office/powerpoint/2010/main" val="269977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45" y="1966276"/>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French economist Jean-Baptiste Say.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The notion that “supply creates its own demand” provides a useful summary of Say’s general point of view.</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A given value of supply creates an equivalent value of demand somewhere else in the economy.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72168"/>
            <a:ext cx="9052564" cy="6192872"/>
            <a:chOff x="-1" y="147100"/>
            <a:chExt cx="9052563" cy="619287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4710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 was a classical economist, while modern day subscribers to his viewpoints are called </a:t>
              </a:r>
              <a:r>
                <a:rPr lang="en-US" sz="2000" b="1" dirty="0">
                  <a:solidFill>
                    <a:schemeClr val="bg1"/>
                  </a:solidFill>
                  <a:latin typeface="+mn-lt"/>
                </a:rPr>
                <a:t>neoclassical economists</a:t>
              </a:r>
              <a:r>
                <a:rPr lang="en-US" sz="2000" dirty="0">
                  <a:solidFill>
                    <a:schemeClr val="bg1"/>
                  </a:solidFill>
                  <a:latin typeface="+mn-lt"/>
                </a:rPr>
                <a:t>.</a:t>
              </a:r>
            </a:p>
          </p:txBody>
        </p:sp>
      </p:grpSp>
    </p:spTree>
    <p:extLst>
      <p:ext uri="{BB962C8B-B14F-4D97-AF65-F5344CB8AC3E}">
        <p14:creationId xmlns:p14="http://schemas.microsoft.com/office/powerpoint/2010/main" val="18741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804462"/>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supply always creates exactly enough demand, it is hard to understand why recessions and high unemployment should ever occur.</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Economic failures during recessions are not counterbalanced by an equivalent number of successes.</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45" y="1790320"/>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In the short run, recessions occur when many firms face a lack of demand for their products, regardless of supply.</a:t>
              </a:r>
            </a:p>
          </p:txBody>
        </p:sp>
      </p:grpSp>
      <p:grpSp>
        <p:nvGrpSpPr>
          <p:cNvPr id="15" name="Google Shape;67;p3">
            <a:extLst>
              <a:ext uri="{FF2B5EF4-FFF2-40B4-BE49-F238E27FC236}">
                <a16:creationId xmlns:a16="http://schemas.microsoft.com/office/drawing/2014/main" id="{CB720438-FE09-4FEA-B251-3AAD7168D498}"/>
              </a:ext>
            </a:extLst>
          </p:cNvPr>
          <p:cNvGrpSpPr/>
          <p:nvPr/>
        </p:nvGrpSpPr>
        <p:grpSpPr>
          <a:xfrm>
            <a:off x="1569720" y="354558"/>
            <a:ext cx="9052564" cy="6210482"/>
            <a:chOff x="-1" y="129490"/>
            <a:chExt cx="9052563" cy="6210481"/>
          </a:xfrm>
        </p:grpSpPr>
        <p:sp>
          <p:nvSpPr>
            <p:cNvPr id="16" name="Google Shape;68;p3">
              <a:extLst>
                <a:ext uri="{FF2B5EF4-FFF2-40B4-BE49-F238E27FC236}">
                  <a16:creationId xmlns:a16="http://schemas.microsoft.com/office/drawing/2014/main" id="{B3926E9A-8B71-4456-97A9-443C5C37D43B}"/>
                </a:ext>
              </a:extLst>
            </p:cNvPr>
            <p:cNvSpPr txBox="1"/>
            <p:nvPr/>
          </p:nvSpPr>
          <p:spPr>
            <a:xfrm>
              <a:off x="-1" y="12949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Say’s Law Drawbacks</a:t>
              </a:r>
              <a:endParaRPr dirty="0"/>
            </a:p>
          </p:txBody>
        </p:sp>
        <p:sp>
          <p:nvSpPr>
            <p:cNvPr id="17" name="Google Shape;69;p3">
              <a:extLst>
                <a:ext uri="{FF2B5EF4-FFF2-40B4-BE49-F238E27FC236}">
                  <a16:creationId xmlns:a16="http://schemas.microsoft.com/office/drawing/2014/main" id="{FF238AA3-1553-4B1A-A90A-D68BDFAB38CD}"/>
                </a:ext>
              </a:extLst>
            </p:cNvPr>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229418"/>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8992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Say’s Law is a good approximation in the long run.</a:t>
              </a:r>
            </a:p>
          </p:txBody>
        </p:sp>
      </p:grpSp>
    </p:spTree>
    <p:extLst>
      <p:ext uri="{BB962C8B-B14F-4D97-AF65-F5344CB8AC3E}">
        <p14:creationId xmlns:p14="http://schemas.microsoft.com/office/powerpoint/2010/main" val="922339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940173"/>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Based on the work of British economist John Maynard Keynes.</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936167"/>
              <a:ext cx="7968032"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States that demand creates its own supply.</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1069222"/>
            <a:chOff x="542923" y="1736761"/>
            <a:chExt cx="8058154" cy="1069222"/>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10692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1015663"/>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During the Great Depression, unemployment surpassed 20%, and many factories closed even though the workers and machinery were still available.</a:t>
              </a:r>
            </a:p>
          </p:txBody>
        </p:sp>
      </p:grpSp>
      <p:grpSp>
        <p:nvGrpSpPr>
          <p:cNvPr id="18" name="Group 17">
            <a:extLst>
              <a:ext uri="{FF2B5EF4-FFF2-40B4-BE49-F238E27FC236}">
                <a16:creationId xmlns:a16="http://schemas.microsoft.com/office/drawing/2014/main" id="{3AD7A69C-5232-4F58-9C71-A3093F7B44CD}"/>
              </a:ext>
            </a:extLst>
          </p:cNvPr>
          <p:cNvGrpSpPr/>
          <p:nvPr/>
        </p:nvGrpSpPr>
        <p:grpSpPr>
          <a:xfrm>
            <a:off x="2066894" y="4500885"/>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CDAAABD0-34C1-4DEF-84A7-DDB40F8E7D8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6C19BF2C-5061-4FE9-9F1E-DF80F6D59885}"/>
                </a:ext>
              </a:extLst>
            </p:cNvPr>
            <p:cNvSpPr txBox="1"/>
            <p:nvPr/>
          </p:nvSpPr>
          <p:spPr>
            <a:xfrm>
              <a:off x="633045" y="1786285"/>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Keynes argued that recessions result from lack of demand, disincentivizing firms’ production of goods and services. </a:t>
              </a:r>
            </a:p>
          </p:txBody>
        </p:sp>
      </p:grpSp>
      <p:sp>
        <p:nvSpPr>
          <p:cNvPr id="27" name="Google Shape;68;p3">
            <a:extLst>
              <a:ext uri="{FF2B5EF4-FFF2-40B4-BE49-F238E27FC236}">
                <a16:creationId xmlns:a16="http://schemas.microsoft.com/office/drawing/2014/main" id="{A650F34A-7425-4E4C-A945-CEB95845344C}"/>
              </a:ext>
            </a:extLst>
          </p:cNvPr>
          <p:cNvSpPr txBox="1"/>
          <p:nvPr/>
        </p:nvSpPr>
        <p:spPr>
          <a:xfrm>
            <a:off x="1569720"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a:t>
            </a:r>
            <a:endParaRPr dirty="0"/>
          </a:p>
        </p:txBody>
      </p:sp>
    </p:spTree>
    <p:extLst>
      <p:ext uri="{BB962C8B-B14F-4D97-AF65-F5344CB8AC3E}">
        <p14:creationId xmlns:p14="http://schemas.microsoft.com/office/powerpoint/2010/main" val="236353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cxnSp>
        <p:nvCxnSpPr>
          <p:cNvPr id="61" name="Google Shape;61;p2"/>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7" name="Group 6">
            <a:extLst>
              <a:ext uri="{FF2B5EF4-FFF2-40B4-BE49-F238E27FC236}">
                <a16:creationId xmlns:a16="http://schemas.microsoft.com/office/drawing/2014/main" id="{A0EEFF12-326D-4767-B4CB-485E9DC3804E}"/>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D3AF1FB-895D-48AF-9423-418956B299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9A1BE808-74D6-4328-93AC-00ECC089E45D}"/>
                </a:ext>
              </a:extLst>
            </p:cNvPr>
            <p:cNvSpPr txBox="1"/>
            <p:nvPr/>
          </p:nvSpPr>
          <p:spPr>
            <a:xfrm>
              <a:off x="633017" y="178298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If demand was the only factor for economic growth, the government could easily control the size of the economy.</a:t>
              </a:r>
            </a:p>
          </p:txBody>
        </p:sp>
      </p:grpSp>
      <p:grpSp>
        <p:nvGrpSpPr>
          <p:cNvPr id="19" name="Group 18">
            <a:extLst>
              <a:ext uri="{FF2B5EF4-FFF2-40B4-BE49-F238E27FC236}">
                <a16:creationId xmlns:a16="http://schemas.microsoft.com/office/drawing/2014/main" id="{4EEF0C25-B08E-4B22-81B1-0817AB9EB7B0}"/>
              </a:ext>
            </a:extLst>
          </p:cNvPr>
          <p:cNvGrpSpPr/>
          <p:nvPr/>
        </p:nvGrpSpPr>
        <p:grpSpPr>
          <a:xfrm>
            <a:off x="2066922" y="2455136"/>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E3D9A634-45E4-447F-B87B-4F0BF7B08C0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AE1BB5C4-81FB-4196-8DE1-3E7F1F853E4C}"/>
                </a:ext>
              </a:extLst>
            </p:cNvPr>
            <p:cNvSpPr txBox="1"/>
            <p:nvPr/>
          </p:nvSpPr>
          <p:spPr>
            <a:xfrm>
              <a:off x="633017" y="1786286"/>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Economies face limits on what they can produce based on the factors of production.</a:t>
              </a:r>
            </a:p>
          </p:txBody>
        </p:sp>
      </p:grpSp>
      <p:grpSp>
        <p:nvGrpSpPr>
          <p:cNvPr id="22" name="Group 21">
            <a:extLst>
              <a:ext uri="{FF2B5EF4-FFF2-40B4-BE49-F238E27FC236}">
                <a16:creationId xmlns:a16="http://schemas.microsoft.com/office/drawing/2014/main" id="{889ECAB8-4EC7-47D3-B450-269BB1641BE5}"/>
              </a:ext>
            </a:extLst>
          </p:cNvPr>
          <p:cNvGrpSpPr/>
          <p:nvPr/>
        </p:nvGrpSpPr>
        <p:grpSpPr>
          <a:xfrm>
            <a:off x="2066922" y="3346867"/>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BB209BB-7C41-4BFA-A132-498533C650C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523AA65D-63A6-4D11-A064-2EEBF35BB71C}"/>
                </a:ext>
              </a:extLst>
            </p:cNvPr>
            <p:cNvSpPr txBox="1"/>
            <p:nvPr/>
          </p:nvSpPr>
          <p:spPr>
            <a:xfrm>
              <a:off x="633017" y="1781437"/>
              <a:ext cx="7968032"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mn-lt"/>
                </a:rPr>
                <a:t>Limits on what an economy can supply do not disappear because of an increase in demand.</a:t>
              </a:r>
            </a:p>
          </p:txBody>
        </p:sp>
      </p:grpSp>
      <p:sp>
        <p:nvSpPr>
          <p:cNvPr id="16" name="Google Shape;68;p3">
            <a:extLst>
              <a:ext uri="{FF2B5EF4-FFF2-40B4-BE49-F238E27FC236}">
                <a16:creationId xmlns:a16="http://schemas.microsoft.com/office/drawing/2014/main" id="{9E2D9E68-9356-46C4-9F31-C48B32145998}"/>
              </a:ext>
            </a:extLst>
          </p:cNvPr>
          <p:cNvSpPr txBox="1"/>
          <p:nvPr/>
        </p:nvSpPr>
        <p:spPr>
          <a:xfrm>
            <a:off x="1484553" y="331735"/>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Keynes’</a:t>
            </a:r>
            <a:r>
              <a:rPr lang="en-US" sz="3000" b="0" i="0" u="none" strike="noStrike" cap="none" dirty="0">
                <a:solidFill>
                  <a:srgbClr val="000000"/>
                </a:solidFill>
                <a:latin typeface="Century Gothic"/>
                <a:ea typeface="Century Gothic"/>
                <a:cs typeface="Century Gothic"/>
                <a:sym typeface="Century Gothic"/>
              </a:rPr>
              <a:t> Law Drawbacks</a:t>
            </a:r>
            <a:endParaRPr dirty="0"/>
          </a:p>
        </p:txBody>
      </p:sp>
    </p:spTree>
    <p:extLst>
      <p:ext uri="{BB962C8B-B14F-4D97-AF65-F5344CB8AC3E}">
        <p14:creationId xmlns:p14="http://schemas.microsoft.com/office/powerpoint/2010/main" val="192067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83" y="320814"/>
            <a:ext cx="9052501" cy="6244226"/>
            <a:chOff x="62" y="95746"/>
            <a:chExt cx="9052500" cy="6244225"/>
          </a:xfrm>
        </p:grpSpPr>
        <p:sp>
          <p:nvSpPr>
            <p:cNvPr id="68" name="Google Shape;68;p3"/>
            <p:cNvSpPr txBox="1"/>
            <p:nvPr/>
          </p:nvSpPr>
          <p:spPr>
            <a:xfrm>
              <a:off x="62"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Tree>
    <p:extLst>
      <p:ext uri="{BB962C8B-B14F-4D97-AF65-F5344CB8AC3E}">
        <p14:creationId xmlns:p14="http://schemas.microsoft.com/office/powerpoint/2010/main" val="416694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49" y="320814"/>
            <a:ext cx="9052535" cy="6244226"/>
            <a:chOff x="28" y="95746"/>
            <a:chExt cx="9052534" cy="6244225"/>
          </a:xfrm>
        </p:grpSpPr>
        <p:sp>
          <p:nvSpPr>
            <p:cNvPr id="68" name="Google Shape;68;p3"/>
            <p:cNvSpPr txBox="1"/>
            <p:nvPr/>
          </p:nvSpPr>
          <p:spPr>
            <a:xfrm>
              <a:off x="28" y="95746"/>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2" name="Rectangle 1">
            <a:extLst>
              <a:ext uri="{FF2B5EF4-FFF2-40B4-BE49-F238E27FC236}">
                <a16:creationId xmlns:a16="http://schemas.microsoft.com/office/drawing/2014/main" id="{D5669966-B0FB-46A0-8537-418FAAA11439}"/>
              </a:ext>
            </a:extLst>
          </p:cNvPr>
          <p:cNvSpPr/>
          <p:nvPr/>
        </p:nvSpPr>
        <p:spPr>
          <a:xfrm>
            <a:off x="1881188" y="1457696"/>
            <a:ext cx="8429626" cy="3934109"/>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Determine whether each of the following statements is true or false.</a:t>
            </a:r>
          </a:p>
          <a:p>
            <a:pPr algn="ctr"/>
            <a:endParaRPr lang="en-US" sz="2000" dirty="0"/>
          </a:p>
          <a:p>
            <a:pPr algn="ctr"/>
            <a:r>
              <a:rPr lang="en-US" sz="2000" dirty="0"/>
              <a:t>The focus of Say’s law is the long run.</a:t>
            </a:r>
          </a:p>
          <a:p>
            <a:pPr algn="ctr"/>
            <a:endParaRPr lang="en-US" sz="2000" dirty="0"/>
          </a:p>
          <a:p>
            <a:pPr marL="342900" lvl="3" indent="-342900" algn="ctr">
              <a:buFont typeface="Wingdings" panose="05000000000000000000" pitchFamily="2" charset="2"/>
              <a:buChar char="q"/>
            </a:pPr>
            <a:r>
              <a:rPr lang="en-US" sz="2000" dirty="0"/>
              <a:t>True</a:t>
            </a:r>
          </a:p>
          <a:p>
            <a:pPr marL="342900" lvl="2" indent="-342900" algn="ctr">
              <a:buFont typeface="Wingdings" panose="05000000000000000000" pitchFamily="2" charset="2"/>
              <a:buChar char="q"/>
            </a:pPr>
            <a:r>
              <a:rPr lang="en-US" sz="2000" dirty="0"/>
              <a:t>False</a:t>
            </a:r>
          </a:p>
          <a:p>
            <a:pPr algn="ctr"/>
            <a:endParaRPr lang="en-US" sz="2000" dirty="0"/>
          </a:p>
          <a:p>
            <a:pPr algn="ctr"/>
            <a:r>
              <a:rPr lang="en-US" sz="2000" dirty="0"/>
              <a:t>The focus of Keynes’ law is the long run.</a:t>
            </a:r>
          </a:p>
          <a:p>
            <a:pPr algn="ctr"/>
            <a:endParaRPr lang="en-US" sz="2000" dirty="0"/>
          </a:p>
          <a:p>
            <a:pPr marL="342900" lvl="1" indent="-342900" algn="ctr">
              <a:buFont typeface="Wingdings" panose="05000000000000000000" pitchFamily="2" charset="2"/>
              <a:buChar char="q"/>
            </a:pPr>
            <a:r>
              <a:rPr lang="en-US" sz="2000" dirty="0"/>
              <a:t>True</a:t>
            </a:r>
          </a:p>
          <a:p>
            <a:pPr marL="342900" indent="-342900" algn="ctr">
              <a:buFont typeface="Wingdings" panose="05000000000000000000" pitchFamily="2" charset="2"/>
              <a:buChar char="q"/>
            </a:pPr>
            <a:r>
              <a:rPr lang="en-US" sz="2000" dirty="0"/>
              <a:t>False</a:t>
            </a:r>
          </a:p>
        </p:txBody>
      </p:sp>
      <p:sp>
        <p:nvSpPr>
          <p:cNvPr id="3" name="Rectangle 2">
            <a:extLst>
              <a:ext uri="{FF2B5EF4-FFF2-40B4-BE49-F238E27FC236}">
                <a16:creationId xmlns:a16="http://schemas.microsoft.com/office/drawing/2014/main" id="{3F7A75FC-918E-4555-9839-C0851EC6D988}"/>
              </a:ext>
            </a:extLst>
          </p:cNvPr>
          <p:cNvSpPr/>
          <p:nvPr/>
        </p:nvSpPr>
        <p:spPr>
          <a:xfrm>
            <a:off x="5707117" y="2995448"/>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8690D0-DF81-4402-8B33-F5BBB3C3EB60}"/>
              </a:ext>
            </a:extLst>
          </p:cNvPr>
          <p:cNvSpPr/>
          <p:nvPr/>
        </p:nvSpPr>
        <p:spPr>
          <a:xfrm>
            <a:off x="5647954" y="4834757"/>
            <a:ext cx="220717" cy="2049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44101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1671</Words>
  <Application>Microsoft Office PowerPoint</Application>
  <PresentationFormat>Widescreen</PresentationFormat>
  <Paragraphs>184</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Arial</vt:lpstr>
      <vt:lpstr>Century Gothic</vt:lpstr>
      <vt:lpstr>Wingdings</vt:lpstr>
      <vt:lpstr>Calibri Light</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55</cp:revision>
  <dcterms:modified xsi:type="dcterms:W3CDTF">2023-08-07T18:21:39Z</dcterms:modified>
</cp:coreProperties>
</file>