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80" r:id="rId3"/>
    <p:sldId id="258" r:id="rId4"/>
    <p:sldId id="381" r:id="rId5"/>
    <p:sldId id="382" r:id="rId6"/>
    <p:sldId id="369" r:id="rId7"/>
    <p:sldId id="377" r:id="rId8"/>
    <p:sldId id="383" r:id="rId9"/>
    <p:sldId id="384" r:id="rId10"/>
    <p:sldId id="378" r:id="rId11"/>
    <p:sldId id="379" r:id="rId12"/>
    <p:sldId id="376"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41"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U.S. is predominantly a market economy, but the government still plays a very significant role. Keynes recognized that a large government budget could be a powerful tool in terms of its influence over aggregate demand. </a:t>
            </a:r>
            <a:r>
              <a:rPr lang="en-US" sz="12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r>
              <a:rPr lang="en-US" dirty="0"/>
              <a:t>. Keynes stated that during extreme times, like deep recessions, only the government had the means to move aggregate demand.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14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Export expenditures add to AD while import expenditures subtract from AD. The level of demand for a nation's exports is heavily affected by the economic climate of the importing countries. Relative prices of goods in domestic and international markets can also affect exports and imports.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0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Keynesian perspective holds that firms only produce output if they are expecting it to sell. Real GDP is determined by how much demand there is in an economy. </a:t>
            </a:r>
            <a:r>
              <a:rPr lang="en-US" sz="1200" dirty="0">
                <a:solidFill>
                  <a:schemeClr val="lt1"/>
                </a:solidFill>
                <a:latin typeface="Calibri"/>
                <a:ea typeface="Calibri"/>
                <a:cs typeface="Calibri"/>
                <a:sym typeface="Calibri"/>
              </a:rPr>
              <a:t>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decreases, there will be a </a:t>
            </a:r>
            <a:r>
              <a:rPr lang="en-US" sz="1200" b="1" dirty="0">
                <a:solidFill>
                  <a:schemeClr val="lt1"/>
                </a:solidFill>
                <a:latin typeface="Calibri"/>
                <a:ea typeface="Calibri"/>
                <a:cs typeface="Calibri"/>
                <a:sym typeface="Calibri"/>
              </a:rPr>
              <a:t>recessionary gap</a:t>
            </a:r>
            <a:r>
              <a:rPr lang="en-US" sz="1200" dirty="0">
                <a:solidFill>
                  <a:schemeClr val="lt1"/>
                </a:solidFill>
                <a:latin typeface="Calibri"/>
                <a:ea typeface="Calibri"/>
                <a:cs typeface="Calibri"/>
                <a:sym typeface="Calibri"/>
              </a:rPr>
              <a:t>, where the equilibrium is below potential GDP. Keynes believed the economy tends to stay in a recessionary gap for a long time. 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increases, an </a:t>
            </a:r>
            <a:r>
              <a:rPr lang="en-US" sz="1200" b="1" dirty="0">
                <a:solidFill>
                  <a:schemeClr val="lt1"/>
                </a:solidFill>
                <a:latin typeface="Calibri"/>
                <a:ea typeface="Calibri"/>
                <a:cs typeface="Calibri"/>
                <a:sym typeface="Calibri"/>
              </a:rPr>
              <a:t>inflationary gap </a:t>
            </a:r>
            <a:r>
              <a:rPr lang="en-US" sz="12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latin typeface="Calibri"/>
                <a:ea typeface="Calibri"/>
                <a:cs typeface="Calibri"/>
                <a:sym typeface="Calibri"/>
              </a:rPr>
              <a:t>Recall that aggregate demand is total economy-wide spending on domestic goods and services. </a:t>
            </a:r>
            <a:r>
              <a:rPr lang="en-US" dirty="0"/>
              <a:t>Aggregate demand is the sum of four components: consumption expenditure, investment expenditure, government spending, and spending on net exports (exports minus imports).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expenditure is spending by households and individuals on durable goods, nondurable goods, and services. Durable goods are goods that last and provide value over time. Nondurable goods are goods that are completely consumed in less than a year. Services are intangible things that consumers buy, like health care or entertainment.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56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car is an example of a durable good, or a good that lasts and provides value over time, that would be an example of consumer expenditure.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51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most people, the single most powerful determinant of how much they consume is disposable income, or income after taxes. Consumer expectations about future income are also important in determining consumption. When households experience a rise in wealth, they may be willing to consume a higher share of their income and save less. When households experience a decrease in wealth, savings may increase, and consumption may decrease.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5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 </a:t>
            </a:r>
            <a:r>
              <a:rPr lang="en-US" dirty="0"/>
              <a:t>The clearest driver of investment benefits is the expectation of future profits. Lower interest rates stimulate increased investment from firms, while higher interest rates reduce investment. Many factors affect expected profitability, making business investment the most variable of the four components of 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34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2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Lower taxes and fewer regulations will make businesses optimistic that future profits will increase. When business confidence increases, investment spending increases.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8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Aggregate Demand in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Government Spending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7307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U.S. is predominantly a market economy, but the government still plays a very significant role.</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83332"/>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5759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recognized that a large government budget could be a powerful tool in terms of its influence over aggregate demand.</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66" y="3703889"/>
            <a:ext cx="8058300" cy="1470830"/>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7963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p>
          </p:txBody>
        </p:sp>
      </p:grpSp>
      <p:grpSp>
        <p:nvGrpSpPr>
          <p:cNvPr id="17" name="Google Shape;157;p18">
            <a:extLst>
              <a:ext uri="{FF2B5EF4-FFF2-40B4-BE49-F238E27FC236}">
                <a16:creationId xmlns:a16="http://schemas.microsoft.com/office/drawing/2014/main" id="{CC8B4C35-3DF6-499F-812A-93C2FC1A96A2}"/>
              </a:ext>
            </a:extLst>
          </p:cNvPr>
          <p:cNvGrpSpPr/>
          <p:nvPr/>
        </p:nvGrpSpPr>
        <p:grpSpPr>
          <a:xfrm>
            <a:off x="2066466" y="5262213"/>
            <a:ext cx="8058300" cy="1047325"/>
            <a:chOff x="542923" y="1736761"/>
            <a:chExt cx="8058300" cy="807000"/>
          </a:xfrm>
        </p:grpSpPr>
        <p:sp>
          <p:nvSpPr>
            <p:cNvPr id="18" name="Google Shape;158;p18">
              <a:extLst>
                <a:ext uri="{FF2B5EF4-FFF2-40B4-BE49-F238E27FC236}">
                  <a16:creationId xmlns:a16="http://schemas.microsoft.com/office/drawing/2014/main" id="{557ADE06-53B1-4B3A-BE2D-F9D202AE35E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6850E441-1EF7-485E-B5B7-D55E4A15843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stated that during extreme times, like deep recessions, only the government had the means to move aggregate demand.</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59221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Spending on Net Exports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808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Export expenditures add to AD while import expenditures subtract from AD.</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84836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level of demand for a nation's exports is heavily affected by the economic climate of the importing countries.</a:t>
              </a: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931" y="3727854"/>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Relative prices of goods in domestic and international markets can also affect exports and imports.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0852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81459"/>
            <a:ext cx="8429626" cy="511459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486310"/>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Keynesian perspective focuses on aggregate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Consumption will change for multiple reasons, including movements in income, taxes, expectations about future income, and changes in wealth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Investment levels will change based on the expectation of future profits as well as interest rate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Political considerations determine government spending and taxes.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Keynesian Perspective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7540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Keynesian perspective holds that firms only produce output if they are expecting it to sell.</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8650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88" y="188611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Real GDP is determined by how much demand there is in an economy.</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3424" y="4987010"/>
            <a:ext cx="8058300" cy="1480466"/>
            <a:chOff x="542923" y="1721534"/>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2153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78179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increases, an </a:t>
              </a:r>
              <a:r>
                <a:rPr lang="en-US" sz="2000" b="1" dirty="0">
                  <a:solidFill>
                    <a:schemeClr val="lt1"/>
                  </a:solidFill>
                  <a:latin typeface="Calibri"/>
                  <a:ea typeface="Calibri"/>
                  <a:cs typeface="Calibri"/>
                  <a:sym typeface="Calibri"/>
                </a:rPr>
                <a:t>inflationary gap </a:t>
              </a:r>
              <a:r>
                <a:rPr lang="en-US" sz="20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3424" y="3725470"/>
            <a:ext cx="8058300" cy="1169045"/>
            <a:chOff x="542923" y="1638554"/>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63855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70244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decreases, there will be a </a:t>
              </a:r>
              <a:r>
                <a:rPr lang="en-US" sz="2000" b="1" dirty="0">
                  <a:solidFill>
                    <a:schemeClr val="lt1"/>
                  </a:solidFill>
                  <a:latin typeface="Calibri"/>
                  <a:ea typeface="Calibri"/>
                  <a:cs typeface="Calibri"/>
                  <a:sym typeface="Calibri"/>
                </a:rPr>
                <a:t>recessionary gap</a:t>
              </a:r>
              <a:r>
                <a:rPr lang="en-US" sz="2000" dirty="0">
                  <a:solidFill>
                    <a:schemeClr val="lt1"/>
                  </a:solidFill>
                  <a:latin typeface="Calibri"/>
                  <a:ea typeface="Calibri"/>
                  <a:cs typeface="Calibri"/>
                  <a:sym typeface="Calibri"/>
                </a:rPr>
                <a:t>, where the equilibrium is below potential GDP. Keynes believed the economy tends to stay in a recessionary gap for a long time.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6077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4553" y="201982"/>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Aggregate Demand</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22419D2E-516F-4D08-ACC9-A86EF2C8444E}"/>
              </a:ext>
            </a:extLst>
          </p:cNvPr>
          <p:cNvSpPr/>
          <p:nvPr/>
        </p:nvSpPr>
        <p:spPr>
          <a:xfrm>
            <a:off x="4270952" y="2720387"/>
            <a:ext cx="3460652" cy="13045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28B98-76A7-4EDF-BF41-7B7376CEE8F9}"/>
              </a:ext>
            </a:extLst>
          </p:cNvPr>
          <p:cNvSpPr/>
          <p:nvPr/>
        </p:nvSpPr>
        <p:spPr>
          <a:xfrm>
            <a:off x="529690" y="5185838"/>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Consumption Expenditure</a:t>
            </a:r>
          </a:p>
        </p:txBody>
      </p:sp>
      <p:sp>
        <p:nvSpPr>
          <p:cNvPr id="4" name="Rectangle 3">
            <a:extLst>
              <a:ext uri="{FF2B5EF4-FFF2-40B4-BE49-F238E27FC236}">
                <a16:creationId xmlns:a16="http://schemas.microsoft.com/office/drawing/2014/main" id="{4812052A-F748-4C89-93D3-43B8330AF8F0}"/>
              </a:ext>
            </a:extLst>
          </p:cNvPr>
          <p:cNvSpPr/>
          <p:nvPr/>
        </p:nvSpPr>
        <p:spPr>
          <a:xfrm>
            <a:off x="3512072" y="5174722"/>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Investment Expenditure</a:t>
            </a:r>
          </a:p>
        </p:txBody>
      </p:sp>
      <p:sp>
        <p:nvSpPr>
          <p:cNvPr id="5" name="Rectangle 4">
            <a:extLst>
              <a:ext uri="{FF2B5EF4-FFF2-40B4-BE49-F238E27FC236}">
                <a16:creationId xmlns:a16="http://schemas.microsoft.com/office/drawing/2014/main" id="{7A7D9B7A-6F27-4E44-9774-57358F6A535E}"/>
              </a:ext>
            </a:extLst>
          </p:cNvPr>
          <p:cNvSpPr/>
          <p:nvPr/>
        </p:nvSpPr>
        <p:spPr>
          <a:xfrm>
            <a:off x="6494454"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Government Spending</a:t>
            </a:r>
          </a:p>
        </p:txBody>
      </p:sp>
      <p:sp>
        <p:nvSpPr>
          <p:cNvPr id="6" name="Rectangle 5">
            <a:extLst>
              <a:ext uri="{FF2B5EF4-FFF2-40B4-BE49-F238E27FC236}">
                <a16:creationId xmlns:a16="http://schemas.microsoft.com/office/drawing/2014/main" id="{6AD757D2-367E-46EA-AD2E-10E339EC51F6}"/>
              </a:ext>
            </a:extLst>
          </p:cNvPr>
          <p:cNvSpPr/>
          <p:nvPr/>
        </p:nvSpPr>
        <p:spPr>
          <a:xfrm>
            <a:off x="9476836"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Spending on Net Exports</a:t>
            </a:r>
          </a:p>
        </p:txBody>
      </p:sp>
      <p:sp>
        <p:nvSpPr>
          <p:cNvPr id="7" name="TextBox 6">
            <a:extLst>
              <a:ext uri="{FF2B5EF4-FFF2-40B4-BE49-F238E27FC236}">
                <a16:creationId xmlns:a16="http://schemas.microsoft.com/office/drawing/2014/main" id="{D0F32429-DCC6-4059-9771-D04C5731D398}"/>
              </a:ext>
            </a:extLst>
          </p:cNvPr>
          <p:cNvSpPr txBox="1"/>
          <p:nvPr/>
        </p:nvSpPr>
        <p:spPr>
          <a:xfrm>
            <a:off x="4482774" y="3150859"/>
            <a:ext cx="3094892" cy="400110"/>
          </a:xfrm>
          <a:prstGeom prst="rect">
            <a:avLst/>
          </a:prstGeom>
          <a:noFill/>
        </p:spPr>
        <p:txBody>
          <a:bodyPr wrap="square" rtlCol="0">
            <a:spAutoFit/>
          </a:bodyPr>
          <a:lstStyle/>
          <a:p>
            <a:pPr algn="ctr"/>
            <a:r>
              <a:rPr lang="en-US" sz="2000" dirty="0">
                <a:solidFill>
                  <a:schemeClr val="lt1"/>
                </a:solidFill>
                <a:latin typeface="Calibri"/>
                <a:cs typeface="Calibri"/>
              </a:rPr>
              <a:t>Aggregate Demand</a:t>
            </a:r>
          </a:p>
        </p:txBody>
      </p:sp>
      <p:cxnSp>
        <p:nvCxnSpPr>
          <p:cNvPr id="9" name="Straight Arrow Connector 8">
            <a:extLst>
              <a:ext uri="{FF2B5EF4-FFF2-40B4-BE49-F238E27FC236}">
                <a16:creationId xmlns:a16="http://schemas.microsoft.com/office/drawing/2014/main" id="{1EFE4A9D-B6F3-400D-8715-7A0AD9577D39}"/>
              </a:ext>
            </a:extLst>
          </p:cNvPr>
          <p:cNvCxnSpPr>
            <a:cxnSpLocks/>
          </p:cNvCxnSpPr>
          <p:nvPr/>
        </p:nvCxnSpPr>
        <p:spPr>
          <a:xfrm flipH="1">
            <a:off x="2696114" y="3913386"/>
            <a:ext cx="1786660"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3AEE579-7C6A-4848-BF22-56F5116431C3}"/>
              </a:ext>
            </a:extLst>
          </p:cNvPr>
          <p:cNvCxnSpPr>
            <a:cxnSpLocks/>
            <a:endCxn id="4" idx="0"/>
          </p:cNvCxnSpPr>
          <p:nvPr/>
        </p:nvCxnSpPr>
        <p:spPr>
          <a:xfrm flipH="1">
            <a:off x="4595284" y="3913386"/>
            <a:ext cx="1214966" cy="1261336"/>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F99F8E2-1022-43F4-86A3-EF7408A49CA3}"/>
              </a:ext>
            </a:extLst>
          </p:cNvPr>
          <p:cNvCxnSpPr>
            <a:cxnSpLocks/>
            <a:endCxn id="5" idx="0"/>
          </p:cNvCxnSpPr>
          <p:nvPr/>
        </p:nvCxnSpPr>
        <p:spPr>
          <a:xfrm>
            <a:off x="6494454" y="3913386"/>
            <a:ext cx="1083212"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2ED546-5964-4DAE-9993-80793FA9A295}"/>
              </a:ext>
            </a:extLst>
          </p:cNvPr>
          <p:cNvCxnSpPr>
            <a:cxnSpLocks/>
          </p:cNvCxnSpPr>
          <p:nvPr/>
        </p:nvCxnSpPr>
        <p:spPr>
          <a:xfrm>
            <a:off x="7477125" y="3924503"/>
            <a:ext cx="1999711" cy="1247518"/>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oogle Shape;154;p18">
            <a:extLst>
              <a:ext uri="{FF2B5EF4-FFF2-40B4-BE49-F238E27FC236}">
                <a16:creationId xmlns:a16="http://schemas.microsoft.com/office/drawing/2014/main" id="{8B7A0A36-7905-4BCE-B595-07A58B9E85A2}"/>
              </a:ext>
            </a:extLst>
          </p:cNvPr>
          <p:cNvGrpSpPr/>
          <p:nvPr/>
        </p:nvGrpSpPr>
        <p:grpSpPr>
          <a:xfrm>
            <a:off x="1881188" y="1401703"/>
            <a:ext cx="8429626" cy="994870"/>
            <a:chOff x="542923" y="1736761"/>
            <a:chExt cx="8058300" cy="807000"/>
          </a:xfrm>
        </p:grpSpPr>
        <p:sp>
          <p:nvSpPr>
            <p:cNvPr id="19" name="Google Shape;155;p18">
              <a:extLst>
                <a:ext uri="{FF2B5EF4-FFF2-40B4-BE49-F238E27FC236}">
                  <a16:creationId xmlns:a16="http://schemas.microsoft.com/office/drawing/2014/main" id="{B724D1C8-6095-4D58-8EE1-A67315F6405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0" name="Google Shape;156;p18">
              <a:extLst>
                <a:ext uri="{FF2B5EF4-FFF2-40B4-BE49-F238E27FC236}">
                  <a16:creationId xmlns:a16="http://schemas.microsoft.com/office/drawing/2014/main" id="{89E31FC3-7B94-4F14-BCEF-EAB01FF30E70}"/>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Recall that aggregate demand is total economy-wide spending on domestic goods and services.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expenditure is spending by households and individuals on durable goods, nondurable goods, and services.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97994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Durable goods </a:t>
              </a:r>
              <a:r>
                <a:rPr lang="en-US" sz="2000" dirty="0">
                  <a:solidFill>
                    <a:schemeClr val="lt1"/>
                  </a:solidFill>
                  <a:latin typeface="Calibri"/>
                  <a:ea typeface="Calibri"/>
                  <a:cs typeface="Calibri"/>
                  <a:sym typeface="Calibri"/>
                </a:rPr>
                <a:t>are goods that last and provide value over time.</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5219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Services</a:t>
              </a:r>
              <a:r>
                <a:rPr lang="en-US" sz="2000" dirty="0">
                  <a:solidFill>
                    <a:schemeClr val="lt1"/>
                  </a:solidFill>
                  <a:latin typeface="Calibri"/>
                  <a:ea typeface="Calibri"/>
                  <a:cs typeface="Calibri"/>
                  <a:sym typeface="Calibri"/>
                </a:rPr>
                <a:t> are intangible things that consumers buy, like health care or entertainment.  </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863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Nondurable goods </a:t>
              </a:r>
              <a:r>
                <a:rPr lang="en-US" sz="2000" dirty="0">
                  <a:solidFill>
                    <a:schemeClr val="lt1"/>
                  </a:solidFill>
                  <a:latin typeface="Calibri"/>
                  <a:ea typeface="Calibri"/>
                  <a:cs typeface="Calibri"/>
                  <a:sym typeface="Calibri"/>
                </a:rPr>
                <a:t>are goods that are completely consumed in less than a year.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582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5901" y="5113604"/>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A car is an example of a durable good that would be an example of consumer expenditure.</a:t>
              </a:r>
              <a:endParaRPr dirty="0"/>
            </a:p>
          </p:txBody>
        </p:sp>
      </p:grpSp>
      <p:pic>
        <p:nvPicPr>
          <p:cNvPr id="2" name="Picture 1" descr="A car parked for display">
            <a:extLst>
              <a:ext uri="{FF2B5EF4-FFF2-40B4-BE49-F238E27FC236}">
                <a16:creationId xmlns:a16="http://schemas.microsoft.com/office/drawing/2014/main" id="{B0FABFFA-D34D-4522-97B6-A426555E3271}"/>
              </a:ext>
            </a:extLst>
          </p:cNvPr>
          <p:cNvPicPr>
            <a:picLocks noChangeAspect="1"/>
          </p:cNvPicPr>
          <p:nvPr/>
        </p:nvPicPr>
        <p:blipFill>
          <a:blip r:embed="rId3"/>
          <a:stretch>
            <a:fillRect/>
          </a:stretch>
        </p:blipFill>
        <p:spPr>
          <a:xfrm>
            <a:off x="3465231" y="1373156"/>
            <a:ext cx="5257800" cy="3505200"/>
          </a:xfrm>
          <a:prstGeom prst="rect">
            <a:avLst/>
          </a:prstGeom>
        </p:spPr>
      </p:pic>
    </p:spTree>
    <p:extLst>
      <p:ext uri="{BB962C8B-B14F-4D97-AF65-F5344CB8AC3E}">
        <p14:creationId xmlns:p14="http://schemas.microsoft.com/office/powerpoint/2010/main" val="161537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Factors that </a:t>
              </a:r>
              <a:r>
                <a:rPr lang="en-US" sz="3000" dirty="0">
                  <a:latin typeface="Century Gothic"/>
                  <a:ea typeface="Century Gothic"/>
                  <a:cs typeface="Century Gothic"/>
                  <a:sym typeface="Century Gothic"/>
                </a:rPr>
                <a:t>A</a:t>
              </a:r>
              <a:r>
                <a:rPr lang="en-US" sz="3000" b="0" i="0" u="none" strike="noStrike" cap="none" dirty="0">
                  <a:solidFill>
                    <a:srgbClr val="000000"/>
                  </a:solidFill>
                  <a:latin typeface="Century Gothic"/>
                  <a:ea typeface="Century Gothic"/>
                  <a:cs typeface="Century Gothic"/>
                  <a:sym typeface="Century Gothic"/>
                </a:rPr>
                <a:t>ffect Consumption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7869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most people, the single most powerful determinant of how much they consume is </a:t>
              </a:r>
              <a:r>
                <a:rPr lang="en-US" sz="2000" b="1" dirty="0">
                  <a:solidFill>
                    <a:schemeClr val="lt1"/>
                  </a:solidFill>
                  <a:latin typeface="Calibri"/>
                  <a:ea typeface="Calibri"/>
                  <a:cs typeface="Calibri"/>
                  <a:sym typeface="Calibri"/>
                </a:rPr>
                <a:t>disposable income</a:t>
              </a:r>
              <a:r>
                <a:rPr lang="en-US" sz="2000" dirty="0">
                  <a:solidFill>
                    <a:schemeClr val="lt1"/>
                  </a:solidFill>
                  <a:latin typeface="Calibri"/>
                  <a:ea typeface="Calibri"/>
                  <a:cs typeface="Calibri"/>
                  <a:sym typeface="Calibri"/>
                </a:rPr>
                <a:t>, or income after taxes.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633" y="18716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expectations about future income are also important in determining consumption.</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6319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decrease in wealth, savings may increase, and consumption may decrease.</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970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rise in wealth, they may be willing to consume a higher share of their income and save less.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2363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Investment</a:t>
              </a:r>
              <a:r>
                <a:rPr lang="en-US" sz="3000" b="0" i="0" u="none" strike="noStrike" cap="none" dirty="0">
                  <a:solidFill>
                    <a:srgbClr val="000000"/>
                  </a:solidFill>
                  <a:latin typeface="Century Gothic"/>
                  <a:ea typeface="Century Gothic"/>
                  <a:cs typeface="Century Gothic"/>
                  <a:sym typeface="Century Gothic"/>
                </a:rPr>
                <a:t>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850" y="27275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6071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clearest driver of investment benefits is the expectation of future profits.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850" y="3831203"/>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7206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Lower interest rates stimulate increased investment from firms, while higher interest rates reduce investment.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385" y="4987330"/>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factors affect expected profitability, making business investment the most variable of the four components of AD.</a:t>
              </a:r>
              <a:endParaRPr sz="2000" dirty="0">
                <a:solidFill>
                  <a:schemeClr val="lt1"/>
                </a:solidFill>
                <a:latin typeface="Calibri"/>
                <a:ea typeface="Calibri"/>
                <a:cs typeface="Calibri"/>
                <a:sym typeface="Calibri"/>
              </a:endParaRPr>
            </a:p>
          </p:txBody>
        </p:sp>
      </p:grpSp>
      <p:grpSp>
        <p:nvGrpSpPr>
          <p:cNvPr id="17" name="Google Shape;154;p18">
            <a:extLst>
              <a:ext uri="{FF2B5EF4-FFF2-40B4-BE49-F238E27FC236}">
                <a16:creationId xmlns:a16="http://schemas.microsoft.com/office/drawing/2014/main" id="{04977944-BBD7-47B7-9A5C-3E336C20CA1F}"/>
              </a:ext>
            </a:extLst>
          </p:cNvPr>
          <p:cNvGrpSpPr/>
          <p:nvPr/>
        </p:nvGrpSpPr>
        <p:grpSpPr>
          <a:xfrm>
            <a:off x="2066385" y="1413134"/>
            <a:ext cx="8058300" cy="1215156"/>
            <a:chOff x="542923" y="1736761"/>
            <a:chExt cx="8058300" cy="807000"/>
          </a:xfrm>
        </p:grpSpPr>
        <p:sp>
          <p:nvSpPr>
            <p:cNvPr id="18" name="Google Shape;155;p18">
              <a:extLst>
                <a:ext uri="{FF2B5EF4-FFF2-40B4-BE49-F238E27FC236}">
                  <a16:creationId xmlns:a16="http://schemas.microsoft.com/office/drawing/2014/main" id="{5B9C52EA-A92C-446A-A435-49149A33924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6;p18">
              <a:extLst>
                <a:ext uri="{FF2B5EF4-FFF2-40B4-BE49-F238E27FC236}">
                  <a16:creationId xmlns:a16="http://schemas.microsoft.com/office/drawing/2014/main" id="{CA3B0F0F-7701-49C6-B492-84356B71443A}"/>
                </a:ext>
              </a:extLst>
            </p:cNvPr>
            <p:cNvSpPr txBox="1"/>
            <p:nvPr/>
          </p:nvSpPr>
          <p:spPr>
            <a:xfrm>
              <a:off x="668093" y="180266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a:t>
              </a:r>
              <a:endParaRPr dirty="0"/>
            </a:p>
          </p:txBody>
        </p:sp>
      </p:grpSp>
    </p:spTree>
    <p:extLst>
      <p:ext uri="{BB962C8B-B14F-4D97-AF65-F5344CB8AC3E}">
        <p14:creationId xmlns:p14="http://schemas.microsoft.com/office/powerpoint/2010/main" val="92146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1"/>
            <a:ext cx="8429626" cy="164092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p:txBody>
      </p:sp>
      <p:pic>
        <p:nvPicPr>
          <p:cNvPr id="3" name="Picture 2" descr="A computer on a desk displaying a graph">
            <a:extLst>
              <a:ext uri="{FF2B5EF4-FFF2-40B4-BE49-F238E27FC236}">
                <a16:creationId xmlns:a16="http://schemas.microsoft.com/office/drawing/2014/main" id="{5726280A-1639-4613-BCD7-AF888B613203}"/>
              </a:ext>
            </a:extLst>
          </p:cNvPr>
          <p:cNvPicPr>
            <a:picLocks noChangeAspect="1"/>
          </p:cNvPicPr>
          <p:nvPr/>
        </p:nvPicPr>
        <p:blipFill>
          <a:blip r:embed="rId3"/>
          <a:stretch>
            <a:fillRect/>
          </a:stretch>
        </p:blipFill>
        <p:spPr>
          <a:xfrm>
            <a:off x="4000963" y="3534292"/>
            <a:ext cx="4190016" cy="2794824"/>
          </a:xfrm>
          <a:prstGeom prst="rect">
            <a:avLst/>
          </a:prstGeom>
        </p:spPr>
      </p:pic>
    </p:spTree>
    <p:extLst>
      <p:ext uri="{BB962C8B-B14F-4D97-AF65-F5344CB8AC3E}">
        <p14:creationId xmlns:p14="http://schemas.microsoft.com/office/powerpoint/2010/main" val="78147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0"/>
            <a:ext cx="8429626" cy="277654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a:p>
            <a:pPr marL="0" marR="0" lvl="0" indent="0" algn="ctr" rtl="0">
              <a:spcBef>
                <a:spcPts val="0"/>
              </a:spcBef>
              <a:spcAft>
                <a:spcPts val="0"/>
              </a:spcAft>
              <a:buNone/>
            </a:pPr>
            <a:endParaRPr lang="en-US" sz="2000" i="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000" i="1" dirty="0">
                <a:solidFill>
                  <a:schemeClr val="lt1"/>
                </a:solidFill>
                <a:latin typeface="Calibri"/>
                <a:ea typeface="Calibri"/>
                <a:cs typeface="Calibri"/>
                <a:sym typeface="Calibri"/>
              </a:rPr>
              <a:t>Lower taxes and fewer regulations will make businesses optimistic that future profits will increase. When business confidence increases, investment spending increases.</a:t>
            </a:r>
            <a:endParaRPr sz="2000" i="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0186025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1574</Words>
  <Application>Microsoft Office PowerPoint</Application>
  <PresentationFormat>Widescreen</PresentationFormat>
  <Paragraphs>98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64</cp:revision>
  <dcterms:modified xsi:type="dcterms:W3CDTF">2023-08-07T18:25:55Z</dcterms:modified>
</cp:coreProperties>
</file>