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24" r:id="rId3"/>
    <p:sldId id="385" r:id="rId4"/>
    <p:sldId id="386" r:id="rId5"/>
    <p:sldId id="382" r:id="rId6"/>
    <p:sldId id="387" r:id="rId7"/>
    <p:sldId id="383" r:id="rId8"/>
    <p:sldId id="388" r:id="rId9"/>
    <p:sldId id="389" r:id="rId10"/>
    <p:sldId id="390" r:id="rId11"/>
    <p:sldId id="376"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55" autoAdjust="0"/>
  </p:normalViewPr>
  <p:slideViewPr>
    <p:cSldViewPr snapToGrid="0">
      <p:cViewPr varScale="1">
        <p:scale>
          <a:sx n="72" d="100"/>
          <a:sy n="72" d="100"/>
        </p:scale>
        <p:origin x="10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a:t>
            </a:r>
            <a:r>
              <a:rPr lang="en-US" dirty="0" err="1"/>
              <a:t>workedd</a:t>
            </a:r>
            <a:r>
              <a:rPr lang="en-US" dirty="0"/>
              <a:t> part time for the 2020 Census, and the federal government paid you a wage of $1,000 per week. Explain how you would contribute to the multiplier effect.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8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hire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4091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Recessions occur when the level of demand for goods and services is less than what is produced when labor is fully employed. The economy is in recession whenever the intersection of AS and AD occurs at a level of output less than that of full potential GDP. Real GDP is often less than potential GDP because producers are unable to sell their output.</a:t>
            </a:r>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0467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AD changes, wages and prices are "sticky" and do not immediately adjust </a:t>
            </a:r>
            <a:r>
              <a:rPr lang="en-US" sz="1200" dirty="0">
                <a:solidFill>
                  <a:schemeClr val="bg1"/>
                </a:solidFill>
              </a:rPr>
              <a:t>to bring the economy back to full employment</a:t>
            </a:r>
            <a:r>
              <a:rPr lang="en-US" dirty="0"/>
              <a:t>. The first reason is the coordination argument, which requires perfect information about the level of lower compensation acceptable to other laborers and market participants. The second reason is that firms often try to avoid wage cuts because they depress morale and lower worker productivity. Prices can be sticky since they involve menu costs</a:t>
            </a:r>
            <a:r>
              <a:rPr lang="en-US" sz="1200" dirty="0">
                <a:solidFill>
                  <a:schemeClr val="bg1"/>
                </a:solidFill>
              </a:rPr>
              <a:t>—like the costs of printing a new set of menus with different prices in a restaurant</a:t>
            </a:r>
            <a:r>
              <a:rPr lang="en-US" dirty="0"/>
              <a:t>. Customers may be confused or unhappy about price changes, especially if the new price is higher than what they were expecting to spend.</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12653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demand shifts left, wages and prices do not immediately decline. This results in an excess supply of labor and an excess supply of goods. Thus, sticky wages and sticky prices, combined with a decrease in demand, cause unemployment and recession.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main Keynesian assumptions in the AD/AS model. First, aggregate demand is important in causing recessions. Second, wages and prices are sticky and do not change immediately.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1200" i="1" dirty="0">
                <a:solidFill>
                  <a:schemeClr val="bg1"/>
                </a:solidFill>
                <a:latin typeface="Calibri" panose="020F0502020204030204" pitchFamily="34" charset="0"/>
                <a:cs typeface="Times New Roman" panose="02020603050405020304" pitchFamily="18" charset="0"/>
              </a:rPr>
              <a:t>AD</a:t>
            </a:r>
            <a:r>
              <a:rPr lang="en-US" sz="1200" dirty="0">
                <a:solidFill>
                  <a:schemeClr val="bg1"/>
                </a:solidFill>
                <a:latin typeface="Calibri" panose="020F0502020204030204" pitchFamily="34" charset="0"/>
                <a:cs typeface="Times New Roman" panose="02020603050405020304" pitchFamily="18" charset="0"/>
              </a:rPr>
              <a:t>. </a:t>
            </a:r>
            <a:r>
              <a:rPr lang="en-US" dirty="0"/>
              <a:t>Leads to a macroeconomic externality, when what happens at the macro level differs from the micro level. All adjustment occurs through real GDP since price level remains constant.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expenditure multiplier describes how a change in spending causes a more-than-proportionate change in GDP. One person’s spending becomes another’s income, leading to additional spending and income. The multiplier operates in both a positive and negative direction.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45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worked part time for the 2020 Census, and the federal government paid you a wage of $1,000 per week. Explain how you would contribute to the multiplier effect.</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2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933B-CD99-47F9-BFE8-F8C7DBB5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D530F-DCFB-4428-98F0-C7C0929E5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4A860-6856-47B4-B68A-98535C5258F5}"/>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02960E41-1975-448A-A8F7-AA3D322D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BAC1-7926-41B9-8CF9-510F96DABC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98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9407-6CCB-4DC1-B503-A736BB942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58677-BB84-49FE-8BB6-7C3E196042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A6CEF-DE6F-4DE2-825A-F87BF99BF896}"/>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91360610-0B10-4F83-85F4-C3F7ACEDC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CBA9-A785-4BCF-B290-9B95C3BD2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82710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FFDDD-85F0-4260-B1BF-F4C4ECCD5F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0FAD7-1FCB-43F7-9B5F-E16932379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F66AF-B65F-4E4E-B694-28813199F877}"/>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292A3651-DA55-43ED-828D-53766547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5F831-79CB-4E81-A7E7-D7A972EA5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076071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E9A-9CDB-44DE-A303-4574BDC0D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54663-4684-4F1C-8395-2C1E55298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82FC-733C-402A-BF7F-6A070162580B}"/>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20A66A76-A017-458B-9B15-E12786261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4129-BB16-4873-9885-3472C7AF6A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539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6CCA-4BC1-4575-8F6D-E4511E10D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312469-A58D-4156-9583-8FA9F6005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6D94D-EB1E-4E9D-AB09-7725182ACBC9}"/>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8BC2A57A-1406-4586-8C88-D8D515E2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60AB3-9A93-4A3F-B41B-4033AC4D1D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144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F80-0C1B-456A-9F1E-AFFEE8F49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29FF7-4779-45DB-9DFF-0BC57013A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0A26D-C34B-462E-8618-2CB99786A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8538C-D1F6-49CD-8F58-C0FB6F9F0CCA}"/>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6" name="Footer Placeholder 5">
            <a:extLst>
              <a:ext uri="{FF2B5EF4-FFF2-40B4-BE49-F238E27FC236}">
                <a16:creationId xmlns:a16="http://schemas.microsoft.com/office/drawing/2014/main" id="{9227DCB2-9E47-4582-BC28-1BA0CE62D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52A5F-96BD-4E4A-8F0C-0367DE6E6B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443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7CD-28CF-4C23-AD13-8E7D371E9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0C6-013F-4DD4-932F-C256B0E7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8E61D-B43D-4CC9-B38F-8E7E6D50D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3C478-DC52-44A1-9DC3-8DC486034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263FB-2758-4309-BD77-EB6AADCD8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17E08-E722-445F-944B-14A80B9E8218}"/>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8" name="Footer Placeholder 7">
            <a:extLst>
              <a:ext uri="{FF2B5EF4-FFF2-40B4-BE49-F238E27FC236}">
                <a16:creationId xmlns:a16="http://schemas.microsoft.com/office/drawing/2014/main" id="{AA596EC7-A853-4B4E-894F-1EEE47442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C6E72-4A17-4166-A402-381269651D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856176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7949-40F3-41FC-B458-F5B591F44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4904C-9057-41D9-A902-DE971FF7FA11}"/>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4" name="Footer Placeholder 3">
            <a:extLst>
              <a:ext uri="{FF2B5EF4-FFF2-40B4-BE49-F238E27FC236}">
                <a16:creationId xmlns:a16="http://schemas.microsoft.com/office/drawing/2014/main" id="{C0CF526A-8824-4154-B052-5C26948B7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CF06-8AF5-4047-836A-C5DE07D4B1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596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63056C-DBFD-4215-A1C2-FC3FE24D39DA}"/>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3" name="Footer Placeholder 2">
            <a:extLst>
              <a:ext uri="{FF2B5EF4-FFF2-40B4-BE49-F238E27FC236}">
                <a16:creationId xmlns:a16="http://schemas.microsoft.com/office/drawing/2014/main" id="{352E9BD0-316E-473C-BAAA-1EF0D7674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C751D-76EF-4C3F-A328-4314118868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3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9E0B-E33D-4A4C-B935-3ECB47DA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66D9C-85CF-43CC-8EAA-38D8486520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7150D-D4A3-437C-BF5B-F98A83A3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16C44-1164-4E98-BEE5-38B7EC8EBEDB}"/>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6" name="Footer Placeholder 5">
            <a:extLst>
              <a:ext uri="{FF2B5EF4-FFF2-40B4-BE49-F238E27FC236}">
                <a16:creationId xmlns:a16="http://schemas.microsoft.com/office/drawing/2014/main" id="{C2729939-A2DF-4908-912F-D483A2CFF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71971-B79C-4494-9FCD-47CEF34D3D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9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69C-6FAE-4704-A1AC-B41DCDD8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FC665-6349-45CB-A824-5BE60DB05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45939-6BBF-4C92-9111-826F9052D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A8DF-8293-4481-AACF-AC22C6760529}"/>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6" name="Footer Placeholder 5">
            <a:extLst>
              <a:ext uri="{FF2B5EF4-FFF2-40B4-BE49-F238E27FC236}">
                <a16:creationId xmlns:a16="http://schemas.microsoft.com/office/drawing/2014/main" id="{0C2D127C-BF5E-48ED-8740-262352088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8507B-C2E7-49E1-81D6-323C0EE479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272284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A6DE0-7EDD-4692-B937-B03472057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E04D4-9815-4174-8A1A-257E30A67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F45C-2DE7-4F41-BC7D-FAD522555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D55C07FC-DBF5-4B58-9E40-84C1253FE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975CF-4091-4766-86FE-BB86B6A25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1859556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Building Blocks of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3868886"/>
            <a:chOff x="542923" y="1736761"/>
            <a:chExt cx="8058154" cy="3868886"/>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8058154" cy="3785652"/>
            </a:xfrm>
            <a:prstGeom prst="rect">
              <a:avLst/>
            </a:prstGeom>
            <a:grpFill/>
          </p:spPr>
          <p:txBody>
            <a:bodyPr wrap="square" rtlCol="0">
              <a:spAutoFit/>
            </a:bodyPr>
            <a:lstStyle/>
            <a:p>
              <a:pPr algn="ctr"/>
              <a:r>
                <a:rPr lang="en-US" sz="2000" dirty="0">
                  <a:solidFill>
                    <a:schemeClr val="bg1"/>
                  </a:solidFill>
                </a:rPr>
                <a:t>Suppose that you worked part time for the 2020 Census, and the federal government paid you a wage of $1,000 per week. Explain how you would contribute to the multiplier effect.</a:t>
              </a:r>
            </a:p>
            <a:p>
              <a:pPr algn="ctr"/>
              <a:endParaRPr lang="en-US" sz="2000" dirty="0">
                <a:solidFill>
                  <a:schemeClr val="bg1"/>
                </a:solidFill>
              </a:endParaRPr>
            </a:p>
            <a:p>
              <a:pPr algn="ctr"/>
              <a:r>
                <a:rPr lang="en-US" sz="2000" i="1" dirty="0">
                  <a:solidFill>
                    <a:schemeClr val="bg1"/>
                  </a:solidFill>
                </a:rPr>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p:txBody>
        </p:sp>
      </p:grpSp>
    </p:spTree>
    <p:extLst>
      <p:ext uri="{BB962C8B-B14F-4D97-AF65-F5344CB8AC3E}">
        <p14:creationId xmlns:p14="http://schemas.microsoft.com/office/powerpoint/2010/main" val="264875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41994"/>
            <a:ext cx="8429626" cy="494432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399034"/>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economics is based on two main building blocks.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is more likely than </a:t>
            </a:r>
            <a:r>
              <a:rPr lang="en-US" sz="2200" kern="0" dirty="0">
                <a:solidFill>
                  <a:prstClr val="white"/>
                </a:solidFill>
                <a:latin typeface="Calibri"/>
                <a:ea typeface="Calibri"/>
                <a:cs typeface="Calibri"/>
                <a:sym typeface="Calibri"/>
              </a:rPr>
              <a:t>aggregate supply</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to be the cause of short-run economic events.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W</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ages and prices are often sticky, leading to labor and supply shortages.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Surpluses cause prices to fall at the micro level, but they do not necessarily do the same at the macro level, resulting in a macroeconomic externality.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economics focuses on explaining why recessions occur and how to best minimize their effects.</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Aggregate demand is not always high enough to incentivize firms to hire workers and reach full employment.</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adjusts very slowly to changes in aggregate demand due to sticky wages and prices.</a:t>
              </a:r>
            </a:p>
          </p:txBody>
        </p:sp>
      </p:grpSp>
    </p:spTree>
    <p:extLst>
      <p:ext uri="{BB962C8B-B14F-4D97-AF65-F5344CB8AC3E}">
        <p14:creationId xmlns:p14="http://schemas.microsoft.com/office/powerpoint/2010/main" val="334561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Role of AD in Recessions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Recessions occur when the level of demand for goods and services is less than what is produced when labor is fully employed.</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is in recession whenever the intersection of AS and AD occurs at a level of output less than that of full potential GDP.</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often less than potential GDP because producers are unable to sell their output.</a:t>
              </a:r>
            </a:p>
          </p:txBody>
        </p:sp>
      </p:grpSp>
    </p:spTree>
    <p:extLst>
      <p:ext uri="{BB962C8B-B14F-4D97-AF65-F5344CB8AC3E}">
        <p14:creationId xmlns:p14="http://schemas.microsoft.com/office/powerpoint/2010/main" val="16509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Wage and Price Stickiness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42657"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AD changes, wages and prices are "sticky" and do not immediately adjust to bring the economy back to full employment.</a:t>
              </a:r>
            </a:p>
          </p:txBody>
        </p:sp>
      </p:grpSp>
      <p:grpSp>
        <p:nvGrpSpPr>
          <p:cNvPr id="20" name="Group 19"/>
          <p:cNvGrpSpPr/>
          <p:nvPr/>
        </p:nvGrpSpPr>
        <p:grpSpPr>
          <a:xfrm>
            <a:off x="2066922" y="2472264"/>
            <a:ext cx="8058154" cy="1074490"/>
            <a:chOff x="542923" y="1736761"/>
            <a:chExt cx="8058154" cy="1074490"/>
          </a:xfrm>
          <a:solidFill>
            <a:srgbClr val="627981"/>
          </a:solidFill>
        </p:grpSpPr>
        <p:sp>
          <p:nvSpPr>
            <p:cNvPr id="21" name="Rectangle 20"/>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reason is the </a:t>
              </a:r>
              <a:r>
                <a:rPr lang="en-US" sz="2000" b="1" dirty="0">
                  <a:solidFill>
                    <a:schemeClr val="bg1"/>
                  </a:solidFill>
                </a:rPr>
                <a:t>coordination argument</a:t>
              </a:r>
              <a:r>
                <a:rPr lang="en-US" sz="2000" dirty="0">
                  <a:solidFill>
                    <a:schemeClr val="bg1"/>
                  </a:solidFill>
                </a:rPr>
                <a:t>, which requires perfect information about the level of lower compensation acceptable to other laborers and market participants.</a:t>
              </a:r>
            </a:p>
          </p:txBody>
        </p:sp>
      </p:grpSp>
      <p:grpSp>
        <p:nvGrpSpPr>
          <p:cNvPr id="23" name="Group 22"/>
          <p:cNvGrpSpPr/>
          <p:nvPr/>
        </p:nvGrpSpPr>
        <p:grpSpPr>
          <a:xfrm>
            <a:off x="2066923" y="3631171"/>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reason is that firms often try to avoid wage cuts because they depress morale and lower worker productivity.</a:t>
              </a:r>
            </a:p>
          </p:txBody>
        </p:sp>
      </p:grpSp>
      <p:grpSp>
        <p:nvGrpSpPr>
          <p:cNvPr id="15" name="Group 14">
            <a:extLst>
              <a:ext uri="{FF2B5EF4-FFF2-40B4-BE49-F238E27FC236}">
                <a16:creationId xmlns:a16="http://schemas.microsoft.com/office/drawing/2014/main" id="{80A564F4-7D7A-4FF1-BC6B-CE7E17C4596D}"/>
              </a:ext>
            </a:extLst>
          </p:cNvPr>
          <p:cNvGrpSpPr/>
          <p:nvPr/>
        </p:nvGrpSpPr>
        <p:grpSpPr>
          <a:xfrm>
            <a:off x="2067180" y="452252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80AE93-44C9-4D0D-8CD0-69A148704B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6BB5E12-BB89-4FB5-8E8F-A5E6CC09A94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can be sticky since they involve </a:t>
              </a:r>
              <a:r>
                <a:rPr lang="en-US" sz="2000" b="1" dirty="0">
                  <a:solidFill>
                    <a:schemeClr val="bg1"/>
                  </a:solidFill>
                </a:rPr>
                <a:t>menu costs</a:t>
              </a:r>
              <a:r>
                <a:rPr lang="en-US" sz="2000" dirty="0">
                  <a:solidFill>
                    <a:schemeClr val="bg1"/>
                  </a:solidFill>
                </a:rPr>
                <a:t>—like the costs of printing a new set of menus with different prices in a restaurant.</a:t>
              </a:r>
            </a:p>
          </p:txBody>
        </p:sp>
      </p:grpSp>
      <p:grpSp>
        <p:nvGrpSpPr>
          <p:cNvPr id="18" name="Group 17">
            <a:extLst>
              <a:ext uri="{FF2B5EF4-FFF2-40B4-BE49-F238E27FC236}">
                <a16:creationId xmlns:a16="http://schemas.microsoft.com/office/drawing/2014/main" id="{8595AD08-C4D7-4059-BFF8-4C39411C76EB}"/>
              </a:ext>
            </a:extLst>
          </p:cNvPr>
          <p:cNvGrpSpPr/>
          <p:nvPr/>
        </p:nvGrpSpPr>
        <p:grpSpPr>
          <a:xfrm>
            <a:off x="2066922" y="541222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99FB2BA-3982-4C06-BC42-C378DA9518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F41E89F-1510-4068-8A87-554AF30059D6}"/>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Customers may be confused or unhappy about price changes, especially if the new price is higher than what they were expecting to spend.</a:t>
              </a:r>
            </a:p>
          </p:txBody>
        </p:sp>
      </p:grpSp>
    </p:spTree>
    <p:extLst>
      <p:ext uri="{BB962C8B-B14F-4D97-AF65-F5344CB8AC3E}">
        <p14:creationId xmlns:p14="http://schemas.microsoft.com/office/powerpoint/2010/main" val="14527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Wage and Price Stickiness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6427B328-41C1-465F-9270-F7EF1F80A8AA}"/>
              </a:ext>
            </a:extLst>
          </p:cNvPr>
          <p:cNvGrpSpPr/>
          <p:nvPr/>
        </p:nvGrpSpPr>
        <p:grpSpPr>
          <a:xfrm>
            <a:off x="1569718" y="1349970"/>
            <a:ext cx="9052501" cy="1129070"/>
            <a:chOff x="542923" y="1736761"/>
            <a:chExt cx="8058154" cy="1389663"/>
          </a:xfrm>
          <a:solidFill>
            <a:srgbClr val="627981"/>
          </a:solidFill>
        </p:grpSpPr>
        <p:sp>
          <p:nvSpPr>
            <p:cNvPr id="9" name="Rectangle 8">
              <a:extLst>
                <a:ext uri="{FF2B5EF4-FFF2-40B4-BE49-F238E27FC236}">
                  <a16:creationId xmlns:a16="http://schemas.microsoft.com/office/drawing/2014/main" id="{62C149A6-2BCC-4FD0-8484-2EA015F289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82DC90D-2599-481B-96DF-32BE1B3BA05C}"/>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When demand shifts left, wages and prices do not immediately decline. This results in an excess supply of labor and an excess supply of goods. Thus, sticky wages and sticky prices, combined with a decrease in demand, cause unemployment and recession.</a:t>
              </a:r>
            </a:p>
          </p:txBody>
        </p:sp>
      </p:grpSp>
      <p:pic>
        <p:nvPicPr>
          <p:cNvPr id="4" name="Picture 3" descr="Two side-by-side graphs that demonstrate sticky wages in the labor market and sticky prices in the goods market.">
            <a:extLst>
              <a:ext uri="{FF2B5EF4-FFF2-40B4-BE49-F238E27FC236}">
                <a16:creationId xmlns:a16="http://schemas.microsoft.com/office/drawing/2014/main" id="{A5FC5EA1-9550-4D5E-8267-0B789F14B550}"/>
              </a:ext>
            </a:extLst>
          </p:cNvPr>
          <p:cNvPicPr>
            <a:picLocks noChangeAspect="1"/>
          </p:cNvPicPr>
          <p:nvPr/>
        </p:nvPicPr>
        <p:blipFill>
          <a:blip r:embed="rId3"/>
          <a:stretch>
            <a:fillRect/>
          </a:stretch>
        </p:blipFill>
        <p:spPr>
          <a:xfrm>
            <a:off x="2315922" y="2639442"/>
            <a:ext cx="7560091" cy="3993490"/>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92639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Keynesian assumptions in the AD/AS model.</a:t>
              </a:r>
            </a:p>
          </p:txBody>
        </p:sp>
      </p:grpSp>
      <p:grpSp>
        <p:nvGrpSpPr>
          <p:cNvPr id="15" name="Group 14">
            <a:extLst>
              <a:ext uri="{FF2B5EF4-FFF2-40B4-BE49-F238E27FC236}">
                <a16:creationId xmlns:a16="http://schemas.microsoft.com/office/drawing/2014/main" id="{E9F0A241-794D-4383-B28C-CFB423595E0C}"/>
              </a:ext>
            </a:extLst>
          </p:cNvPr>
          <p:cNvGrpSpPr/>
          <p:nvPr/>
        </p:nvGrpSpPr>
        <p:grpSpPr>
          <a:xfrm>
            <a:off x="2066922" y="24722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DA65D4-E990-452C-BA31-3368AEE449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F56B265C-4352-40B5-A213-BC74C2577969}"/>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aggregate demand is important in causing recessions.</a:t>
              </a:r>
            </a:p>
          </p:txBody>
        </p:sp>
      </p:grpSp>
      <p:grpSp>
        <p:nvGrpSpPr>
          <p:cNvPr id="18" name="Group 17">
            <a:extLst>
              <a:ext uri="{FF2B5EF4-FFF2-40B4-BE49-F238E27FC236}">
                <a16:creationId xmlns:a16="http://schemas.microsoft.com/office/drawing/2014/main" id="{051D346F-BCC4-4872-9371-B73AFDC40C53}"/>
              </a:ext>
            </a:extLst>
          </p:cNvPr>
          <p:cNvGrpSpPr/>
          <p:nvPr/>
        </p:nvGrpSpPr>
        <p:grpSpPr>
          <a:xfrm>
            <a:off x="2066922" y="335730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Second, wages and prices are sticky and do not change immediately.</a:t>
              </a:r>
            </a:p>
          </p:txBody>
        </p:sp>
      </p:grpSp>
    </p:spTree>
    <p:extLst>
      <p:ext uri="{BB962C8B-B14F-4D97-AF65-F5344CB8AC3E}">
        <p14:creationId xmlns:p14="http://schemas.microsoft.com/office/powerpoint/2010/main" val="35827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084296" y="1657083"/>
            <a:ext cx="3727132" cy="40630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084296" y="185878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7084296" y="320914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7084296" y="4559495"/>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pic>
        <p:nvPicPr>
          <p:cNvPr id="5" name="Picture 4" descr="A graph of sticky wages and prices, so the price level remains constant.">
            <a:extLst>
              <a:ext uri="{FF2B5EF4-FFF2-40B4-BE49-F238E27FC236}">
                <a16:creationId xmlns:a16="http://schemas.microsoft.com/office/drawing/2014/main" id="{25F0D2CF-9D2B-430C-938A-106F1DB94524}"/>
              </a:ext>
            </a:extLst>
          </p:cNvPr>
          <p:cNvPicPr>
            <a:picLocks noChangeAspect="1"/>
          </p:cNvPicPr>
          <p:nvPr/>
        </p:nvPicPr>
        <p:blipFill>
          <a:blip r:embed="rId3"/>
          <a:stretch>
            <a:fillRect/>
          </a:stretch>
        </p:blipFill>
        <p:spPr>
          <a:xfrm>
            <a:off x="1203513" y="1657083"/>
            <a:ext cx="5588604" cy="457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Expenditure Multiplier</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expenditure multiplier </a:t>
              </a:r>
              <a:r>
                <a:rPr lang="en-US" sz="2000" dirty="0">
                  <a:solidFill>
                    <a:schemeClr val="bg1"/>
                  </a:solidFill>
                </a:rPr>
                <a:t>describes how a change in spending causes a more-than-proportionate change in GDP.</a:t>
              </a:r>
            </a:p>
          </p:txBody>
        </p:sp>
      </p:grpSp>
      <p:sp>
        <p:nvSpPr>
          <p:cNvPr id="16" name="Rectangle 15">
            <a:extLst>
              <a:ext uri="{FF2B5EF4-FFF2-40B4-BE49-F238E27FC236}">
                <a16:creationId xmlns:a16="http://schemas.microsoft.com/office/drawing/2014/main" id="{9ADA65D4-E990-452C-BA31-3368AEE4497B}"/>
              </a:ext>
            </a:extLst>
          </p:cNvPr>
          <p:cNvSpPr/>
          <p:nvPr/>
        </p:nvSpPr>
        <p:spPr>
          <a:xfrm>
            <a:off x="4772025" y="2462774"/>
            <a:ext cx="2647950"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18" name="Group 17">
            <a:extLst>
              <a:ext uri="{FF2B5EF4-FFF2-40B4-BE49-F238E27FC236}">
                <a16:creationId xmlns:a16="http://schemas.microsoft.com/office/drawing/2014/main" id="{051D346F-BCC4-4872-9371-B73AFDC40C53}"/>
              </a:ext>
            </a:extLst>
          </p:cNvPr>
          <p:cNvGrpSpPr/>
          <p:nvPr/>
        </p:nvGrpSpPr>
        <p:grpSpPr>
          <a:xfrm>
            <a:off x="2066921" y="3357304"/>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person’s spending becomes another’s income, leading to additional spending and income.</a:t>
              </a:r>
            </a:p>
          </p:txBody>
        </p:sp>
      </p:grpSp>
      <p:graphicFrame>
        <p:nvGraphicFramePr>
          <p:cNvPr id="21" name="Object 20">
            <a:extLst>
              <a:ext uri="{FF2B5EF4-FFF2-40B4-BE49-F238E27FC236}">
                <a16:creationId xmlns:a16="http://schemas.microsoft.com/office/drawing/2014/main" id="{DA16A42B-0BC1-4B9C-9DBB-777B1199D23C}"/>
              </a:ext>
            </a:extLst>
          </p:cNvPr>
          <p:cNvGraphicFramePr>
            <a:graphicFrameLocks noChangeAspect="1"/>
          </p:cNvGraphicFramePr>
          <p:nvPr>
            <p:extLst>
              <p:ext uri="{D42A27DB-BD31-4B8C-83A1-F6EECF244321}">
                <p14:modId xmlns:p14="http://schemas.microsoft.com/office/powerpoint/2010/main" val="3875640771"/>
              </p:ext>
            </p:extLst>
          </p:nvPr>
        </p:nvGraphicFramePr>
        <p:xfrm>
          <a:off x="5338762" y="2454310"/>
          <a:ext cx="1614487" cy="793750"/>
        </p:xfrm>
        <a:graphic>
          <a:graphicData uri="http://schemas.openxmlformats.org/presentationml/2006/ole">
            <mc:AlternateContent xmlns:mc="http://schemas.openxmlformats.org/markup-compatibility/2006">
              <mc:Choice xmlns:v="urn:schemas-microsoft-com:vml" Requires="v">
                <p:oleObj name="Equation" r:id="rId3" imgW="774360" imgH="380880" progId="Equation.DSMT4">
                  <p:embed/>
                </p:oleObj>
              </mc:Choice>
              <mc:Fallback>
                <p:oleObj name="Equation" r:id="rId3" imgW="774360" imgH="380880" progId="Equation.DSMT4">
                  <p:embed/>
                  <p:pic>
                    <p:nvPicPr>
                      <p:cNvPr id="2" name="Object 1">
                        <a:extLst>
                          <a:ext uri="{FF2B5EF4-FFF2-40B4-BE49-F238E27FC236}">
                            <a16:creationId xmlns:a16="http://schemas.microsoft.com/office/drawing/2014/main" id="{4450BB0D-1CF6-44E7-87D0-5F7CBCDBF676}"/>
                          </a:ext>
                        </a:extLst>
                      </p:cNvPr>
                      <p:cNvPicPr/>
                      <p:nvPr/>
                    </p:nvPicPr>
                    <p:blipFill>
                      <a:blip r:embed="rId4"/>
                      <a:stretch>
                        <a:fillRect/>
                      </a:stretch>
                    </p:blipFill>
                    <p:spPr>
                      <a:xfrm>
                        <a:off x="5338762" y="2454310"/>
                        <a:ext cx="1614487" cy="793750"/>
                      </a:xfrm>
                      <a:prstGeom prst="rect">
                        <a:avLst/>
                      </a:prstGeom>
                    </p:spPr>
                  </p:pic>
                </p:oleObj>
              </mc:Fallback>
            </mc:AlternateContent>
          </a:graphicData>
        </a:graphic>
      </p:graphicFrame>
      <p:grpSp>
        <p:nvGrpSpPr>
          <p:cNvPr id="22" name="Group 21">
            <a:extLst>
              <a:ext uri="{FF2B5EF4-FFF2-40B4-BE49-F238E27FC236}">
                <a16:creationId xmlns:a16="http://schemas.microsoft.com/office/drawing/2014/main" id="{CAD9DCF3-FD86-4381-826D-0037C7974B8F}"/>
              </a:ext>
            </a:extLst>
          </p:cNvPr>
          <p:cNvGrpSpPr/>
          <p:nvPr/>
        </p:nvGrpSpPr>
        <p:grpSpPr>
          <a:xfrm>
            <a:off x="2066921" y="4253299"/>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8039E3A3-671C-49E9-A883-33BD4B4AA3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299FC1C-9CAA-4B84-A6E2-B3AF67B9D4BE}"/>
                </a:ext>
              </a:extLst>
            </p:cNvPr>
            <p:cNvSpPr txBox="1"/>
            <p:nvPr/>
          </p:nvSpPr>
          <p:spPr>
            <a:xfrm>
              <a:off x="542922" y="1916011"/>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multiplier operates in both a positive and negative direction.</a:t>
              </a:r>
            </a:p>
          </p:txBody>
        </p:sp>
      </p:grpSp>
    </p:spTree>
    <p:extLst>
      <p:ext uri="{BB962C8B-B14F-4D97-AF65-F5344CB8AC3E}">
        <p14:creationId xmlns:p14="http://schemas.microsoft.com/office/powerpoint/2010/main" val="412134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894" y="1580912"/>
            <a:ext cx="8058182" cy="1053732"/>
            <a:chOff x="542895" y="1736761"/>
            <a:chExt cx="8058182" cy="1053732"/>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895" y="1774830"/>
              <a:ext cx="8058154" cy="1015663"/>
            </a:xfrm>
            <a:prstGeom prst="rect">
              <a:avLst/>
            </a:prstGeom>
            <a:grpFill/>
          </p:spPr>
          <p:txBody>
            <a:bodyPr wrap="square" rtlCol="0">
              <a:spAutoFit/>
            </a:bodyPr>
            <a:lstStyle/>
            <a:p>
              <a:pPr algn="ctr"/>
              <a:r>
                <a:rPr lang="en-US" sz="2000" dirty="0">
                  <a:solidFill>
                    <a:schemeClr val="bg1"/>
                  </a:solidFill>
                </a:rPr>
                <a:t>Suppose that you worked part time for the 2020 Census, and the federal government paid you a wage of $1,000 per week. Explain how you would contribute to the multiplier effect.</a:t>
              </a:r>
            </a:p>
          </p:txBody>
        </p:sp>
      </p:grpSp>
      <p:pic>
        <p:nvPicPr>
          <p:cNvPr id="3" name="Picture 2" descr="A person holding money">
            <a:extLst>
              <a:ext uri="{FF2B5EF4-FFF2-40B4-BE49-F238E27FC236}">
                <a16:creationId xmlns:a16="http://schemas.microsoft.com/office/drawing/2014/main" id="{873B9DE5-7334-47A3-8CB7-43C5BF5BBE81}"/>
              </a:ext>
            </a:extLst>
          </p:cNvPr>
          <p:cNvPicPr>
            <a:picLocks noChangeAspect="1"/>
          </p:cNvPicPr>
          <p:nvPr/>
        </p:nvPicPr>
        <p:blipFill>
          <a:blip r:embed="rId3"/>
          <a:stretch>
            <a:fillRect/>
          </a:stretch>
        </p:blipFill>
        <p:spPr>
          <a:xfrm>
            <a:off x="3454072" y="2956368"/>
            <a:ext cx="5283797" cy="3499658"/>
          </a:xfrm>
          <a:prstGeom prst="rect">
            <a:avLst/>
          </a:prstGeom>
        </p:spPr>
      </p:pic>
    </p:spTree>
    <p:extLst>
      <p:ext uri="{BB962C8B-B14F-4D97-AF65-F5344CB8AC3E}">
        <p14:creationId xmlns:p14="http://schemas.microsoft.com/office/powerpoint/2010/main" val="338750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3025</TotalTime>
  <Words>1499</Words>
  <Application>Microsoft Office PowerPoint</Application>
  <PresentationFormat>Widescreen</PresentationFormat>
  <Paragraphs>110</Paragraphs>
  <Slides>12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Calibri</vt:lpstr>
      <vt:lpstr>Arial</vt:lpstr>
      <vt:lpstr>Century Gothic</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60</cp:revision>
  <dcterms:modified xsi:type="dcterms:W3CDTF">2023-08-07T18:28:11Z</dcterms:modified>
</cp:coreProperties>
</file>