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387" r:id="rId3"/>
    <p:sldId id="394" r:id="rId4"/>
    <p:sldId id="388" r:id="rId5"/>
    <p:sldId id="395" r:id="rId6"/>
    <p:sldId id="390" r:id="rId7"/>
    <p:sldId id="391" r:id="rId8"/>
    <p:sldId id="392" r:id="rId9"/>
    <p:sldId id="393" r:id="rId10"/>
    <p:sldId id="376"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56"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policy argues that economic fluctuations can be controlled by appropriate government responses.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macroeconomics argues that the solution to a recession is expansionary fiscal policy, such as tax cuts that stimulate consumption and investment or direct increases in government spending that would shift the AD curve to the right. Keynes stated that the government should preferably spend money on things like housing, roads, and other amenities. A depression should not be a time to argue about the specifics of government spending programs, but rather a time to pump up AD enough to lift the economy to potential GDP.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3761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the economy is operating above potential GDP, contractionary fiscal policy should be implemented. The result is downward pressure on the price level, mitigating potential inflation, and very little reduction in output. Too little AD brings unemployment, while too much AD brings inflationary pressures.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5496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rPr>
              <a:t>If an economy is in recession, with equilibrium at </a:t>
            </a:r>
            <a:r>
              <a:rPr lang="en-US" sz="1200" i="1" dirty="0">
                <a:solidFill>
                  <a:schemeClr val="bg1"/>
                </a:solidFill>
              </a:rPr>
              <a:t>E</a:t>
            </a:r>
            <a:r>
              <a:rPr lang="en-US" sz="1200" baseline="-25000" dirty="0">
                <a:solidFill>
                  <a:schemeClr val="bg1"/>
                </a:solidFill>
              </a:rPr>
              <a:t>r</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right, from </a:t>
            </a:r>
            <a:r>
              <a:rPr lang="en-US" sz="1200" i="1" dirty="0" err="1">
                <a:solidFill>
                  <a:schemeClr val="bg1"/>
                </a:solidFill>
              </a:rPr>
              <a:t>AD</a:t>
            </a:r>
            <a:r>
              <a:rPr lang="en-US" sz="1200" baseline="-25000" dirty="0" err="1">
                <a:solidFill>
                  <a:schemeClr val="bg1"/>
                </a:solidFill>
              </a:rPr>
              <a:t>r</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 If an economy is experiencing inflationary pressures, with equilibrium at </a:t>
            </a:r>
            <a:r>
              <a:rPr lang="en-US" sz="1200" i="1" dirty="0" err="1">
                <a:solidFill>
                  <a:schemeClr val="bg1"/>
                </a:solidFill>
              </a:rPr>
              <a:t>E</a:t>
            </a:r>
            <a:r>
              <a:rPr lang="en-US" sz="1200" baseline="-25000" dirty="0" err="1">
                <a:solidFill>
                  <a:schemeClr val="bg1"/>
                </a:solidFill>
              </a:rPr>
              <a:t>i</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left, from </a:t>
            </a:r>
            <a:r>
              <a:rPr lang="en-US" sz="1200" i="1" dirty="0" err="1">
                <a:solidFill>
                  <a:schemeClr val="bg1"/>
                </a:solidFill>
              </a:rPr>
              <a:t>AD</a:t>
            </a:r>
            <a:r>
              <a:rPr lang="en-US" sz="1200" baseline="-25000" dirty="0" err="1">
                <a:solidFill>
                  <a:schemeClr val="bg1"/>
                </a:solidFill>
              </a:rPr>
              <a:t>i</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26632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cs typeface="Calibri"/>
                <a:sym typeface="Calibri"/>
              </a:rPr>
              <a:t>Ever since the birth of Keynesian economics in the 1930s, controversy has simmered regarding the role of the government in the economy. After the Great Depression, many people became more aware of vulnerabilities within the market-oriented economic system. Some supporters of Keynesian economics advocated a high degree of government planning in all parts of the economy. Keynes believed that government should ensure overall levels of AD that are sufficient for an economy to reach full employment. This task does not imply that the government should attempt to set prices and wages throughout the economy, nor take over and manage large corporations or entire industries directly.</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70965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Can government economists accurately identify potential GDP?</a:t>
            </a:r>
          </a:p>
          <a:p>
            <a:pPr marL="0" marR="0" indent="0" algn="l" rtl="0">
              <a:lnSpc>
                <a:spcPct val="100000"/>
              </a:lnSpc>
              <a:spcBef>
                <a:spcPts val="0"/>
              </a:spcBef>
              <a:spcAft>
                <a:spcPts val="0"/>
              </a:spcAft>
              <a:buClr>
                <a:srgbClr val="000000"/>
              </a:buClr>
              <a:buSzPts val="1400"/>
              <a:buFont typeface="Arial"/>
              <a:buNone/>
            </a:pPr>
            <a:r>
              <a:rPr lang="en-US" dirty="0"/>
              <a:t>Is an increase in AD better achieved by a tax cut or an increase in government spending?</a:t>
            </a:r>
          </a:p>
          <a:p>
            <a:pPr marL="0" indent="0">
              <a:buFont typeface="Arial" panose="020B0604020202020204" pitchFamily="34" charset="0"/>
              <a:buNone/>
            </a:pPr>
            <a:r>
              <a:rPr lang="en-US" sz="1200" dirty="0">
                <a:solidFill>
                  <a:schemeClr val="bg1"/>
                </a:solidFill>
              </a:rPr>
              <a:t>Given the inevitable delays and uncertainties as the government makes policies into law, is it reasonable to expect that the government can implement Keynesian economics?</a:t>
            </a:r>
          </a:p>
          <a:p>
            <a:pPr marL="0" marR="0" indent="0" algn="l" rtl="0">
              <a:lnSpc>
                <a:spcPct val="100000"/>
              </a:lnSpc>
              <a:spcBef>
                <a:spcPts val="0"/>
              </a:spcBef>
              <a:spcAft>
                <a:spcPts val="0"/>
              </a:spcAft>
              <a:buClr>
                <a:srgbClr val="000000"/>
              </a:buClr>
              <a:buSzPts val="1400"/>
              <a:buFont typeface="Arial"/>
              <a:buNone/>
            </a:pPr>
            <a:r>
              <a:rPr lang="en-US" dirty="0"/>
              <a:t>Is fixing a recession as simple as pumping up aggregate demand?</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174995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119028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a:p>
            <a:pPr marL="0" marR="0" indent="0" algn="l" rtl="0">
              <a:lnSpc>
                <a:spcPct val="100000"/>
              </a:lnSpc>
              <a:spcBef>
                <a:spcPts val="0"/>
              </a:spcBef>
              <a:spcAft>
                <a:spcPts val="0"/>
              </a:spcAft>
              <a:buClr>
                <a:srgbClr val="000000"/>
              </a:buClr>
              <a:buSzPts val="1400"/>
              <a:buFont typeface="Arial"/>
              <a:buNone/>
            </a:pPr>
            <a:endParaRPr lang="en-US" dirty="0"/>
          </a:p>
          <a:p>
            <a:pPr marL="0" marR="0" indent="0" algn="l" rtl="0">
              <a:lnSpc>
                <a:spcPct val="100000"/>
              </a:lnSpc>
              <a:spcBef>
                <a:spcPts val="0"/>
              </a:spcBef>
              <a:spcAft>
                <a:spcPts val="0"/>
              </a:spcAft>
              <a:buClr>
                <a:srgbClr val="000000"/>
              </a:buClr>
              <a:buSzPts val="1400"/>
              <a:buFont typeface="Arial"/>
              <a:buNone/>
            </a:pPr>
            <a:r>
              <a:rPr lang="en-US" dirty="0"/>
              <a:t>An increase in government spending for goods and services is a direct increase in aggregate demand. You would be directly affected by government spending if it resulted in you being hired for a government</a:t>
            </a:r>
          </a:p>
          <a:p>
            <a:pPr marL="0" marR="0" indent="0" algn="l" rtl="0">
              <a:lnSpc>
                <a:spcPct val="100000"/>
              </a:lnSpc>
              <a:spcBef>
                <a:spcPts val="0"/>
              </a:spcBef>
              <a:spcAft>
                <a:spcPts val="0"/>
              </a:spcAft>
              <a:buClr>
                <a:srgbClr val="000000"/>
              </a:buClr>
              <a:buSzPts val="1400"/>
              <a:buFont typeface="Arial"/>
              <a:buNone/>
            </a:pPr>
            <a:r>
              <a:rPr lang="en-US" dirty="0"/>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34876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5AFE-8E4C-422E-9C65-35B148733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F78CF-5E75-44A7-8DD1-68643027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F5C914-CEF8-437B-AD49-1F5175B0A329}"/>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D7D9C14B-BCB3-4163-AB06-BBC5E0746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30A7-6F3E-4937-95DD-5E47F0C58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005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B04D-9CEA-4C83-A4DD-104015D1D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500E9-B430-40BA-AF5B-5747F7167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6FB62-5375-4941-9C86-076A5676DE53}"/>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01671C99-7514-49A4-B97B-4F12365E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6337B-6A3F-4EE1-886E-D8C1381E1E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4560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42504-BAD7-4C89-B8DC-41DEA0126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5699C-FB28-4F5D-BFA8-80DC3E53F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51023-8361-48DD-89A2-55D1ADBF6CFC}"/>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19D60ECA-7E0C-49A0-9C3C-C579862F2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0DE31-2CE1-48D5-872B-5E121BD5E6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195063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AE54-335C-40C2-A4F3-F81F2CD20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8F0AF-3071-4642-81DB-D37AAE8B3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9A09-52AD-4940-AB79-03BF18A4C69C}"/>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E9EEBA57-2D9E-420B-AFA4-D13317F8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3A2C-7080-4743-8242-988E2BF8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44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6507-03F9-4901-A04F-EE81A4228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4DCC7-E21E-445A-A010-46F57F1EF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5B808-5B87-47C7-8D86-088A71AD775F}"/>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837F09B6-BD87-4593-8D85-9B4ACD46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2383C-1429-4C97-9E25-DE5BFE4052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60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2B88-432F-4A69-8BBA-E798006A5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A3D0B-1548-40D1-9FE1-0B1394DA1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9B1AA-D26F-473D-A3E0-F9959A087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3703-2A80-489B-8AA1-94A5C5F88D80}"/>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2DEC19D1-068B-4533-BC01-C151658C7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01CBB-8712-478F-B0ED-6A11698F05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773531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298D-A044-4D1F-AA75-3A8B51788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BDF76-D1AA-42C0-970D-DA0F0D2DE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D1E4-ED7C-4044-9D79-82E29D172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E2109-FE26-4849-AAB7-88618E228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C2A2-76BF-474F-A5EA-BC429102D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76E81-8C5D-4B9B-A946-AA18A43FAB08}"/>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8" name="Footer Placeholder 7">
            <a:extLst>
              <a:ext uri="{FF2B5EF4-FFF2-40B4-BE49-F238E27FC236}">
                <a16:creationId xmlns:a16="http://schemas.microsoft.com/office/drawing/2014/main" id="{D2D5D51A-4418-47F5-9E66-3889B24E5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D086A-EFB8-4F99-80C4-A8D595C23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1415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CE-5C89-4645-A7D9-E45E27CE0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6F7DB-DA04-4388-AD9A-8D8DF107F800}"/>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4" name="Footer Placeholder 3">
            <a:extLst>
              <a:ext uri="{FF2B5EF4-FFF2-40B4-BE49-F238E27FC236}">
                <a16:creationId xmlns:a16="http://schemas.microsoft.com/office/drawing/2014/main" id="{4F383F3A-2754-45A5-8467-23EBB8710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D3176-6FBD-491D-B982-B48F55A29C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145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14A40-5E89-49BC-ACE8-B197509DBB4D}"/>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3" name="Footer Placeholder 2">
            <a:extLst>
              <a:ext uri="{FF2B5EF4-FFF2-40B4-BE49-F238E27FC236}">
                <a16:creationId xmlns:a16="http://schemas.microsoft.com/office/drawing/2014/main" id="{EE715FAA-50DE-46E0-9C8B-C06BB5B37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211A3-8F22-482A-B60F-857B72C18D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810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F437-FC69-49D2-8319-6CBE0CA21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EA035-28D2-42B4-B27C-86526BB7A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886D9-0432-46DF-A875-8686F99BB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2A555-E0FC-4FAD-8953-1683437BF6F1}"/>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73963045-5432-428F-8248-E625ED2DB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8E331-AFFA-4315-B2E9-9A2856841A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88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E008-981F-48B9-8DB7-014B1A9F5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F284-4D65-4882-9D5F-BE60EEB8F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47FDC0-DF60-4A11-9D7C-DDAACF844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9887F-633D-4233-98CE-082B1A33EB33}"/>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8E06DD71-DAB7-47C5-9C70-17295BF55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21F84-8FF9-44ED-BBBA-16DC5CAED2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770013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ED27C-31B4-4993-BF7D-FCC29EBD2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C1DED-8EF2-422D-BDB2-E9C9FAAD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F11E-4AD6-4667-A375-F7A48012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AC28A74A-62AC-4EAB-B8DE-272428AA4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97801-1A95-4454-AB4C-DE078739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305744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186374" y="2309916"/>
            <a:ext cx="9702021"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latin typeface="Century Gothic" panose="020B0502020202020204" pitchFamily="34" charset="0"/>
                <a:cs typeface="Times New Roman" panose="02020603050405020304" pitchFamily="18" charset="0"/>
              </a:rPr>
              <a:t>Keynesian Policy and the Keynesian Perspective on Market Forces</a:t>
            </a:r>
            <a:endParaRPr lang="en-US" dirty="0">
              <a:latin typeface="Century Gothic" panose="020B0502020202020204" pitchFamily="34" charset="0"/>
            </a:endParaRPr>
          </a:p>
        </p:txBody>
      </p:sp>
      <p:cxnSp>
        <p:nvCxnSpPr>
          <p:cNvPr id="51" name="Google Shape;51;p1"/>
          <p:cNvCxnSpPr/>
          <p:nvPr/>
        </p:nvCxnSpPr>
        <p:spPr>
          <a:xfrm>
            <a:off x="3130060" y="539068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290029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690062"/>
            <a:ext cx="7990449" cy="255454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ea typeface="Calibri"/>
                <a:cs typeface="Calibri"/>
                <a:sym typeface="Calibri"/>
              </a:rPr>
              <a:t>The Keynesian solution to a recession is expansionary fiscal policy enacted by the government.</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lang="en-US" sz="2000" dirty="0">
              <a:solidFill>
                <a:prstClr val="white"/>
              </a:solidFill>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The </a:t>
            </a:r>
            <a:r>
              <a:rPr lang="en-US" sz="2000" dirty="0">
                <a:solidFill>
                  <a:prstClr val="white"/>
                </a:solidFill>
                <a:latin typeface="Calibri"/>
                <a:ea typeface="Calibri"/>
                <a:cs typeface="Calibri"/>
                <a:sym typeface="Calibri"/>
              </a:rPr>
              <a:t>Keynesian </a:t>
            </a: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solution to inflationary pressures brought about by the economy operating above potential GDP is contractionary fiscal policy.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cs typeface="Calibri"/>
              </a:rPr>
              <a:t>The full extent of the government’s role in the economy is a subject of debate.</a:t>
            </a:r>
          </a:p>
        </p:txBody>
      </p:sp>
    </p:spTree>
    <p:extLst>
      <p:ext uri="{BB962C8B-B14F-4D97-AF65-F5344CB8AC3E}">
        <p14:creationId xmlns:p14="http://schemas.microsoft.com/office/powerpoint/2010/main" val="51644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5310140"/>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algn="ctr"/>
              <a:r>
                <a:rPr lang="en-US" sz="2000" dirty="0">
                  <a:solidFill>
                    <a:schemeClr val="bg1"/>
                  </a:solidFill>
                </a:rPr>
                <a:t>Keynesian policy argues that economic fluctuations can be controlled by appropriate government responses.</a:t>
              </a:r>
            </a:p>
          </p:txBody>
        </p:sp>
      </p:grpSp>
      <p:pic>
        <p:nvPicPr>
          <p:cNvPr id="1026" name="Picture 2" descr="A black-and-white photograph of John Maynard Keynes.">
            <a:extLst>
              <a:ext uri="{FF2B5EF4-FFF2-40B4-BE49-F238E27FC236}">
                <a16:creationId xmlns:a16="http://schemas.microsoft.com/office/drawing/2014/main" id="{50D0B83B-D5B8-49DF-A580-01CF7EDD7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35" y="1383374"/>
            <a:ext cx="2995129" cy="359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4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389663"/>
            <a:chOff x="542923" y="1736761"/>
            <a:chExt cx="8058154" cy="1389663"/>
          </a:xfrm>
          <a:solidFill>
            <a:srgbClr val="627981"/>
          </a:solidFill>
        </p:grpSpPr>
        <p:sp>
          <p:nvSpPr>
            <p:cNvPr id="9" name="Rectangle 8"/>
            <p:cNvSpPr/>
            <p:nvPr/>
          </p:nvSpPr>
          <p:spPr>
            <a:xfrm>
              <a:off x="542923" y="1736761"/>
              <a:ext cx="8058154" cy="1389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0392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macroeconomics argues that the solution to a recession is </a:t>
              </a:r>
              <a:r>
                <a:rPr lang="en-US" sz="2000" b="1" dirty="0">
                  <a:solidFill>
                    <a:schemeClr val="bg1"/>
                  </a:solidFill>
                </a:rPr>
                <a:t>expansionary fiscal policy</a:t>
              </a:r>
              <a:r>
                <a:rPr lang="en-US" sz="2000" dirty="0">
                  <a:solidFill>
                    <a:schemeClr val="bg1"/>
                  </a:solidFill>
                </a:rPr>
                <a:t>, such as tax cuts that stimulate consumption and investment or direct increases in government spending that would shift the </a:t>
              </a:r>
              <a:r>
                <a:rPr lang="en-US" sz="2000" i="1" dirty="0">
                  <a:solidFill>
                    <a:schemeClr val="bg1"/>
                  </a:solidFill>
                </a:rPr>
                <a:t>AD</a:t>
              </a:r>
              <a:r>
                <a:rPr lang="en-US" sz="2000" dirty="0">
                  <a:solidFill>
                    <a:schemeClr val="bg1"/>
                  </a:solidFill>
                </a:rPr>
                <a:t> curve to the right.</a:t>
              </a:r>
            </a:p>
          </p:txBody>
        </p:sp>
      </p:grpSp>
      <p:grpSp>
        <p:nvGrpSpPr>
          <p:cNvPr id="23" name="Group 22"/>
          <p:cNvGrpSpPr/>
          <p:nvPr/>
        </p:nvGrpSpPr>
        <p:grpSpPr>
          <a:xfrm>
            <a:off x="2066923" y="305130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stated that the government should preferably spend money on things like housing, roads, and other amenities.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3938974"/>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depression should not be a time to argue about the specifics of government spending programs, but rather a time to pump up AD enough to lift the economy to potential GDP.</a:t>
              </a:r>
            </a:p>
          </p:txBody>
        </p:sp>
      </p:grpSp>
    </p:spTree>
    <p:extLst>
      <p:ext uri="{BB962C8B-B14F-4D97-AF65-F5344CB8AC3E}">
        <p14:creationId xmlns:p14="http://schemas.microsoft.com/office/powerpoint/2010/main" val="7078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above potential GDP, </a:t>
              </a:r>
              <a:r>
                <a:rPr lang="en-US" sz="2000" b="1" dirty="0">
                  <a:solidFill>
                    <a:schemeClr val="bg1"/>
                  </a:solidFill>
                </a:rPr>
                <a:t>contractionary fiscal policy</a:t>
              </a:r>
              <a:r>
                <a:rPr lang="en-US" sz="2000" dirty="0">
                  <a:solidFill>
                    <a:schemeClr val="bg1"/>
                  </a:solidFill>
                </a:rPr>
                <a:t> should be implemented.</a:t>
              </a:r>
            </a:p>
          </p:txBody>
        </p:sp>
      </p:grpSp>
      <p:grpSp>
        <p:nvGrpSpPr>
          <p:cNvPr id="20" name="Group 19"/>
          <p:cNvGrpSpPr/>
          <p:nvPr/>
        </p:nvGrpSpPr>
        <p:grpSpPr>
          <a:xfrm>
            <a:off x="2066922" y="2456630"/>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is downward pressure on the price level, mitigating potential inflation, and very little reduction in output.</a:t>
              </a:r>
            </a:p>
          </p:txBody>
        </p:sp>
      </p:grpSp>
      <p:grpSp>
        <p:nvGrpSpPr>
          <p:cNvPr id="23" name="Group 22"/>
          <p:cNvGrpSpPr/>
          <p:nvPr/>
        </p:nvGrpSpPr>
        <p:grpSpPr>
          <a:xfrm>
            <a:off x="2066922" y="333115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Too little AD brings unemployment, while too much AD brings inflationary pressures.</a:t>
              </a:r>
            </a:p>
          </p:txBody>
        </p:sp>
      </p:grpSp>
    </p:spTree>
    <p:extLst>
      <p:ext uri="{BB962C8B-B14F-4D97-AF65-F5344CB8AC3E}">
        <p14:creationId xmlns:p14="http://schemas.microsoft.com/office/powerpoint/2010/main" val="7255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01041" y="1805742"/>
            <a:ext cx="3666961" cy="3867069"/>
            <a:chOff x="542923" y="1736761"/>
            <a:chExt cx="8058154" cy="1044284"/>
          </a:xfrm>
          <a:solidFill>
            <a:srgbClr val="627981"/>
          </a:solidFill>
        </p:grpSpPr>
        <p:sp>
          <p:nvSpPr>
            <p:cNvPr id="9" name="Rectangle 8"/>
            <p:cNvSpPr/>
            <p:nvPr/>
          </p:nvSpPr>
          <p:spPr>
            <a:xfrm>
              <a:off x="542923" y="1736761"/>
              <a:ext cx="8058154" cy="1044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793504" y="1758747"/>
              <a:ext cx="7807571" cy="1022298"/>
            </a:xfrm>
            <a:prstGeom prst="rect">
              <a:avLst/>
            </a:prstGeom>
            <a:grpFill/>
          </p:spPr>
          <p:txBody>
            <a:bodyPr wrap="square" rtlCol="0">
              <a:spAutoFit/>
            </a:bodyPr>
            <a:lstStyle/>
            <a:p>
              <a:r>
                <a:rPr lang="en-US" sz="2000" dirty="0">
                  <a:solidFill>
                    <a:schemeClr val="bg1"/>
                  </a:solidFill>
                </a:rPr>
                <a:t>If an economy is in recession, with equilibrium at </a:t>
              </a:r>
              <a:r>
                <a:rPr lang="en-US" sz="2000" i="1" dirty="0">
                  <a:solidFill>
                    <a:schemeClr val="bg1"/>
                  </a:solidFill>
                </a:rPr>
                <a:t>E</a:t>
              </a:r>
              <a:r>
                <a:rPr lang="en-US" sz="2000" baseline="-25000" dirty="0">
                  <a:solidFill>
                    <a:schemeClr val="bg1"/>
                  </a:solidFill>
                </a:rPr>
                <a:t>r</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right, from </a:t>
              </a:r>
              <a:r>
                <a:rPr lang="en-US" sz="2000" i="1" dirty="0" err="1">
                  <a:solidFill>
                    <a:schemeClr val="bg1"/>
                  </a:solidFill>
                </a:rPr>
                <a:t>AD</a:t>
              </a:r>
              <a:r>
                <a:rPr lang="en-US" sz="2000" baseline="-25000" dirty="0" err="1">
                  <a:solidFill>
                    <a:schemeClr val="bg1"/>
                  </a:solidFill>
                </a:rPr>
                <a:t>r</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 </a:t>
              </a:r>
            </a:p>
            <a:p>
              <a:endParaRPr lang="en-US" sz="2000" dirty="0">
                <a:solidFill>
                  <a:schemeClr val="bg1"/>
                </a:solidFill>
              </a:endParaRPr>
            </a:p>
            <a:p>
              <a:r>
                <a:rPr lang="en-US" sz="2000" dirty="0">
                  <a:solidFill>
                    <a:schemeClr val="bg1"/>
                  </a:solidFill>
                </a:rPr>
                <a:t>If an economy is experiencing inflationary pressures, with equilibrium at </a:t>
              </a:r>
              <a:r>
                <a:rPr lang="en-US" sz="2000" i="1" dirty="0" err="1">
                  <a:solidFill>
                    <a:schemeClr val="bg1"/>
                  </a:solidFill>
                </a:rPr>
                <a:t>E</a:t>
              </a:r>
              <a:r>
                <a:rPr lang="en-US" sz="2000" baseline="-25000" dirty="0" err="1">
                  <a:solidFill>
                    <a:schemeClr val="bg1"/>
                  </a:solidFill>
                </a:rPr>
                <a:t>i</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left, from </a:t>
              </a:r>
              <a:r>
                <a:rPr lang="en-US" sz="2000" i="1" dirty="0" err="1">
                  <a:solidFill>
                    <a:schemeClr val="bg1"/>
                  </a:solidFill>
                </a:rPr>
                <a:t>AD</a:t>
              </a:r>
              <a:r>
                <a:rPr lang="en-US" sz="2000" baseline="-25000" dirty="0" err="1">
                  <a:solidFill>
                    <a:schemeClr val="bg1"/>
                  </a:solidFill>
                </a:rPr>
                <a:t>i</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a:t>
              </a:r>
            </a:p>
          </p:txBody>
        </p:sp>
      </p:grpSp>
      <p:pic>
        <p:nvPicPr>
          <p:cNvPr id="5" name="Picture 4" descr="A graph of Keynesian responses to recession and inflation.">
            <a:extLst>
              <a:ext uri="{FF2B5EF4-FFF2-40B4-BE49-F238E27FC236}">
                <a16:creationId xmlns:a16="http://schemas.microsoft.com/office/drawing/2014/main" id="{E15A85B4-E282-4247-8AAD-5E34C4553586}"/>
              </a:ext>
            </a:extLst>
          </p:cNvPr>
          <p:cNvPicPr>
            <a:picLocks noChangeAspect="1"/>
          </p:cNvPicPr>
          <p:nvPr/>
        </p:nvPicPr>
        <p:blipFill>
          <a:blip r:embed="rId3"/>
          <a:stretch>
            <a:fillRect/>
          </a:stretch>
        </p:blipFill>
        <p:spPr>
          <a:xfrm>
            <a:off x="1567216" y="1383374"/>
            <a:ext cx="5128832" cy="5224630"/>
          </a:xfrm>
          <a:prstGeom prst="rect">
            <a:avLst/>
          </a:prstGeom>
        </p:spPr>
      </p:pic>
    </p:spTree>
    <p:extLst>
      <p:ext uri="{BB962C8B-B14F-4D97-AF65-F5344CB8AC3E}">
        <p14:creationId xmlns:p14="http://schemas.microsoft.com/office/powerpoint/2010/main" val="164842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Keynesian Perspective on Market Forces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 since the birth of Keynesian economics in the 1930s, controversy has simmered regarding the role of the government in the economy.</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the Great Depression, many people became more aware of vulnerabilities within the market-oriented economic system.</a:t>
              </a:r>
            </a:p>
          </p:txBody>
        </p:sp>
      </p:grpSp>
      <p:grpSp>
        <p:nvGrpSpPr>
          <p:cNvPr id="23" name="Group 22"/>
          <p:cNvGrpSpPr/>
          <p:nvPr/>
        </p:nvGrpSpPr>
        <p:grpSpPr>
          <a:xfrm>
            <a:off x="2066922" y="3343082"/>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Keynesian economics advocated a high degree of government planning in all parts of the economy.</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22416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believed that government should ensure overall levels of AD that are sufficient for an economy to reach full employment.</a:t>
              </a:r>
            </a:p>
          </p:txBody>
        </p:sp>
      </p:grpSp>
      <p:grpSp>
        <p:nvGrpSpPr>
          <p:cNvPr id="18" name="Group 17">
            <a:extLst>
              <a:ext uri="{FF2B5EF4-FFF2-40B4-BE49-F238E27FC236}">
                <a16:creationId xmlns:a16="http://schemas.microsoft.com/office/drawing/2014/main" id="{48BB06BD-A044-4F36-92A2-E245489605A2}"/>
              </a:ext>
            </a:extLst>
          </p:cNvPr>
          <p:cNvGrpSpPr/>
          <p:nvPr/>
        </p:nvGrpSpPr>
        <p:grpSpPr>
          <a:xfrm>
            <a:off x="2066922" y="5120750"/>
            <a:ext cx="8058154" cy="1046322"/>
            <a:chOff x="542923" y="1736761"/>
            <a:chExt cx="8058154" cy="1046322"/>
          </a:xfrm>
          <a:solidFill>
            <a:srgbClr val="627981"/>
          </a:solidFill>
        </p:grpSpPr>
        <p:sp>
          <p:nvSpPr>
            <p:cNvPr id="19" name="Rectangle 18">
              <a:extLst>
                <a:ext uri="{FF2B5EF4-FFF2-40B4-BE49-F238E27FC236}">
                  <a16:creationId xmlns:a16="http://schemas.microsoft.com/office/drawing/2014/main" id="{DA6BCFD9-484A-4363-8325-9DEBCEC3A8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B7789FD-6B13-4999-8DA1-E0B1BE1B6E2B}"/>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task does not imply that the government should attempt to set prices and wages throughout the economy, nor take over and manage large corporations or entire industries directly.</a:t>
              </a:r>
            </a:p>
          </p:txBody>
        </p:sp>
      </p:grpSp>
    </p:spTree>
    <p:extLst>
      <p:ext uri="{BB962C8B-B14F-4D97-AF65-F5344CB8AC3E}">
        <p14:creationId xmlns:p14="http://schemas.microsoft.com/office/powerpoint/2010/main" val="32309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Practical Questions about Keynesian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58421" y="194814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Can government economists accurately identify potential GDP?</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an increase in AD better achieved by a tax cut or an increase in government spending?</a:t>
              </a:r>
            </a:p>
          </p:txBody>
        </p:sp>
      </p:grpSp>
      <p:grpSp>
        <p:nvGrpSpPr>
          <p:cNvPr id="23" name="Group 22"/>
          <p:cNvGrpSpPr/>
          <p:nvPr/>
        </p:nvGrpSpPr>
        <p:grpSpPr>
          <a:xfrm>
            <a:off x="2066922" y="3343082"/>
            <a:ext cx="8058154" cy="1046322"/>
            <a:chOff x="542923" y="1736761"/>
            <a:chExt cx="8058154" cy="1046322"/>
          </a:xfrm>
          <a:solidFill>
            <a:srgbClr val="627981"/>
          </a:solidFill>
        </p:grpSpPr>
        <p:sp>
          <p:nvSpPr>
            <p:cNvPr id="24" name="Rectangle 23"/>
            <p:cNvSpPr/>
            <p:nvPr/>
          </p:nvSpPr>
          <p:spPr>
            <a:xfrm>
              <a:off x="542923" y="1736761"/>
              <a:ext cx="8058154" cy="10463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73919" y="1767420"/>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the inevitable delays and uncertainties as the government makes policies into law, is it reasonable to expect that the government can implement Keynesian economics?</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47015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73919" y="1938484"/>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fixing a recession as simple as pumping up aggregate demand?</a:t>
              </a:r>
            </a:p>
          </p:txBody>
        </p:sp>
      </p:grpSp>
    </p:spTree>
    <p:extLst>
      <p:ext uri="{BB962C8B-B14F-4D97-AF65-F5344CB8AC3E}">
        <p14:creationId xmlns:p14="http://schemas.microsoft.com/office/powerpoint/2010/main" val="261657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1938992"/>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p:txBody>
      </p:sp>
      <p:pic>
        <p:nvPicPr>
          <p:cNvPr id="3" name="Picture 2" descr="A downward sloping arrow with numbers in the background">
            <a:extLst>
              <a:ext uri="{FF2B5EF4-FFF2-40B4-BE49-F238E27FC236}">
                <a16:creationId xmlns:a16="http://schemas.microsoft.com/office/drawing/2014/main" id="{BC6426B6-7A30-4827-A0CB-55937F775A4E}"/>
              </a:ext>
            </a:extLst>
          </p:cNvPr>
          <p:cNvPicPr>
            <a:picLocks noChangeAspect="1"/>
          </p:cNvPicPr>
          <p:nvPr/>
        </p:nvPicPr>
        <p:blipFill>
          <a:blip r:embed="rId3"/>
          <a:stretch>
            <a:fillRect/>
          </a:stretch>
        </p:blipFill>
        <p:spPr>
          <a:xfrm>
            <a:off x="3956200" y="3572873"/>
            <a:ext cx="4279599" cy="2946682"/>
          </a:xfrm>
          <a:prstGeom prst="rect">
            <a:avLst/>
          </a:prstGeom>
        </p:spPr>
      </p:pic>
    </p:spTree>
    <p:extLst>
      <p:ext uri="{BB962C8B-B14F-4D97-AF65-F5344CB8AC3E}">
        <p14:creationId xmlns:p14="http://schemas.microsoft.com/office/powerpoint/2010/main" val="2760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5016758"/>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a:p>
            <a:pPr algn="ctr"/>
            <a:r>
              <a:rPr lang="en-US" sz="2000" i="1" dirty="0">
                <a:solidFill>
                  <a:schemeClr val="bg1"/>
                </a:solidFill>
              </a:rPr>
              <a:t>An increase in government spending for goods and services is a direct increase in aggregate demand. You would be directly affected by government spending if it resulted in you being hired for a government</a:t>
            </a:r>
          </a:p>
          <a:p>
            <a:pPr algn="ctr"/>
            <a:r>
              <a:rPr lang="en-US" sz="2000" i="1" dirty="0">
                <a:solidFill>
                  <a:schemeClr val="bg1"/>
                </a:solidFill>
              </a:rPr>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algn="ctr"/>
            <a:endParaRPr lang="en-US" sz="2000" dirty="0">
              <a:solidFill>
                <a:schemeClr val="bg1"/>
              </a:solidFill>
            </a:endParaRPr>
          </a:p>
        </p:txBody>
      </p:sp>
    </p:spTree>
    <p:extLst>
      <p:ext uri="{BB962C8B-B14F-4D97-AF65-F5344CB8AC3E}">
        <p14:creationId xmlns:p14="http://schemas.microsoft.com/office/powerpoint/2010/main" val="91552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TotalTime>
  <Words>1327</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70</cp:revision>
  <dcterms:modified xsi:type="dcterms:W3CDTF">2023-08-07T18:34:01Z</dcterms:modified>
</cp:coreProperties>
</file>