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402" r:id="rId3"/>
    <p:sldId id="403" r:id="rId4"/>
    <p:sldId id="371" r:id="rId5"/>
    <p:sldId id="404" r:id="rId6"/>
    <p:sldId id="405" r:id="rId7"/>
    <p:sldId id="406" r:id="rId8"/>
    <p:sldId id="407" r:id="rId9"/>
    <p:sldId id="378" r:id="rId10"/>
    <p:sldId id="275" r:id="rId11"/>
  </p:sldIdLst>
  <p:sldSz cx="12192000" cy="6858000"/>
  <p:notesSz cx="6858000" cy="9144000"/>
  <p:embeddedFontLst>
    <p:embeddedFont>
      <p:font typeface="Calibri" panose="020F0502020204030204" pitchFamily="34" charset="0"/>
      <p:regular r:id="rId13"/>
      <p:bold r:id="rId14"/>
      <p:italic r:id="rId15"/>
      <p:boldItalic r:id="rId16"/>
    </p:embeddedFont>
    <p:embeddedFont>
      <p:font typeface="Calibri Light" panose="020F0302020204030204" pitchFamily="34" charset="0"/>
      <p:regular r:id="rId17"/>
      <p:italic r:id="rId18"/>
    </p:embeddedFont>
    <p:embeddedFont>
      <p:font typeface="Century Gothic" panose="020B0502020202020204" pitchFamily="34" charset="0"/>
      <p:regular r:id="rId19"/>
      <p:bold r:id="rId20"/>
      <p:italic r:id="rId21"/>
      <p:boldItalic r:id="rId2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1" roundtripDataSignature="AMtx7mgpqKudZmLSWKrr7AFFTErfzhMQcA=="/>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lin Edahl" initials="CE" lastIdx="15" clrIdx="0">
    <p:extLst>
      <p:ext uri="{19B8F6BF-5375-455C-9EA6-DF929625EA0E}">
        <p15:presenceInfo xmlns:p15="http://schemas.microsoft.com/office/powerpoint/2012/main" userId="S::cedahl@hawkeslearning.com::f9c8dab7-bc9e-4aed-a3a5-891b49192fba" providerId="AD"/>
      </p:ext>
    </p:extLst>
  </p:cmAuthor>
  <p:cmAuthor id="2" name="Nathan Mirmow" initials="NM" lastIdx="6" clrIdx="1">
    <p:extLst>
      <p:ext uri="{19B8F6BF-5375-455C-9EA6-DF929625EA0E}">
        <p15:presenceInfo xmlns:p15="http://schemas.microsoft.com/office/powerpoint/2012/main" userId="Nathan Mirmow" providerId="None"/>
      </p:ext>
    </p:extLst>
  </p:cmAuthor>
  <p:cmAuthor id="3" name="Caitlin Coleman" initials="CC" lastIdx="1" clrIdx="2">
    <p:extLst>
      <p:ext uri="{19B8F6BF-5375-455C-9EA6-DF929625EA0E}">
        <p15:presenceInfo xmlns:p15="http://schemas.microsoft.com/office/powerpoint/2012/main" userId="S::cclark@hawkeslearning.com::96f87ca1-0e64-4ae8-8d77-98757b85df0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7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5714" autoAdjust="0"/>
  </p:normalViewPr>
  <p:slideViewPr>
    <p:cSldViewPr snapToGrid="0">
      <p:cViewPr varScale="1">
        <p:scale>
          <a:sx n="95" d="100"/>
          <a:sy n="95" d="100"/>
        </p:scale>
        <p:origin x="115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font" Target="fonts/font9.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font" Target="fonts/font3.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font" Target="fonts/font7.fntdata"/><Relationship Id="rId31"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4" name="Google Shape;4;n"/>
          <p:cNvSpPr txBox="1">
            <a:spLocks noGrp="1"/>
          </p:cNvSpPr>
          <p:nvPr>
            <p:ph type="body" idx="1"/>
          </p:nvPr>
        </p:nvSpPr>
        <p:spPr>
          <a:xfrm>
            <a:off x="914400" y="4343400"/>
            <a:ext cx="50292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
        <p:cNvGrpSpPr/>
        <p:nvPr/>
      </p:nvGrpSpPr>
      <p:grpSpPr>
        <a:xfrm>
          <a:off x="0" y="0"/>
          <a:ext cx="0" cy="0"/>
          <a:chOff x="0" y="0"/>
          <a:chExt cx="0" cy="0"/>
        </a:xfrm>
      </p:grpSpPr>
      <p:sp>
        <p:nvSpPr>
          <p:cNvPr id="46" name="Google Shape;46;p1: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 name="Google Shape;47;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0: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6" name="Google Shape;346;p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Neoclassical economists do not believe government stimulation of AD will have a good outcome. The neoclassical viewpoint holds the economy will correct itself and that a Keynesian stabilization policy will only accelerate the process. </a:t>
            </a:r>
            <a:r>
              <a:rPr lang="en-US" sz="1200" dirty="0">
                <a:solidFill>
                  <a:schemeClr val="bg1"/>
                </a:solidFill>
              </a:rPr>
              <a:t>However, neoclassical economists believe it takes the government months or years to properly adjust to AD changes. Some neoclassical economists even think that the business cycles we observe are due in large part to flawed government policy.</a:t>
            </a:r>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2</a:t>
            </a:fld>
            <a:endParaRPr lang="en-US"/>
          </a:p>
        </p:txBody>
      </p:sp>
    </p:spTree>
    <p:extLst>
      <p:ext uri="{BB962C8B-B14F-4D97-AF65-F5344CB8AC3E}">
        <p14:creationId xmlns:p14="http://schemas.microsoft.com/office/powerpoint/2010/main" val="226249958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upward-sloping short-run aggregate supply (SRAS) curve implies a downward-sloping Phillips curve; thus, there is a tradeoff between inflation and unemployment in the short run. By contrast, a neoclassical long-run aggregate supply (LRAS) curve will imply a vertical shape for the Phillips curve, indicating no long-run tradeoff between inflation and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3</a:t>
            </a:fld>
            <a:endParaRPr lang="en-US"/>
          </a:p>
        </p:txBody>
      </p:sp>
    </p:spTree>
    <p:extLst>
      <p:ext uri="{BB962C8B-B14F-4D97-AF65-F5344CB8AC3E}">
        <p14:creationId xmlns:p14="http://schemas.microsoft.com/office/powerpoint/2010/main" val="556228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r>
              <a:rPr lang="en-US" dirty="0"/>
              <a:t>With a vertical LRAS curve, shifts in AD do not alter output but do lead to changes in price. Because output is unchanged, all unemployment will be due to the natural rate of unemployment.</a:t>
            </a:r>
          </a:p>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5448114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unemployment rate on the long-run Phillips curve will be the natural rate of unemployment. Since the long-run Phillips curve is vertical, the natural rate of unemployment is consistent with all different rates of inflation. Milton Friedman said, "There is always a temporary tradeoff between inflation and unemployment; there is no permanent tradeoff."</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5</a:t>
            </a:fld>
            <a:endParaRPr lang="en-US"/>
          </a:p>
        </p:txBody>
      </p:sp>
    </p:spTree>
    <p:extLst>
      <p:ext uri="{BB962C8B-B14F-4D97-AF65-F5344CB8AC3E}">
        <p14:creationId xmlns:p14="http://schemas.microsoft.com/office/powerpoint/2010/main" val="40355556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Economists divide unemployment into both cyclical unemployment and natural unemployment. Cyclical unemployment results from the business cycle, while the natural rate of unemployment is always present. The neoclassical view minimizes the concern surrounding cyclical unemployment, a short-run occurrence. The neoclassical view of unemployment tends to focus on how the government can adjust public policy to reduce the natural rate of unemployment.</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6</a:t>
            </a:fld>
            <a:endParaRPr lang="en-US"/>
          </a:p>
        </p:txBody>
      </p:sp>
    </p:spTree>
    <p:extLst>
      <p:ext uri="{BB962C8B-B14F-4D97-AF65-F5344CB8AC3E}">
        <p14:creationId xmlns:p14="http://schemas.microsoft.com/office/powerpoint/2010/main" val="33640006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The economy will rebound out of a recession or eventually contract during an expansion because prices and wage rates are flexible. The key policy question for neoclassicals is how to promote growth of potential GDP. Neoclassicals view human capital, physical capital, and technology as the keys to long-run productivity growth. Neoclassicals believe a stable economic environment fosters economic growth, while "fine-tuning" the economy is not as effective.</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7</a:t>
            </a:fld>
            <a:endParaRPr lang="en-US"/>
          </a:p>
        </p:txBody>
      </p:sp>
    </p:spTree>
    <p:extLst>
      <p:ext uri="{BB962C8B-B14F-4D97-AF65-F5344CB8AC3E}">
        <p14:creationId xmlns:p14="http://schemas.microsoft.com/office/powerpoint/2010/main" val="30567993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indent="0"/>
            <a:r>
              <a:rPr lang="en-US" dirty="0"/>
              <a:t>Neoclassical economists believe that it is more important to put an economy’s interest on long-term growth than on fighting recessions. Since economic growth depends on the growth rate of long-term productivity, explain specific ways in which you would promote long-run economic growth in today’s economy.</a:t>
            </a:r>
          </a:p>
          <a:p>
            <a:pPr marL="0" indent="0"/>
            <a:endParaRPr lang="en-US" dirty="0"/>
          </a:p>
          <a:p>
            <a:pPr marL="0" indent="0"/>
            <a:endParaRPr lang="en-US" dirty="0"/>
          </a:p>
          <a:p>
            <a:pPr marL="0" indent="0"/>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AA2198-EFCA-463F-809F-7E29D1BADD53}" type="slidenum">
              <a:rPr lang="en-US" smtClean="0"/>
              <a:t>8</a:t>
            </a:fld>
            <a:endParaRPr lang="en-US"/>
          </a:p>
        </p:txBody>
      </p:sp>
    </p:spTree>
    <p:extLst>
      <p:ext uri="{BB962C8B-B14F-4D97-AF65-F5344CB8AC3E}">
        <p14:creationId xmlns:p14="http://schemas.microsoft.com/office/powerpoint/2010/main" val="4246672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
        <p:cNvGrpSpPr/>
        <p:nvPr/>
      </p:nvGrpSpPr>
      <p:grpSpPr>
        <a:xfrm>
          <a:off x="0" y="0"/>
          <a:ext cx="0" cy="0"/>
          <a:chOff x="0" y="0"/>
          <a:chExt cx="0" cy="0"/>
        </a:xfrm>
      </p:grpSpPr>
      <p:sp>
        <p:nvSpPr>
          <p:cNvPr id="64" name="Google Shape;64;p3:notes"/>
          <p:cNvSpPr txBox="1">
            <a:spLocks noGrp="1"/>
          </p:cNvSpPr>
          <p:nvPr>
            <p:ph type="body" idx="1"/>
          </p:nvPr>
        </p:nvSpPr>
        <p:spPr>
          <a:xfrm>
            <a:off x="914400" y="4343400"/>
            <a:ext cx="50292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5" name="Google Shape;65;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5614774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817A66-A846-4382-8E49-6F454D3C23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C6947F-32A8-44C7-90DC-88F15DA1DAB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18CB231-8374-4355-A8F0-2D172F160068}"/>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C68266CD-4D28-4566-922F-84110C45C2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3CA8774-BEBE-4A96-B0B0-849AE02DF42A}"/>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374097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2F86E2-B784-4E72-8508-25024216E4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A73A9A3-DEEB-43F5-911E-D494DDAA714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0443C95-DB89-4FA9-9506-620C9CA7A207}"/>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8F851910-5611-4A32-96E0-A0C2DF04F8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528C03-DA77-4705-8B7A-42AF725633A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848401590"/>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C87755E-9C34-4CFC-91B6-19568E7747E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1CEEBA1-EF3A-4179-A0A5-41E867FCCD3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3E09A38-D6D1-42BB-B9B7-D475C576FD78}"/>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C3D5888C-8AFE-42E2-9016-30EEA4FC5E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73619FF-71A6-414B-AEB3-5248E31A2589}"/>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775182786"/>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A50D9A-D81B-481F-90ED-00443801AC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6939D04-4970-438E-88C5-F6956449BF4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C97FDB-BD6A-49BE-A1A5-6D681DE3E6FF}"/>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3C9CE954-071E-4359-A9D6-45D57269EF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0EF5B5-9E6C-4ECE-B7CD-B80E5EB42A1E}"/>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035819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6F547A-11BB-40D9-8A10-19509EE2513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8201823-F12C-4FFD-979B-94957FA38F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EA04ADF-4BDC-4C90-AB4A-4228843D9D21}"/>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9A9E6CD2-6B85-4F02-BD52-74E049FABEA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10913C2-BB36-4FF4-92A6-EFD611BF6B9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0254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765919-0FC4-44B7-9C12-6DD641625D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BB6D454-80C2-40F5-8ABC-9E8D294BC4B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A9B5185-4C81-4B94-BDFA-ABBA49F2787D}"/>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7A38630-463B-418B-AE19-FA2C2749F636}"/>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6" name="Footer Placeholder 5">
            <a:extLst>
              <a:ext uri="{FF2B5EF4-FFF2-40B4-BE49-F238E27FC236}">
                <a16:creationId xmlns:a16="http://schemas.microsoft.com/office/drawing/2014/main" id="{7A607261-2673-49AC-BF12-27AB8AA406C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6D974F-3ECA-4ECE-9E34-33FACFE94151}"/>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6823413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68F816-5DBB-4DF9-A8E7-FCF00CCF972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68E1855-AB51-4B15-94FE-73CFDC03D96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457729B-6FEF-465F-8B22-173983CFEA5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BE6C3C6-1919-4E61-B297-2A2328DE92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0E1EA8-F928-411C-8ED4-BE71FEF8665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13538A4-3D07-4B09-BD9C-09404ECDE67A}"/>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8" name="Footer Placeholder 7">
            <a:extLst>
              <a:ext uri="{FF2B5EF4-FFF2-40B4-BE49-F238E27FC236}">
                <a16:creationId xmlns:a16="http://schemas.microsoft.com/office/drawing/2014/main" id="{7742F750-3C62-4000-8B53-C865D739F5F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40466C6-5F2F-40FA-BD06-B7B3495A1E90}"/>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3575344270"/>
      </p:ext>
    </p:extLst>
  </p:cSld>
  <p:clrMapOvr>
    <a:masterClrMapping/>
  </p:clrMapOvr>
  <p:hf sldNum="0"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4E5854-BD99-42B7-BF8C-AE07275EC44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022503A-4600-45A2-921B-F6B5B48B0220}"/>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4" name="Footer Placeholder 3">
            <a:extLst>
              <a:ext uri="{FF2B5EF4-FFF2-40B4-BE49-F238E27FC236}">
                <a16:creationId xmlns:a16="http://schemas.microsoft.com/office/drawing/2014/main" id="{B2D0E888-E0F3-4C2A-8E6C-CCC4801103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7747066-571A-4A27-9C86-74FA33158355}"/>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205670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807EB4-B43A-484F-ADF6-DAA456FF8A30}"/>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3" name="Footer Placeholder 2">
            <a:extLst>
              <a:ext uri="{FF2B5EF4-FFF2-40B4-BE49-F238E27FC236}">
                <a16:creationId xmlns:a16="http://schemas.microsoft.com/office/drawing/2014/main" id="{A82AD51E-97FE-4E86-8DEC-035743DE787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37C5D64-163B-436D-8A0A-AC61A7EED3B3}"/>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96886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A70227-A676-478E-8DBC-6FA7F7157AD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CC8DA5-2DB2-4FBE-8A77-23CE2F9661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FA683C6-B6CB-42D9-A6BE-17345B0EED0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D1A1BB8-2391-4D76-8A8E-E8CB1C50B09C}"/>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6" name="Footer Placeholder 5">
            <a:extLst>
              <a:ext uri="{FF2B5EF4-FFF2-40B4-BE49-F238E27FC236}">
                <a16:creationId xmlns:a16="http://schemas.microsoft.com/office/drawing/2014/main" id="{EB8A6CE9-78B5-4511-BD79-034319C2F6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88CFD2-99FC-4CD7-8FE7-F0C320DAD5D2}"/>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12740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D28978-3F59-444E-AA0C-CF1AFACF561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F425F2D-9E10-4570-8FEF-5D8A2618D1F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0455CA5-BD6F-4B65-A8F6-F342CDC668A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00F748B-9198-4B9A-81F4-229ED3C1E11B}"/>
              </a:ext>
            </a:extLst>
          </p:cNvPr>
          <p:cNvSpPr>
            <a:spLocks noGrp="1"/>
          </p:cNvSpPr>
          <p:nvPr>
            <p:ph type="dt" sz="half" idx="10"/>
          </p:nvPr>
        </p:nvSpPr>
        <p:spPr/>
        <p:txBody>
          <a:bodyPr/>
          <a:lstStyle/>
          <a:p>
            <a:fld id="{CA92E6EF-4309-4D62-A98E-6750D87B9C8C}" type="datetimeFigureOut">
              <a:rPr lang="en-US" smtClean="0"/>
              <a:t>8/7/2023</a:t>
            </a:fld>
            <a:endParaRPr lang="en-US"/>
          </a:p>
        </p:txBody>
      </p:sp>
      <p:sp>
        <p:nvSpPr>
          <p:cNvPr id="6" name="Footer Placeholder 5">
            <a:extLst>
              <a:ext uri="{FF2B5EF4-FFF2-40B4-BE49-F238E27FC236}">
                <a16:creationId xmlns:a16="http://schemas.microsoft.com/office/drawing/2014/main" id="{C1E553E3-601F-4EC5-A367-5F03A968DB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E11E888-08AE-4530-AB22-D2B4107BCF14}"/>
              </a:ext>
            </a:extLst>
          </p:cNvPr>
          <p:cNvSpPr>
            <a:spLocks noGrp="1"/>
          </p:cNvSpPr>
          <p:nvPr>
            <p:ph type="sldNum" sz="quarter" idx="12"/>
          </p:nvPr>
        </p:nvSpPr>
        <p:spPr/>
        <p:txBody>
          <a:body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2348117856"/>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BD3638-1FA6-4CC4-9A51-1F58DD06C9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C9569C8-F6DA-44AB-B436-392317049A1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55A8CB-8B00-4C9A-A0AF-BE6D542E72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A92E6EF-4309-4D62-A98E-6750D87B9C8C}" type="datetimeFigureOut">
              <a:rPr lang="en-US" smtClean="0"/>
              <a:t>8/7/2023</a:t>
            </a:fld>
            <a:endParaRPr lang="en-US"/>
          </a:p>
        </p:txBody>
      </p:sp>
      <p:sp>
        <p:nvSpPr>
          <p:cNvPr id="5" name="Footer Placeholder 4">
            <a:extLst>
              <a:ext uri="{FF2B5EF4-FFF2-40B4-BE49-F238E27FC236}">
                <a16:creationId xmlns:a16="http://schemas.microsoft.com/office/drawing/2014/main" id="{CE8E2BD9-A79A-4BA9-8096-8600570BEB3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59EA55F-7B35-4E5F-8D30-66FC5C90917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lvl="0" indent="0" algn="r" rtl="0">
              <a:spcBef>
                <a:spcPts val="0"/>
              </a:spcBef>
              <a:spcAft>
                <a:spcPts val="0"/>
              </a:spcAft>
              <a:buNone/>
            </a:pPr>
            <a:fld id="{00000000-1234-1234-1234-123412341234}" type="slidenum">
              <a:rPr lang="en-US" smtClean="0"/>
              <a:t>‹#›</a:t>
            </a:fld>
            <a:endParaRPr lang="en-US" sz="1400">
              <a:solidFill>
                <a:srgbClr val="000000"/>
              </a:solidFill>
              <a:latin typeface="Arial"/>
              <a:ea typeface="Arial"/>
              <a:cs typeface="Arial"/>
              <a:sym typeface="Arial"/>
            </a:endParaRPr>
          </a:p>
        </p:txBody>
      </p:sp>
    </p:spTree>
    <p:extLst>
      <p:ext uri="{BB962C8B-B14F-4D97-AF65-F5344CB8AC3E}">
        <p14:creationId xmlns:p14="http://schemas.microsoft.com/office/powerpoint/2010/main" val="4146934294"/>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8"/>
        <p:cNvGrpSpPr/>
        <p:nvPr/>
      </p:nvGrpSpPr>
      <p:grpSpPr>
        <a:xfrm>
          <a:off x="0" y="0"/>
          <a:ext cx="0" cy="0"/>
          <a:chOff x="0" y="0"/>
          <a:chExt cx="0" cy="0"/>
        </a:xfrm>
      </p:grpSpPr>
      <p:sp>
        <p:nvSpPr>
          <p:cNvPr id="49" name="Google Shape;49;p1"/>
          <p:cNvSpPr/>
          <p:nvPr/>
        </p:nvSpPr>
        <p:spPr>
          <a:xfrm>
            <a:off x="0" y="0"/>
            <a:ext cx="12192000" cy="1194957"/>
          </a:xfrm>
          <a:prstGeom prst="rect">
            <a:avLst/>
          </a:prstGeom>
          <a:solidFill>
            <a:srgbClr val="5A7E83"/>
          </a:solidFill>
          <a:ln>
            <a:noFill/>
          </a:ln>
        </p:spPr>
        <p:txBody>
          <a:bodyPr spcFirstLastPara="1" wrap="square" lIns="45700" tIns="45700" rIns="45700" bIns="45700" anchor="ctr" anchorCtr="0">
            <a:noAutofit/>
          </a:bodyPr>
          <a:lstStyle/>
          <a:p>
            <a:pPr marL="0" marR="0" lvl="0" indent="0" algn="ctr" rtl="0">
              <a:lnSpc>
                <a:spcPct val="100000"/>
              </a:lnSpc>
              <a:spcBef>
                <a:spcPts val="0"/>
              </a:spcBef>
              <a:spcAft>
                <a:spcPts val="0"/>
              </a:spcAft>
              <a:buClr>
                <a:srgbClr val="404040"/>
              </a:buClr>
              <a:buSzPts val="1800"/>
              <a:buFont typeface="Calibri"/>
              <a:buNone/>
            </a:pPr>
            <a:endParaRPr sz="1800" b="0" i="0" u="none" strike="noStrike" cap="none">
              <a:solidFill>
                <a:srgbClr val="404040"/>
              </a:solidFill>
              <a:latin typeface="Calibri"/>
              <a:ea typeface="Calibri"/>
              <a:cs typeface="Calibri"/>
              <a:sym typeface="Calibri"/>
            </a:endParaRPr>
          </a:p>
        </p:txBody>
      </p:sp>
      <p:sp>
        <p:nvSpPr>
          <p:cNvPr id="50" name="Google Shape;50;p1"/>
          <p:cNvSpPr txBox="1"/>
          <p:nvPr/>
        </p:nvSpPr>
        <p:spPr>
          <a:xfrm>
            <a:off x="1569719" y="2081740"/>
            <a:ext cx="9052562" cy="2862282"/>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6000"/>
              <a:buFont typeface="Century Gothic"/>
              <a:buNone/>
            </a:pPr>
            <a:r>
              <a:rPr lang="en-US" sz="6000" b="0" i="0" u="none" strike="noStrike" cap="none" dirty="0">
                <a:solidFill>
                  <a:srgbClr val="000000"/>
                </a:solidFill>
                <a:latin typeface="Century Gothic"/>
                <a:ea typeface="Century Gothic"/>
                <a:cs typeface="Century Gothic"/>
                <a:sym typeface="Century Gothic"/>
              </a:rPr>
              <a:t>The Policy Implications of the Neoclassical Perspective</a:t>
            </a:r>
            <a:endParaRPr lang="en-US" dirty="0"/>
          </a:p>
        </p:txBody>
      </p:sp>
      <p:cxnSp>
        <p:nvCxnSpPr>
          <p:cNvPr id="51" name="Google Shape;51;p1"/>
          <p:cNvCxnSpPr/>
          <p:nvPr/>
        </p:nvCxnSpPr>
        <p:spPr>
          <a:xfrm>
            <a:off x="3071445" y="4944021"/>
            <a:ext cx="5931879" cy="1"/>
          </a:xfrm>
          <a:prstGeom prst="straightConnector1">
            <a:avLst/>
          </a:prstGeom>
          <a:noFill/>
          <a:ln w="9525" cap="flat" cmpd="sng">
            <a:solidFill>
              <a:srgbClr val="000000"/>
            </a:solidFill>
            <a:prstDash val="solid"/>
            <a:miter lim="8000"/>
            <a:headEnd type="none" w="sm" len="sm"/>
            <a:tailEnd type="none" w="sm" len="sm"/>
          </a:ln>
        </p:spPr>
      </p:cxnSp>
      <p:sp>
        <p:nvSpPr>
          <p:cNvPr id="52" name="Google Shape;52;p1"/>
          <p:cNvSpPr txBox="1"/>
          <p:nvPr/>
        </p:nvSpPr>
        <p:spPr>
          <a:xfrm>
            <a:off x="481647" y="320477"/>
            <a:ext cx="3565363" cy="561341"/>
          </a:xfrm>
          <a:prstGeom prst="rect">
            <a:avLst/>
          </a:prstGeom>
          <a:solidFill>
            <a:srgbClr val="5A7E83"/>
          </a:solid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53" name="Google Shape;53;p1"/>
          <p:cNvCxnSpPr/>
          <p:nvPr/>
        </p:nvCxnSpPr>
        <p:spPr>
          <a:xfrm>
            <a:off x="3071446" y="2091430"/>
            <a:ext cx="5931879" cy="1"/>
          </a:xfrm>
          <a:prstGeom prst="straightConnector1">
            <a:avLst/>
          </a:prstGeom>
          <a:noFill/>
          <a:ln w="9525" cap="flat" cmpd="sng">
            <a:solidFill>
              <a:srgbClr val="000000"/>
            </a:solidFill>
            <a:prstDash val="solid"/>
            <a:miter lim="8000"/>
            <a:headEnd type="none" w="sm" len="sm"/>
            <a:tailEnd type="none" w="sm" len="sm"/>
          </a:ln>
        </p:spPr>
      </p:cxn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5A7E83"/>
        </a:solidFill>
        <a:effectLst/>
      </p:bgPr>
    </p:bg>
    <p:spTree>
      <p:nvGrpSpPr>
        <p:cNvPr id="1" name="Shape 347"/>
        <p:cNvGrpSpPr/>
        <p:nvPr/>
      </p:nvGrpSpPr>
      <p:grpSpPr>
        <a:xfrm>
          <a:off x="0" y="0"/>
          <a:ext cx="0" cy="0"/>
          <a:chOff x="0" y="0"/>
          <a:chExt cx="0" cy="0"/>
        </a:xfrm>
      </p:grpSpPr>
      <p:cxnSp>
        <p:nvCxnSpPr>
          <p:cNvPr id="348" name="Google Shape;348;p20"/>
          <p:cNvCxnSpPr/>
          <p:nvPr/>
        </p:nvCxnSpPr>
        <p:spPr>
          <a:xfrm>
            <a:off x="1859169" y="2729726"/>
            <a:ext cx="8429626" cy="1"/>
          </a:xfrm>
          <a:prstGeom prst="straightConnector1">
            <a:avLst/>
          </a:prstGeom>
          <a:noFill/>
          <a:ln w="12700" cap="flat" cmpd="sng">
            <a:solidFill>
              <a:srgbClr val="FFFFFF"/>
            </a:solidFill>
            <a:prstDash val="solid"/>
            <a:miter lim="8000"/>
            <a:headEnd type="none" w="sm" len="sm"/>
            <a:tailEnd type="none" w="sm" len="sm"/>
          </a:ln>
        </p:spPr>
      </p:cxnSp>
      <p:sp>
        <p:nvSpPr>
          <p:cNvPr id="349" name="Google Shape;349;p20"/>
          <p:cNvSpPr txBox="1"/>
          <p:nvPr/>
        </p:nvSpPr>
        <p:spPr>
          <a:xfrm>
            <a:off x="1569719" y="1410227"/>
            <a:ext cx="9052562" cy="1209041"/>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FFFFFF"/>
              </a:buClr>
              <a:buSzPts val="7200"/>
              <a:buFont typeface="Century Gothic"/>
              <a:buNone/>
            </a:pPr>
            <a:r>
              <a:rPr lang="en-US" sz="7200" b="1" i="0" u="none" strike="noStrike" cap="none">
                <a:solidFill>
                  <a:srgbClr val="FFFFFF"/>
                </a:solidFill>
                <a:latin typeface="Century Gothic"/>
                <a:ea typeface="Century Gothic"/>
                <a:cs typeface="Century Gothic"/>
                <a:sym typeface="Century Gothic"/>
              </a:rPr>
              <a:t>HAWKES</a:t>
            </a:r>
            <a:r>
              <a:rPr lang="en-US" sz="7200" b="0" i="0" u="none" strike="noStrike" cap="none">
                <a:solidFill>
                  <a:srgbClr val="FFFFFF"/>
                </a:solidFill>
                <a:latin typeface="Century Gothic"/>
                <a:ea typeface="Century Gothic"/>
                <a:cs typeface="Century Gothic"/>
                <a:sym typeface="Century Gothic"/>
              </a:rPr>
              <a:t> LEARNING</a:t>
            </a:r>
            <a:endParaRPr/>
          </a:p>
        </p:txBody>
      </p:sp>
      <p:pic>
        <p:nvPicPr>
          <p:cNvPr id="350" name="Google Shape;350;p20" descr="Picture 5"/>
          <p:cNvPicPr preferRelativeResize="0"/>
          <p:nvPr/>
        </p:nvPicPr>
        <p:blipFill rotWithShape="1">
          <a:blip r:embed="rId3">
            <a:alphaModFix/>
          </a:blip>
          <a:srcRect/>
          <a:stretch/>
        </p:blipFill>
        <p:spPr>
          <a:xfrm>
            <a:off x="3281107" y="3050910"/>
            <a:ext cx="609601" cy="609601"/>
          </a:xfrm>
          <a:prstGeom prst="rect">
            <a:avLst/>
          </a:prstGeom>
          <a:noFill/>
          <a:ln>
            <a:noFill/>
          </a:ln>
        </p:spPr>
      </p:pic>
      <p:pic>
        <p:nvPicPr>
          <p:cNvPr id="351" name="Google Shape;351;p20" descr="Picture 6"/>
          <p:cNvPicPr preferRelativeResize="0"/>
          <p:nvPr/>
        </p:nvPicPr>
        <p:blipFill rotWithShape="1">
          <a:blip r:embed="rId4">
            <a:alphaModFix/>
          </a:blip>
          <a:srcRect/>
          <a:stretch/>
        </p:blipFill>
        <p:spPr>
          <a:xfrm>
            <a:off x="4666179" y="3050910"/>
            <a:ext cx="609601" cy="609601"/>
          </a:xfrm>
          <a:prstGeom prst="rect">
            <a:avLst/>
          </a:prstGeom>
          <a:noFill/>
          <a:ln>
            <a:noFill/>
          </a:ln>
        </p:spPr>
      </p:pic>
      <p:pic>
        <p:nvPicPr>
          <p:cNvPr id="352" name="Google Shape;352;p20" descr="Picture 7"/>
          <p:cNvPicPr preferRelativeResize="0"/>
          <p:nvPr/>
        </p:nvPicPr>
        <p:blipFill rotWithShape="1">
          <a:blip r:embed="rId5">
            <a:alphaModFix/>
          </a:blip>
          <a:srcRect/>
          <a:stretch/>
        </p:blipFill>
        <p:spPr>
          <a:xfrm>
            <a:off x="6217122" y="3050910"/>
            <a:ext cx="609601" cy="609601"/>
          </a:xfrm>
          <a:prstGeom prst="rect">
            <a:avLst/>
          </a:prstGeom>
          <a:noFill/>
          <a:ln>
            <a:noFill/>
          </a:ln>
        </p:spPr>
      </p:pic>
      <p:pic>
        <p:nvPicPr>
          <p:cNvPr id="353" name="Google Shape;353;p20" descr="Picture 8"/>
          <p:cNvPicPr preferRelativeResize="0"/>
          <p:nvPr/>
        </p:nvPicPr>
        <p:blipFill rotWithShape="1">
          <a:blip r:embed="rId6">
            <a:alphaModFix/>
          </a:blip>
          <a:srcRect/>
          <a:stretch/>
        </p:blipFill>
        <p:spPr>
          <a:xfrm>
            <a:off x="7768065" y="3050910"/>
            <a:ext cx="609601" cy="609601"/>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Neoclassical Viewpoints and Policy</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 economists do not believe government stimulation of AD will have a good outcome.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viewpoint holds the economy will correct itself and that a Keynesian stabilization policy will only accelerate the process.</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However, neoclassical economists believe it takes the government months or years to properly adjust to AD changes.</a:t>
              </a:r>
            </a:p>
          </p:txBody>
        </p:sp>
      </p:grpSp>
      <p:grpSp>
        <p:nvGrpSpPr>
          <p:cNvPr id="15" name="Group 14">
            <a:extLst>
              <a:ext uri="{FF2B5EF4-FFF2-40B4-BE49-F238E27FC236}">
                <a16:creationId xmlns:a16="http://schemas.microsoft.com/office/drawing/2014/main" id="{ED8D22F9-2E1C-496D-B3E7-F01441966AA3}"/>
              </a:ext>
            </a:extLst>
          </p:cNvPr>
          <p:cNvGrpSpPr/>
          <p:nvPr/>
        </p:nvGrpSpPr>
        <p:grpSpPr>
          <a:xfrm>
            <a:off x="2066922" y="4225182"/>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9EB5BE34-1E3A-4EBB-86FE-56DF916A9705}"/>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BAB78153-41E3-4DCA-9A58-BDC80C635DC9}"/>
                </a:ext>
              </a:extLst>
            </p:cNvPr>
            <p:cNvSpPr txBox="1"/>
            <p:nvPr/>
          </p:nvSpPr>
          <p:spPr>
            <a:xfrm>
              <a:off x="542923" y="1773004"/>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Some neoclassical economists even think that the business cycles we observe are due in large part to flawed government policy.</a:t>
              </a:r>
            </a:p>
          </p:txBody>
        </p:sp>
      </p:grpSp>
    </p:spTree>
    <p:extLst>
      <p:ext uri="{BB962C8B-B14F-4D97-AF65-F5344CB8AC3E}">
        <p14:creationId xmlns:p14="http://schemas.microsoft.com/office/powerpoint/2010/main" val="4691046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1081887"/>
            <a:chOff x="542923" y="1736761"/>
            <a:chExt cx="8058154" cy="1081887"/>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upward-sloping short-run aggregate supply (</a:t>
              </a:r>
              <a:r>
                <a:rPr lang="en-US" sz="2000" i="1" dirty="0">
                  <a:solidFill>
                    <a:schemeClr val="bg1"/>
                  </a:solidFill>
                </a:rPr>
                <a:t>SRAS</a:t>
              </a:r>
              <a:r>
                <a:rPr lang="en-US" sz="2000" dirty="0">
                  <a:solidFill>
                    <a:schemeClr val="bg1"/>
                  </a:solidFill>
                </a:rPr>
                <a:t>) curve implies a downward-sloping Phillips curve; thus, there is a tradeoff between inflation and unemployment in the short run.</a:t>
              </a:r>
            </a:p>
          </p:txBody>
        </p:sp>
      </p:grpSp>
      <p:grpSp>
        <p:nvGrpSpPr>
          <p:cNvPr id="20" name="Group 19"/>
          <p:cNvGrpSpPr/>
          <p:nvPr/>
        </p:nvGrpSpPr>
        <p:grpSpPr>
          <a:xfrm>
            <a:off x="2066922" y="2735739"/>
            <a:ext cx="8058154" cy="1074490"/>
            <a:chOff x="542923" y="1736761"/>
            <a:chExt cx="8058154" cy="1074490"/>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42923" y="1795588"/>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By contrast, a neoclassical long-run aggregate supply (</a:t>
              </a:r>
              <a:r>
                <a:rPr lang="en-US" sz="2000" i="1" dirty="0">
                  <a:solidFill>
                    <a:schemeClr val="bg1"/>
                  </a:solidFill>
                </a:rPr>
                <a:t>LRAS</a:t>
              </a:r>
              <a:r>
                <a:rPr lang="en-US" sz="2000" dirty="0">
                  <a:solidFill>
                    <a:schemeClr val="bg1"/>
                  </a:solidFill>
                </a:rPr>
                <a:t>) curve will imply a vertical shape for the Phillips curve, indicating no long-run tradeoff between inflation and unemployment.</a:t>
              </a:r>
            </a:p>
          </p:txBody>
        </p:sp>
      </p:grpSp>
    </p:spTree>
    <p:extLst>
      <p:ext uri="{BB962C8B-B14F-4D97-AF65-F5344CB8AC3E}">
        <p14:creationId xmlns:p14="http://schemas.microsoft.com/office/powerpoint/2010/main" val="31119393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9" name="Google Shape;69;p3"/>
          <p:cNvSpPr txBox="1"/>
          <p:nvPr/>
        </p:nvSpPr>
        <p:spPr>
          <a:xfrm>
            <a:off x="7046761" y="6003699"/>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57990" y="5157249"/>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9" name="Group 8">
            <a:extLst>
              <a:ext uri="{FF2B5EF4-FFF2-40B4-BE49-F238E27FC236}">
                <a16:creationId xmlns:a16="http://schemas.microsoft.com/office/drawing/2014/main" id="{22C2934C-A913-4ABF-AD4F-EB6347D88B42}"/>
              </a:ext>
            </a:extLst>
          </p:cNvPr>
          <p:cNvGrpSpPr/>
          <p:nvPr/>
        </p:nvGrpSpPr>
        <p:grpSpPr>
          <a:xfrm>
            <a:off x="2066923" y="1338868"/>
            <a:ext cx="8058154" cy="1050891"/>
            <a:chOff x="542923" y="1736761"/>
            <a:chExt cx="8058154" cy="1050891"/>
          </a:xfrm>
          <a:solidFill>
            <a:srgbClr val="627981"/>
          </a:solidFill>
        </p:grpSpPr>
        <p:sp>
          <p:nvSpPr>
            <p:cNvPr id="10" name="Rectangle 9">
              <a:extLst>
                <a:ext uri="{FF2B5EF4-FFF2-40B4-BE49-F238E27FC236}">
                  <a16:creationId xmlns:a16="http://schemas.microsoft.com/office/drawing/2014/main" id="{5CFFFEFC-74EF-4B75-B439-E594FAA2956D}"/>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1" name="TextBox 10">
              <a:extLst>
                <a:ext uri="{FF2B5EF4-FFF2-40B4-BE49-F238E27FC236}">
                  <a16:creationId xmlns:a16="http://schemas.microsoft.com/office/drawing/2014/main" id="{74D9C153-8B15-436F-9576-77AD0994AA94}"/>
                </a:ext>
              </a:extLst>
            </p:cNvPr>
            <p:cNvSpPr txBox="1"/>
            <p:nvPr/>
          </p:nvSpPr>
          <p:spPr>
            <a:xfrm>
              <a:off x="542923" y="1771989"/>
              <a:ext cx="8058154" cy="1015663"/>
            </a:xfrm>
            <a:prstGeom prst="rect">
              <a:avLst/>
            </a:prstGeom>
            <a:grpFill/>
          </p:spPr>
          <p:txBody>
            <a:bodyPr wrap="square" rtlCol="0">
              <a:spAutoFit/>
            </a:bodyPr>
            <a:lstStyle/>
            <a:p>
              <a:pPr algn="ctr"/>
              <a:r>
                <a:rPr lang="en-US" sz="2000" dirty="0">
                  <a:solidFill>
                    <a:schemeClr val="bg1"/>
                  </a:solidFill>
                </a:rPr>
                <a:t>With a vertical </a:t>
              </a:r>
              <a:r>
                <a:rPr lang="en-US" sz="2000" i="1" dirty="0">
                  <a:solidFill>
                    <a:schemeClr val="bg1"/>
                  </a:solidFill>
                </a:rPr>
                <a:t>LRAS</a:t>
              </a:r>
              <a:r>
                <a:rPr lang="en-US" sz="2000" dirty="0">
                  <a:solidFill>
                    <a:schemeClr val="bg1"/>
                  </a:solidFill>
                </a:rPr>
                <a:t> curve, shifts in </a:t>
              </a:r>
              <a:r>
                <a:rPr lang="en-US" sz="2000" i="1" dirty="0">
                  <a:solidFill>
                    <a:schemeClr val="bg1"/>
                  </a:solidFill>
                </a:rPr>
                <a:t>AD</a:t>
              </a:r>
              <a:r>
                <a:rPr lang="en-US" sz="2000" dirty="0">
                  <a:solidFill>
                    <a:schemeClr val="bg1"/>
                  </a:solidFill>
                </a:rPr>
                <a:t> do not alter output but do lead to changes in price. Because output is unchanged, all unemployment will be due to the natural rate of unemployment.</a:t>
              </a:r>
            </a:p>
          </p:txBody>
        </p:sp>
      </p:grpSp>
      <p:sp>
        <p:nvSpPr>
          <p:cNvPr id="12" name="TextBox 11">
            <a:extLst>
              <a:ext uri="{FF2B5EF4-FFF2-40B4-BE49-F238E27FC236}">
                <a16:creationId xmlns:a16="http://schemas.microsoft.com/office/drawing/2014/main" id="{EF0E5129-EA24-4E7A-A890-D4AA8C072013}"/>
              </a:ext>
            </a:extLst>
          </p:cNvPr>
          <p:cNvSpPr txBox="1"/>
          <p:nvPr/>
        </p:nvSpPr>
        <p:spPr>
          <a:xfrm>
            <a:off x="1524001" y="338445"/>
            <a:ext cx="9144000" cy="553998"/>
          </a:xfrm>
          <a:prstGeom prst="rect">
            <a:avLst/>
          </a:prstGeom>
          <a:noFill/>
        </p:spPr>
        <p:txBody>
          <a:bodyPr wrap="square" rtlCol="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b="0" i="0" u="none" strike="noStrike" cap="none" dirty="0">
                <a:solidFill>
                  <a:srgbClr val="000000"/>
                </a:solidFill>
                <a:latin typeface="Century Gothic"/>
                <a:ea typeface="Century Gothic"/>
                <a:cs typeface="Century Gothic"/>
                <a:sym typeface="Century Gothic"/>
              </a:rPr>
              <a:t>The Neoclassical Phillips Curve Tradeoff</a:t>
            </a:r>
            <a:endParaRPr lang="en-US" sz="3200" dirty="0"/>
          </a:p>
        </p:txBody>
      </p:sp>
      <p:pic>
        <p:nvPicPr>
          <p:cNvPr id="4" name="Picture 3" descr="Two side-by-side graphs, one with a vertical LRAS curve and three AD curves and one with a vertical Phillips curve.">
            <a:extLst>
              <a:ext uri="{FF2B5EF4-FFF2-40B4-BE49-F238E27FC236}">
                <a16:creationId xmlns:a16="http://schemas.microsoft.com/office/drawing/2014/main" id="{3DEB98A5-865B-4DD7-A3E1-95E5954234F1}"/>
              </a:ext>
            </a:extLst>
          </p:cNvPr>
          <p:cNvPicPr>
            <a:picLocks noChangeAspect="1"/>
          </p:cNvPicPr>
          <p:nvPr/>
        </p:nvPicPr>
        <p:blipFill>
          <a:blip r:embed="rId3"/>
          <a:stretch>
            <a:fillRect/>
          </a:stretch>
        </p:blipFill>
        <p:spPr>
          <a:xfrm>
            <a:off x="2529234" y="2570191"/>
            <a:ext cx="7133531" cy="4118196"/>
          </a:xfrm>
          <a:prstGeom prst="rect">
            <a:avLst/>
          </a:prstGeom>
        </p:spPr>
      </p:pic>
    </p:spTree>
    <p:extLst>
      <p:ext uri="{BB962C8B-B14F-4D97-AF65-F5344CB8AC3E}">
        <p14:creationId xmlns:p14="http://schemas.microsoft.com/office/powerpoint/2010/main" val="21623549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Long-Run Phillips Curve</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unemployment rate on the long-run Phillips curve will be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Since the long-run Phillips curve is vertical, the natural rate of unemployment is consistent with all different rates of inflation.</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Milton Friedman said, "There is always a temporary tradeoff between inflation and unemployment; there is no permanent tradeoff."</a:t>
              </a:r>
            </a:p>
          </p:txBody>
        </p:sp>
      </p:grpSp>
    </p:spTree>
    <p:extLst>
      <p:ext uri="{BB962C8B-B14F-4D97-AF65-F5344CB8AC3E}">
        <p14:creationId xmlns:p14="http://schemas.microsoft.com/office/powerpoint/2010/main" val="2427168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1" y="338445"/>
            <a:ext cx="9144001" cy="6332628"/>
            <a:chOff x="-1" y="463132"/>
            <a:chExt cx="9144001" cy="6332628"/>
          </a:xfrm>
        </p:grpSpPr>
        <p:sp>
          <p:nvSpPr>
            <p:cNvPr id="26" name="TextBox 25"/>
            <p:cNvSpPr txBox="1"/>
            <p:nvPr/>
          </p:nvSpPr>
          <p:spPr>
            <a:xfrm>
              <a:off x="-1" y="463132"/>
              <a:ext cx="9144000" cy="553998"/>
            </a:xfrm>
            <a:prstGeom prst="rect">
              <a:avLst/>
            </a:prstGeom>
            <a:noFill/>
          </p:spPr>
          <p:txBody>
            <a:bodyPr wrap="square" rtlCol="0">
              <a:spAutoFit/>
            </a:bodyPr>
            <a:lstStyle/>
            <a:p>
              <a:pPr algn="ctr"/>
              <a:r>
                <a:rPr lang="en-US" sz="3000" dirty="0">
                  <a:latin typeface="Century Gothic" panose="020B0502020202020204" pitchFamily="34" charset="0"/>
                </a:rPr>
                <a:t>Fighting Unemployment or Inflation?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Economists divide unemployment into both cyclical unemployment and the natural rate of unemployment.</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Cyclical unemployment results from the business cycle, while the natural rate of unemployment is always present.</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minimizes the concern surrounding cyclical unemployment, a short-run occurrence.</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1046322"/>
            <a:chOff x="542923" y="1736761"/>
            <a:chExt cx="8058154" cy="1046322"/>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1015663"/>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neoclassical view of unemployment tends to focus on how the government can adjust public policy to reduce the natural rate of unemployment.</a:t>
              </a:r>
            </a:p>
          </p:txBody>
        </p:sp>
      </p:grpSp>
    </p:spTree>
    <p:extLst>
      <p:ext uri="{BB962C8B-B14F-4D97-AF65-F5344CB8AC3E}">
        <p14:creationId xmlns:p14="http://schemas.microsoft.com/office/powerpoint/2010/main" val="38282484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extBox 25"/>
          <p:cNvSpPr txBox="1"/>
          <p:nvPr/>
        </p:nvSpPr>
        <p:spPr>
          <a:xfrm>
            <a:off x="1524002" y="158147"/>
            <a:ext cx="9144000" cy="1015663"/>
          </a:xfrm>
          <a:prstGeom prst="rect">
            <a:avLst/>
          </a:prstGeom>
          <a:noFill/>
        </p:spPr>
        <p:txBody>
          <a:bodyPr wrap="square" rtlCol="0">
            <a:spAutoFit/>
          </a:bodyPr>
          <a:lstStyle/>
          <a:p>
            <a:pPr algn="ctr"/>
            <a:r>
              <a:rPr lang="en-US" sz="3000" dirty="0">
                <a:latin typeface="Century Gothic" panose="020B0502020202020204" pitchFamily="34" charset="0"/>
              </a:rPr>
              <a:t>Fighting Recession or Encouraging Long-Term Growth?</a:t>
            </a:r>
          </a:p>
        </p:txBody>
      </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2" y="1580912"/>
            <a:ext cx="8058154" cy="806935"/>
            <a:chOff x="542923" y="1736761"/>
            <a:chExt cx="8058154" cy="806935"/>
          </a:xfrm>
          <a:solidFill>
            <a:srgbClr val="627981"/>
          </a:solidFill>
        </p:grpSpPr>
        <p:sp>
          <p:nvSpPr>
            <p:cNvPr id="9" name="Rectangle 8"/>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0" name="TextBox 9"/>
            <p:cNvSpPr txBox="1"/>
            <p:nvPr/>
          </p:nvSpPr>
          <p:spPr>
            <a:xfrm>
              <a:off x="542923" y="1802985"/>
              <a:ext cx="7807571"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economy will rebound out of a recession or eventually contract during an expansion because prices and wage rates are flexible.</a:t>
              </a:r>
            </a:p>
          </p:txBody>
        </p:sp>
      </p:grpSp>
      <p:grpSp>
        <p:nvGrpSpPr>
          <p:cNvPr id="20" name="Group 19"/>
          <p:cNvGrpSpPr/>
          <p:nvPr/>
        </p:nvGrpSpPr>
        <p:grpSpPr>
          <a:xfrm>
            <a:off x="2066922" y="2456766"/>
            <a:ext cx="8058154" cy="806935"/>
            <a:chOff x="542923" y="1736761"/>
            <a:chExt cx="8058154" cy="806935"/>
          </a:xfrm>
          <a:solidFill>
            <a:srgbClr val="627981"/>
          </a:solidFill>
        </p:grpSpPr>
        <p:sp>
          <p:nvSpPr>
            <p:cNvPr id="21" name="Rectangle 20"/>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2" name="TextBox 21"/>
            <p:cNvSpPr txBox="1"/>
            <p:nvPr/>
          </p:nvSpPr>
          <p:spPr>
            <a:xfrm>
              <a:off x="558421" y="1795588"/>
              <a:ext cx="7776575"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The key policy question for neoclassicals is how to promote growth of potential GDP.</a:t>
              </a:r>
            </a:p>
          </p:txBody>
        </p:sp>
      </p:grpSp>
      <p:grpSp>
        <p:nvGrpSpPr>
          <p:cNvPr id="23" name="Group 22"/>
          <p:cNvGrpSpPr/>
          <p:nvPr/>
        </p:nvGrpSpPr>
        <p:grpSpPr>
          <a:xfrm>
            <a:off x="2066922" y="3345930"/>
            <a:ext cx="8058154" cy="806935"/>
            <a:chOff x="542923" y="1736761"/>
            <a:chExt cx="8058154" cy="806935"/>
          </a:xfrm>
          <a:solidFill>
            <a:srgbClr val="627981"/>
          </a:solidFill>
        </p:grpSpPr>
        <p:sp>
          <p:nvSpPr>
            <p:cNvPr id="24" name="Rectangle 23"/>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25" name="TextBox 24"/>
            <p:cNvSpPr txBox="1"/>
            <p:nvPr/>
          </p:nvSpPr>
          <p:spPr>
            <a:xfrm>
              <a:off x="558421" y="1767420"/>
              <a:ext cx="8027158"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view human capital, physical capital, and technology as the keys to long-run productivity growth.</a:t>
              </a:r>
            </a:p>
          </p:txBody>
        </p:sp>
      </p:grpSp>
      <p:grpSp>
        <p:nvGrpSpPr>
          <p:cNvPr id="15" name="Group 14">
            <a:extLst>
              <a:ext uri="{FF2B5EF4-FFF2-40B4-BE49-F238E27FC236}">
                <a16:creationId xmlns:a16="http://schemas.microsoft.com/office/drawing/2014/main" id="{12043823-1538-4FA6-AA8E-C3C61946095A}"/>
              </a:ext>
            </a:extLst>
          </p:cNvPr>
          <p:cNvGrpSpPr/>
          <p:nvPr/>
        </p:nvGrpSpPr>
        <p:grpSpPr>
          <a:xfrm>
            <a:off x="2066922" y="4235094"/>
            <a:ext cx="8058154" cy="806935"/>
            <a:chOff x="542923" y="1736761"/>
            <a:chExt cx="8058154" cy="806935"/>
          </a:xfrm>
          <a:solidFill>
            <a:srgbClr val="627981"/>
          </a:solidFill>
        </p:grpSpPr>
        <p:sp>
          <p:nvSpPr>
            <p:cNvPr id="16" name="Rectangle 15">
              <a:extLst>
                <a:ext uri="{FF2B5EF4-FFF2-40B4-BE49-F238E27FC236}">
                  <a16:creationId xmlns:a16="http://schemas.microsoft.com/office/drawing/2014/main" id="{F785A156-5E7F-4340-9AFF-D24BBFAC7510}"/>
                </a:ext>
              </a:extLst>
            </p:cNvPr>
            <p:cNvSpPr/>
            <p:nvPr/>
          </p:nvSpPr>
          <p:spPr>
            <a:xfrm>
              <a:off x="542923" y="1736761"/>
              <a:ext cx="8058154" cy="8069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solidFill>
                  <a:schemeClr val="bg1"/>
                </a:solidFill>
              </a:endParaRPr>
            </a:p>
          </p:txBody>
        </p:sp>
        <p:sp>
          <p:nvSpPr>
            <p:cNvPr id="17" name="TextBox 16">
              <a:extLst>
                <a:ext uri="{FF2B5EF4-FFF2-40B4-BE49-F238E27FC236}">
                  <a16:creationId xmlns:a16="http://schemas.microsoft.com/office/drawing/2014/main" id="{E768619B-8678-43B3-BCCC-06DA9106F2DA}"/>
                </a:ext>
              </a:extLst>
            </p:cNvPr>
            <p:cNvSpPr txBox="1"/>
            <p:nvPr/>
          </p:nvSpPr>
          <p:spPr>
            <a:xfrm>
              <a:off x="542923" y="1767420"/>
              <a:ext cx="8058154" cy="707886"/>
            </a:xfrm>
            <a:prstGeom prst="rect">
              <a:avLst/>
            </a:prstGeom>
            <a:grpFill/>
          </p:spPr>
          <p:txBody>
            <a:bodyPr wrap="square" rtlCol="0">
              <a:spAutoFit/>
            </a:bodyPr>
            <a:lstStyle/>
            <a:p>
              <a:pPr marL="342900" indent="-342900">
                <a:buFont typeface="Arial" panose="020B0604020202020204" pitchFamily="34" charset="0"/>
                <a:buChar char="•"/>
              </a:pPr>
              <a:r>
                <a:rPr lang="en-US" sz="2000" dirty="0">
                  <a:solidFill>
                    <a:schemeClr val="bg1"/>
                  </a:solidFill>
                </a:rPr>
                <a:t>Neoclassicals believe a stable economic environment fosters economic growth, while "fine-tuning" the economy is not as effective.</a:t>
              </a:r>
            </a:p>
          </p:txBody>
        </p:sp>
      </p:grpSp>
    </p:spTree>
    <p:extLst>
      <p:ext uri="{BB962C8B-B14F-4D97-AF65-F5344CB8AC3E}">
        <p14:creationId xmlns:p14="http://schemas.microsoft.com/office/powerpoint/2010/main" val="680725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1524002" y="375119"/>
            <a:ext cx="9144000" cy="6295954"/>
            <a:chOff x="0" y="499806"/>
            <a:chExt cx="9144000" cy="6295954"/>
          </a:xfrm>
        </p:grpSpPr>
        <p:sp>
          <p:nvSpPr>
            <p:cNvPr id="26" name="TextBox 25"/>
            <p:cNvSpPr txBox="1"/>
            <p:nvPr/>
          </p:nvSpPr>
          <p:spPr>
            <a:xfrm>
              <a:off x="0" y="499806"/>
              <a:ext cx="9144000" cy="553998"/>
            </a:xfrm>
            <a:prstGeom prst="rect">
              <a:avLst/>
            </a:prstGeom>
            <a:noFill/>
          </p:spPr>
          <p:txBody>
            <a:bodyPr wrap="square" rtlCol="0">
              <a:spAutoFit/>
            </a:bodyPr>
            <a:lstStyle/>
            <a:p>
              <a:pPr algn="ctr"/>
              <a:r>
                <a:rPr lang="en-US" sz="3000" dirty="0">
                  <a:latin typeface="Century Gothic" panose="020B0502020202020204" pitchFamily="34" charset="0"/>
                </a:rPr>
                <a:t>On Your Own</a:t>
              </a:r>
            </a:p>
          </p:txBody>
        </p:sp>
        <p:sp>
          <p:nvSpPr>
            <p:cNvPr id="2" name="TextBox 1"/>
            <p:cNvSpPr txBox="1"/>
            <p:nvPr/>
          </p:nvSpPr>
          <p:spPr>
            <a:xfrm>
              <a:off x="5477039" y="6241762"/>
              <a:ext cx="3666961" cy="553998"/>
            </a:xfrm>
            <a:prstGeom prst="rect">
              <a:avLst/>
            </a:prstGeom>
            <a:noFill/>
          </p:spPr>
          <p:txBody>
            <a:bodyPr wrap="square" rtlCol="0">
              <a:spAutoFit/>
            </a:bodyPr>
            <a:lstStyle/>
            <a:p>
              <a:r>
                <a:rPr lang="en-US" sz="3000" b="1">
                  <a:solidFill>
                    <a:schemeClr val="bg1"/>
                  </a:solidFill>
                  <a:latin typeface="Century Gothic" panose="020B0502020202020204" pitchFamily="34" charset="0"/>
                </a:rPr>
                <a:t>HAWKES</a:t>
              </a:r>
              <a:r>
                <a:rPr lang="en-US" sz="2800">
                  <a:solidFill>
                    <a:schemeClr val="bg1"/>
                  </a:solidFill>
                  <a:latin typeface="Century Gothic" panose="020B0502020202020204" pitchFamily="34" charset="0"/>
                </a:rPr>
                <a:t> LEARNING</a:t>
              </a:r>
            </a:p>
          </p:txBody>
        </p:sp>
      </p:grpSp>
      <p:cxnSp>
        <p:nvCxnSpPr>
          <p:cNvPr id="55" name="Straight Connector 54"/>
          <p:cNvCxnSpPr/>
          <p:nvPr/>
        </p:nvCxnSpPr>
        <p:spPr>
          <a:xfrm>
            <a:off x="1881188" y="1137908"/>
            <a:ext cx="8429625" cy="0"/>
          </a:xfrm>
          <a:prstGeom prst="line">
            <a:avLst/>
          </a:prstGeom>
          <a:ln w="12700">
            <a:solidFill>
              <a:srgbClr val="323542"/>
            </a:solidFill>
          </a:ln>
        </p:spPr>
        <p:style>
          <a:lnRef idx="1">
            <a:schemeClr val="accent1"/>
          </a:lnRef>
          <a:fillRef idx="0">
            <a:schemeClr val="accent1"/>
          </a:fillRef>
          <a:effectRef idx="0">
            <a:schemeClr val="accent1"/>
          </a:effectRef>
          <a:fontRef idx="minor">
            <a:schemeClr val="tx1"/>
          </a:fontRef>
        </p:style>
      </p:cxnSp>
      <p:grpSp>
        <p:nvGrpSpPr>
          <p:cNvPr id="8" name="Group 7"/>
          <p:cNvGrpSpPr/>
          <p:nvPr/>
        </p:nvGrpSpPr>
        <p:grpSpPr>
          <a:xfrm>
            <a:off x="2066923" y="1346700"/>
            <a:ext cx="8058154" cy="1735724"/>
            <a:chOff x="542923" y="1736761"/>
            <a:chExt cx="8058154" cy="2005215"/>
          </a:xfrm>
          <a:solidFill>
            <a:srgbClr val="627981"/>
          </a:solidFill>
        </p:grpSpPr>
        <p:sp>
          <p:nvSpPr>
            <p:cNvPr id="9" name="Rectangle 8"/>
            <p:cNvSpPr/>
            <p:nvPr/>
          </p:nvSpPr>
          <p:spPr>
            <a:xfrm>
              <a:off x="542923" y="1736761"/>
              <a:ext cx="8058154" cy="200521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1"/>
                </a:solidFill>
              </a:endParaRPr>
            </a:p>
          </p:txBody>
        </p:sp>
        <p:sp>
          <p:nvSpPr>
            <p:cNvPr id="10" name="TextBox 9"/>
            <p:cNvSpPr txBox="1"/>
            <p:nvPr/>
          </p:nvSpPr>
          <p:spPr>
            <a:xfrm>
              <a:off x="542923" y="1802985"/>
              <a:ext cx="7807571" cy="1884481"/>
            </a:xfrm>
            <a:prstGeom prst="rect">
              <a:avLst/>
            </a:prstGeom>
            <a:grpFill/>
          </p:spPr>
          <p:txBody>
            <a:bodyPr wrap="square" rtlCol="0">
              <a:spAutoFit/>
            </a:bodyPr>
            <a:lstStyle/>
            <a:p>
              <a:pPr algn="ctr"/>
              <a:r>
                <a:rPr lang="en-US" sz="2000" dirty="0">
                  <a:solidFill>
                    <a:schemeClr val="bg1"/>
                  </a:solidFill>
                </a:rPr>
                <a:t>Neoclassical economists believe that it is more important to put an economy’s interest on long-term growth rather than on fighting recessions. Since economic growth depends on the growth rate of long-term productivity, explain specific ways in which you would promote long-run economic growth in today’s economy.</a:t>
              </a:r>
            </a:p>
          </p:txBody>
        </p:sp>
      </p:grpSp>
      <p:pic>
        <p:nvPicPr>
          <p:cNvPr id="5" name="Picture 4" descr="A crane over a building">
            <a:extLst>
              <a:ext uri="{FF2B5EF4-FFF2-40B4-BE49-F238E27FC236}">
                <a16:creationId xmlns:a16="http://schemas.microsoft.com/office/drawing/2014/main" id="{9F4BC812-72F9-4CD7-B273-2EFD02D01B43}"/>
              </a:ext>
            </a:extLst>
          </p:cNvPr>
          <p:cNvPicPr>
            <a:picLocks noChangeAspect="1"/>
          </p:cNvPicPr>
          <p:nvPr/>
        </p:nvPicPr>
        <p:blipFill>
          <a:blip r:embed="rId3"/>
          <a:stretch>
            <a:fillRect/>
          </a:stretch>
        </p:blipFill>
        <p:spPr>
          <a:xfrm>
            <a:off x="4135053" y="3203572"/>
            <a:ext cx="3921893" cy="3547213"/>
          </a:xfrm>
          <a:prstGeom prst="rect">
            <a:avLst/>
          </a:prstGeom>
        </p:spPr>
      </p:pic>
    </p:spTree>
    <p:extLst>
      <p:ext uri="{BB962C8B-B14F-4D97-AF65-F5344CB8AC3E}">
        <p14:creationId xmlns:p14="http://schemas.microsoft.com/office/powerpoint/2010/main" val="240917809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2" name="Rectangle 1">
            <a:extLst>
              <a:ext uri="{FF2B5EF4-FFF2-40B4-BE49-F238E27FC236}">
                <a16:creationId xmlns:a16="http://schemas.microsoft.com/office/drawing/2014/main" id="{B6214DB0-7CA8-48B4-9FF9-8CF20E0EE4C7}"/>
              </a:ext>
            </a:extLst>
          </p:cNvPr>
          <p:cNvSpPr/>
          <p:nvPr/>
        </p:nvSpPr>
        <p:spPr>
          <a:xfrm>
            <a:off x="1881125" y="1396888"/>
            <a:ext cx="8429627" cy="4684084"/>
          </a:xfrm>
          <a:prstGeom prst="rect">
            <a:avLst/>
          </a:prstGeom>
          <a:solidFill>
            <a:srgbClr val="627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oogle Shape;67;p3"/>
          <p:cNvGrpSpPr/>
          <p:nvPr/>
        </p:nvGrpSpPr>
        <p:grpSpPr>
          <a:xfrm>
            <a:off x="1569721" y="225068"/>
            <a:ext cx="9052563" cy="6339972"/>
            <a:chOff x="0" y="0"/>
            <a:chExt cx="9052562" cy="6339971"/>
          </a:xfrm>
        </p:grpSpPr>
        <p:sp>
          <p:nvSpPr>
            <p:cNvPr id="68" name="Google Shape;68;p3"/>
            <p:cNvSpPr txBox="1"/>
            <p:nvPr/>
          </p:nvSpPr>
          <p:spPr>
            <a:xfrm>
              <a:off x="0" y="0"/>
              <a:ext cx="9052500" cy="553957"/>
            </a:xfrm>
            <a:prstGeom prst="rect">
              <a:avLst/>
            </a:prstGeom>
            <a:noFill/>
            <a:ln>
              <a:noFill/>
            </a:ln>
          </p:spPr>
          <p:txBody>
            <a:bodyPr spcFirstLastPara="1" wrap="square" lIns="45700" tIns="45700" rIns="45700" bIns="45700" anchor="t" anchorCtr="0">
              <a:spAutoFit/>
            </a:bodyPr>
            <a:lstStyle/>
            <a:p>
              <a:pPr marL="0" marR="0" lvl="0" indent="0" algn="ctr" rtl="0">
                <a:lnSpc>
                  <a:spcPct val="100000"/>
                </a:lnSpc>
                <a:spcBef>
                  <a:spcPts val="0"/>
                </a:spcBef>
                <a:spcAft>
                  <a:spcPts val="0"/>
                </a:spcAft>
                <a:buClr>
                  <a:srgbClr val="000000"/>
                </a:buClr>
                <a:buSzPts val="3000"/>
                <a:buFont typeface="Century Gothic"/>
                <a:buNone/>
              </a:pPr>
              <a:r>
                <a:rPr lang="en-US" sz="3000" dirty="0">
                  <a:latin typeface="Century Gothic"/>
                  <a:sym typeface="Century Gothic"/>
                </a:rPr>
                <a:t>Summary</a:t>
              </a:r>
              <a:endParaRPr dirty="0"/>
            </a:p>
          </p:txBody>
        </p:sp>
        <p:sp>
          <p:nvSpPr>
            <p:cNvPr id="69" name="Google Shape;69;p3"/>
            <p:cNvSpPr txBox="1"/>
            <p:nvPr/>
          </p:nvSpPr>
          <p:spPr>
            <a:xfrm>
              <a:off x="5477039" y="5778630"/>
              <a:ext cx="3575523" cy="561341"/>
            </a:xfrm>
            <a:prstGeom prst="rect">
              <a:avLst/>
            </a:prstGeom>
            <a:noFill/>
            <a:ln>
              <a:noFill/>
            </a:ln>
          </p:spPr>
          <p:txBody>
            <a:bodyPr spcFirstLastPara="1" wrap="square" lIns="45700" tIns="45700" rIns="45700" bIns="45700" anchor="t" anchorCtr="0">
              <a:spAutoFit/>
            </a:bodyPr>
            <a:lstStyle/>
            <a:p>
              <a:pPr marL="0" marR="0" lvl="0" indent="0" algn="l" rtl="0">
                <a:lnSpc>
                  <a:spcPct val="100000"/>
                </a:lnSpc>
                <a:spcBef>
                  <a:spcPts val="0"/>
                </a:spcBef>
                <a:spcAft>
                  <a:spcPts val="0"/>
                </a:spcAft>
                <a:buClr>
                  <a:srgbClr val="FFFFFF"/>
                </a:buClr>
                <a:buSzPts val="3000"/>
                <a:buFont typeface="Century Gothic"/>
                <a:buNone/>
              </a:pPr>
              <a:r>
                <a:rPr lang="en-US" sz="3000" b="1" i="0" u="none" strike="noStrike" cap="none">
                  <a:solidFill>
                    <a:srgbClr val="FFFFFF"/>
                  </a:solidFill>
                  <a:latin typeface="Century Gothic"/>
                  <a:ea typeface="Century Gothic"/>
                  <a:cs typeface="Century Gothic"/>
                  <a:sym typeface="Century Gothic"/>
                </a:rPr>
                <a:t>HAWKES</a:t>
              </a:r>
              <a:r>
                <a:rPr lang="en-US" sz="2800" b="0" i="0" u="none" strike="noStrike" cap="none">
                  <a:solidFill>
                    <a:srgbClr val="FFFFFF"/>
                  </a:solidFill>
                  <a:latin typeface="Century Gothic"/>
                  <a:ea typeface="Century Gothic"/>
                  <a:cs typeface="Century Gothic"/>
                  <a:sym typeface="Century Gothic"/>
                </a:rPr>
                <a:t> LEARNING</a:t>
              </a:r>
              <a:endParaRPr/>
            </a:p>
          </p:txBody>
        </p:sp>
      </p:grpSp>
      <p:cxnSp>
        <p:nvCxnSpPr>
          <p:cNvPr id="70" name="Google Shape;70;p3"/>
          <p:cNvCxnSpPr/>
          <p:nvPr/>
        </p:nvCxnSpPr>
        <p:spPr>
          <a:xfrm>
            <a:off x="1881188" y="1137907"/>
            <a:ext cx="8429626" cy="1"/>
          </a:xfrm>
          <a:prstGeom prst="straightConnector1">
            <a:avLst/>
          </a:prstGeom>
          <a:noFill/>
          <a:ln w="12700" cap="flat" cmpd="sng">
            <a:solidFill>
              <a:srgbClr val="323542"/>
            </a:solidFill>
            <a:prstDash val="solid"/>
            <a:miter lim="8000"/>
            <a:headEnd type="none" w="sm" len="sm"/>
            <a:tailEnd type="none" w="sm" len="sm"/>
          </a:ln>
        </p:spPr>
      </p:cxnSp>
      <p:sp>
        <p:nvSpPr>
          <p:cNvPr id="75" name="Google Shape;75;p3"/>
          <p:cNvSpPr txBox="1"/>
          <p:nvPr/>
        </p:nvSpPr>
        <p:spPr>
          <a:xfrm>
            <a:off x="2238159" y="5237922"/>
            <a:ext cx="8469288" cy="1129070"/>
          </a:xfrm>
          <a:prstGeom prst="rect">
            <a:avLst/>
          </a:prstGeom>
          <a:noFill/>
          <a:ln>
            <a:noFill/>
          </a:ln>
        </p:spPr>
        <p:txBody>
          <a:bodyPr spcFirstLastPara="1" wrap="square" lIns="45700" tIns="45700" rIns="45700" bIns="45700" anchor="t" anchorCtr="0">
            <a:spAutoFit/>
          </a:bodyPr>
          <a:lstStyle/>
          <a:p>
            <a:pPr marL="457200" marR="0" lvl="0" indent="-381000" algn="l" rtl="0">
              <a:lnSpc>
                <a:spcPct val="100000"/>
              </a:lnSpc>
              <a:spcBef>
                <a:spcPts val="0"/>
              </a:spcBef>
              <a:spcAft>
                <a:spcPts val="0"/>
              </a:spcAft>
              <a:buClr>
                <a:srgbClr val="FFFFFF"/>
              </a:buClr>
              <a:buSzPts val="2400"/>
              <a:buFont typeface="Calibri"/>
              <a:buChar char="●"/>
            </a:pPr>
            <a:r>
              <a:rPr lang="en-US" sz="2400" b="0" i="0" u="none" strike="noStrike" cap="none" dirty="0">
                <a:solidFill>
                  <a:srgbClr val="FFFFFF"/>
                </a:solidFill>
                <a:latin typeface="Calibri"/>
                <a:ea typeface="Calibri"/>
                <a:cs typeface="Calibri"/>
                <a:sym typeface="Calibri"/>
              </a:rPr>
              <a:t>Both substitution bias and quality/new goods bias tend to overstate the negative impact of inflation on consumers. </a:t>
            </a:r>
            <a:endParaRPr dirty="0"/>
          </a:p>
        </p:txBody>
      </p:sp>
      <p:grpSp>
        <p:nvGrpSpPr>
          <p:cNvPr id="11" name="Google Shape;154;p18">
            <a:extLst>
              <a:ext uri="{FF2B5EF4-FFF2-40B4-BE49-F238E27FC236}">
                <a16:creationId xmlns:a16="http://schemas.microsoft.com/office/drawing/2014/main" id="{8F4E44DC-A241-4411-96F1-1C705D4D565F}"/>
              </a:ext>
            </a:extLst>
          </p:cNvPr>
          <p:cNvGrpSpPr/>
          <p:nvPr/>
        </p:nvGrpSpPr>
        <p:grpSpPr>
          <a:xfrm>
            <a:off x="2066737" y="1515231"/>
            <a:ext cx="8058494" cy="994870"/>
            <a:chOff x="542729" y="1736761"/>
            <a:chExt cx="8058494" cy="807000"/>
          </a:xfrm>
        </p:grpSpPr>
        <p:sp>
          <p:nvSpPr>
            <p:cNvPr id="12" name="Google Shape;155;p18">
              <a:extLst>
                <a:ext uri="{FF2B5EF4-FFF2-40B4-BE49-F238E27FC236}">
                  <a16:creationId xmlns:a16="http://schemas.microsoft.com/office/drawing/2014/main" id="{09F4D6FC-FD1D-4E00-AC0E-F8E426DDD0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3" name="Google Shape;156;p18">
              <a:extLst>
                <a:ext uri="{FF2B5EF4-FFF2-40B4-BE49-F238E27FC236}">
                  <a16:creationId xmlns:a16="http://schemas.microsoft.com/office/drawing/2014/main" id="{CDD92B62-085C-40D2-B50B-9AB09AC97517}"/>
                </a:ext>
              </a:extLst>
            </p:cNvPr>
            <p:cNvSpPr txBox="1"/>
            <p:nvPr/>
          </p:nvSpPr>
          <p:spPr>
            <a:xfrm>
              <a:off x="542729" y="18725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Recessions will fade in a few years, and long-term growth will ultimately determine the standard of living.</a:t>
              </a:r>
              <a:endParaRPr lang="en-US" dirty="0">
                <a:solidFill>
                  <a:schemeClr val="bg1"/>
                </a:solidFill>
              </a:endParaRPr>
            </a:p>
          </p:txBody>
        </p:sp>
      </p:grpSp>
      <p:grpSp>
        <p:nvGrpSpPr>
          <p:cNvPr id="14" name="Google Shape;157;p18">
            <a:extLst>
              <a:ext uri="{FF2B5EF4-FFF2-40B4-BE49-F238E27FC236}">
                <a16:creationId xmlns:a16="http://schemas.microsoft.com/office/drawing/2014/main" id="{7A3B278D-1DB9-44E2-A22C-92B7FAA02B7D}"/>
              </a:ext>
            </a:extLst>
          </p:cNvPr>
          <p:cNvGrpSpPr/>
          <p:nvPr/>
        </p:nvGrpSpPr>
        <p:grpSpPr>
          <a:xfrm>
            <a:off x="2066737" y="2643344"/>
            <a:ext cx="8058499" cy="1047325"/>
            <a:chOff x="542724" y="1736761"/>
            <a:chExt cx="8058499" cy="807000"/>
          </a:xfrm>
        </p:grpSpPr>
        <p:sp>
          <p:nvSpPr>
            <p:cNvPr id="15" name="Google Shape;158;p18">
              <a:extLst>
                <a:ext uri="{FF2B5EF4-FFF2-40B4-BE49-F238E27FC236}">
                  <a16:creationId xmlns:a16="http://schemas.microsoft.com/office/drawing/2014/main" id="{8152CA2C-E2B4-4255-A35E-4E25E1803C7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6" name="Google Shape;159;p18">
              <a:extLst>
                <a:ext uri="{FF2B5EF4-FFF2-40B4-BE49-F238E27FC236}">
                  <a16:creationId xmlns:a16="http://schemas.microsoft.com/office/drawing/2014/main" id="{74722B5F-025F-4257-8FCF-E6C1225F9A42}"/>
                </a:ext>
              </a:extLst>
            </p:cNvPr>
            <p:cNvSpPr txBox="1"/>
            <p:nvPr/>
          </p:nvSpPr>
          <p:spPr>
            <a:xfrm>
              <a:off x="542724" y="1890097"/>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 natural rate of unemployment holds more importance than cyclical unemployment.</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17" name="Google Shape;157;p18">
            <a:extLst>
              <a:ext uri="{FF2B5EF4-FFF2-40B4-BE49-F238E27FC236}">
                <a16:creationId xmlns:a16="http://schemas.microsoft.com/office/drawing/2014/main" id="{9539C497-B2E0-4BDD-84E8-45AFD211ECCD}"/>
              </a:ext>
            </a:extLst>
          </p:cNvPr>
          <p:cNvGrpSpPr/>
          <p:nvPr/>
        </p:nvGrpSpPr>
        <p:grpSpPr>
          <a:xfrm>
            <a:off x="2066737" y="4978942"/>
            <a:ext cx="8058352" cy="1047325"/>
            <a:chOff x="542871" y="1736761"/>
            <a:chExt cx="8058352" cy="807000"/>
          </a:xfrm>
        </p:grpSpPr>
        <p:sp>
          <p:nvSpPr>
            <p:cNvPr id="18" name="Google Shape;158;p18">
              <a:extLst>
                <a:ext uri="{FF2B5EF4-FFF2-40B4-BE49-F238E27FC236}">
                  <a16:creationId xmlns:a16="http://schemas.microsoft.com/office/drawing/2014/main" id="{C0019A3D-110C-4102-B754-8E00248DFF5B}"/>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19" name="Google Shape;159;p18">
              <a:extLst>
                <a:ext uri="{FF2B5EF4-FFF2-40B4-BE49-F238E27FC236}">
                  <a16:creationId xmlns:a16="http://schemas.microsoft.com/office/drawing/2014/main" id="{8473C8C0-9B51-49D4-8422-6B37D993633D}"/>
                </a:ext>
              </a:extLst>
            </p:cNvPr>
            <p:cNvSpPr txBox="1"/>
            <p:nvPr/>
          </p:nvSpPr>
          <p:spPr>
            <a:xfrm>
              <a:off x="542871" y="1776776"/>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A vertical </a:t>
              </a:r>
              <a:r>
                <a:rPr lang="en-US" sz="2000" i="1" dirty="0">
                  <a:solidFill>
                    <a:schemeClr val="bg1"/>
                  </a:solidFill>
                  <a:latin typeface="Calibri" panose="020F0502020204030204" pitchFamily="34" charset="0"/>
                  <a:cs typeface="Times New Roman" panose="02020603050405020304" pitchFamily="18" charset="0"/>
                </a:rPr>
                <a:t>AS</a:t>
              </a:r>
              <a:r>
                <a:rPr lang="en-US" sz="2000" dirty="0">
                  <a:solidFill>
                    <a:schemeClr val="bg1"/>
                  </a:solidFill>
                  <a:latin typeface="Calibri" panose="020F0502020204030204" pitchFamily="34" charset="0"/>
                  <a:cs typeface="Times New Roman" panose="02020603050405020304" pitchFamily="18" charset="0"/>
                </a:rPr>
                <a:t> curve, where the quantity of output is consistent with many different price levels, implies a vertical Phillips curve.</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grpSp>
        <p:nvGrpSpPr>
          <p:cNvPr id="20" name="Google Shape;157;p18">
            <a:extLst>
              <a:ext uri="{FF2B5EF4-FFF2-40B4-BE49-F238E27FC236}">
                <a16:creationId xmlns:a16="http://schemas.microsoft.com/office/drawing/2014/main" id="{5DD8607D-25D8-4278-9772-C006A14795EA}"/>
              </a:ext>
            </a:extLst>
          </p:cNvPr>
          <p:cNvGrpSpPr/>
          <p:nvPr/>
        </p:nvGrpSpPr>
        <p:grpSpPr>
          <a:xfrm>
            <a:off x="2066737" y="3803086"/>
            <a:ext cx="8058467" cy="1047325"/>
            <a:chOff x="542756" y="1736761"/>
            <a:chExt cx="8058467" cy="807000"/>
          </a:xfrm>
        </p:grpSpPr>
        <p:sp>
          <p:nvSpPr>
            <p:cNvPr id="21" name="Google Shape;158;p18">
              <a:extLst>
                <a:ext uri="{FF2B5EF4-FFF2-40B4-BE49-F238E27FC236}">
                  <a16:creationId xmlns:a16="http://schemas.microsoft.com/office/drawing/2014/main" id="{F0AC0A86-7402-41B9-AE81-FAD5869AB7CA}"/>
                </a:ext>
              </a:extLst>
            </p:cNvPr>
            <p:cNvSpPr/>
            <p:nvPr/>
          </p:nvSpPr>
          <p:spPr>
            <a:xfrm>
              <a:off x="542923" y="1736761"/>
              <a:ext cx="8058300" cy="807000"/>
            </a:xfrm>
            <a:prstGeom prst="rect">
              <a:avLst/>
            </a:prstGeom>
            <a:solidFill>
              <a:srgbClr val="6279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2000">
                <a:solidFill>
                  <a:schemeClr val="lt1"/>
                </a:solidFill>
                <a:latin typeface="Calibri"/>
                <a:ea typeface="Calibri"/>
                <a:cs typeface="Calibri"/>
                <a:sym typeface="Calibri"/>
              </a:endParaRPr>
            </a:p>
          </p:txBody>
        </p:sp>
        <p:sp>
          <p:nvSpPr>
            <p:cNvPr id="22" name="Google Shape;159;p18">
              <a:extLst>
                <a:ext uri="{FF2B5EF4-FFF2-40B4-BE49-F238E27FC236}">
                  <a16:creationId xmlns:a16="http://schemas.microsoft.com/office/drawing/2014/main" id="{A7D1BBC8-0D1E-4A8D-918B-DD9707763A90}"/>
                </a:ext>
              </a:extLst>
            </p:cNvPr>
            <p:cNvSpPr txBox="1"/>
            <p:nvPr/>
          </p:nvSpPr>
          <p:spPr>
            <a:xfrm>
              <a:off x="542756" y="1948935"/>
              <a:ext cx="7807500" cy="400200"/>
            </a:xfrm>
            <a:prstGeom prst="rect">
              <a:avLst/>
            </a:prstGeom>
            <a:solidFill>
              <a:srgbClr val="627981"/>
            </a:solidFill>
            <a:ln>
              <a:noFill/>
            </a:ln>
          </p:spPr>
          <p:txBody>
            <a:bodyPr spcFirstLastPara="1" wrap="square" lIns="91425" tIns="45700" rIns="91425" bIns="45700" anchor="t" anchorCtr="0">
              <a:noAutofit/>
            </a:bodyPr>
            <a:lstStyle/>
            <a:p>
              <a:pPr marL="457200" marR="0" lvl="0" indent="-355600" algn="l" rtl="0">
                <a:spcBef>
                  <a:spcPts val="0"/>
                </a:spcBef>
                <a:spcAft>
                  <a:spcPts val="0"/>
                </a:spcAft>
                <a:buClr>
                  <a:schemeClr val="lt1"/>
                </a:buClr>
                <a:buSzPts val="2000"/>
                <a:buFont typeface="Arial" panose="020B0604020202020204" pitchFamily="34" charset="0"/>
                <a:buChar char="•"/>
              </a:pPr>
              <a:r>
                <a:rPr lang="en-US" sz="2000" dirty="0">
                  <a:solidFill>
                    <a:schemeClr val="bg1"/>
                  </a:solidFill>
                  <a:latin typeface="Calibri" panose="020F0502020204030204" pitchFamily="34" charset="0"/>
                  <a:cs typeface="Times New Roman" panose="02020603050405020304" pitchFamily="18" charset="0"/>
                </a:rPr>
                <a:t>There is no social benefit to inflation, as it will not increase real GDP.</a:t>
              </a:r>
              <a:endParaRPr lang="en-US" sz="2000" dirty="0">
                <a:solidFill>
                  <a:schemeClr val="bg1"/>
                </a:solidFill>
                <a:latin typeface="Calibri" panose="020F0502020204030204" pitchFamily="34" charset="0"/>
                <a:cs typeface="Times New Roman" panose="02020603050405020304" pitchFamily="18" charset="0"/>
                <a:sym typeface="Calibri"/>
              </a:endParaRPr>
            </a:p>
          </p:txBody>
        </p:sp>
      </p:grpSp>
    </p:spTree>
    <p:extLst>
      <p:ext uri="{BB962C8B-B14F-4D97-AF65-F5344CB8AC3E}">
        <p14:creationId xmlns:p14="http://schemas.microsoft.com/office/powerpoint/2010/main" val="24874376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870</TotalTime>
  <Words>1031</Words>
  <Application>Microsoft Office PowerPoint</Application>
  <PresentationFormat>Widescreen</PresentationFormat>
  <Paragraphs>158</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Century Gothic</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Nathan Mirmow</dc:creator>
  <cp:lastModifiedBy>Kelsey Gamel</cp:lastModifiedBy>
  <cp:revision>53</cp:revision>
  <dcterms:modified xsi:type="dcterms:W3CDTF">2023-08-07T21:14:17Z</dcterms:modified>
</cp:coreProperties>
</file>