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402" r:id="rId3"/>
    <p:sldId id="276" r:id="rId4"/>
    <p:sldId id="403" r:id="rId5"/>
    <p:sldId id="329" r:id="rId6"/>
    <p:sldId id="376" r:id="rId7"/>
    <p:sldId id="368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pqKudZmLSWKrr7AFFTErfzhMQ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Edahl" initials="CE" lastIdx="15" clrIdx="0">
    <p:extLst>
      <p:ext uri="{19B8F6BF-5375-455C-9EA6-DF929625EA0E}">
        <p15:presenceInfo xmlns:p15="http://schemas.microsoft.com/office/powerpoint/2012/main" userId="S::cedahl@hawkeslearning.com::f9c8dab7-bc9e-4aed-a3a5-891b49192fba" providerId="AD"/>
      </p:ext>
    </p:extLst>
  </p:cmAuthor>
  <p:cmAuthor id="2" name="Nathan Mirmow" initials="NM" lastIdx="7" clrIdx="1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3" name="Caitlin Coleman" initials="CC" lastIdx="1" clrIdx="2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16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Finding the balance between Keynesian and Neoclassical models can prove difficult. Both approaches have their own strengths and weaknesses.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48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Discuss the implications of the term neoclassical Keynesian. Is this possible? Why or why not?</a:t>
            </a:r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The Keynesian model states that AD is the cause of business cycles and rigid wages/prices. It risks overlooking long-term economic growth and natural unemployment. The Neoclassical model is AS focused and analyzes the determinants of output and employment. It is not effective at explaining short-term fluctuations and recessions.</a:t>
            </a:r>
          </a:p>
        </p:txBody>
      </p:sp>
    </p:spTree>
    <p:extLst>
      <p:ext uri="{BB962C8B-B14F-4D97-AF65-F5344CB8AC3E}">
        <p14:creationId xmlns:p14="http://schemas.microsoft.com/office/powerpoint/2010/main" val="4279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5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B1AA-030B-4C0D-94C9-E0D748EF6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40394-FF26-4DF3-9D44-733B6D91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14C-C780-4BD6-A5E0-4E2AAC62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3FF9-E543-4C65-B73F-832AD841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B47B-A42D-4624-B725-222CBF28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458-294B-4ED9-AAE7-DCE794E2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65D81-1FD9-4516-9B15-154B4025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1267E-0C95-4133-912B-8F789205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DF636-D281-4DA6-84A8-6793624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D3BB-055B-4585-BDF5-B273CA51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860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0D40C-0885-42FA-99DF-A11978656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3398-33F7-48F5-80D9-AA28B533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885E-8229-46D2-BDB2-A47D4849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1DD8-FDE3-46BD-AF69-91D5FDA3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ECA25-AAF0-48C3-BF2E-7F73EE3C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0450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55E2-5EC4-4A35-954D-82A1CC26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5C0B-06B3-4965-AF65-84C7B529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3E0D-40E3-458E-A34C-1C106EB0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FE16-2B34-4FA5-BAAA-2CAD1FAD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2B1F-E6A8-489C-B050-488A4E89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EB23-0B0B-4B61-9D9A-DAFD62A4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AD35-7D60-4EDD-8D17-20F5245A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DF52-CD0C-4A29-BC02-EB74B497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8FD0-F8FE-4656-976B-198DC003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998E-CC84-48AF-B944-EE485AF7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3BC8-8F24-4437-9B69-B114540C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5C62-E960-410B-96D4-F98165E7E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A15E9-5C41-4798-8D6B-74881FC1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B06EA-7295-4A5D-ADCD-AB357D3A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08CB-D4A7-4957-8A9A-3E02C19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CE679-CEA6-400A-A3D1-3E5565E9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69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845B-32FF-43A1-BE06-B3A31B56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3B20-C1FB-418E-A2AC-6DFC4A42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8D12B-1B72-4A96-9BA1-20D9B8201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86C25-E379-41BF-9310-BFEF63D21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370E9-AF5E-4A50-9734-2BB4170CB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BDA4-DF5D-4C43-A46F-612A3F5A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8DE53-F134-4317-9D52-384DB6B6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CAAC-42A8-4073-8A04-4A5AA4D8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1906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4669-81AB-4CE2-9BAF-B25BBFD7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FB222-4305-406B-95B9-5DEA99DE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A25F4-5E7D-4F7E-BD52-469A0B1D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F5AE2-E1E4-4EB8-8793-FEFF7D79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303DF-6DE3-4C07-81E8-F0988575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1E82F-4A68-4DFC-8DA0-EFFE1C8F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A496E-0F6D-4756-8E2B-CDC604B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B438-D0D5-47A9-8494-6336211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170D-26F1-467F-B01D-F7CEEA4C4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96CA8-0AED-4C5F-BA0C-888862B6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E871-FAD6-401E-A8DD-A52D5B21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24B81-9AF8-41D8-B0A9-373CEEAD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03FC-4DEC-4A52-A106-F300A9B1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4175-B9FE-457E-8C2B-11122CFE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2A4C2-DC41-4D29-A694-8EDD0A06A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437BF-6321-4293-94C6-D771C004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95BD-4ECE-403B-BAE5-94A2924D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7105-2EB6-4275-9821-A39A99B2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97E2E-EE77-47E2-9B33-5AED8993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2752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EE4EA-71EE-43BD-81BB-72ADC31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8EA6E-CB62-40B7-BD73-BD794B5E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B1C7-12C7-47AB-8DA4-85EF3065C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D26A-8234-4A58-BE18-34AA7E52B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A397-7094-4E45-89DA-D7591213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0"/>
            <a:ext cx="12192000" cy="1194957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569719" y="2081740"/>
            <a:ext cx="905256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entury Gothic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Balancing Keynesian and Neoclassical Models</a:t>
            </a:r>
            <a:endParaRPr lang="en-US" dirty="0"/>
          </a:p>
        </p:txBody>
      </p:sp>
      <p:cxnSp>
        <p:nvCxnSpPr>
          <p:cNvPr id="51" name="Google Shape;51;p1"/>
          <p:cNvCxnSpPr/>
          <p:nvPr/>
        </p:nvCxnSpPr>
        <p:spPr>
          <a:xfrm>
            <a:off x="3071445" y="4944021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2" name="Google Shape;52;p1"/>
          <p:cNvSpPr txBox="1"/>
          <p:nvPr/>
        </p:nvSpPr>
        <p:spPr>
          <a:xfrm>
            <a:off x="481647" y="320477"/>
            <a:ext cx="3565363" cy="561341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53" name="Google Shape;53;p1"/>
          <p:cNvCxnSpPr/>
          <p:nvPr/>
        </p:nvCxnSpPr>
        <p:spPr>
          <a:xfrm>
            <a:off x="3071446" y="2091430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Introduction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Finding the balance between Keynesian and neoclassical models can prove difficult.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6922" y="245676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923" y="1910790"/>
              <a:ext cx="777657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Both approaches have their own strengths and weaknesses.</a:t>
              </a:r>
            </a:p>
          </p:txBody>
        </p:sp>
      </p:grpSp>
      <p:pic>
        <p:nvPicPr>
          <p:cNvPr id="5" name="Picture 4" descr="A silver scale on a table">
            <a:extLst>
              <a:ext uri="{FF2B5EF4-FFF2-40B4-BE49-F238E27FC236}">
                <a16:creationId xmlns:a16="http://schemas.microsoft.com/office/drawing/2014/main" id="{D1E9D9DE-96E0-4D65-B0A8-8244FA9C1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40" r="4500"/>
          <a:stretch/>
        </p:blipFill>
        <p:spPr>
          <a:xfrm>
            <a:off x="4379189" y="3484913"/>
            <a:ext cx="3433622" cy="30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659" y="105147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Balancing the Models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57990" y="5157249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048FA-59F2-4E2D-9453-F9BF26FE7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88187"/>
              </p:ext>
            </p:extLst>
          </p:nvPr>
        </p:nvGraphicFramePr>
        <p:xfrm>
          <a:off x="1682780" y="1426682"/>
          <a:ext cx="8826258" cy="528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086">
                  <a:extLst>
                    <a:ext uri="{9D8B030D-6E8A-4147-A177-3AD203B41FA5}">
                      <a16:colId xmlns:a16="http://schemas.microsoft.com/office/drawing/2014/main" val="381117059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903054848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364864903"/>
                    </a:ext>
                  </a:extLst>
                </a:gridCol>
              </a:tblGrid>
              <a:tr h="443872">
                <a:tc>
                  <a:txBody>
                    <a:bodyPr/>
                    <a:lstStyle/>
                    <a:p>
                      <a:r>
                        <a:rPr lang="en-US" sz="1800" dirty="0"/>
                        <a:t>Area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Neoclassical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Keynesian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906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Focus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Long-term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Short-term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4134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Prices and wages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Flexible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Sticky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6860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Economic output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9048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Upward-sloping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7387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Phillips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Downward-sloping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2218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control inflation?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14525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end recessions?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Reform labor market institutions to reduce the natural rate of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Increase AD to eliminate cyclical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31463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Primary emphasis to reduce unemployment?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At best, only in the short-run, but may increase inflation instead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0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Group Activity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Discuss the implications of the term neoclassical Keynesian. Is this possible? Why or why not?</a:t>
              </a:r>
            </a:p>
          </p:txBody>
        </p:sp>
      </p:grpSp>
      <p:pic>
        <p:nvPicPr>
          <p:cNvPr id="6" name="Picture 5" descr="A picture of a question mark drawn on a chalkboard">
            <a:extLst>
              <a:ext uri="{FF2B5EF4-FFF2-40B4-BE49-F238E27FC236}">
                <a16:creationId xmlns:a16="http://schemas.microsoft.com/office/drawing/2014/main" id="{AEC19672-5884-418A-A96C-72DC417E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88" y="2755654"/>
            <a:ext cx="56646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2" y="182283"/>
            <a:ext cx="9144000" cy="6488790"/>
            <a:chOff x="0" y="306970"/>
            <a:chExt cx="9144000" cy="6488790"/>
          </a:xfrm>
        </p:grpSpPr>
        <p:sp>
          <p:nvSpPr>
            <p:cNvPr id="26" name="TextBox 25"/>
            <p:cNvSpPr txBox="1"/>
            <p:nvPr/>
          </p:nvSpPr>
          <p:spPr>
            <a:xfrm>
              <a:off x="0" y="306970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Balancing the Models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HAWKES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91769" y="1612190"/>
            <a:ext cx="7608462" cy="3556149"/>
            <a:chOff x="365111" y="1821206"/>
            <a:chExt cx="8443024" cy="3298655"/>
          </a:xfrm>
          <a:solidFill>
            <a:srgbClr val="627981"/>
          </a:solidFill>
        </p:grpSpPr>
        <p:sp>
          <p:nvSpPr>
            <p:cNvPr id="16" name="Rectangle 15"/>
            <p:cNvSpPr/>
            <p:nvPr/>
          </p:nvSpPr>
          <p:spPr>
            <a:xfrm>
              <a:off x="365111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2374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06109" y="3036198"/>
              <a:ext cx="751943" cy="74021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2C68A0-5B72-455B-946E-159FB8922019}"/>
              </a:ext>
            </a:extLst>
          </p:cNvPr>
          <p:cNvSpPr txBox="1"/>
          <p:nvPr/>
        </p:nvSpPr>
        <p:spPr>
          <a:xfrm>
            <a:off x="2822771" y="1773906"/>
            <a:ext cx="270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Keynesian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C5F01-D6B8-4C36-8542-715273EDD54F}"/>
              </a:ext>
            </a:extLst>
          </p:cNvPr>
          <p:cNvSpPr txBox="1"/>
          <p:nvPr/>
        </p:nvSpPr>
        <p:spPr>
          <a:xfrm>
            <a:off x="6587731" y="1735830"/>
            <a:ext cx="299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Neoclassical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A12C-9BC5-4EF4-A8E8-6ED1179F25F1}"/>
              </a:ext>
            </a:extLst>
          </p:cNvPr>
          <p:cNvSpPr txBox="1"/>
          <p:nvPr/>
        </p:nvSpPr>
        <p:spPr>
          <a:xfrm>
            <a:off x="2589032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AD is the cause of business cycles and rigid wages/prices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Risks overlooking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long-term economic   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growth and natural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unemployment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A0BF0-9F1C-489D-A22E-9C02FE046C9B}"/>
              </a:ext>
            </a:extLst>
          </p:cNvPr>
          <p:cNvSpPr txBox="1"/>
          <p:nvPr/>
        </p:nvSpPr>
        <p:spPr>
          <a:xfrm>
            <a:off x="6430714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AS focused: analyzes the determinants of output and employment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Not effective at explaining short-term fluctuations and recessions</a:t>
            </a: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721" y="225068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dirty="0">
                  <a:latin typeface="Century Gothic"/>
                  <a:sym typeface="Century Gothic"/>
                </a:rPr>
                <a:t>Dual Approach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38159" y="5237922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pSp>
        <p:nvGrpSpPr>
          <p:cNvPr id="11" name="Google Shape;154;p18">
            <a:extLst>
              <a:ext uri="{FF2B5EF4-FFF2-40B4-BE49-F238E27FC236}">
                <a16:creationId xmlns:a16="http://schemas.microsoft.com/office/drawing/2014/main" id="{8F4E44DC-A241-4411-96F1-1C705D4D565F}"/>
              </a:ext>
            </a:extLst>
          </p:cNvPr>
          <p:cNvGrpSpPr/>
          <p:nvPr/>
        </p:nvGrpSpPr>
        <p:grpSpPr>
          <a:xfrm>
            <a:off x="2066769" y="1515231"/>
            <a:ext cx="8058462" cy="3411972"/>
            <a:chOff x="542761" y="1736761"/>
            <a:chExt cx="8058462" cy="807000"/>
          </a:xfrm>
        </p:grpSpPr>
        <p:sp>
          <p:nvSpPr>
            <p:cNvPr id="12" name="Google Shape;155;p18">
              <a:extLst>
                <a:ext uri="{FF2B5EF4-FFF2-40B4-BE49-F238E27FC236}">
                  <a16:creationId xmlns:a16="http://schemas.microsoft.com/office/drawing/2014/main" id="{09F4D6FC-FD1D-4E00-AC0E-F8E426DDD0CA}"/>
                </a:ext>
              </a:extLst>
            </p:cNvPr>
            <p:cNvSpPr/>
            <p:nvPr/>
          </p:nvSpPr>
          <p:spPr>
            <a:xfrm>
              <a:off x="542923" y="1736761"/>
              <a:ext cx="8058300" cy="8070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8">
              <a:extLst>
                <a:ext uri="{FF2B5EF4-FFF2-40B4-BE49-F238E27FC236}">
                  <a16:creationId xmlns:a16="http://schemas.microsoft.com/office/drawing/2014/main" id="{CDD92B62-085C-40D2-B50B-9AB09AC97517}"/>
                </a:ext>
              </a:extLst>
            </p:cNvPr>
            <p:cNvSpPr txBox="1"/>
            <p:nvPr/>
          </p:nvSpPr>
          <p:spPr>
            <a:xfrm>
              <a:off x="542761" y="1888516"/>
              <a:ext cx="7807500" cy="4002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01600" lvl="0" algn="ctr">
                <a:buClr>
                  <a:schemeClr val="lt1"/>
                </a:buClr>
                <a:buSzPts val="2000"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cs typeface="Calibri"/>
                </a:rPr>
                <a:t>"At short-time scales, I think, something sort of ‘Keynesian’ is a good approximation, and surely better than anything straight ‘neoclassical.’ At very long-time scales, the interesting questions are best studied in a neoclassical framework, and attention to the Keynesian side of things would be a minor distraction. At the five- to ten-year time scale, we have to piece things together as best we can and look for a hybrid model that will do the job." —Robert Solow, Economics Nobel laureate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2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9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65" name="Google Shape;165;p19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7" name="Google Shape;167;p19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7C702EC-1918-4B3A-A714-8A5D8315E50A}"/>
              </a:ext>
            </a:extLst>
          </p:cNvPr>
          <p:cNvSpPr/>
          <p:nvPr/>
        </p:nvSpPr>
        <p:spPr>
          <a:xfrm>
            <a:off x="914400" y="6621196"/>
            <a:ext cx="10958732" cy="23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B5BED-2E38-406A-AB86-667877C470BC}"/>
              </a:ext>
            </a:extLst>
          </p:cNvPr>
          <p:cNvSpPr/>
          <p:nvPr/>
        </p:nvSpPr>
        <p:spPr>
          <a:xfrm>
            <a:off x="1881188" y="1439056"/>
            <a:ext cx="8429625" cy="3928074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The Keynesian perspective sees changes in AD as the cause of business cycle fluctuations.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Neoclassical economists believe that long-term productivity growth determines the potential GDP level and that the economy typically will return to full employment after a change in AD. 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While Keynesians tend to advocate an acceptable tradeoff between inflation and unemployment when counteracting a recession, neoclassical economists argue that no such tradeoff exists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" name="Google Shape;348;p20"/>
          <p:cNvCxnSpPr/>
          <p:nvPr/>
        </p:nvCxnSpPr>
        <p:spPr>
          <a:xfrm>
            <a:off x="1859169" y="2729726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9" name="Google Shape;349;p20"/>
          <p:cNvSpPr txBox="1"/>
          <p:nvPr/>
        </p:nvSpPr>
        <p:spPr>
          <a:xfrm>
            <a:off x="1569719" y="1410227"/>
            <a:ext cx="9052562" cy="120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entury Gothic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350" name="Google Shape;350;p20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7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 descr="Picture 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0" descr="Picture 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537</Words>
  <Application>Microsoft Office PowerPoint</Application>
  <PresentationFormat>Widescreen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Mirmow</dc:creator>
  <cp:lastModifiedBy>Kelsey Gamel</cp:lastModifiedBy>
  <cp:revision>49</cp:revision>
  <dcterms:modified xsi:type="dcterms:W3CDTF">2023-08-07T21:18:01Z</dcterms:modified>
</cp:coreProperties>
</file>