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18"/>
  </p:notesMasterIdLst>
  <p:sldIdLst>
    <p:sldId id="256" r:id="rId2"/>
    <p:sldId id="381" r:id="rId3"/>
    <p:sldId id="258" r:id="rId4"/>
    <p:sldId id="382" r:id="rId5"/>
    <p:sldId id="383" r:id="rId6"/>
    <p:sldId id="384" r:id="rId7"/>
    <p:sldId id="385" r:id="rId8"/>
    <p:sldId id="386" r:id="rId9"/>
    <p:sldId id="387" r:id="rId10"/>
    <p:sldId id="388" r:id="rId11"/>
    <p:sldId id="392" r:id="rId12"/>
    <p:sldId id="391" r:id="rId13"/>
    <p:sldId id="390" r:id="rId14"/>
    <p:sldId id="389" r:id="rId15"/>
    <p:sldId id="267" r:id="rId16"/>
    <p:sldId id="268" r:id="rId17"/>
  </p:sldIdLst>
  <p:sldSz cx="12192000" cy="6858000"/>
  <p:notesSz cx="6858000" cy="9144000"/>
  <p:embeddedFontLst>
    <p:embeddedFont>
      <p:font typeface="Calibri" panose="020F0502020204030204" pitchFamily="34" charset="0"/>
      <p:regular r:id="rId19"/>
      <p:bold r:id="rId20"/>
      <p:italic r:id="rId21"/>
      <p:boldItalic r:id="rId22"/>
    </p:embeddedFont>
    <p:embeddedFont>
      <p:font typeface="Calibri Light" panose="020F0302020204030204" pitchFamily="34" charset="0"/>
      <p:regular r:id="rId23"/>
      <p:italic r:id="rId24"/>
    </p:embeddedFont>
    <p:embeddedFont>
      <p:font typeface="Century Gothic" panose="020B0502020202020204" pitchFamily="34" charset="0"/>
      <p:regular r:id="rId25"/>
      <p:bold r:id="rId26"/>
      <p:italic r:id="rId27"/>
      <p:boldItalic r:id="rId28"/>
    </p:embeddedFont>
    <p:embeddedFont>
      <p:font typeface="Segoe UI" panose="020B0502040204020203" pitchFamily="34" charset="0"/>
      <p:regular r:id="rId29"/>
      <p:bold r:id="rId30"/>
      <p:italic r:id="rId31"/>
      <p:boldItalic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than Mirmow" initials="NM" lastIdx="2" clrIdx="0">
    <p:extLst>
      <p:ext uri="{19B8F6BF-5375-455C-9EA6-DF929625EA0E}">
        <p15:presenceInfo xmlns:p15="http://schemas.microsoft.com/office/powerpoint/2012/main" userId="Nathan Mirmow" providerId="None"/>
      </p:ext>
    </p:extLst>
  </p:cmAuthor>
  <p:cmAuthor id="2" name="Caitlin Coleman" initials="CC" lastIdx="5" clrIdx="1">
    <p:extLst>
      <p:ext uri="{19B8F6BF-5375-455C-9EA6-DF929625EA0E}">
        <p15:presenceInfo xmlns:p15="http://schemas.microsoft.com/office/powerpoint/2012/main" userId="S::cclark@hawkeslearning.com::96f87ca1-0e64-4ae8-8d77-98757b85df0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79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827" autoAdjust="0"/>
  </p:normalViewPr>
  <p:slideViewPr>
    <p:cSldViewPr snapToGrid="0">
      <p:cViewPr varScale="1">
        <p:scale>
          <a:sx n="96" d="100"/>
          <a:sy n="96" d="100"/>
        </p:scale>
        <p:origin x="1116" y="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21" Type="http://schemas.openxmlformats.org/officeDocument/2006/relationships/font" Target="fonts/font3.fntdata"/><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font" Target="fonts/font14.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To protect against bank runs, Congress has put two strategies into place: deposit insurance and the lender of last resort. Deposit insurance is an insurance system that makes sure depositors do not lose their money, even if the bank goes bankrupt. In the United States, the Federal Deposit Insurance Corporation (FDIC) is responsible for deposit insurance. Even if a bank fails, the government guarantees that depositors will receive up to $250,000 of their money in each account.</a:t>
            </a:r>
          </a:p>
          <a:p>
            <a:pPr marL="0" indent="0">
              <a:buNone/>
            </a:pPr>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10</a:t>
            </a:fld>
            <a:endParaRPr lang="en-US"/>
          </a:p>
        </p:txBody>
      </p:sp>
    </p:spTree>
    <p:extLst>
      <p:ext uri="{BB962C8B-B14F-4D97-AF65-F5344CB8AC3E}">
        <p14:creationId xmlns:p14="http://schemas.microsoft.com/office/powerpoint/2010/main" val="25293823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How would you react to news that your bank was at risk of becoming insolvent?</a:t>
            </a:r>
          </a:p>
          <a:p>
            <a:pPr marL="0" indent="0">
              <a:buNone/>
            </a:pPr>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11</a:t>
            </a:fld>
            <a:endParaRPr lang="en-US"/>
          </a:p>
        </p:txBody>
      </p:sp>
    </p:spTree>
    <p:extLst>
      <p:ext uri="{BB962C8B-B14F-4D97-AF65-F5344CB8AC3E}">
        <p14:creationId xmlns:p14="http://schemas.microsoft.com/office/powerpoint/2010/main" val="20326138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How would you react to news that your bank was at risk of becoming insolvent?</a:t>
            </a:r>
          </a:p>
          <a:p>
            <a:pPr marL="0" indent="0">
              <a:buNone/>
            </a:pPr>
            <a:endParaRPr lang="en-US" dirty="0"/>
          </a:p>
          <a:p>
            <a:pPr marL="0" indent="0">
              <a:buNone/>
            </a:pPr>
            <a:r>
              <a:rPr lang="en-US" dirty="0"/>
              <a:t>If your bank has FDIC insurance, as most U.S. banks do, you would be guaranteed to recover up to $250,000 in each of your accounts. You would need to be sure not to have more than $250,000 in an account so that you wouldn’t risk losing anything above that amount. However, this news would still be unnerving since you might not get the money immediately from the FDIC.</a:t>
            </a:r>
          </a:p>
          <a:p>
            <a:pPr marL="0" indent="0">
              <a:buNone/>
            </a:pPr>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12</a:t>
            </a:fld>
            <a:endParaRPr lang="en-US"/>
          </a:p>
        </p:txBody>
      </p:sp>
    </p:spTree>
    <p:extLst>
      <p:ext uri="{BB962C8B-B14F-4D97-AF65-F5344CB8AC3E}">
        <p14:creationId xmlns:p14="http://schemas.microsoft.com/office/powerpoint/2010/main" val="7913256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The problem with bank runs is that they can cause solvent banks to fail and then spread to the rest of the financial system. To prevent this, the Fed stands ready to lend to banks and other financial institutions when they cannot obtain funds from anywhere else. This is known as the lender of last resort role. For banks, the central bank acting as a lender of last resort reinforces the effect of deposit insurance and reassures customers that they will not lose their money.</a:t>
            </a:r>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13</a:t>
            </a:fld>
            <a:endParaRPr lang="en-US"/>
          </a:p>
        </p:txBody>
      </p:sp>
    </p:spTree>
    <p:extLst>
      <p:ext uri="{BB962C8B-B14F-4D97-AF65-F5344CB8AC3E}">
        <p14:creationId xmlns:p14="http://schemas.microsoft.com/office/powerpoint/2010/main" val="42775623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This graph shows total borrowing of depository institutions from the Federal Reserve in the years surrounding the Great Recession.</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14</a:t>
            </a:fld>
            <a:endParaRPr lang="en-US"/>
          </a:p>
        </p:txBody>
      </p:sp>
    </p:spTree>
    <p:extLst>
      <p:ext uri="{BB962C8B-B14F-4D97-AF65-F5344CB8AC3E}">
        <p14:creationId xmlns:p14="http://schemas.microsoft.com/office/powerpoint/2010/main" val="38895883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8" name="Google Shape;248;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9" name="Google Shape;259;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Maintaining a safe and stable national financial system is a critical concern of the Federal Reserve. The goal is to protect not only individuals' savings but also the integrity of the financial system itself. Bank regulation came into public view during the 2008–2009 financial crisis when critical parts of the financial system failed.</a:t>
            </a:r>
          </a:p>
          <a:p>
            <a:pPr marL="0" indent="0">
              <a:buNone/>
            </a:pPr>
            <a:endParaRPr lang="en-US" dirty="0"/>
          </a:p>
          <a:p>
            <a:pPr marL="0" indent="0">
              <a:buNone/>
            </a:pPr>
            <a:endParaRPr lang="en-US" dirty="0"/>
          </a:p>
          <a:p>
            <a:pPr marL="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2</a:t>
            </a:fld>
            <a:endParaRPr lang="en-US"/>
          </a:p>
        </p:txBody>
      </p:sp>
    </p:spTree>
    <p:extLst>
      <p:ext uri="{BB962C8B-B14F-4D97-AF65-F5344CB8AC3E}">
        <p14:creationId xmlns:p14="http://schemas.microsoft.com/office/powerpoint/2010/main" val="32952276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Bank regulation is intended to maintain banks’ solvency by avoiding excessive risk. Regulation falls into several categories: reserve requirements, capital requirements, and restrictions on the types of investments banks may make.</a:t>
            </a:r>
          </a:p>
          <a:p>
            <a:pPr marL="0" lvl="0" indent="0" algn="l" rtl="0">
              <a:spcBef>
                <a:spcPts val="0"/>
              </a:spcBef>
              <a:spcAft>
                <a:spcPts val="0"/>
              </a:spcAft>
              <a:buNone/>
            </a:pPr>
            <a:endParaRPr dirty="0"/>
          </a:p>
        </p:txBody>
      </p:sp>
      <p:sp>
        <p:nvSpPr>
          <p:cNvPr id="100" name="Google Shape;10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While a portion of bank reserves are held as cash in the bank, the majority are in the bank's account at the Federal Reserve. Since these funds can't be loaned into the market, the reserve requirement limits a bank's ability to create money. A loan issued by one bank can become a deposit into another bank, generating further lending throughout the system.</a:t>
            </a:r>
          </a:p>
          <a:p>
            <a:pPr marL="0" indent="0">
              <a:buNone/>
            </a:pPr>
            <a:endParaRPr lang="en-US" dirty="0"/>
          </a:p>
          <a:p>
            <a:pPr marL="0" indent="0">
              <a:buNone/>
            </a:pPr>
            <a:endParaRPr lang="en-US" dirty="0"/>
          </a:p>
          <a:p>
            <a:pPr marL="0" indent="0">
              <a:buNone/>
            </a:pPr>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4</a:t>
            </a:fld>
            <a:endParaRPr lang="en-US"/>
          </a:p>
        </p:txBody>
      </p:sp>
    </p:spTree>
    <p:extLst>
      <p:ext uri="{BB962C8B-B14F-4D97-AF65-F5344CB8AC3E}">
        <p14:creationId xmlns:p14="http://schemas.microsoft.com/office/powerpoint/2010/main" val="34791926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Another part of bank regulation is restriction on the types of investments that banks are allowed to make. Banks are permitted to make loans to businesses, individuals, and other banks. To protect depositors, banks are not permitted to invest in the stock market or other assets that are perceived as too risky.</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5</a:t>
            </a:fld>
            <a:endParaRPr lang="en-US"/>
          </a:p>
        </p:txBody>
      </p:sp>
    </p:spTree>
    <p:extLst>
      <p:ext uri="{BB962C8B-B14F-4D97-AF65-F5344CB8AC3E}">
        <p14:creationId xmlns:p14="http://schemas.microsoft.com/office/powerpoint/2010/main" val="28593808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Bank capital is the difference between a bank's assets and its liabilities, or its net worth. A bank must have positive net worth; otherwise, it is insolvent or bankrupt</a:t>
            </a:r>
            <a:r>
              <a:rPr lang="en-US" sz="1100" dirty="0">
                <a:solidFill>
                  <a:schemeClr val="bg1"/>
                </a:solidFill>
              </a:rPr>
              <a:t>, meaning it would not have enough assets to pay back its liabilities</a:t>
            </a:r>
            <a:r>
              <a:rPr lang="en-US" dirty="0"/>
              <a:t>. Regulation requires that banks maintain a minimum net worth, usually expressed as a percent of their assets, to protect their depositors and other creditors.</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6</a:t>
            </a:fld>
            <a:endParaRPr lang="en-US"/>
          </a:p>
        </p:txBody>
      </p:sp>
    </p:spTree>
    <p:extLst>
      <p:ext uri="{BB962C8B-B14F-4D97-AF65-F5344CB8AC3E}">
        <p14:creationId xmlns:p14="http://schemas.microsoft.com/office/powerpoint/2010/main" val="40380605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The Office of the Comptroller of the Currency (OCC) regulates savings and loan institutions. The National Credit Union Administration (NCUA) supervises credit unions, which are nonprofit banks that their members run and own. The Federal Reserve also has some responsibility for supervising financial institutions. </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7</a:t>
            </a:fld>
            <a:endParaRPr lang="en-US"/>
          </a:p>
        </p:txBody>
      </p:sp>
    </p:spTree>
    <p:extLst>
      <p:ext uri="{BB962C8B-B14F-4D97-AF65-F5344CB8AC3E}">
        <p14:creationId xmlns:p14="http://schemas.microsoft.com/office/powerpoint/2010/main" val="41818340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Bank supervision can run into both practical and political issues. Measuring the value of a bank's assets is not always straightforward. A bank’s assets are its loans, and the value of these assets depends on estimates of the risk that customers will not repay these loans. The political issue arises because a bank supervisor's decision to require a bank to close or change its financial investments is often controversial.</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8</a:t>
            </a:fld>
            <a:endParaRPr lang="en-US"/>
          </a:p>
        </p:txBody>
      </p:sp>
    </p:spTree>
    <p:extLst>
      <p:ext uri="{BB962C8B-B14F-4D97-AF65-F5344CB8AC3E}">
        <p14:creationId xmlns:p14="http://schemas.microsoft.com/office/powerpoint/2010/main" val="40810174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Back in the nineteenth century and during the first few decades of the twentieth century, putting money in the bank could be nerve-wracking. A bank run occurs when depositors race to the bank to withdraw their deposits. The risk of bank runs created instability in the banking system. Even a rumor that a bank might experience negative net worth might trigger a run, which could destroy even healthy banks.</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9</a:t>
            </a:fld>
            <a:endParaRPr lang="en-US"/>
          </a:p>
        </p:txBody>
      </p:sp>
    </p:spTree>
    <p:extLst>
      <p:ext uri="{BB962C8B-B14F-4D97-AF65-F5344CB8AC3E}">
        <p14:creationId xmlns:p14="http://schemas.microsoft.com/office/powerpoint/2010/main" val="21357709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5CE54-C2C3-480B-8247-B6D8B4882DF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BEBF2A8-26BD-4A4D-A376-C190FC52465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A21AB15-5CBA-41D0-9747-5AC57096C60B}"/>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064DF824-C4BF-49D0-89E2-08D0B10606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14060B-A28B-4703-8BA7-31A1883610F2}"/>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7059863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0E51D-145C-4C20-A399-EAB68B422A4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AC792EE-F29C-4465-90F1-62346EA93AA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C38137-E5CE-4462-B4A7-3E439371249D}"/>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639D21B8-7337-49D2-B5D8-6D808E1903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507A04-1446-4F00-8FD9-E16D1CD19880}"/>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8880154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3052E7F-FB59-4481-A697-7AA0ACC6BE2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4FB90B5-6B4F-4945-B6AB-7F7357E9A65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6E5445-61B3-4388-9AEA-C4D533758B13}"/>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216CEBEE-482A-4CD8-9515-EE4451135F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087CFB-B23A-4CEE-B3C5-FAF494D371A2}"/>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2911778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35CDE-3EA0-46DA-8A75-7421811E222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53E24EA-7915-445C-B2F9-83A96605726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8D8611-3B17-41A4-BA0B-1ABC72FE8B3B}"/>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858F9BE7-D5B0-4172-882A-0D8AF8E636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222E2E-522E-4172-96CF-0A1C832D9108}"/>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042763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AA0B9-E37D-4841-AAE6-A3C44E3A9F1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0B3EADC-F721-4076-A960-D3CD023E283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13291D9-EF87-424B-888D-790BF40B7C3C}"/>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2D8F02C1-1635-4BE9-98DE-B6F7C227B0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4FC740-ADF9-4A13-A009-024260EB6A3E}"/>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6575441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9508C-D1BA-42C9-BF27-AF9530BA9AD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F798EB-5AF6-4B43-A302-3B8A60F3322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73832E6-C817-431A-936B-1F431214D71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5EC6445-EA56-4B9B-B0F2-2B32345B3835}"/>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08E161EB-41D0-43C1-B430-AE34D4E3A41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D872AE1-EBB4-4599-A05B-3E6CF9FBE68B}"/>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526462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C66F1-D307-4CEC-9D3F-1F58EB48B96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CBFB55C-FE1C-4629-9C2A-BB788D47985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56541BA-ED2A-44B0-AAD6-AAC1D3CA7BD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77D3D7F-C69E-4930-8D01-D75C4BFAF22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A0B8714-0D4E-4E4C-94E3-63B7DA30CC5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BBAF49E-38DE-4649-AA55-C76EF597D14E}"/>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A7CC3A7D-906D-430A-845B-A24CA1CBA2C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FE38022-6695-4C94-A436-FA7E4F668B31}"/>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40899093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9FEAE-22AE-4DA6-ABB5-FBB40F000CC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554374A-E96B-4384-89F0-D04181B6D6B7}"/>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30CBDC0B-CBE3-459B-9168-DAF0A433CAF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EFF0189-F863-4E9E-B07E-E3ABE0ECEA72}"/>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4942558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6358FF3-0C04-42CD-BCB3-4ED3E6710DEE}"/>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7F5C9D13-2CF9-4D7D-8CDC-BBCF76AA2C3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8223D3D-1870-4BC4-88BB-A9597F5846B7}"/>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40982712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6C69E-4F61-4F24-9BC4-4E4D772290B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2F87959-2127-437A-9693-0C76113BAC9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D622E8F-6A43-4320-8CA0-9DAE027947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157B928-D82E-4A9C-9887-B9CC743ACA63}"/>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17C8F026-B91B-44F2-AB1C-8645A9A9E39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D9F7E1B-5E15-4F13-B7C9-1E79FE9FF029}"/>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7174717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F7A0E-DDB7-40B9-8320-44C5E5F7E1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71692F7-4A15-419D-99A6-F06955BAFC9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3670D28-F55D-455E-BD78-2539DC243E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E16672-DF62-4CBC-888D-ED725FD632EB}"/>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143B1B03-A1AE-4584-ABD3-C9E69BE44A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3CA664-3D80-48D5-BD4E-FB31D7B00163}"/>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533144764"/>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E11D30E-D608-4088-A1E6-0AE8F97CC8E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909A97A-7BB8-46A4-BF2C-41B74B3B80B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583E4C-9454-4098-B90B-C9562DA80F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5A409EC7-83A8-4C2B-8D47-5F51728697C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CAAAC85-31EA-409F-9859-4783DF222E6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0098271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3"/>
          <p:cNvSpPr/>
          <p:nvPr/>
        </p:nvSpPr>
        <p:spPr>
          <a:xfrm>
            <a:off x="0" y="1"/>
            <a:ext cx="12192000" cy="1194955"/>
          </a:xfrm>
          <a:prstGeom prst="rect">
            <a:avLst/>
          </a:prstGeom>
          <a:solidFill>
            <a:srgbClr val="5A7E8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3F3F3F"/>
              </a:solidFill>
              <a:latin typeface="Calibri"/>
              <a:ea typeface="Calibri"/>
              <a:cs typeface="Calibri"/>
              <a:sym typeface="Calibri"/>
            </a:endParaRPr>
          </a:p>
        </p:txBody>
      </p:sp>
      <p:sp>
        <p:nvSpPr>
          <p:cNvPr id="85" name="Google Shape;85;p13"/>
          <p:cNvSpPr txBox="1"/>
          <p:nvPr/>
        </p:nvSpPr>
        <p:spPr>
          <a:xfrm>
            <a:off x="1524000" y="2526241"/>
            <a:ext cx="9144000" cy="9234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000000"/>
              </a:buClr>
              <a:buFont typeface="Arial"/>
              <a:buNone/>
            </a:pPr>
            <a:r>
              <a:rPr lang="en-US" sz="5400">
                <a:solidFill>
                  <a:schemeClr val="dk1"/>
                </a:solidFill>
                <a:latin typeface="Century Gothic"/>
                <a:ea typeface="Century Gothic"/>
                <a:cs typeface="Century Gothic"/>
                <a:sym typeface="Century Gothic"/>
              </a:rPr>
              <a:t>Bank Regulation</a:t>
            </a:r>
            <a:endParaRPr/>
          </a:p>
        </p:txBody>
      </p:sp>
      <p:cxnSp>
        <p:nvCxnSpPr>
          <p:cNvPr id="86" name="Google Shape;86;p13"/>
          <p:cNvCxnSpPr/>
          <p:nvPr/>
        </p:nvCxnSpPr>
        <p:spPr>
          <a:xfrm>
            <a:off x="3071447" y="4068137"/>
            <a:ext cx="5931877" cy="0"/>
          </a:xfrm>
          <a:prstGeom prst="straightConnector1">
            <a:avLst/>
          </a:prstGeom>
          <a:noFill/>
          <a:ln w="9525" cap="flat" cmpd="sng">
            <a:solidFill>
              <a:schemeClr val="dk1"/>
            </a:solidFill>
            <a:prstDash val="solid"/>
            <a:miter lim="800000"/>
            <a:headEnd type="none" w="sm" len="sm"/>
            <a:tailEnd type="none" w="sm" len="sm"/>
          </a:ln>
        </p:spPr>
      </p:cxnSp>
      <p:sp>
        <p:nvSpPr>
          <p:cNvPr id="87" name="Google Shape;87;p13"/>
          <p:cNvSpPr txBox="1"/>
          <p:nvPr/>
        </p:nvSpPr>
        <p:spPr>
          <a:xfrm>
            <a:off x="481648" y="320478"/>
            <a:ext cx="3565361" cy="553998"/>
          </a:xfrm>
          <a:prstGeom prst="rect">
            <a:avLst/>
          </a:prstGeom>
          <a:solidFill>
            <a:srgbClr val="5A7E8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i="0" u="none" strike="noStrike" cap="none">
                <a:solidFill>
                  <a:schemeClr val="lt1"/>
                </a:solidFill>
                <a:latin typeface="Century Gothic"/>
                <a:ea typeface="Century Gothic"/>
                <a:cs typeface="Century Gothic"/>
                <a:sym typeface="Century Gothic"/>
              </a:rPr>
              <a:t>HAWKES</a:t>
            </a:r>
            <a:r>
              <a:rPr lang="en-US" sz="2800" b="0" i="0" u="none" strike="noStrike" cap="none">
                <a:solidFill>
                  <a:schemeClr val="lt1"/>
                </a:solidFill>
                <a:latin typeface="Century Gothic"/>
                <a:ea typeface="Century Gothic"/>
                <a:cs typeface="Century Gothic"/>
                <a:sym typeface="Century Gothic"/>
              </a:rPr>
              <a:t> LEARNING</a:t>
            </a:r>
            <a:endParaRPr/>
          </a:p>
        </p:txBody>
      </p:sp>
      <p:cxnSp>
        <p:nvCxnSpPr>
          <p:cNvPr id="88" name="Google Shape;88;p13"/>
          <p:cNvCxnSpPr/>
          <p:nvPr/>
        </p:nvCxnSpPr>
        <p:spPr>
          <a:xfrm>
            <a:off x="3071447" y="2091430"/>
            <a:ext cx="5931877" cy="0"/>
          </a:xfrm>
          <a:prstGeom prst="straightConnector1">
            <a:avLst/>
          </a:prstGeom>
          <a:noFill/>
          <a:ln w="9525" cap="flat" cmpd="sng">
            <a:solidFill>
              <a:schemeClr val="dk1"/>
            </a:solidFill>
            <a:prstDash val="solid"/>
            <a:miter lim="800000"/>
            <a:headEnd type="none" w="sm" len="sm"/>
            <a:tailEnd type="none" w="sm" len="sm"/>
          </a:ln>
        </p:spPr>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288568"/>
            <a:ext cx="9144000" cy="553998"/>
          </a:xfrm>
          <a:prstGeom prst="rect">
            <a:avLst/>
          </a:prstGeom>
          <a:noFill/>
        </p:spPr>
        <p:txBody>
          <a:bodyPr wrap="square" rtlCol="0">
            <a:spAutoFit/>
          </a:bodyPr>
          <a:lstStyle/>
          <a:p>
            <a:pPr algn="ctr"/>
            <a:r>
              <a:rPr lang="en-US" sz="3000" dirty="0">
                <a:latin typeface="Century Gothic" panose="020B0502020202020204" pitchFamily="34" charset="0"/>
              </a:rPr>
              <a:t>Deposit Insurance</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922" y="1580912"/>
            <a:ext cx="8058154" cy="806935"/>
            <a:chOff x="542923" y="1736761"/>
            <a:chExt cx="8058154" cy="806935"/>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58421" y="1767293"/>
              <a:ext cx="8042656" cy="707886"/>
            </a:xfrm>
            <a:prstGeom prst="rect">
              <a:avLst/>
            </a:prstGeom>
            <a:grpFill/>
          </p:spPr>
          <p:txBody>
            <a:bodyPr wrap="square" rtlCol="0">
              <a:spAutoFit/>
            </a:bodyPr>
            <a:lstStyle/>
            <a:p>
              <a:pPr marL="342900" indent="-342900">
                <a:buFont typeface="Arial" panose="020B0604020202020204" pitchFamily="34" charset="0"/>
                <a:buChar char="•"/>
              </a:pPr>
              <a:r>
                <a:rPr lang="en-US" sz="2000" b="1" dirty="0">
                  <a:solidFill>
                    <a:schemeClr val="bg1"/>
                  </a:solidFill>
                </a:rPr>
                <a:t>Deposit insurance </a:t>
              </a:r>
              <a:r>
                <a:rPr lang="en-US" sz="2000" dirty="0">
                  <a:solidFill>
                    <a:schemeClr val="bg1"/>
                  </a:solidFill>
                </a:rPr>
                <a:t>is an insurance system that makes sure depositors do not lose their money, even if the bank goes bankrupt.</a:t>
              </a:r>
            </a:p>
          </p:txBody>
        </p:sp>
      </p:grpSp>
      <p:grpSp>
        <p:nvGrpSpPr>
          <p:cNvPr id="12" name="Group 11">
            <a:extLst>
              <a:ext uri="{FF2B5EF4-FFF2-40B4-BE49-F238E27FC236}">
                <a16:creationId xmlns:a16="http://schemas.microsoft.com/office/drawing/2014/main" id="{1FCE88C0-12B0-4BFD-B1EC-2AFE88155099}"/>
              </a:ext>
            </a:extLst>
          </p:cNvPr>
          <p:cNvGrpSpPr/>
          <p:nvPr/>
        </p:nvGrpSpPr>
        <p:grpSpPr>
          <a:xfrm>
            <a:off x="2066922" y="2473097"/>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2924E73E-CE7E-47D9-A8DB-313C4BB32AE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5" name="TextBox 14">
              <a:extLst>
                <a:ext uri="{FF2B5EF4-FFF2-40B4-BE49-F238E27FC236}">
                  <a16:creationId xmlns:a16="http://schemas.microsoft.com/office/drawing/2014/main" id="{FCA12C2D-D10D-4B22-A70E-64FED5FC8357}"/>
                </a:ext>
              </a:extLst>
            </p:cNvPr>
            <p:cNvSpPr txBox="1"/>
            <p:nvPr/>
          </p:nvSpPr>
          <p:spPr>
            <a:xfrm>
              <a:off x="558421" y="1786285"/>
              <a:ext cx="8042656"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About seventy countries around the world, including all the major economies, have deposit insurance programs.</a:t>
              </a:r>
            </a:p>
          </p:txBody>
        </p:sp>
      </p:grpSp>
      <p:grpSp>
        <p:nvGrpSpPr>
          <p:cNvPr id="16" name="Group 15">
            <a:extLst>
              <a:ext uri="{FF2B5EF4-FFF2-40B4-BE49-F238E27FC236}">
                <a16:creationId xmlns:a16="http://schemas.microsoft.com/office/drawing/2014/main" id="{54D17868-9CF5-4C24-B329-8B07E9E61EE9}"/>
              </a:ext>
            </a:extLst>
          </p:cNvPr>
          <p:cNvGrpSpPr/>
          <p:nvPr/>
        </p:nvGrpSpPr>
        <p:grpSpPr>
          <a:xfrm>
            <a:off x="2066922" y="3377759"/>
            <a:ext cx="8058154" cy="806935"/>
            <a:chOff x="542923" y="1736761"/>
            <a:chExt cx="8058154" cy="806935"/>
          </a:xfrm>
          <a:solidFill>
            <a:srgbClr val="627981"/>
          </a:solidFill>
        </p:grpSpPr>
        <p:sp>
          <p:nvSpPr>
            <p:cNvPr id="17" name="Rectangle 16">
              <a:extLst>
                <a:ext uri="{FF2B5EF4-FFF2-40B4-BE49-F238E27FC236}">
                  <a16:creationId xmlns:a16="http://schemas.microsoft.com/office/drawing/2014/main" id="{A0A9504F-B4CA-4569-BA5E-79E0F9E4106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8" name="TextBox 17">
              <a:extLst>
                <a:ext uri="{FF2B5EF4-FFF2-40B4-BE49-F238E27FC236}">
                  <a16:creationId xmlns:a16="http://schemas.microsoft.com/office/drawing/2014/main" id="{9B8D8CE6-5EC2-4381-9D9E-862574DCB3D1}"/>
                </a:ext>
              </a:extLst>
            </p:cNvPr>
            <p:cNvSpPr txBox="1"/>
            <p:nvPr/>
          </p:nvSpPr>
          <p:spPr>
            <a:xfrm>
              <a:off x="542923" y="1788002"/>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In the United States, the Federal Deposit Insurance Corporation (FDIC) is responsible for deposit insurance.</a:t>
              </a:r>
            </a:p>
          </p:txBody>
        </p:sp>
      </p:grpSp>
      <p:grpSp>
        <p:nvGrpSpPr>
          <p:cNvPr id="21" name="Group 20">
            <a:extLst>
              <a:ext uri="{FF2B5EF4-FFF2-40B4-BE49-F238E27FC236}">
                <a16:creationId xmlns:a16="http://schemas.microsoft.com/office/drawing/2014/main" id="{DF1C5FEC-1E02-4EA8-92A0-23C8E847A652}"/>
              </a:ext>
            </a:extLst>
          </p:cNvPr>
          <p:cNvGrpSpPr/>
          <p:nvPr/>
        </p:nvGrpSpPr>
        <p:grpSpPr>
          <a:xfrm>
            <a:off x="2082420" y="4282421"/>
            <a:ext cx="8058154" cy="806935"/>
            <a:chOff x="542923" y="1736761"/>
            <a:chExt cx="8058154" cy="806935"/>
          </a:xfrm>
          <a:solidFill>
            <a:srgbClr val="627981"/>
          </a:solidFill>
        </p:grpSpPr>
        <p:sp>
          <p:nvSpPr>
            <p:cNvPr id="22" name="Rectangle 21">
              <a:extLst>
                <a:ext uri="{FF2B5EF4-FFF2-40B4-BE49-F238E27FC236}">
                  <a16:creationId xmlns:a16="http://schemas.microsoft.com/office/drawing/2014/main" id="{D64AD274-A529-4761-9971-A0C63079A34D}"/>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3" name="TextBox 22">
              <a:extLst>
                <a:ext uri="{FF2B5EF4-FFF2-40B4-BE49-F238E27FC236}">
                  <a16:creationId xmlns:a16="http://schemas.microsoft.com/office/drawing/2014/main" id="{A4F6FA83-2824-441E-A089-B392DD6FDB1B}"/>
                </a:ext>
              </a:extLst>
            </p:cNvPr>
            <p:cNvSpPr txBox="1"/>
            <p:nvPr/>
          </p:nvSpPr>
          <p:spPr>
            <a:xfrm>
              <a:off x="542923" y="1788002"/>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Even if a bank fails, the government guarantees that depositors will receive up to $250,000 of their money in each account.</a:t>
              </a:r>
            </a:p>
          </p:txBody>
        </p:sp>
      </p:grpSp>
    </p:spTree>
    <p:extLst>
      <p:ext uri="{BB962C8B-B14F-4D97-AF65-F5344CB8AC3E}">
        <p14:creationId xmlns:p14="http://schemas.microsoft.com/office/powerpoint/2010/main" val="1428325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288568"/>
            <a:ext cx="9144000" cy="553998"/>
          </a:xfrm>
          <a:prstGeom prst="rect">
            <a:avLst/>
          </a:prstGeom>
          <a:noFill/>
        </p:spPr>
        <p:txBody>
          <a:bodyPr wrap="square" rtlCol="0">
            <a:spAutoFit/>
          </a:bodyPr>
          <a:lstStyle/>
          <a:p>
            <a:pPr algn="ctr"/>
            <a:r>
              <a:rPr lang="en-US" sz="3000" dirty="0">
                <a:latin typeface="Century Gothic" panose="020B0502020202020204" pitchFamily="34" charset="0"/>
              </a:rPr>
              <a:t>On Your Own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922" y="1580912"/>
            <a:ext cx="8058154" cy="806935"/>
            <a:chOff x="542923" y="1736761"/>
            <a:chExt cx="8058154" cy="806935"/>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58421" y="1767293"/>
              <a:ext cx="8042656" cy="707886"/>
            </a:xfrm>
            <a:prstGeom prst="rect">
              <a:avLst/>
            </a:prstGeom>
            <a:grpFill/>
          </p:spPr>
          <p:txBody>
            <a:bodyPr wrap="square" rtlCol="0">
              <a:spAutoFit/>
            </a:bodyPr>
            <a:lstStyle/>
            <a:p>
              <a:pPr algn="ctr"/>
              <a:r>
                <a:rPr lang="en-US" sz="2000" dirty="0">
                  <a:solidFill>
                    <a:schemeClr val="bg1"/>
                  </a:solidFill>
                </a:rPr>
                <a:t>How would you react to news that your bank was at risk of becoming insolvent?</a:t>
              </a:r>
            </a:p>
          </p:txBody>
        </p:sp>
      </p:grpSp>
      <p:pic>
        <p:nvPicPr>
          <p:cNvPr id="1026" name="Picture 2" descr="An image of scrabble letters spelling out the word bankrupt.">
            <a:extLst>
              <a:ext uri="{FF2B5EF4-FFF2-40B4-BE49-F238E27FC236}">
                <a16:creationId xmlns:a16="http://schemas.microsoft.com/office/drawing/2014/main" id="{CA441B61-48A6-4F56-A8A8-77075F0D8C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5311" y="2724975"/>
            <a:ext cx="4701377" cy="35260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21550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288568"/>
            <a:ext cx="9144000" cy="553998"/>
          </a:xfrm>
          <a:prstGeom prst="rect">
            <a:avLst/>
          </a:prstGeom>
          <a:noFill/>
        </p:spPr>
        <p:txBody>
          <a:bodyPr wrap="square" rtlCol="0">
            <a:spAutoFit/>
          </a:bodyPr>
          <a:lstStyle/>
          <a:p>
            <a:pPr algn="ctr"/>
            <a:r>
              <a:rPr lang="en-US" sz="3000" dirty="0">
                <a:latin typeface="Century Gothic" panose="020B0502020202020204" pitchFamily="34" charset="0"/>
              </a:rPr>
              <a:t>On Your Own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922" y="1580912"/>
            <a:ext cx="8058154" cy="2892854"/>
            <a:chOff x="542923" y="1736761"/>
            <a:chExt cx="8058154" cy="2892854"/>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923" y="1767293"/>
              <a:ext cx="8058154" cy="2862322"/>
            </a:xfrm>
            <a:prstGeom prst="rect">
              <a:avLst/>
            </a:prstGeom>
            <a:grpFill/>
          </p:spPr>
          <p:txBody>
            <a:bodyPr wrap="square" rtlCol="0">
              <a:spAutoFit/>
            </a:bodyPr>
            <a:lstStyle/>
            <a:p>
              <a:pPr algn="ctr"/>
              <a:r>
                <a:rPr lang="en-US" sz="2000" dirty="0">
                  <a:solidFill>
                    <a:schemeClr val="bg1"/>
                  </a:solidFill>
                </a:rPr>
                <a:t>How would you react to news that your bank was at risk of becoming insolvent?</a:t>
              </a:r>
            </a:p>
            <a:p>
              <a:pPr algn="ctr"/>
              <a:endParaRPr lang="en-US" sz="2000" dirty="0">
                <a:solidFill>
                  <a:schemeClr val="bg1"/>
                </a:solidFill>
              </a:endParaRPr>
            </a:p>
            <a:p>
              <a:pPr algn="ctr"/>
              <a:r>
                <a:rPr lang="en-US" sz="2000" i="1" dirty="0">
                  <a:solidFill>
                    <a:schemeClr val="bg1"/>
                  </a:solidFill>
                </a:rPr>
                <a:t>If your bank has FDIC insurance, as most U.S. banks do, you would be guaranteed to recover up to $250,000 in each of your accounts. You would need to be sure not to have more than $250,000 in an account so that you wouldn’t risk losing anything above that amount. However, this news would still be unnerving since you might not get the money immediately from the FDIC.</a:t>
              </a:r>
            </a:p>
          </p:txBody>
        </p:sp>
      </p:grpSp>
    </p:spTree>
    <p:extLst>
      <p:ext uri="{BB962C8B-B14F-4D97-AF65-F5344CB8AC3E}">
        <p14:creationId xmlns:p14="http://schemas.microsoft.com/office/powerpoint/2010/main" val="38878929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288568"/>
            <a:ext cx="9144000" cy="553998"/>
          </a:xfrm>
          <a:prstGeom prst="rect">
            <a:avLst/>
          </a:prstGeom>
          <a:noFill/>
        </p:spPr>
        <p:txBody>
          <a:bodyPr wrap="square" rtlCol="0">
            <a:spAutoFit/>
          </a:bodyPr>
          <a:lstStyle/>
          <a:p>
            <a:pPr algn="ctr"/>
            <a:r>
              <a:rPr lang="en-US" sz="3000" dirty="0">
                <a:latin typeface="Century Gothic" panose="020B0502020202020204" pitchFamily="34" charset="0"/>
              </a:rPr>
              <a:t>Lender of Last Resort</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922" y="1580912"/>
            <a:ext cx="8058154" cy="806935"/>
            <a:chOff x="542923" y="1736761"/>
            <a:chExt cx="8058154" cy="806935"/>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58421" y="1767293"/>
              <a:ext cx="8042656"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problem with bank runs is that they can cause solvent banks to fail and then spread to the rest of the financial system.</a:t>
              </a:r>
            </a:p>
          </p:txBody>
        </p:sp>
      </p:grpSp>
      <p:grpSp>
        <p:nvGrpSpPr>
          <p:cNvPr id="12" name="Group 11">
            <a:extLst>
              <a:ext uri="{FF2B5EF4-FFF2-40B4-BE49-F238E27FC236}">
                <a16:creationId xmlns:a16="http://schemas.microsoft.com/office/drawing/2014/main" id="{1FCE88C0-12B0-4BFD-B1EC-2AFE88155099}"/>
              </a:ext>
            </a:extLst>
          </p:cNvPr>
          <p:cNvGrpSpPr/>
          <p:nvPr/>
        </p:nvGrpSpPr>
        <p:grpSpPr>
          <a:xfrm>
            <a:off x="2066922" y="2473097"/>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2924E73E-CE7E-47D9-A8DB-313C4BB32AE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5" name="TextBox 14">
              <a:extLst>
                <a:ext uri="{FF2B5EF4-FFF2-40B4-BE49-F238E27FC236}">
                  <a16:creationId xmlns:a16="http://schemas.microsoft.com/office/drawing/2014/main" id="{FCA12C2D-D10D-4B22-A70E-64FED5FC8357}"/>
                </a:ext>
              </a:extLst>
            </p:cNvPr>
            <p:cNvSpPr txBox="1"/>
            <p:nvPr/>
          </p:nvSpPr>
          <p:spPr>
            <a:xfrm>
              <a:off x="558421" y="1786285"/>
              <a:ext cx="8042656"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To prevent this, the Fed stands ready to lend to banks and other financial institutions when they cannot obtain funds from anywhere else.</a:t>
              </a:r>
            </a:p>
          </p:txBody>
        </p:sp>
      </p:grpSp>
      <p:grpSp>
        <p:nvGrpSpPr>
          <p:cNvPr id="16" name="Group 15">
            <a:extLst>
              <a:ext uri="{FF2B5EF4-FFF2-40B4-BE49-F238E27FC236}">
                <a16:creationId xmlns:a16="http://schemas.microsoft.com/office/drawing/2014/main" id="{54D17868-9CF5-4C24-B329-8B07E9E61EE9}"/>
              </a:ext>
            </a:extLst>
          </p:cNvPr>
          <p:cNvGrpSpPr/>
          <p:nvPr/>
        </p:nvGrpSpPr>
        <p:grpSpPr>
          <a:xfrm>
            <a:off x="2066922" y="3377759"/>
            <a:ext cx="8058154" cy="806935"/>
            <a:chOff x="542923" y="1736761"/>
            <a:chExt cx="8058154" cy="806935"/>
          </a:xfrm>
          <a:solidFill>
            <a:srgbClr val="627981"/>
          </a:solidFill>
        </p:grpSpPr>
        <p:sp>
          <p:nvSpPr>
            <p:cNvPr id="17" name="Rectangle 16">
              <a:extLst>
                <a:ext uri="{FF2B5EF4-FFF2-40B4-BE49-F238E27FC236}">
                  <a16:creationId xmlns:a16="http://schemas.microsoft.com/office/drawing/2014/main" id="{A0A9504F-B4CA-4569-BA5E-79E0F9E4106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8" name="TextBox 17">
              <a:extLst>
                <a:ext uri="{FF2B5EF4-FFF2-40B4-BE49-F238E27FC236}">
                  <a16:creationId xmlns:a16="http://schemas.microsoft.com/office/drawing/2014/main" id="{9B8D8CE6-5EC2-4381-9D9E-862574DCB3D1}"/>
                </a:ext>
              </a:extLst>
            </p:cNvPr>
            <p:cNvSpPr txBox="1"/>
            <p:nvPr/>
          </p:nvSpPr>
          <p:spPr>
            <a:xfrm>
              <a:off x="542923" y="1940173"/>
              <a:ext cx="8058154"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This is known as the </a:t>
              </a:r>
              <a:r>
                <a:rPr lang="en-US" sz="2000" b="1" dirty="0">
                  <a:solidFill>
                    <a:schemeClr val="bg1"/>
                  </a:solidFill>
                </a:rPr>
                <a:t>lender of last resort </a:t>
              </a:r>
              <a:r>
                <a:rPr lang="en-US" sz="2000" dirty="0">
                  <a:solidFill>
                    <a:schemeClr val="bg1"/>
                  </a:solidFill>
                </a:rPr>
                <a:t>role.</a:t>
              </a:r>
            </a:p>
          </p:txBody>
        </p:sp>
      </p:grpSp>
      <p:grpSp>
        <p:nvGrpSpPr>
          <p:cNvPr id="14" name="Group 13">
            <a:extLst>
              <a:ext uri="{FF2B5EF4-FFF2-40B4-BE49-F238E27FC236}">
                <a16:creationId xmlns:a16="http://schemas.microsoft.com/office/drawing/2014/main" id="{C83AE790-5D64-420C-BBF9-7E4FA259D43E}"/>
              </a:ext>
            </a:extLst>
          </p:cNvPr>
          <p:cNvGrpSpPr/>
          <p:nvPr/>
        </p:nvGrpSpPr>
        <p:grpSpPr>
          <a:xfrm>
            <a:off x="2066922" y="4282421"/>
            <a:ext cx="8058154" cy="1015663"/>
            <a:chOff x="542923" y="1736761"/>
            <a:chExt cx="8058154" cy="1015663"/>
          </a:xfrm>
          <a:solidFill>
            <a:srgbClr val="627981"/>
          </a:solidFill>
        </p:grpSpPr>
        <p:sp>
          <p:nvSpPr>
            <p:cNvPr id="19" name="Rectangle 18">
              <a:extLst>
                <a:ext uri="{FF2B5EF4-FFF2-40B4-BE49-F238E27FC236}">
                  <a16:creationId xmlns:a16="http://schemas.microsoft.com/office/drawing/2014/main" id="{6F1FF2E1-8A49-460E-8161-974A8B3E48F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0" name="TextBox 19">
              <a:extLst>
                <a:ext uri="{FF2B5EF4-FFF2-40B4-BE49-F238E27FC236}">
                  <a16:creationId xmlns:a16="http://schemas.microsoft.com/office/drawing/2014/main" id="{ACC8652F-ABD8-4E79-B1DD-F923BD5C52B6}"/>
                </a:ext>
              </a:extLst>
            </p:cNvPr>
            <p:cNvSpPr txBox="1"/>
            <p:nvPr/>
          </p:nvSpPr>
          <p:spPr>
            <a:xfrm>
              <a:off x="542923" y="1736761"/>
              <a:ext cx="8058154"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For banks, the central bank acting as a lender of last resort reinforces the effect of deposit insurance and reassures customers that they will not lose their money.</a:t>
              </a:r>
            </a:p>
          </p:txBody>
        </p:sp>
      </p:grpSp>
    </p:spTree>
    <p:extLst>
      <p:ext uri="{BB962C8B-B14F-4D97-AF65-F5344CB8AC3E}">
        <p14:creationId xmlns:p14="http://schemas.microsoft.com/office/powerpoint/2010/main" val="33403527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288568"/>
            <a:ext cx="9144000" cy="553998"/>
          </a:xfrm>
          <a:prstGeom prst="rect">
            <a:avLst/>
          </a:prstGeom>
          <a:noFill/>
        </p:spPr>
        <p:txBody>
          <a:bodyPr wrap="square" rtlCol="0">
            <a:spAutoFit/>
          </a:bodyPr>
          <a:lstStyle/>
          <a:p>
            <a:pPr algn="ctr"/>
            <a:r>
              <a:rPr lang="en-US" sz="3000" dirty="0">
                <a:latin typeface="Century Gothic" panose="020B0502020202020204" pitchFamily="34" charset="0"/>
              </a:rPr>
              <a:t>Lender of Last Resort</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252659" y="5596175"/>
            <a:ext cx="8058154" cy="806935"/>
            <a:chOff x="542923" y="1736761"/>
            <a:chExt cx="8058154" cy="806935"/>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58421" y="1767293"/>
              <a:ext cx="8042656" cy="707886"/>
            </a:xfrm>
            <a:prstGeom prst="rect">
              <a:avLst/>
            </a:prstGeom>
            <a:grpFill/>
          </p:spPr>
          <p:txBody>
            <a:bodyPr wrap="square" rtlCol="0">
              <a:spAutoFit/>
            </a:bodyPr>
            <a:lstStyle/>
            <a:p>
              <a:pPr algn="ctr"/>
              <a:r>
                <a:rPr lang="en-US" sz="2000" dirty="0">
                  <a:solidFill>
                    <a:schemeClr val="bg1"/>
                  </a:solidFill>
                </a:rPr>
                <a:t>This graph shows total borrowing of depository institutions from the Federal Reserve in the years surrounding the Great Recession.</a:t>
              </a:r>
            </a:p>
          </p:txBody>
        </p:sp>
      </p:grpSp>
      <p:pic>
        <p:nvPicPr>
          <p:cNvPr id="4" name="Picture 3" descr="A graph showing the total borrowing of depository institutions from the federal reserve in billions of dollars from 2005 to 2013.">
            <a:extLst>
              <a:ext uri="{FF2B5EF4-FFF2-40B4-BE49-F238E27FC236}">
                <a16:creationId xmlns:a16="http://schemas.microsoft.com/office/drawing/2014/main" id="{B4DE08BE-2389-4D04-B6CD-4D9A76A16F4E}"/>
              </a:ext>
            </a:extLst>
          </p:cNvPr>
          <p:cNvPicPr>
            <a:picLocks noChangeAspect="1"/>
          </p:cNvPicPr>
          <p:nvPr/>
        </p:nvPicPr>
        <p:blipFill>
          <a:blip r:embed="rId3"/>
          <a:stretch>
            <a:fillRect/>
          </a:stretch>
        </p:blipFill>
        <p:spPr>
          <a:xfrm>
            <a:off x="2696428" y="1332783"/>
            <a:ext cx="6799143" cy="4115433"/>
          </a:xfrm>
          <a:prstGeom prst="rect">
            <a:avLst/>
          </a:prstGeom>
        </p:spPr>
      </p:pic>
    </p:spTree>
    <p:extLst>
      <p:ext uri="{BB962C8B-B14F-4D97-AF65-F5344CB8AC3E}">
        <p14:creationId xmlns:p14="http://schemas.microsoft.com/office/powerpoint/2010/main" val="31796461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grpSp>
        <p:nvGrpSpPr>
          <p:cNvPr id="250" name="Google Shape;250;p24"/>
          <p:cNvGrpSpPr/>
          <p:nvPr/>
        </p:nvGrpSpPr>
        <p:grpSpPr>
          <a:xfrm>
            <a:off x="1524001" y="288568"/>
            <a:ext cx="9144001" cy="6332628"/>
            <a:chOff x="-1" y="463132"/>
            <a:chExt cx="9144001" cy="6332628"/>
          </a:xfrm>
        </p:grpSpPr>
        <p:sp>
          <p:nvSpPr>
            <p:cNvPr id="251" name="Google Shape;251;p24"/>
            <p:cNvSpPr txBox="1"/>
            <p:nvPr/>
          </p:nvSpPr>
          <p:spPr>
            <a:xfrm>
              <a:off x="-1" y="463132"/>
              <a:ext cx="9144000" cy="55399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Summary</a:t>
              </a:r>
              <a:endParaRPr dirty="0"/>
            </a:p>
          </p:txBody>
        </p:sp>
        <p:sp>
          <p:nvSpPr>
            <p:cNvPr id="252" name="Google Shape;252;p24"/>
            <p:cNvSpPr txBox="1"/>
            <p:nvPr/>
          </p:nvSpPr>
          <p:spPr>
            <a:xfrm>
              <a:off x="5477039" y="6241762"/>
              <a:ext cx="3666961" cy="55399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a:solidFill>
                    <a:schemeClr val="lt1"/>
                  </a:solidFill>
                  <a:latin typeface="Century Gothic"/>
                  <a:ea typeface="Century Gothic"/>
                  <a:cs typeface="Century Gothic"/>
                  <a:sym typeface="Century Gothic"/>
                </a:rPr>
                <a:t>HAWKES</a:t>
              </a:r>
              <a:r>
                <a:rPr lang="en-US" sz="2800">
                  <a:solidFill>
                    <a:schemeClr val="lt1"/>
                  </a:solidFill>
                  <a:latin typeface="Century Gothic"/>
                  <a:ea typeface="Century Gothic"/>
                  <a:cs typeface="Century Gothic"/>
                  <a:sym typeface="Century Gothic"/>
                </a:rPr>
                <a:t> LEARNING</a:t>
              </a:r>
              <a:endParaRPr/>
            </a:p>
          </p:txBody>
        </p:sp>
      </p:grpSp>
      <p:cxnSp>
        <p:nvCxnSpPr>
          <p:cNvPr id="253" name="Google Shape;253;p24"/>
          <p:cNvCxnSpPr/>
          <p:nvPr/>
        </p:nvCxnSpPr>
        <p:spPr>
          <a:xfrm>
            <a:off x="1881188" y="1137908"/>
            <a:ext cx="8429625" cy="0"/>
          </a:xfrm>
          <a:prstGeom prst="straightConnector1">
            <a:avLst/>
          </a:prstGeom>
          <a:noFill/>
          <a:ln w="12700" cap="flat" cmpd="sng">
            <a:solidFill>
              <a:srgbClr val="323542"/>
            </a:solidFill>
            <a:prstDash val="solid"/>
            <a:miter lim="800000"/>
            <a:headEnd type="none" w="sm" len="sm"/>
            <a:tailEnd type="none" w="sm" len="sm"/>
          </a:ln>
        </p:spPr>
      </p:cxnSp>
      <p:sp>
        <p:nvSpPr>
          <p:cNvPr id="254" name="Google Shape;254;p24"/>
          <p:cNvSpPr txBox="1"/>
          <p:nvPr/>
        </p:nvSpPr>
        <p:spPr>
          <a:xfrm>
            <a:off x="1459469" y="1341780"/>
            <a:ext cx="9273061" cy="5145646"/>
          </a:xfrm>
          <a:prstGeom prst="rect">
            <a:avLst/>
          </a:prstGeom>
          <a:solidFill>
            <a:srgbClr val="62798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000" b="0">
              <a:solidFill>
                <a:schemeClr val="dk1"/>
              </a:solidFill>
              <a:latin typeface="Calibri"/>
              <a:ea typeface="Calibri"/>
              <a:cs typeface="Calibri"/>
              <a:sym typeface="Calibri"/>
            </a:endParaRPr>
          </a:p>
          <a:p>
            <a:pPr marL="0" marR="0" lvl="0" indent="0" algn="l" rtl="0">
              <a:spcBef>
                <a:spcPts val="0"/>
              </a:spcBef>
              <a:spcAft>
                <a:spcPts val="0"/>
              </a:spcAft>
              <a:buNone/>
            </a:pPr>
            <a:endParaRPr sz="2000" b="0">
              <a:solidFill>
                <a:schemeClr val="dk1"/>
              </a:solidFill>
              <a:latin typeface="Calibri"/>
              <a:ea typeface="Calibri"/>
              <a:cs typeface="Calibri"/>
              <a:sym typeface="Calibri"/>
            </a:endParaRPr>
          </a:p>
          <a:p>
            <a:pPr marL="0" marR="0" lvl="0" indent="0" algn="l" rtl="0">
              <a:spcBef>
                <a:spcPts val="0"/>
              </a:spcBef>
              <a:spcAft>
                <a:spcPts val="0"/>
              </a:spcAft>
              <a:buNone/>
            </a:pPr>
            <a:endParaRPr sz="2000" b="0">
              <a:solidFill>
                <a:schemeClr val="dk1"/>
              </a:solidFill>
              <a:latin typeface="Calibri"/>
              <a:ea typeface="Calibri"/>
              <a:cs typeface="Calibri"/>
              <a:sym typeface="Calibri"/>
            </a:endParaRPr>
          </a:p>
          <a:p>
            <a:pPr marL="0" marR="0" lvl="0" indent="0" algn="l" rtl="0">
              <a:spcBef>
                <a:spcPts val="0"/>
              </a:spcBef>
              <a:spcAft>
                <a:spcPts val="0"/>
              </a:spcAft>
              <a:buNone/>
            </a:pPr>
            <a:endParaRPr sz="2000">
              <a:solidFill>
                <a:schemeClr val="dk1"/>
              </a:solidFill>
              <a:latin typeface="Calibri"/>
              <a:ea typeface="Calibri"/>
              <a:cs typeface="Calibri"/>
              <a:sym typeface="Calibri"/>
            </a:endParaRPr>
          </a:p>
          <a:p>
            <a:pPr marL="0" marR="0" lvl="0" indent="0" algn="l" rtl="0">
              <a:spcBef>
                <a:spcPts val="0"/>
              </a:spcBef>
              <a:spcAft>
                <a:spcPts val="0"/>
              </a:spcAft>
              <a:buNone/>
            </a:pPr>
            <a:endParaRPr sz="2000" b="0">
              <a:solidFill>
                <a:schemeClr val="dk1"/>
              </a:solidFill>
              <a:latin typeface="Calibri"/>
              <a:ea typeface="Calibri"/>
              <a:cs typeface="Calibri"/>
              <a:sym typeface="Calibri"/>
            </a:endParaRPr>
          </a:p>
          <a:p>
            <a:pPr marL="0" marR="0" lvl="0" indent="0" algn="l" rtl="0">
              <a:spcBef>
                <a:spcPts val="0"/>
              </a:spcBef>
              <a:spcAft>
                <a:spcPts val="0"/>
              </a:spcAft>
              <a:buNone/>
            </a:pPr>
            <a:endParaRPr sz="2000">
              <a:solidFill>
                <a:schemeClr val="dk1"/>
              </a:solidFill>
              <a:latin typeface="Calibri"/>
              <a:ea typeface="Calibri"/>
              <a:cs typeface="Calibri"/>
              <a:sym typeface="Calibri"/>
            </a:endParaRPr>
          </a:p>
          <a:p>
            <a:pPr marL="0" marR="0" lvl="0" indent="0" algn="l" rtl="0">
              <a:spcBef>
                <a:spcPts val="0"/>
              </a:spcBef>
              <a:spcAft>
                <a:spcPts val="0"/>
              </a:spcAft>
              <a:buNone/>
            </a:pPr>
            <a:endParaRPr sz="2000" b="0">
              <a:solidFill>
                <a:schemeClr val="dk1"/>
              </a:solidFill>
              <a:latin typeface="Calibri"/>
              <a:ea typeface="Calibri"/>
              <a:cs typeface="Calibri"/>
              <a:sym typeface="Calibri"/>
            </a:endParaRPr>
          </a:p>
          <a:p>
            <a:pPr marL="0" marR="0" lvl="0" indent="0" algn="l" rtl="0">
              <a:spcBef>
                <a:spcPts val="0"/>
              </a:spcBef>
              <a:spcAft>
                <a:spcPts val="0"/>
              </a:spcAft>
              <a:buNone/>
            </a:pPr>
            <a:endParaRPr sz="2000">
              <a:solidFill>
                <a:schemeClr val="dk1"/>
              </a:solidFill>
              <a:latin typeface="Calibri"/>
              <a:ea typeface="Calibri"/>
              <a:cs typeface="Calibri"/>
              <a:sym typeface="Calibri"/>
            </a:endParaRPr>
          </a:p>
          <a:p>
            <a:pPr marL="0" marR="0" lvl="0" indent="0" algn="l" rtl="0">
              <a:spcBef>
                <a:spcPts val="0"/>
              </a:spcBef>
              <a:spcAft>
                <a:spcPts val="0"/>
              </a:spcAft>
              <a:buNone/>
            </a:pPr>
            <a:endParaRPr sz="2000" b="0">
              <a:solidFill>
                <a:schemeClr val="dk1"/>
              </a:solidFill>
              <a:latin typeface="Calibri"/>
              <a:ea typeface="Calibri"/>
              <a:cs typeface="Calibri"/>
              <a:sym typeface="Calibri"/>
            </a:endParaRPr>
          </a:p>
          <a:p>
            <a:pPr marL="0" marR="0" lvl="0" indent="0" algn="l" rtl="0">
              <a:spcBef>
                <a:spcPts val="0"/>
              </a:spcBef>
              <a:spcAft>
                <a:spcPts val="0"/>
              </a:spcAft>
              <a:buNone/>
            </a:pPr>
            <a:endParaRPr sz="2000">
              <a:solidFill>
                <a:schemeClr val="dk1"/>
              </a:solidFill>
              <a:latin typeface="Calibri"/>
              <a:ea typeface="Calibri"/>
              <a:cs typeface="Calibri"/>
              <a:sym typeface="Calibri"/>
            </a:endParaRPr>
          </a:p>
          <a:p>
            <a:pPr marL="0" marR="0" lvl="0" indent="0" algn="l" rtl="0">
              <a:spcBef>
                <a:spcPts val="0"/>
              </a:spcBef>
              <a:spcAft>
                <a:spcPts val="0"/>
              </a:spcAft>
              <a:buNone/>
            </a:pPr>
            <a:endParaRPr sz="2000" b="0">
              <a:solidFill>
                <a:schemeClr val="dk1"/>
              </a:solidFill>
              <a:latin typeface="Calibri"/>
              <a:ea typeface="Calibri"/>
              <a:cs typeface="Calibri"/>
              <a:sym typeface="Calibri"/>
            </a:endParaRPr>
          </a:p>
          <a:p>
            <a:pPr marL="0" marR="0" lvl="0" indent="0" algn="l" rtl="0">
              <a:spcBef>
                <a:spcPts val="0"/>
              </a:spcBef>
              <a:spcAft>
                <a:spcPts val="0"/>
              </a:spcAft>
              <a:buNone/>
            </a:pPr>
            <a:endParaRPr sz="2000">
              <a:solidFill>
                <a:schemeClr val="dk1"/>
              </a:solidFill>
              <a:latin typeface="Calibri"/>
              <a:ea typeface="Calibri"/>
              <a:cs typeface="Calibri"/>
              <a:sym typeface="Calibri"/>
            </a:endParaRPr>
          </a:p>
          <a:p>
            <a:pPr marL="0" marR="0" lvl="0" indent="0" algn="l" rtl="0">
              <a:spcBef>
                <a:spcPts val="0"/>
              </a:spcBef>
              <a:spcAft>
                <a:spcPts val="0"/>
              </a:spcAft>
              <a:buNone/>
            </a:pPr>
            <a:endParaRPr sz="2000" b="0">
              <a:solidFill>
                <a:schemeClr val="dk1"/>
              </a:solidFill>
              <a:latin typeface="Calibri"/>
              <a:ea typeface="Calibri"/>
              <a:cs typeface="Calibri"/>
              <a:sym typeface="Calibri"/>
            </a:endParaRPr>
          </a:p>
          <a:p>
            <a:pPr marL="0" marR="0" lvl="0" indent="0" algn="l" rtl="0">
              <a:spcBef>
                <a:spcPts val="0"/>
              </a:spcBef>
              <a:spcAft>
                <a:spcPts val="0"/>
              </a:spcAft>
              <a:buNone/>
            </a:pPr>
            <a:endParaRPr sz="2000" b="0">
              <a:solidFill>
                <a:schemeClr val="dk1"/>
              </a:solidFill>
              <a:latin typeface="Calibri"/>
              <a:ea typeface="Calibri"/>
              <a:cs typeface="Calibri"/>
              <a:sym typeface="Calibri"/>
            </a:endParaRPr>
          </a:p>
          <a:p>
            <a:pPr marL="0" marR="0" lvl="0" indent="0" algn="l" rtl="0">
              <a:spcBef>
                <a:spcPts val="0"/>
              </a:spcBef>
              <a:spcAft>
                <a:spcPts val="0"/>
              </a:spcAft>
              <a:buNone/>
            </a:pPr>
            <a:endParaRPr sz="2000" b="0">
              <a:solidFill>
                <a:schemeClr val="dk1"/>
              </a:solidFill>
              <a:latin typeface="Calibri"/>
              <a:ea typeface="Calibri"/>
              <a:cs typeface="Calibri"/>
              <a:sym typeface="Calibri"/>
            </a:endParaRPr>
          </a:p>
        </p:txBody>
      </p:sp>
      <p:pic>
        <p:nvPicPr>
          <p:cNvPr id="255" name="Google Shape;255;p24"/>
          <p:cNvPicPr preferRelativeResize="0"/>
          <p:nvPr/>
        </p:nvPicPr>
        <p:blipFill rotWithShape="1">
          <a:blip r:embed="rId3">
            <a:alphaModFix/>
          </a:blip>
          <a:srcRect/>
          <a:stretch/>
        </p:blipFill>
        <p:spPr>
          <a:xfrm>
            <a:off x="4114800" y="2590800"/>
            <a:ext cx="914400" cy="198438"/>
          </a:xfrm>
          <a:prstGeom prst="rect">
            <a:avLst/>
          </a:prstGeom>
          <a:noFill/>
          <a:ln>
            <a:noFill/>
          </a:ln>
        </p:spPr>
      </p:pic>
      <p:sp>
        <p:nvSpPr>
          <p:cNvPr id="256" name="Google Shape;256;p24"/>
          <p:cNvSpPr txBox="1"/>
          <p:nvPr/>
        </p:nvSpPr>
        <p:spPr>
          <a:xfrm>
            <a:off x="1683025" y="1549825"/>
            <a:ext cx="8829900" cy="4391400"/>
          </a:xfrm>
          <a:prstGeom prst="rect">
            <a:avLst/>
          </a:prstGeom>
          <a:solidFill>
            <a:srgbClr val="627981"/>
          </a:solidFill>
          <a:ln>
            <a:noFill/>
          </a:ln>
        </p:spPr>
        <p:txBody>
          <a:bodyPr spcFirstLastPara="1" wrap="square" lIns="91425" tIns="45700" rIns="91425" bIns="45700" anchor="t" anchorCtr="0">
            <a:noAutofit/>
          </a:bodyPr>
          <a:lstStyle/>
          <a:p>
            <a:pPr marL="457200" marR="0" lvl="0" indent="-368300" algn="l" rtl="0">
              <a:spcBef>
                <a:spcPts val="0"/>
              </a:spcBef>
              <a:spcAft>
                <a:spcPts val="0"/>
              </a:spcAft>
              <a:buClr>
                <a:schemeClr val="lt1"/>
              </a:buClr>
              <a:buSzPts val="2200"/>
              <a:buFont typeface="Arial" panose="020B0604020202020204" pitchFamily="34" charset="0"/>
              <a:buChar char="•"/>
            </a:pPr>
            <a:r>
              <a:rPr lang="en-US" sz="2200" dirty="0">
                <a:solidFill>
                  <a:schemeClr val="lt1"/>
                </a:solidFill>
                <a:latin typeface="Calibri"/>
                <a:ea typeface="Calibri"/>
                <a:cs typeface="Calibri"/>
                <a:sym typeface="Calibri"/>
              </a:rPr>
              <a:t>Bank runs occur when there are rumors that the bank is at financial risk of having negative net worth.</a:t>
            </a:r>
          </a:p>
          <a:p>
            <a:pPr marL="457200" marR="0" lvl="0" indent="-368300" algn="l" rtl="0">
              <a:spcBef>
                <a:spcPts val="0"/>
              </a:spcBef>
              <a:spcAft>
                <a:spcPts val="0"/>
              </a:spcAft>
              <a:buClr>
                <a:schemeClr val="lt1"/>
              </a:buClr>
              <a:buSzPts val="2200"/>
              <a:buFont typeface="Arial" panose="020B0604020202020204" pitchFamily="34" charset="0"/>
              <a:buChar char="•"/>
            </a:pPr>
            <a:endParaRPr sz="2200" dirty="0">
              <a:solidFill>
                <a:schemeClr val="lt1"/>
              </a:solidFill>
              <a:latin typeface="Calibri"/>
              <a:ea typeface="Calibri"/>
              <a:cs typeface="Calibri"/>
              <a:sym typeface="Calibri"/>
            </a:endParaRPr>
          </a:p>
          <a:p>
            <a:pPr marL="457200" marR="0" lvl="0" indent="-368300" algn="l" rtl="0">
              <a:spcBef>
                <a:spcPts val="0"/>
              </a:spcBef>
              <a:spcAft>
                <a:spcPts val="0"/>
              </a:spcAft>
              <a:buClr>
                <a:schemeClr val="lt1"/>
              </a:buClr>
              <a:buSzPts val="2200"/>
              <a:buFont typeface="Arial" panose="020B0604020202020204" pitchFamily="34" charset="0"/>
              <a:buChar char="•"/>
            </a:pPr>
            <a:r>
              <a:rPr lang="en-US" sz="2200" dirty="0">
                <a:solidFill>
                  <a:schemeClr val="lt1"/>
                </a:solidFill>
                <a:latin typeface="Calibri"/>
                <a:ea typeface="Calibri"/>
                <a:cs typeface="Calibri"/>
                <a:sym typeface="Calibri"/>
              </a:rPr>
              <a:t>The OCC is responsible for supervising banks and inspecting savings and loans. </a:t>
            </a:r>
          </a:p>
          <a:p>
            <a:pPr marL="457200" marR="0" lvl="0" indent="-368300" algn="l" rtl="0">
              <a:spcBef>
                <a:spcPts val="0"/>
              </a:spcBef>
              <a:spcAft>
                <a:spcPts val="0"/>
              </a:spcAft>
              <a:buClr>
                <a:schemeClr val="lt1"/>
              </a:buClr>
              <a:buSzPts val="2200"/>
              <a:buFont typeface="Arial" panose="020B0604020202020204" pitchFamily="34" charset="0"/>
              <a:buChar char="•"/>
            </a:pPr>
            <a:endParaRPr sz="2200" dirty="0">
              <a:solidFill>
                <a:schemeClr val="lt1"/>
              </a:solidFill>
              <a:latin typeface="Calibri"/>
              <a:ea typeface="Calibri"/>
              <a:cs typeface="Calibri"/>
              <a:sym typeface="Calibri"/>
            </a:endParaRPr>
          </a:p>
          <a:p>
            <a:pPr marL="457200" marR="0" lvl="0" indent="-368300" algn="l" rtl="0">
              <a:spcBef>
                <a:spcPts val="0"/>
              </a:spcBef>
              <a:spcAft>
                <a:spcPts val="0"/>
              </a:spcAft>
              <a:buClr>
                <a:schemeClr val="lt1"/>
              </a:buClr>
              <a:buSzPts val="2200"/>
              <a:buFont typeface="Arial" panose="020B0604020202020204" pitchFamily="34" charset="0"/>
              <a:buChar char="•"/>
            </a:pPr>
            <a:r>
              <a:rPr lang="en-US" sz="2200" dirty="0">
                <a:solidFill>
                  <a:schemeClr val="lt1"/>
                </a:solidFill>
                <a:latin typeface="Calibri"/>
                <a:ea typeface="Calibri"/>
                <a:cs typeface="Calibri"/>
                <a:sym typeface="Calibri"/>
              </a:rPr>
              <a:t>The FDIC collects deposit insurance premiums from banks and guarantees bank deposits. </a:t>
            </a:r>
          </a:p>
          <a:p>
            <a:pPr marL="457200" marR="0" lvl="0" indent="-368300" algn="l" rtl="0">
              <a:spcBef>
                <a:spcPts val="0"/>
              </a:spcBef>
              <a:spcAft>
                <a:spcPts val="0"/>
              </a:spcAft>
              <a:buClr>
                <a:schemeClr val="lt1"/>
              </a:buClr>
              <a:buSzPts val="2200"/>
              <a:buFont typeface="Arial" panose="020B0604020202020204" pitchFamily="34" charset="0"/>
              <a:buChar char="•"/>
            </a:pPr>
            <a:endParaRPr lang="en-US" sz="2200" dirty="0">
              <a:solidFill>
                <a:schemeClr val="lt1"/>
              </a:solidFill>
              <a:latin typeface="Calibri"/>
              <a:ea typeface="Calibri"/>
              <a:cs typeface="Calibri"/>
              <a:sym typeface="Calibri"/>
            </a:endParaRPr>
          </a:p>
          <a:p>
            <a:pPr marL="457200" indent="-368300">
              <a:buClr>
                <a:schemeClr val="lt1"/>
              </a:buClr>
              <a:buSzPts val="2200"/>
              <a:buFont typeface="Arial" panose="020B0604020202020204" pitchFamily="34" charset="0"/>
              <a:buChar char="•"/>
            </a:pPr>
            <a:r>
              <a:rPr lang="en-US" sz="2200" dirty="0">
                <a:solidFill>
                  <a:schemeClr val="lt1"/>
                </a:solidFill>
                <a:latin typeface="Calibri"/>
                <a:cs typeface="Calibri"/>
              </a:rPr>
              <a:t>Deposit insurance guarantees bank depositors that their deposits will be protected.</a:t>
            </a:r>
          </a:p>
          <a:p>
            <a:pPr marL="457200" indent="-368300">
              <a:buClr>
                <a:schemeClr val="lt1"/>
              </a:buClr>
              <a:buSzPts val="2200"/>
              <a:buFont typeface="Arial" panose="020B0604020202020204" pitchFamily="34" charset="0"/>
              <a:buChar char="•"/>
            </a:pPr>
            <a:endParaRPr lang="en-US" sz="2200" dirty="0">
              <a:solidFill>
                <a:schemeClr val="lt1"/>
              </a:solidFill>
              <a:latin typeface="Calibri"/>
              <a:cs typeface="Calibri"/>
            </a:endParaRPr>
          </a:p>
          <a:p>
            <a:pPr marL="457200" indent="-368300">
              <a:buClr>
                <a:schemeClr val="lt1"/>
              </a:buClr>
              <a:buSzPts val="2200"/>
              <a:buFont typeface="Arial" panose="020B0604020202020204" pitchFamily="34" charset="0"/>
              <a:buChar char="•"/>
            </a:pPr>
            <a:r>
              <a:rPr lang="en-US" sz="2200" dirty="0">
                <a:solidFill>
                  <a:schemeClr val="lt1"/>
                </a:solidFill>
                <a:latin typeface="Calibri"/>
                <a:cs typeface="Calibri"/>
              </a:rPr>
              <a:t>A</a:t>
            </a:r>
            <a:r>
              <a:rPr lang="en-US" sz="1800" dirty="0">
                <a:effectLst/>
                <a:latin typeface="Segoe UI" panose="020B0502040204020203" pitchFamily="34" charset="0"/>
              </a:rPr>
              <a:t> </a:t>
            </a:r>
            <a:r>
              <a:rPr lang="en-US" sz="2200" dirty="0">
                <a:solidFill>
                  <a:schemeClr val="lt1"/>
                </a:solidFill>
                <a:latin typeface="Calibri"/>
                <a:cs typeface="Calibri"/>
              </a:rPr>
              <a:t>central bank acts as a lender of last resort, making short-term loans available in situations of severe financial panic or stress.</a:t>
            </a:r>
          </a:p>
          <a:p>
            <a:pPr marL="457200" marR="0" lvl="0" indent="-368300" algn="l" rtl="0">
              <a:lnSpc>
                <a:spcPct val="150000"/>
              </a:lnSpc>
              <a:spcBef>
                <a:spcPts val="0"/>
              </a:spcBef>
              <a:spcAft>
                <a:spcPts val="0"/>
              </a:spcAft>
              <a:buClr>
                <a:schemeClr val="lt1"/>
              </a:buClr>
              <a:buSzPts val="2200"/>
              <a:buFont typeface="Calibri"/>
              <a:buChar char="●"/>
            </a:pPr>
            <a:endParaRPr lang="en-US" sz="2200" dirty="0">
              <a:solidFill>
                <a:schemeClr val="lt1"/>
              </a:solidFill>
              <a:latin typeface="Calibri"/>
              <a:ea typeface="Calibri"/>
              <a:cs typeface="Calibri"/>
              <a:sym typeface="Calibri"/>
            </a:endParaRPr>
          </a:p>
          <a:p>
            <a:pPr marL="457200" marR="0" lvl="0" indent="-368300" algn="l" rtl="0">
              <a:lnSpc>
                <a:spcPct val="150000"/>
              </a:lnSpc>
              <a:spcBef>
                <a:spcPts val="0"/>
              </a:spcBef>
              <a:spcAft>
                <a:spcPts val="0"/>
              </a:spcAft>
              <a:buClr>
                <a:schemeClr val="lt1"/>
              </a:buClr>
              <a:buSzPts val="2200"/>
              <a:buFont typeface="Calibri"/>
              <a:buChar char="●"/>
            </a:pPr>
            <a:endParaRPr lang="en-US" sz="2200" dirty="0">
              <a:solidFill>
                <a:schemeClr val="lt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Shape 260"/>
        <p:cNvGrpSpPr/>
        <p:nvPr/>
      </p:nvGrpSpPr>
      <p:grpSpPr>
        <a:xfrm>
          <a:off x="0" y="0"/>
          <a:ext cx="0" cy="0"/>
          <a:chOff x="0" y="0"/>
          <a:chExt cx="0" cy="0"/>
        </a:xfrm>
      </p:grpSpPr>
      <p:cxnSp>
        <p:nvCxnSpPr>
          <p:cNvPr id="261" name="Google Shape;261;p25"/>
          <p:cNvCxnSpPr/>
          <p:nvPr/>
        </p:nvCxnSpPr>
        <p:spPr>
          <a:xfrm>
            <a:off x="1859169" y="2729726"/>
            <a:ext cx="8429625" cy="0"/>
          </a:xfrm>
          <a:prstGeom prst="straightConnector1">
            <a:avLst/>
          </a:prstGeom>
          <a:noFill/>
          <a:ln w="12700" cap="flat" cmpd="sng">
            <a:solidFill>
              <a:schemeClr val="lt1"/>
            </a:solidFill>
            <a:prstDash val="solid"/>
            <a:miter lim="800000"/>
            <a:headEnd type="none" w="sm" len="sm"/>
            <a:tailEnd type="none" w="sm" len="sm"/>
          </a:ln>
        </p:spPr>
      </p:cxnSp>
      <p:sp>
        <p:nvSpPr>
          <p:cNvPr id="262" name="Google Shape;262;p25"/>
          <p:cNvSpPr txBox="1"/>
          <p:nvPr/>
        </p:nvSpPr>
        <p:spPr>
          <a:xfrm>
            <a:off x="1524000" y="1410227"/>
            <a:ext cx="9144000" cy="120032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7200" b="1">
                <a:solidFill>
                  <a:schemeClr val="lt1"/>
                </a:solidFill>
                <a:latin typeface="Century Gothic"/>
                <a:ea typeface="Century Gothic"/>
                <a:cs typeface="Century Gothic"/>
                <a:sym typeface="Century Gothic"/>
              </a:rPr>
              <a:t>HAWKES</a:t>
            </a:r>
            <a:r>
              <a:rPr lang="en-US" sz="7200">
                <a:solidFill>
                  <a:schemeClr val="lt1"/>
                </a:solidFill>
                <a:latin typeface="Century Gothic"/>
                <a:ea typeface="Century Gothic"/>
                <a:cs typeface="Century Gothic"/>
                <a:sym typeface="Century Gothic"/>
              </a:rPr>
              <a:t> LEARNING</a:t>
            </a:r>
            <a:endParaRPr/>
          </a:p>
        </p:txBody>
      </p:sp>
      <p:pic>
        <p:nvPicPr>
          <p:cNvPr id="263" name="Google Shape;263;p25"/>
          <p:cNvPicPr preferRelativeResize="0"/>
          <p:nvPr/>
        </p:nvPicPr>
        <p:blipFill rotWithShape="1">
          <a:blip r:embed="rId3">
            <a:alphaModFix/>
          </a:blip>
          <a:srcRect/>
          <a:stretch/>
        </p:blipFill>
        <p:spPr>
          <a:xfrm>
            <a:off x="3281108" y="3050910"/>
            <a:ext cx="609600" cy="609600"/>
          </a:xfrm>
          <a:prstGeom prst="rect">
            <a:avLst/>
          </a:prstGeom>
          <a:noFill/>
          <a:ln>
            <a:noFill/>
          </a:ln>
        </p:spPr>
      </p:pic>
      <p:pic>
        <p:nvPicPr>
          <p:cNvPr id="264" name="Google Shape;264;p25"/>
          <p:cNvPicPr preferRelativeResize="0"/>
          <p:nvPr/>
        </p:nvPicPr>
        <p:blipFill rotWithShape="1">
          <a:blip r:embed="rId4">
            <a:alphaModFix/>
          </a:blip>
          <a:srcRect/>
          <a:stretch/>
        </p:blipFill>
        <p:spPr>
          <a:xfrm>
            <a:off x="4666179" y="3050910"/>
            <a:ext cx="609600" cy="609600"/>
          </a:xfrm>
          <a:prstGeom prst="rect">
            <a:avLst/>
          </a:prstGeom>
          <a:noFill/>
          <a:ln>
            <a:noFill/>
          </a:ln>
        </p:spPr>
      </p:pic>
      <p:pic>
        <p:nvPicPr>
          <p:cNvPr id="265" name="Google Shape;265;p25"/>
          <p:cNvPicPr preferRelativeResize="0"/>
          <p:nvPr/>
        </p:nvPicPr>
        <p:blipFill rotWithShape="1">
          <a:blip r:embed="rId5">
            <a:alphaModFix/>
          </a:blip>
          <a:srcRect/>
          <a:stretch/>
        </p:blipFill>
        <p:spPr>
          <a:xfrm>
            <a:off x="6217122" y="3050910"/>
            <a:ext cx="609600" cy="609600"/>
          </a:xfrm>
          <a:prstGeom prst="rect">
            <a:avLst/>
          </a:prstGeom>
          <a:noFill/>
          <a:ln>
            <a:noFill/>
          </a:ln>
        </p:spPr>
      </p:pic>
      <p:pic>
        <p:nvPicPr>
          <p:cNvPr id="266" name="Google Shape;266;p25"/>
          <p:cNvPicPr preferRelativeResize="0"/>
          <p:nvPr/>
        </p:nvPicPr>
        <p:blipFill rotWithShape="1">
          <a:blip r:embed="rId6">
            <a:alphaModFix/>
          </a:blip>
          <a:srcRect/>
          <a:stretch/>
        </p:blipFill>
        <p:spPr>
          <a:xfrm>
            <a:off x="7768065" y="3050910"/>
            <a:ext cx="609600" cy="6096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288568"/>
            <a:ext cx="9144000" cy="553998"/>
          </a:xfrm>
          <a:prstGeom prst="rect">
            <a:avLst/>
          </a:prstGeom>
          <a:noFill/>
        </p:spPr>
        <p:txBody>
          <a:bodyPr wrap="square" rtlCol="0">
            <a:spAutoFit/>
          </a:bodyPr>
          <a:lstStyle/>
          <a:p>
            <a:pPr algn="ctr"/>
            <a:r>
              <a:rPr lang="en-US" sz="3000" dirty="0">
                <a:latin typeface="Century Gothic" panose="020B0502020202020204" pitchFamily="34" charset="0"/>
              </a:rPr>
              <a:t>Introduction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922" y="1580912"/>
            <a:ext cx="8058154" cy="806935"/>
            <a:chOff x="542923" y="1736761"/>
            <a:chExt cx="8058154" cy="806935"/>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923" y="1770327"/>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Maintaining a safe and stable national financial system is a critical concern of the Federal Reserve.</a:t>
              </a:r>
            </a:p>
          </p:txBody>
        </p:sp>
      </p:grpSp>
      <p:grpSp>
        <p:nvGrpSpPr>
          <p:cNvPr id="12" name="Group 11">
            <a:extLst>
              <a:ext uri="{FF2B5EF4-FFF2-40B4-BE49-F238E27FC236}">
                <a16:creationId xmlns:a16="http://schemas.microsoft.com/office/drawing/2014/main" id="{1FCE88C0-12B0-4BFD-B1EC-2AFE88155099}"/>
              </a:ext>
            </a:extLst>
          </p:cNvPr>
          <p:cNvGrpSpPr/>
          <p:nvPr/>
        </p:nvGrpSpPr>
        <p:grpSpPr>
          <a:xfrm>
            <a:off x="2066922" y="2473097"/>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2924E73E-CE7E-47D9-A8DB-313C4BB32AE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5" name="TextBox 14">
              <a:extLst>
                <a:ext uri="{FF2B5EF4-FFF2-40B4-BE49-F238E27FC236}">
                  <a16:creationId xmlns:a16="http://schemas.microsoft.com/office/drawing/2014/main" id="{FCA12C2D-D10D-4B22-A70E-64FED5FC8357}"/>
                </a:ext>
              </a:extLst>
            </p:cNvPr>
            <p:cNvSpPr txBox="1"/>
            <p:nvPr/>
          </p:nvSpPr>
          <p:spPr>
            <a:xfrm>
              <a:off x="558421" y="1795588"/>
              <a:ext cx="8042656"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goal is to protect not only individuals' savings but also the integrity of the financial system itself.</a:t>
              </a:r>
            </a:p>
          </p:txBody>
        </p:sp>
      </p:grpSp>
      <p:grpSp>
        <p:nvGrpSpPr>
          <p:cNvPr id="16" name="Group 15">
            <a:extLst>
              <a:ext uri="{FF2B5EF4-FFF2-40B4-BE49-F238E27FC236}">
                <a16:creationId xmlns:a16="http://schemas.microsoft.com/office/drawing/2014/main" id="{54D17868-9CF5-4C24-B329-8B07E9E61EE9}"/>
              </a:ext>
            </a:extLst>
          </p:cNvPr>
          <p:cNvGrpSpPr/>
          <p:nvPr/>
        </p:nvGrpSpPr>
        <p:grpSpPr>
          <a:xfrm>
            <a:off x="2066922" y="3377759"/>
            <a:ext cx="8058154" cy="806935"/>
            <a:chOff x="542923" y="1736761"/>
            <a:chExt cx="8058154" cy="806935"/>
          </a:xfrm>
          <a:solidFill>
            <a:srgbClr val="627981"/>
          </a:solidFill>
        </p:grpSpPr>
        <p:sp>
          <p:nvSpPr>
            <p:cNvPr id="17" name="Rectangle 16">
              <a:extLst>
                <a:ext uri="{FF2B5EF4-FFF2-40B4-BE49-F238E27FC236}">
                  <a16:creationId xmlns:a16="http://schemas.microsoft.com/office/drawing/2014/main" id="{A0A9504F-B4CA-4569-BA5E-79E0F9E4106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8" name="TextBox 17">
              <a:extLst>
                <a:ext uri="{FF2B5EF4-FFF2-40B4-BE49-F238E27FC236}">
                  <a16:creationId xmlns:a16="http://schemas.microsoft.com/office/drawing/2014/main" id="{9B8D8CE6-5EC2-4381-9D9E-862574DCB3D1}"/>
                </a:ext>
              </a:extLst>
            </p:cNvPr>
            <p:cNvSpPr txBox="1"/>
            <p:nvPr/>
          </p:nvSpPr>
          <p:spPr>
            <a:xfrm>
              <a:off x="542923" y="1767420"/>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Bank regulation came into public view during the 2008–2009 financial crisis when critical parts of the financial system failed.</a:t>
              </a:r>
            </a:p>
          </p:txBody>
        </p:sp>
      </p:grpSp>
    </p:spTree>
    <p:extLst>
      <p:ext uri="{BB962C8B-B14F-4D97-AF65-F5344CB8AC3E}">
        <p14:creationId xmlns:p14="http://schemas.microsoft.com/office/powerpoint/2010/main" val="874035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grpSp>
        <p:nvGrpSpPr>
          <p:cNvPr id="102" name="Google Shape;102;p15"/>
          <p:cNvGrpSpPr/>
          <p:nvPr/>
        </p:nvGrpSpPr>
        <p:grpSpPr>
          <a:xfrm>
            <a:off x="1524001" y="338445"/>
            <a:ext cx="9144001" cy="6332628"/>
            <a:chOff x="-1" y="463132"/>
            <a:chExt cx="9144001" cy="6332628"/>
          </a:xfrm>
        </p:grpSpPr>
        <p:sp>
          <p:nvSpPr>
            <p:cNvPr id="103" name="Google Shape;103;p15"/>
            <p:cNvSpPr txBox="1"/>
            <p:nvPr/>
          </p:nvSpPr>
          <p:spPr>
            <a:xfrm>
              <a:off x="-1" y="463132"/>
              <a:ext cx="9144000" cy="55399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a:solidFill>
                    <a:schemeClr val="dk1"/>
                  </a:solidFill>
                  <a:latin typeface="Century Gothic"/>
                  <a:ea typeface="Century Gothic"/>
                  <a:cs typeface="Century Gothic"/>
                  <a:sym typeface="Century Gothic"/>
                </a:rPr>
                <a:t>Bank Regulation</a:t>
              </a:r>
              <a:endParaRPr/>
            </a:p>
          </p:txBody>
        </p:sp>
        <p:sp>
          <p:nvSpPr>
            <p:cNvPr id="104" name="Google Shape;104;p15"/>
            <p:cNvSpPr txBox="1"/>
            <p:nvPr/>
          </p:nvSpPr>
          <p:spPr>
            <a:xfrm>
              <a:off x="5477039" y="6241762"/>
              <a:ext cx="3666961" cy="55399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a:solidFill>
                    <a:schemeClr val="lt1"/>
                  </a:solidFill>
                  <a:latin typeface="Century Gothic"/>
                  <a:ea typeface="Century Gothic"/>
                  <a:cs typeface="Century Gothic"/>
                  <a:sym typeface="Century Gothic"/>
                </a:rPr>
                <a:t>HAWKES</a:t>
              </a:r>
              <a:r>
                <a:rPr lang="en-US" sz="2800">
                  <a:solidFill>
                    <a:schemeClr val="lt1"/>
                  </a:solidFill>
                  <a:latin typeface="Century Gothic"/>
                  <a:ea typeface="Century Gothic"/>
                  <a:cs typeface="Century Gothic"/>
                  <a:sym typeface="Century Gothic"/>
                </a:rPr>
                <a:t> LEARNING</a:t>
              </a:r>
              <a:endParaRPr/>
            </a:p>
          </p:txBody>
        </p:sp>
      </p:grpSp>
      <p:cxnSp>
        <p:nvCxnSpPr>
          <p:cNvPr id="105" name="Google Shape;105;p15"/>
          <p:cNvCxnSpPr/>
          <p:nvPr/>
        </p:nvCxnSpPr>
        <p:spPr>
          <a:xfrm>
            <a:off x="1881188" y="1137908"/>
            <a:ext cx="8429625" cy="0"/>
          </a:xfrm>
          <a:prstGeom prst="straightConnector1">
            <a:avLst/>
          </a:prstGeom>
          <a:noFill/>
          <a:ln w="12700" cap="flat" cmpd="sng">
            <a:solidFill>
              <a:srgbClr val="323542"/>
            </a:solidFill>
            <a:prstDash val="solid"/>
            <a:miter lim="800000"/>
            <a:headEnd type="none" w="sm" len="sm"/>
            <a:tailEnd type="none" w="sm" len="sm"/>
          </a:ln>
        </p:spPr>
      </p:cxnSp>
      <p:grpSp>
        <p:nvGrpSpPr>
          <p:cNvPr id="106" name="Google Shape;106;p15"/>
          <p:cNvGrpSpPr/>
          <p:nvPr/>
        </p:nvGrpSpPr>
        <p:grpSpPr>
          <a:xfrm>
            <a:off x="2066922" y="1580912"/>
            <a:ext cx="8058154" cy="863902"/>
            <a:chOff x="542923" y="1736761"/>
            <a:chExt cx="8058154" cy="806935"/>
          </a:xfrm>
          <a:solidFill>
            <a:srgbClr val="627981"/>
          </a:solidFill>
        </p:grpSpPr>
        <p:sp>
          <p:nvSpPr>
            <p:cNvPr id="107" name="Google Shape;107;p15"/>
            <p:cNvSpPr/>
            <p:nvPr/>
          </p:nvSpPr>
          <p:spPr>
            <a:xfrm>
              <a:off x="542923" y="1736761"/>
              <a:ext cx="8058154" cy="806935"/>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08" name="Google Shape;108;p15"/>
            <p:cNvSpPr txBox="1"/>
            <p:nvPr/>
          </p:nvSpPr>
          <p:spPr>
            <a:xfrm>
              <a:off x="668250" y="1807435"/>
              <a:ext cx="7807500" cy="400200"/>
            </a:xfrm>
            <a:prstGeom prst="rect">
              <a:avLst/>
            </a:prstGeom>
            <a:grpFill/>
            <a:ln>
              <a:noFill/>
            </a:ln>
          </p:spPr>
          <p:txBody>
            <a:bodyPr spcFirstLastPara="1" wrap="square" lIns="91425" tIns="45700" rIns="91425" bIns="45700" anchor="t" anchorCtr="0">
              <a:noAutofit/>
            </a:bodyPr>
            <a:lstStyle/>
            <a:p>
              <a:pPr marL="457200" marR="0" lvl="0" indent="-3556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Bank regulation is intended to maintain banks’ solvency by avoiding excessive risk.</a:t>
              </a:r>
              <a:endParaRPr sz="2000" dirty="0">
                <a:solidFill>
                  <a:schemeClr val="lt1"/>
                </a:solidFill>
                <a:latin typeface="Calibri"/>
                <a:ea typeface="Calibri"/>
                <a:cs typeface="Calibri"/>
                <a:sym typeface="Calibri"/>
              </a:endParaRPr>
            </a:p>
          </p:txBody>
        </p:sp>
      </p:grpSp>
      <p:grpSp>
        <p:nvGrpSpPr>
          <p:cNvPr id="109" name="Google Shape;109;p15"/>
          <p:cNvGrpSpPr/>
          <p:nvPr/>
        </p:nvGrpSpPr>
        <p:grpSpPr>
          <a:xfrm>
            <a:off x="2066922" y="2603694"/>
            <a:ext cx="8058154" cy="1731925"/>
            <a:chOff x="546392" y="1917766"/>
            <a:chExt cx="8058154" cy="806935"/>
          </a:xfrm>
          <a:solidFill>
            <a:srgbClr val="627981"/>
          </a:solidFill>
        </p:grpSpPr>
        <p:sp>
          <p:nvSpPr>
            <p:cNvPr id="110" name="Google Shape;110;p15"/>
            <p:cNvSpPr/>
            <p:nvPr/>
          </p:nvSpPr>
          <p:spPr>
            <a:xfrm>
              <a:off x="546392" y="1917766"/>
              <a:ext cx="8058154" cy="806935"/>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11" name="Google Shape;111;p15"/>
            <p:cNvSpPr txBox="1"/>
            <p:nvPr/>
          </p:nvSpPr>
          <p:spPr>
            <a:xfrm>
              <a:off x="671739" y="1996406"/>
              <a:ext cx="7807500" cy="400200"/>
            </a:xfrm>
            <a:prstGeom prst="rect">
              <a:avLst/>
            </a:prstGeom>
            <a:grpFill/>
            <a:ln>
              <a:noFill/>
            </a:ln>
          </p:spPr>
          <p:txBody>
            <a:bodyPr spcFirstLastPara="1" wrap="square" lIns="91425" tIns="45700" rIns="91425" bIns="45700" anchor="t" anchorCtr="0">
              <a:noAutofit/>
            </a:bodyPr>
            <a:lstStyle/>
            <a:p>
              <a:pPr marL="457200" marR="0" lvl="0" indent="-3556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Regulation falls into several categories: </a:t>
              </a:r>
              <a:endParaRPr sz="2000" dirty="0">
                <a:solidFill>
                  <a:schemeClr val="lt1"/>
                </a:solidFill>
                <a:latin typeface="Calibri"/>
                <a:ea typeface="Calibri"/>
                <a:cs typeface="Calibri"/>
                <a:sym typeface="Calibri"/>
              </a:endParaRPr>
            </a:p>
            <a:p>
              <a:pPr marL="914400" marR="0" lvl="1" indent="-355600" algn="l" rtl="0">
                <a:spcBef>
                  <a:spcPts val="0"/>
                </a:spcBef>
                <a:spcAft>
                  <a:spcPts val="0"/>
                </a:spcAft>
                <a:buClr>
                  <a:schemeClr val="lt1"/>
                </a:buClr>
                <a:buSzPts val="2000"/>
                <a:buFont typeface="Calibri"/>
                <a:buChar char="○"/>
              </a:pPr>
              <a:r>
                <a:rPr lang="en-US" sz="2000" dirty="0">
                  <a:solidFill>
                    <a:schemeClr val="lt1"/>
                  </a:solidFill>
                  <a:latin typeface="Calibri"/>
                  <a:ea typeface="Calibri"/>
                  <a:cs typeface="Calibri"/>
                  <a:sym typeface="Calibri"/>
                </a:rPr>
                <a:t>Reserve requirements</a:t>
              </a:r>
              <a:endParaRPr sz="2000" dirty="0">
                <a:solidFill>
                  <a:schemeClr val="lt1"/>
                </a:solidFill>
                <a:latin typeface="Calibri"/>
                <a:ea typeface="Calibri"/>
                <a:cs typeface="Calibri"/>
                <a:sym typeface="Calibri"/>
              </a:endParaRPr>
            </a:p>
            <a:p>
              <a:pPr marL="914400" marR="0" lvl="1" indent="-355600" algn="l" rtl="0">
                <a:spcBef>
                  <a:spcPts val="0"/>
                </a:spcBef>
                <a:spcAft>
                  <a:spcPts val="0"/>
                </a:spcAft>
                <a:buClr>
                  <a:schemeClr val="lt1"/>
                </a:buClr>
                <a:buSzPts val="2000"/>
                <a:buFont typeface="Calibri"/>
                <a:buChar char="○"/>
              </a:pPr>
              <a:r>
                <a:rPr lang="en-US" sz="2000" dirty="0">
                  <a:solidFill>
                    <a:schemeClr val="lt1"/>
                  </a:solidFill>
                  <a:latin typeface="Calibri"/>
                  <a:ea typeface="Calibri"/>
                  <a:cs typeface="Calibri"/>
                  <a:sym typeface="Calibri"/>
                </a:rPr>
                <a:t>Capital requirements</a:t>
              </a:r>
              <a:endParaRPr sz="2000" dirty="0">
                <a:solidFill>
                  <a:schemeClr val="lt1"/>
                </a:solidFill>
                <a:latin typeface="Calibri"/>
                <a:ea typeface="Calibri"/>
                <a:cs typeface="Calibri"/>
                <a:sym typeface="Calibri"/>
              </a:endParaRPr>
            </a:p>
            <a:p>
              <a:pPr marL="914400" marR="0" lvl="1" indent="-355600" algn="l" rtl="0">
                <a:spcBef>
                  <a:spcPts val="0"/>
                </a:spcBef>
                <a:spcAft>
                  <a:spcPts val="0"/>
                </a:spcAft>
                <a:buClr>
                  <a:schemeClr val="lt1"/>
                </a:buClr>
                <a:buSzPts val="2000"/>
                <a:buFont typeface="Calibri"/>
                <a:buChar char="○"/>
              </a:pPr>
              <a:r>
                <a:rPr lang="en-US" sz="2000" dirty="0">
                  <a:solidFill>
                    <a:schemeClr val="lt1"/>
                  </a:solidFill>
                  <a:latin typeface="Calibri"/>
                  <a:ea typeface="Calibri"/>
                  <a:cs typeface="Calibri"/>
                  <a:sym typeface="Calibri"/>
                </a:rPr>
                <a:t>Restrictions on the types of investments banks may make</a:t>
              </a:r>
              <a:endParaRPr sz="2000" dirty="0">
                <a:solidFill>
                  <a:schemeClr val="lt1"/>
                </a:solidFill>
                <a:latin typeface="Calibri"/>
                <a:ea typeface="Calibri"/>
                <a:cs typeface="Calibri"/>
                <a:sym typeface="Calibri"/>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288568"/>
            <a:ext cx="9144000" cy="553998"/>
          </a:xfrm>
          <a:prstGeom prst="rect">
            <a:avLst/>
          </a:prstGeom>
          <a:noFill/>
        </p:spPr>
        <p:txBody>
          <a:bodyPr wrap="square" rtlCol="0">
            <a:spAutoFit/>
          </a:bodyPr>
          <a:lstStyle/>
          <a:p>
            <a:pPr algn="ctr"/>
            <a:r>
              <a:rPr lang="en-US" sz="3000" dirty="0">
                <a:latin typeface="Century Gothic" panose="020B0502020202020204" pitchFamily="34" charset="0"/>
              </a:rPr>
              <a:t>Reserve Requirement</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922" y="1580912"/>
            <a:ext cx="8058154" cy="806935"/>
            <a:chOff x="542923" y="1736761"/>
            <a:chExt cx="8058154" cy="806935"/>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923" y="1770327"/>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While a portion of bank reserves are held as cash in the bank, the majority are in the bank's account at the Federal Reserve.</a:t>
              </a:r>
            </a:p>
          </p:txBody>
        </p:sp>
      </p:grpSp>
      <p:grpSp>
        <p:nvGrpSpPr>
          <p:cNvPr id="12" name="Group 11">
            <a:extLst>
              <a:ext uri="{FF2B5EF4-FFF2-40B4-BE49-F238E27FC236}">
                <a16:creationId xmlns:a16="http://schemas.microsoft.com/office/drawing/2014/main" id="{1FCE88C0-12B0-4BFD-B1EC-2AFE88155099}"/>
              </a:ext>
            </a:extLst>
          </p:cNvPr>
          <p:cNvGrpSpPr/>
          <p:nvPr/>
        </p:nvGrpSpPr>
        <p:grpSpPr>
          <a:xfrm>
            <a:off x="2066922" y="2473097"/>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2924E73E-CE7E-47D9-A8DB-313C4BB32AE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5" name="TextBox 14">
              <a:extLst>
                <a:ext uri="{FF2B5EF4-FFF2-40B4-BE49-F238E27FC236}">
                  <a16:creationId xmlns:a16="http://schemas.microsoft.com/office/drawing/2014/main" id="{FCA12C2D-D10D-4B22-A70E-64FED5FC8357}"/>
                </a:ext>
              </a:extLst>
            </p:cNvPr>
            <p:cNvSpPr txBox="1"/>
            <p:nvPr/>
          </p:nvSpPr>
          <p:spPr>
            <a:xfrm>
              <a:off x="558421" y="1795588"/>
              <a:ext cx="8042656"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Since these funds can't be loaned into the market, the reserve requirement limits a bank's ability to create money.</a:t>
              </a:r>
            </a:p>
          </p:txBody>
        </p:sp>
      </p:grpSp>
      <p:grpSp>
        <p:nvGrpSpPr>
          <p:cNvPr id="16" name="Group 15">
            <a:extLst>
              <a:ext uri="{FF2B5EF4-FFF2-40B4-BE49-F238E27FC236}">
                <a16:creationId xmlns:a16="http://schemas.microsoft.com/office/drawing/2014/main" id="{54D17868-9CF5-4C24-B329-8B07E9E61EE9}"/>
              </a:ext>
            </a:extLst>
          </p:cNvPr>
          <p:cNvGrpSpPr/>
          <p:nvPr/>
        </p:nvGrpSpPr>
        <p:grpSpPr>
          <a:xfrm>
            <a:off x="2066922" y="3377759"/>
            <a:ext cx="8058154" cy="806935"/>
            <a:chOff x="542923" y="1736761"/>
            <a:chExt cx="8058154" cy="806935"/>
          </a:xfrm>
          <a:solidFill>
            <a:srgbClr val="627981"/>
          </a:solidFill>
        </p:grpSpPr>
        <p:sp>
          <p:nvSpPr>
            <p:cNvPr id="17" name="Rectangle 16">
              <a:extLst>
                <a:ext uri="{FF2B5EF4-FFF2-40B4-BE49-F238E27FC236}">
                  <a16:creationId xmlns:a16="http://schemas.microsoft.com/office/drawing/2014/main" id="{A0A9504F-B4CA-4569-BA5E-79E0F9E4106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8" name="TextBox 17">
              <a:extLst>
                <a:ext uri="{FF2B5EF4-FFF2-40B4-BE49-F238E27FC236}">
                  <a16:creationId xmlns:a16="http://schemas.microsoft.com/office/drawing/2014/main" id="{9B8D8CE6-5EC2-4381-9D9E-862574DCB3D1}"/>
                </a:ext>
              </a:extLst>
            </p:cNvPr>
            <p:cNvSpPr txBox="1"/>
            <p:nvPr/>
          </p:nvSpPr>
          <p:spPr>
            <a:xfrm>
              <a:off x="542923" y="1767420"/>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 loan issued by one bank can become a deposit into another bank, generating further lending throughout the system.</a:t>
              </a:r>
            </a:p>
          </p:txBody>
        </p:sp>
      </p:grpSp>
    </p:spTree>
    <p:extLst>
      <p:ext uri="{BB962C8B-B14F-4D97-AF65-F5344CB8AC3E}">
        <p14:creationId xmlns:p14="http://schemas.microsoft.com/office/powerpoint/2010/main" val="8659325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288568"/>
            <a:ext cx="9144000" cy="553998"/>
          </a:xfrm>
          <a:prstGeom prst="rect">
            <a:avLst/>
          </a:prstGeom>
          <a:noFill/>
        </p:spPr>
        <p:txBody>
          <a:bodyPr wrap="square" rtlCol="0">
            <a:spAutoFit/>
          </a:bodyPr>
          <a:lstStyle/>
          <a:p>
            <a:pPr algn="ctr"/>
            <a:r>
              <a:rPr lang="en-US" sz="3000" dirty="0">
                <a:latin typeface="Century Gothic" panose="020B0502020202020204" pitchFamily="34" charset="0"/>
              </a:rPr>
              <a:t>Investment Restrictions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922" y="1580912"/>
            <a:ext cx="8058154" cy="806935"/>
            <a:chOff x="542923" y="1736761"/>
            <a:chExt cx="8058154" cy="806935"/>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923" y="1770327"/>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Another part of bank regulation is restriction on the types of investments that banks are allowed to make.</a:t>
              </a:r>
            </a:p>
          </p:txBody>
        </p:sp>
      </p:grpSp>
      <p:grpSp>
        <p:nvGrpSpPr>
          <p:cNvPr id="12" name="Group 11">
            <a:extLst>
              <a:ext uri="{FF2B5EF4-FFF2-40B4-BE49-F238E27FC236}">
                <a16:creationId xmlns:a16="http://schemas.microsoft.com/office/drawing/2014/main" id="{1FCE88C0-12B0-4BFD-B1EC-2AFE88155099}"/>
              </a:ext>
            </a:extLst>
          </p:cNvPr>
          <p:cNvGrpSpPr/>
          <p:nvPr/>
        </p:nvGrpSpPr>
        <p:grpSpPr>
          <a:xfrm>
            <a:off x="2066922" y="2473097"/>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2924E73E-CE7E-47D9-A8DB-313C4BB32AE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5" name="TextBox 14">
              <a:extLst>
                <a:ext uri="{FF2B5EF4-FFF2-40B4-BE49-F238E27FC236}">
                  <a16:creationId xmlns:a16="http://schemas.microsoft.com/office/drawing/2014/main" id="{FCA12C2D-D10D-4B22-A70E-64FED5FC8357}"/>
                </a:ext>
              </a:extLst>
            </p:cNvPr>
            <p:cNvSpPr txBox="1"/>
            <p:nvPr/>
          </p:nvSpPr>
          <p:spPr>
            <a:xfrm>
              <a:off x="558421" y="1795588"/>
              <a:ext cx="8042656"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Banks are permitted to make loans to businesses, individuals, and other banks.</a:t>
              </a:r>
            </a:p>
          </p:txBody>
        </p:sp>
      </p:grpSp>
      <p:grpSp>
        <p:nvGrpSpPr>
          <p:cNvPr id="16" name="Group 15">
            <a:extLst>
              <a:ext uri="{FF2B5EF4-FFF2-40B4-BE49-F238E27FC236}">
                <a16:creationId xmlns:a16="http://schemas.microsoft.com/office/drawing/2014/main" id="{54D17868-9CF5-4C24-B329-8B07E9E61EE9}"/>
              </a:ext>
            </a:extLst>
          </p:cNvPr>
          <p:cNvGrpSpPr/>
          <p:nvPr/>
        </p:nvGrpSpPr>
        <p:grpSpPr>
          <a:xfrm>
            <a:off x="2066922" y="3377759"/>
            <a:ext cx="8058154" cy="806935"/>
            <a:chOff x="542923" y="1736761"/>
            <a:chExt cx="8058154" cy="806935"/>
          </a:xfrm>
          <a:solidFill>
            <a:srgbClr val="627981"/>
          </a:solidFill>
        </p:grpSpPr>
        <p:sp>
          <p:nvSpPr>
            <p:cNvPr id="17" name="Rectangle 16">
              <a:extLst>
                <a:ext uri="{FF2B5EF4-FFF2-40B4-BE49-F238E27FC236}">
                  <a16:creationId xmlns:a16="http://schemas.microsoft.com/office/drawing/2014/main" id="{A0A9504F-B4CA-4569-BA5E-79E0F9E4106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8" name="TextBox 17">
              <a:extLst>
                <a:ext uri="{FF2B5EF4-FFF2-40B4-BE49-F238E27FC236}">
                  <a16:creationId xmlns:a16="http://schemas.microsoft.com/office/drawing/2014/main" id="{9B8D8CE6-5EC2-4381-9D9E-862574DCB3D1}"/>
                </a:ext>
              </a:extLst>
            </p:cNvPr>
            <p:cNvSpPr txBox="1"/>
            <p:nvPr/>
          </p:nvSpPr>
          <p:spPr>
            <a:xfrm>
              <a:off x="542923" y="1767420"/>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To protect depositors, banks are not permitted to invest in the stock market or other assets that are perceived as too risky.</a:t>
              </a:r>
            </a:p>
          </p:txBody>
        </p:sp>
      </p:grpSp>
    </p:spTree>
    <p:extLst>
      <p:ext uri="{BB962C8B-B14F-4D97-AF65-F5344CB8AC3E}">
        <p14:creationId xmlns:p14="http://schemas.microsoft.com/office/powerpoint/2010/main" val="18979606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288568"/>
            <a:ext cx="9144000" cy="553998"/>
          </a:xfrm>
          <a:prstGeom prst="rect">
            <a:avLst/>
          </a:prstGeom>
          <a:noFill/>
        </p:spPr>
        <p:txBody>
          <a:bodyPr wrap="square" rtlCol="0">
            <a:spAutoFit/>
          </a:bodyPr>
          <a:lstStyle/>
          <a:p>
            <a:pPr algn="ctr"/>
            <a:r>
              <a:rPr lang="en-US" sz="3000" dirty="0">
                <a:latin typeface="Century Gothic" panose="020B0502020202020204" pitchFamily="34" charset="0"/>
              </a:rPr>
              <a:t>Bank Capital</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922" y="1580912"/>
            <a:ext cx="8058154" cy="806935"/>
            <a:chOff x="542923" y="1736761"/>
            <a:chExt cx="8058154" cy="806935"/>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923" y="1770327"/>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Bank capital is the difference between a bank's assets and its liabilities, or its net worth.</a:t>
              </a:r>
            </a:p>
          </p:txBody>
        </p:sp>
      </p:grpSp>
      <p:grpSp>
        <p:nvGrpSpPr>
          <p:cNvPr id="12" name="Group 11">
            <a:extLst>
              <a:ext uri="{FF2B5EF4-FFF2-40B4-BE49-F238E27FC236}">
                <a16:creationId xmlns:a16="http://schemas.microsoft.com/office/drawing/2014/main" id="{1FCE88C0-12B0-4BFD-B1EC-2AFE88155099}"/>
              </a:ext>
            </a:extLst>
          </p:cNvPr>
          <p:cNvGrpSpPr/>
          <p:nvPr/>
        </p:nvGrpSpPr>
        <p:grpSpPr>
          <a:xfrm>
            <a:off x="2066922" y="2473097"/>
            <a:ext cx="8058154" cy="1074490"/>
            <a:chOff x="542923" y="1736761"/>
            <a:chExt cx="8058154" cy="1074490"/>
          </a:xfrm>
          <a:solidFill>
            <a:srgbClr val="627981"/>
          </a:solidFill>
        </p:grpSpPr>
        <p:sp>
          <p:nvSpPr>
            <p:cNvPr id="13" name="Rectangle 12">
              <a:extLst>
                <a:ext uri="{FF2B5EF4-FFF2-40B4-BE49-F238E27FC236}">
                  <a16:creationId xmlns:a16="http://schemas.microsoft.com/office/drawing/2014/main" id="{2924E73E-CE7E-47D9-A8DB-313C4BB32AEE}"/>
                </a:ext>
              </a:extLst>
            </p:cNvPr>
            <p:cNvSpPr/>
            <p:nvPr/>
          </p:nvSpPr>
          <p:spPr>
            <a:xfrm>
              <a:off x="542923" y="1736761"/>
              <a:ext cx="8058154" cy="107449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5" name="TextBox 14">
              <a:extLst>
                <a:ext uri="{FF2B5EF4-FFF2-40B4-BE49-F238E27FC236}">
                  <a16:creationId xmlns:a16="http://schemas.microsoft.com/office/drawing/2014/main" id="{FCA12C2D-D10D-4B22-A70E-64FED5FC8357}"/>
                </a:ext>
              </a:extLst>
            </p:cNvPr>
            <p:cNvSpPr txBox="1"/>
            <p:nvPr/>
          </p:nvSpPr>
          <p:spPr>
            <a:xfrm>
              <a:off x="558421" y="1795588"/>
              <a:ext cx="8042656"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 bank must have positive net worth; otherwise, it is insolvent or bankrupt, meaning it would not have enough assets to pay back its liabilities.</a:t>
              </a:r>
            </a:p>
          </p:txBody>
        </p:sp>
      </p:grpSp>
      <p:grpSp>
        <p:nvGrpSpPr>
          <p:cNvPr id="16" name="Group 15">
            <a:extLst>
              <a:ext uri="{FF2B5EF4-FFF2-40B4-BE49-F238E27FC236}">
                <a16:creationId xmlns:a16="http://schemas.microsoft.com/office/drawing/2014/main" id="{54D17868-9CF5-4C24-B329-8B07E9E61EE9}"/>
              </a:ext>
            </a:extLst>
          </p:cNvPr>
          <p:cNvGrpSpPr/>
          <p:nvPr/>
        </p:nvGrpSpPr>
        <p:grpSpPr>
          <a:xfrm>
            <a:off x="2066922" y="3625664"/>
            <a:ext cx="8058154" cy="806935"/>
            <a:chOff x="542923" y="1736761"/>
            <a:chExt cx="8058154" cy="806935"/>
          </a:xfrm>
          <a:solidFill>
            <a:srgbClr val="627981"/>
          </a:solidFill>
        </p:grpSpPr>
        <p:sp>
          <p:nvSpPr>
            <p:cNvPr id="17" name="Rectangle 16">
              <a:extLst>
                <a:ext uri="{FF2B5EF4-FFF2-40B4-BE49-F238E27FC236}">
                  <a16:creationId xmlns:a16="http://schemas.microsoft.com/office/drawing/2014/main" id="{A0A9504F-B4CA-4569-BA5E-79E0F9E4106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8" name="TextBox 17">
              <a:extLst>
                <a:ext uri="{FF2B5EF4-FFF2-40B4-BE49-F238E27FC236}">
                  <a16:creationId xmlns:a16="http://schemas.microsoft.com/office/drawing/2014/main" id="{9B8D8CE6-5EC2-4381-9D9E-862574DCB3D1}"/>
                </a:ext>
              </a:extLst>
            </p:cNvPr>
            <p:cNvSpPr txBox="1"/>
            <p:nvPr/>
          </p:nvSpPr>
          <p:spPr>
            <a:xfrm>
              <a:off x="542923" y="1767420"/>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Regulation requires that banks maintain a minimum net worth, usually expressed as a percent of their assets, to protect their depositors.</a:t>
              </a:r>
            </a:p>
          </p:txBody>
        </p:sp>
      </p:grpSp>
    </p:spTree>
    <p:extLst>
      <p:ext uri="{BB962C8B-B14F-4D97-AF65-F5344CB8AC3E}">
        <p14:creationId xmlns:p14="http://schemas.microsoft.com/office/powerpoint/2010/main" val="36866165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288568"/>
            <a:ext cx="9144000" cy="553998"/>
          </a:xfrm>
          <a:prstGeom prst="rect">
            <a:avLst/>
          </a:prstGeom>
          <a:noFill/>
        </p:spPr>
        <p:txBody>
          <a:bodyPr wrap="square" rtlCol="0">
            <a:spAutoFit/>
          </a:bodyPr>
          <a:lstStyle/>
          <a:p>
            <a:pPr algn="ctr"/>
            <a:r>
              <a:rPr lang="en-US" sz="3000" dirty="0">
                <a:latin typeface="Century Gothic" panose="020B0502020202020204" pitchFamily="34" charset="0"/>
              </a:rPr>
              <a:t>Bank Supervision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922" y="1580912"/>
            <a:ext cx="8058154" cy="806935"/>
            <a:chOff x="542923" y="1736761"/>
            <a:chExt cx="8058154" cy="806935"/>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923" y="1770327"/>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Office of the Comptroller of the Currency (OCC) regulates savings and loan institutions.</a:t>
              </a:r>
            </a:p>
          </p:txBody>
        </p:sp>
      </p:grpSp>
      <p:grpSp>
        <p:nvGrpSpPr>
          <p:cNvPr id="12" name="Group 11">
            <a:extLst>
              <a:ext uri="{FF2B5EF4-FFF2-40B4-BE49-F238E27FC236}">
                <a16:creationId xmlns:a16="http://schemas.microsoft.com/office/drawing/2014/main" id="{1FCE88C0-12B0-4BFD-B1EC-2AFE88155099}"/>
              </a:ext>
            </a:extLst>
          </p:cNvPr>
          <p:cNvGrpSpPr/>
          <p:nvPr/>
        </p:nvGrpSpPr>
        <p:grpSpPr>
          <a:xfrm>
            <a:off x="2066922" y="2473097"/>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2924E73E-CE7E-47D9-A8DB-313C4BB32AE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5" name="TextBox 14">
              <a:extLst>
                <a:ext uri="{FF2B5EF4-FFF2-40B4-BE49-F238E27FC236}">
                  <a16:creationId xmlns:a16="http://schemas.microsoft.com/office/drawing/2014/main" id="{FCA12C2D-D10D-4B22-A70E-64FED5FC8357}"/>
                </a:ext>
              </a:extLst>
            </p:cNvPr>
            <p:cNvSpPr txBox="1"/>
            <p:nvPr/>
          </p:nvSpPr>
          <p:spPr>
            <a:xfrm>
              <a:off x="558421" y="1795588"/>
              <a:ext cx="8042656"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National Credit Union Administration (NCUA) supervises credit unions, which are nonprofit banks that their members run and own.</a:t>
              </a:r>
            </a:p>
          </p:txBody>
        </p:sp>
      </p:grpSp>
      <p:grpSp>
        <p:nvGrpSpPr>
          <p:cNvPr id="16" name="Group 15">
            <a:extLst>
              <a:ext uri="{FF2B5EF4-FFF2-40B4-BE49-F238E27FC236}">
                <a16:creationId xmlns:a16="http://schemas.microsoft.com/office/drawing/2014/main" id="{54D17868-9CF5-4C24-B329-8B07E9E61EE9}"/>
              </a:ext>
            </a:extLst>
          </p:cNvPr>
          <p:cNvGrpSpPr/>
          <p:nvPr/>
        </p:nvGrpSpPr>
        <p:grpSpPr>
          <a:xfrm>
            <a:off x="2066922" y="3377759"/>
            <a:ext cx="8058154" cy="806935"/>
            <a:chOff x="542923" y="1736761"/>
            <a:chExt cx="8058154" cy="806935"/>
          </a:xfrm>
          <a:solidFill>
            <a:srgbClr val="627981"/>
          </a:solidFill>
        </p:grpSpPr>
        <p:sp>
          <p:nvSpPr>
            <p:cNvPr id="17" name="Rectangle 16">
              <a:extLst>
                <a:ext uri="{FF2B5EF4-FFF2-40B4-BE49-F238E27FC236}">
                  <a16:creationId xmlns:a16="http://schemas.microsoft.com/office/drawing/2014/main" id="{A0A9504F-B4CA-4569-BA5E-79E0F9E4106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8" name="TextBox 17">
              <a:extLst>
                <a:ext uri="{FF2B5EF4-FFF2-40B4-BE49-F238E27FC236}">
                  <a16:creationId xmlns:a16="http://schemas.microsoft.com/office/drawing/2014/main" id="{9B8D8CE6-5EC2-4381-9D9E-862574DCB3D1}"/>
                </a:ext>
              </a:extLst>
            </p:cNvPr>
            <p:cNvSpPr txBox="1"/>
            <p:nvPr/>
          </p:nvSpPr>
          <p:spPr>
            <a:xfrm>
              <a:off x="542923" y="1767420"/>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Federal Reserve also has some responsibility for supervising financial institutions.</a:t>
              </a:r>
            </a:p>
          </p:txBody>
        </p:sp>
      </p:grpSp>
      <p:pic>
        <p:nvPicPr>
          <p:cNvPr id="3" name="Picture 2" descr="Logo for the Office of the Comptroller of the Currency">
            <a:extLst>
              <a:ext uri="{FF2B5EF4-FFF2-40B4-BE49-F238E27FC236}">
                <a16:creationId xmlns:a16="http://schemas.microsoft.com/office/drawing/2014/main" id="{6F900667-9616-45A5-8127-387FD4D54419}"/>
              </a:ext>
            </a:extLst>
          </p:cNvPr>
          <p:cNvPicPr>
            <a:picLocks noChangeAspect="1"/>
          </p:cNvPicPr>
          <p:nvPr/>
        </p:nvPicPr>
        <p:blipFill>
          <a:blip r:embed="rId3"/>
          <a:stretch>
            <a:fillRect/>
          </a:stretch>
        </p:blipFill>
        <p:spPr>
          <a:xfrm>
            <a:off x="3192455" y="4286851"/>
            <a:ext cx="2383420" cy="2378990"/>
          </a:xfrm>
          <a:prstGeom prst="rect">
            <a:avLst/>
          </a:prstGeom>
        </p:spPr>
      </p:pic>
      <p:pic>
        <p:nvPicPr>
          <p:cNvPr id="5" name="Picture 4" descr="Logo for the National Credit Union Administration">
            <a:extLst>
              <a:ext uri="{FF2B5EF4-FFF2-40B4-BE49-F238E27FC236}">
                <a16:creationId xmlns:a16="http://schemas.microsoft.com/office/drawing/2014/main" id="{2D07D248-6F4F-467B-A7C1-9F6B839D1498}"/>
              </a:ext>
            </a:extLst>
          </p:cNvPr>
          <p:cNvPicPr>
            <a:picLocks noChangeAspect="1"/>
          </p:cNvPicPr>
          <p:nvPr/>
        </p:nvPicPr>
        <p:blipFill>
          <a:blip r:embed="rId4"/>
          <a:stretch>
            <a:fillRect/>
          </a:stretch>
        </p:blipFill>
        <p:spPr>
          <a:xfrm>
            <a:off x="6616127" y="4329305"/>
            <a:ext cx="2259377" cy="2259377"/>
          </a:xfrm>
          <a:prstGeom prst="rect">
            <a:avLst/>
          </a:prstGeom>
        </p:spPr>
      </p:pic>
    </p:spTree>
    <p:extLst>
      <p:ext uri="{BB962C8B-B14F-4D97-AF65-F5344CB8AC3E}">
        <p14:creationId xmlns:p14="http://schemas.microsoft.com/office/powerpoint/2010/main" val="6112001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288568"/>
            <a:ext cx="9144000" cy="553998"/>
          </a:xfrm>
          <a:prstGeom prst="rect">
            <a:avLst/>
          </a:prstGeom>
          <a:noFill/>
        </p:spPr>
        <p:txBody>
          <a:bodyPr wrap="square" rtlCol="0">
            <a:spAutoFit/>
          </a:bodyPr>
          <a:lstStyle/>
          <a:p>
            <a:pPr algn="ctr"/>
            <a:r>
              <a:rPr lang="en-US" sz="3000" dirty="0">
                <a:latin typeface="Century Gothic" panose="020B0502020202020204" pitchFamily="34" charset="0"/>
              </a:rPr>
              <a:t>Bank Supervision Problems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922" y="1580912"/>
            <a:ext cx="8058154" cy="806935"/>
            <a:chOff x="542923" y="1736761"/>
            <a:chExt cx="8058154" cy="806935"/>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58421" y="1940173"/>
              <a:ext cx="8042656"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Bank supervision can run into both practical and political issues.</a:t>
              </a:r>
            </a:p>
          </p:txBody>
        </p:sp>
      </p:grpSp>
      <p:grpSp>
        <p:nvGrpSpPr>
          <p:cNvPr id="12" name="Group 11">
            <a:extLst>
              <a:ext uri="{FF2B5EF4-FFF2-40B4-BE49-F238E27FC236}">
                <a16:creationId xmlns:a16="http://schemas.microsoft.com/office/drawing/2014/main" id="{1FCE88C0-12B0-4BFD-B1EC-2AFE88155099}"/>
              </a:ext>
            </a:extLst>
          </p:cNvPr>
          <p:cNvGrpSpPr/>
          <p:nvPr/>
        </p:nvGrpSpPr>
        <p:grpSpPr>
          <a:xfrm>
            <a:off x="2066922" y="2473097"/>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2924E73E-CE7E-47D9-A8DB-313C4BB32AE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5" name="TextBox 14">
              <a:extLst>
                <a:ext uri="{FF2B5EF4-FFF2-40B4-BE49-F238E27FC236}">
                  <a16:creationId xmlns:a16="http://schemas.microsoft.com/office/drawing/2014/main" id="{FCA12C2D-D10D-4B22-A70E-64FED5FC8357}"/>
                </a:ext>
              </a:extLst>
            </p:cNvPr>
            <p:cNvSpPr txBox="1"/>
            <p:nvPr/>
          </p:nvSpPr>
          <p:spPr>
            <a:xfrm>
              <a:off x="558421" y="1940173"/>
              <a:ext cx="8042656"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Measuring the value of a bank's assets is not always straightforward.</a:t>
              </a:r>
            </a:p>
          </p:txBody>
        </p:sp>
      </p:grpSp>
      <p:grpSp>
        <p:nvGrpSpPr>
          <p:cNvPr id="16" name="Group 15">
            <a:extLst>
              <a:ext uri="{FF2B5EF4-FFF2-40B4-BE49-F238E27FC236}">
                <a16:creationId xmlns:a16="http://schemas.microsoft.com/office/drawing/2014/main" id="{54D17868-9CF5-4C24-B329-8B07E9E61EE9}"/>
              </a:ext>
            </a:extLst>
          </p:cNvPr>
          <p:cNvGrpSpPr/>
          <p:nvPr/>
        </p:nvGrpSpPr>
        <p:grpSpPr>
          <a:xfrm>
            <a:off x="2066922" y="3377759"/>
            <a:ext cx="8058154" cy="806935"/>
            <a:chOff x="542923" y="1736761"/>
            <a:chExt cx="8058154" cy="806935"/>
          </a:xfrm>
          <a:solidFill>
            <a:srgbClr val="627981"/>
          </a:solidFill>
        </p:grpSpPr>
        <p:sp>
          <p:nvSpPr>
            <p:cNvPr id="17" name="Rectangle 16">
              <a:extLst>
                <a:ext uri="{FF2B5EF4-FFF2-40B4-BE49-F238E27FC236}">
                  <a16:creationId xmlns:a16="http://schemas.microsoft.com/office/drawing/2014/main" id="{A0A9504F-B4CA-4569-BA5E-79E0F9E4106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8" name="TextBox 17">
              <a:extLst>
                <a:ext uri="{FF2B5EF4-FFF2-40B4-BE49-F238E27FC236}">
                  <a16:creationId xmlns:a16="http://schemas.microsoft.com/office/drawing/2014/main" id="{9B8D8CE6-5EC2-4381-9D9E-862574DCB3D1}"/>
                </a:ext>
              </a:extLst>
            </p:cNvPr>
            <p:cNvSpPr txBox="1"/>
            <p:nvPr/>
          </p:nvSpPr>
          <p:spPr>
            <a:xfrm>
              <a:off x="542923" y="1767420"/>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 bank’s assets are its loans, and the value of these assets depends on estimates of the risk that customers will not repay these loans.</a:t>
              </a:r>
            </a:p>
          </p:txBody>
        </p:sp>
      </p:grpSp>
      <p:grpSp>
        <p:nvGrpSpPr>
          <p:cNvPr id="21" name="Group 20">
            <a:extLst>
              <a:ext uri="{FF2B5EF4-FFF2-40B4-BE49-F238E27FC236}">
                <a16:creationId xmlns:a16="http://schemas.microsoft.com/office/drawing/2014/main" id="{049064D7-535A-4D64-9A46-290DA0DEA81F}"/>
              </a:ext>
            </a:extLst>
          </p:cNvPr>
          <p:cNvGrpSpPr/>
          <p:nvPr/>
        </p:nvGrpSpPr>
        <p:grpSpPr>
          <a:xfrm>
            <a:off x="2066922" y="4282421"/>
            <a:ext cx="8058154" cy="806935"/>
            <a:chOff x="542923" y="1736761"/>
            <a:chExt cx="8058154" cy="806935"/>
          </a:xfrm>
          <a:solidFill>
            <a:srgbClr val="627981"/>
          </a:solidFill>
        </p:grpSpPr>
        <p:sp>
          <p:nvSpPr>
            <p:cNvPr id="22" name="Rectangle 21">
              <a:extLst>
                <a:ext uri="{FF2B5EF4-FFF2-40B4-BE49-F238E27FC236}">
                  <a16:creationId xmlns:a16="http://schemas.microsoft.com/office/drawing/2014/main" id="{E2BEDD39-7CBC-41A4-9226-DEB7FC8D38E3}"/>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3" name="TextBox 22">
              <a:extLst>
                <a:ext uri="{FF2B5EF4-FFF2-40B4-BE49-F238E27FC236}">
                  <a16:creationId xmlns:a16="http://schemas.microsoft.com/office/drawing/2014/main" id="{098063A4-9E66-49FB-998E-2628FCAAC516}"/>
                </a:ext>
              </a:extLst>
            </p:cNvPr>
            <p:cNvSpPr txBox="1"/>
            <p:nvPr/>
          </p:nvSpPr>
          <p:spPr>
            <a:xfrm>
              <a:off x="542923" y="1767420"/>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political issue arises because a bank supervisor's decision to require a bank to close or change its financial investments is often controversial.</a:t>
              </a:r>
            </a:p>
          </p:txBody>
        </p:sp>
      </p:grpSp>
    </p:spTree>
    <p:extLst>
      <p:ext uri="{BB962C8B-B14F-4D97-AF65-F5344CB8AC3E}">
        <p14:creationId xmlns:p14="http://schemas.microsoft.com/office/powerpoint/2010/main" val="18237558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288568"/>
            <a:ext cx="9144000" cy="553998"/>
          </a:xfrm>
          <a:prstGeom prst="rect">
            <a:avLst/>
          </a:prstGeom>
          <a:noFill/>
        </p:spPr>
        <p:txBody>
          <a:bodyPr wrap="square" rtlCol="0">
            <a:spAutoFit/>
          </a:bodyPr>
          <a:lstStyle/>
          <a:p>
            <a:pPr algn="ctr"/>
            <a:r>
              <a:rPr lang="en-US" sz="3000" dirty="0">
                <a:latin typeface="Century Gothic" panose="020B0502020202020204" pitchFamily="34" charset="0"/>
              </a:rPr>
              <a:t>Bank Runs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922" y="1580912"/>
            <a:ext cx="8058154" cy="806935"/>
            <a:chOff x="542923" y="1736761"/>
            <a:chExt cx="8058154" cy="806935"/>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58421" y="1767293"/>
              <a:ext cx="8042656"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Back in the nineteenth century and during the first few decades of the twentieth century, putting money in the bank could be nerve-wracking.</a:t>
              </a:r>
            </a:p>
          </p:txBody>
        </p:sp>
      </p:grpSp>
      <p:grpSp>
        <p:nvGrpSpPr>
          <p:cNvPr id="12" name="Group 11">
            <a:extLst>
              <a:ext uri="{FF2B5EF4-FFF2-40B4-BE49-F238E27FC236}">
                <a16:creationId xmlns:a16="http://schemas.microsoft.com/office/drawing/2014/main" id="{1FCE88C0-12B0-4BFD-B1EC-2AFE88155099}"/>
              </a:ext>
            </a:extLst>
          </p:cNvPr>
          <p:cNvGrpSpPr/>
          <p:nvPr/>
        </p:nvGrpSpPr>
        <p:grpSpPr>
          <a:xfrm>
            <a:off x="2066922" y="2473097"/>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2924E73E-CE7E-47D9-A8DB-313C4BB32AE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5" name="TextBox 14">
              <a:extLst>
                <a:ext uri="{FF2B5EF4-FFF2-40B4-BE49-F238E27FC236}">
                  <a16:creationId xmlns:a16="http://schemas.microsoft.com/office/drawing/2014/main" id="{FCA12C2D-D10D-4B22-A70E-64FED5FC8357}"/>
                </a:ext>
              </a:extLst>
            </p:cNvPr>
            <p:cNvSpPr txBox="1"/>
            <p:nvPr/>
          </p:nvSpPr>
          <p:spPr>
            <a:xfrm>
              <a:off x="558421" y="1786285"/>
              <a:ext cx="8042656"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 </a:t>
              </a:r>
              <a:r>
                <a:rPr lang="en-US" sz="2000" b="1" dirty="0">
                  <a:solidFill>
                    <a:schemeClr val="bg1"/>
                  </a:solidFill>
                </a:rPr>
                <a:t>bank run </a:t>
              </a:r>
              <a:r>
                <a:rPr lang="en-US" sz="2000" dirty="0">
                  <a:solidFill>
                    <a:schemeClr val="bg1"/>
                  </a:solidFill>
                </a:rPr>
                <a:t>occurs when depositors race to the bank to withdraw their deposits.</a:t>
              </a:r>
            </a:p>
          </p:txBody>
        </p:sp>
      </p:grpSp>
      <p:grpSp>
        <p:nvGrpSpPr>
          <p:cNvPr id="16" name="Group 15">
            <a:extLst>
              <a:ext uri="{FF2B5EF4-FFF2-40B4-BE49-F238E27FC236}">
                <a16:creationId xmlns:a16="http://schemas.microsoft.com/office/drawing/2014/main" id="{54D17868-9CF5-4C24-B329-8B07E9E61EE9}"/>
              </a:ext>
            </a:extLst>
          </p:cNvPr>
          <p:cNvGrpSpPr/>
          <p:nvPr/>
        </p:nvGrpSpPr>
        <p:grpSpPr>
          <a:xfrm>
            <a:off x="2066922" y="3377759"/>
            <a:ext cx="8058154" cy="806935"/>
            <a:chOff x="542923" y="1736761"/>
            <a:chExt cx="8058154" cy="806935"/>
          </a:xfrm>
          <a:solidFill>
            <a:srgbClr val="627981"/>
          </a:solidFill>
        </p:grpSpPr>
        <p:sp>
          <p:nvSpPr>
            <p:cNvPr id="17" name="Rectangle 16">
              <a:extLst>
                <a:ext uri="{FF2B5EF4-FFF2-40B4-BE49-F238E27FC236}">
                  <a16:creationId xmlns:a16="http://schemas.microsoft.com/office/drawing/2014/main" id="{A0A9504F-B4CA-4569-BA5E-79E0F9E4106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8" name="TextBox 17">
              <a:extLst>
                <a:ext uri="{FF2B5EF4-FFF2-40B4-BE49-F238E27FC236}">
                  <a16:creationId xmlns:a16="http://schemas.microsoft.com/office/drawing/2014/main" id="{9B8D8CE6-5EC2-4381-9D9E-862574DCB3D1}"/>
                </a:ext>
              </a:extLst>
            </p:cNvPr>
            <p:cNvSpPr txBox="1"/>
            <p:nvPr/>
          </p:nvSpPr>
          <p:spPr>
            <a:xfrm>
              <a:off x="542923" y="1940173"/>
              <a:ext cx="8058154"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risk of bank runs created instability in the banking system.</a:t>
              </a:r>
            </a:p>
          </p:txBody>
        </p:sp>
      </p:grpSp>
      <p:grpSp>
        <p:nvGrpSpPr>
          <p:cNvPr id="14" name="Group 13">
            <a:extLst>
              <a:ext uri="{FF2B5EF4-FFF2-40B4-BE49-F238E27FC236}">
                <a16:creationId xmlns:a16="http://schemas.microsoft.com/office/drawing/2014/main" id="{FD626D4D-F1E7-4274-AA35-CC8D4629E0FF}"/>
              </a:ext>
            </a:extLst>
          </p:cNvPr>
          <p:cNvGrpSpPr/>
          <p:nvPr/>
        </p:nvGrpSpPr>
        <p:grpSpPr>
          <a:xfrm>
            <a:off x="2066922" y="4282421"/>
            <a:ext cx="8058154" cy="806935"/>
            <a:chOff x="542923" y="1736761"/>
            <a:chExt cx="8058154" cy="806935"/>
          </a:xfrm>
          <a:solidFill>
            <a:srgbClr val="627981"/>
          </a:solidFill>
        </p:grpSpPr>
        <p:sp>
          <p:nvSpPr>
            <p:cNvPr id="19" name="Rectangle 18">
              <a:extLst>
                <a:ext uri="{FF2B5EF4-FFF2-40B4-BE49-F238E27FC236}">
                  <a16:creationId xmlns:a16="http://schemas.microsoft.com/office/drawing/2014/main" id="{3DD887E8-F63C-47FE-ABF8-D0A970FF884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0" name="TextBox 19">
              <a:extLst>
                <a:ext uri="{FF2B5EF4-FFF2-40B4-BE49-F238E27FC236}">
                  <a16:creationId xmlns:a16="http://schemas.microsoft.com/office/drawing/2014/main" id="{9DC4F054-D2C5-432C-91FF-484DD811B6D6}"/>
                </a:ext>
              </a:extLst>
            </p:cNvPr>
            <p:cNvSpPr txBox="1"/>
            <p:nvPr/>
          </p:nvSpPr>
          <p:spPr>
            <a:xfrm>
              <a:off x="542923" y="1767420"/>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Even a rumor that a bank might experience negative net worth might trigger a run, which could destroy even healthy banks.</a:t>
              </a:r>
            </a:p>
          </p:txBody>
        </p:sp>
      </p:grpSp>
    </p:spTree>
    <p:extLst>
      <p:ext uri="{BB962C8B-B14F-4D97-AF65-F5344CB8AC3E}">
        <p14:creationId xmlns:p14="http://schemas.microsoft.com/office/powerpoint/2010/main" val="29159920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304</TotalTime>
  <Words>1737</Words>
  <Application>Microsoft Office PowerPoint</Application>
  <PresentationFormat>Widescreen</PresentationFormat>
  <Paragraphs>189</Paragraphs>
  <Slides>16</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Calibri</vt:lpstr>
      <vt:lpstr>Segoe UI</vt:lpstr>
      <vt:lpstr>Arial</vt:lpstr>
      <vt:lpstr>Century Gothic</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Kelsey Gamel</cp:lastModifiedBy>
  <cp:revision>21</cp:revision>
  <dcterms:modified xsi:type="dcterms:W3CDTF">2023-08-08T15:32:21Z</dcterms:modified>
</cp:coreProperties>
</file>