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2"/>
  </p:notesMasterIdLst>
  <p:sldIdLst>
    <p:sldId id="256" r:id="rId2"/>
    <p:sldId id="383" r:id="rId3"/>
    <p:sldId id="384" r:id="rId4"/>
    <p:sldId id="385" r:id="rId5"/>
    <p:sldId id="386" r:id="rId6"/>
    <p:sldId id="387" r:id="rId7"/>
    <p:sldId id="388" r:id="rId8"/>
    <p:sldId id="389" r:id="rId9"/>
    <p:sldId id="263" r:id="rId10"/>
    <p:sldId id="264" r:id="rId11"/>
  </p:sldIdLst>
  <p:sldSz cx="12192000" cy="6858000"/>
  <p:notesSz cx="6858000" cy="9144000"/>
  <p:embeddedFontLst>
    <p:embeddedFont>
      <p:font typeface="Calibri" panose="020F0502020204030204" pitchFamily="34" charset="0"/>
      <p:regular r:id="rId13"/>
      <p:bold r:id="rId14"/>
      <p:italic r:id="rId15"/>
      <p:boldItalic r:id="rId16"/>
    </p:embeddedFont>
    <p:embeddedFont>
      <p:font typeface="Calibri Light" panose="020F0302020204030204" pitchFamily="34" charset="0"/>
      <p:regular r:id="rId17"/>
      <p:italic r:id="rId18"/>
    </p:embeddedFont>
    <p:embeddedFont>
      <p:font typeface="Cambria Math" panose="02040503050406030204" pitchFamily="18" charset="0"/>
      <p:regular r:id="rId19"/>
    </p:embeddedFont>
    <p:embeddedFont>
      <p:font typeface="Century Gothic" panose="020B0502020202020204" pitchFamily="34" charset="0"/>
      <p:regular r:id="rId20"/>
      <p:bold r:id="rId21"/>
      <p:italic r:id="rId22"/>
      <p:bold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han Mirmow" initials="NM" lastIdx="12" clrIdx="0">
    <p:extLst>
      <p:ext uri="{19B8F6BF-5375-455C-9EA6-DF929625EA0E}">
        <p15:presenceInfo xmlns:p15="http://schemas.microsoft.com/office/powerpoint/2012/main" userId="Nathan Mirmow" providerId="None"/>
      </p:ext>
    </p:extLst>
  </p:cmAuthor>
  <p:cmAuthor id="2" name="Caitlin Coleman" initials="CC" lastIdx="3" clrIdx="1">
    <p:extLst>
      <p:ext uri="{19B8F6BF-5375-455C-9EA6-DF929625EA0E}">
        <p15:presenceInfo xmlns:p15="http://schemas.microsoft.com/office/powerpoint/2012/main" userId="S::cclark@hawkeslearning.com::96f87ca1-0e64-4ae8-8d77-98757b85df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384" autoAdjust="0"/>
  </p:normalViewPr>
  <p:slideViewPr>
    <p:cSldViewPr snapToGrid="0">
      <p:cViewPr varScale="1">
        <p:scale>
          <a:sx n="97" d="100"/>
          <a:sy n="97" d="100"/>
        </p:scale>
        <p:origin x="1074"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DAACD5-BB30-4B23-9568-1FDCAEFA1DAB}" type="doc">
      <dgm:prSet loTypeId="urn:microsoft.com/office/officeart/2005/8/layout/arrow4" loCatId="relationship" qsTypeId="urn:microsoft.com/office/officeart/2005/8/quickstyle/simple1" qsCatId="simple" csTypeId="urn:microsoft.com/office/officeart/2005/8/colors/accent1_2" csCatId="accent1" phldr="1"/>
      <dgm:spPr/>
      <dgm:t>
        <a:bodyPr/>
        <a:lstStyle/>
        <a:p>
          <a:endParaRPr lang="en-US"/>
        </a:p>
      </dgm:t>
    </dgm:pt>
    <dgm:pt modelId="{10E8A687-E8A4-4A04-AA4F-CCB193B013A4}">
      <dgm:prSet phldrT="[Text]" custT="1"/>
      <dgm:spPr/>
      <dgm:t>
        <a:bodyPr/>
        <a:lstStyle/>
        <a:p>
          <a:r>
            <a:rPr lang="en-US" sz="2100" dirty="0"/>
            <a:t>Higher velocity</a:t>
          </a:r>
        </a:p>
        <a:p>
          <a:r>
            <a:rPr lang="en-US" sz="1800" dirty="0"/>
            <a:t>Average dollar circulates more times annually</a:t>
          </a:r>
        </a:p>
      </dgm:t>
    </dgm:pt>
    <dgm:pt modelId="{CADF26FE-FE9B-42F6-8E3A-377908B6D67B}" type="parTrans" cxnId="{AD8DD02A-F71A-4746-B5FB-3E8556E8E35F}">
      <dgm:prSet/>
      <dgm:spPr/>
      <dgm:t>
        <a:bodyPr/>
        <a:lstStyle/>
        <a:p>
          <a:endParaRPr lang="en-US"/>
        </a:p>
      </dgm:t>
    </dgm:pt>
    <dgm:pt modelId="{C9D07A61-683F-4D4C-8348-84F5A39D183A}" type="sibTrans" cxnId="{AD8DD02A-F71A-4746-B5FB-3E8556E8E35F}">
      <dgm:prSet/>
      <dgm:spPr/>
      <dgm:t>
        <a:bodyPr/>
        <a:lstStyle/>
        <a:p>
          <a:endParaRPr lang="en-US"/>
        </a:p>
      </dgm:t>
    </dgm:pt>
    <dgm:pt modelId="{F5FC7F26-9B3E-4384-A8F1-7AFE374ADA6A}">
      <dgm:prSet phldrT="[Text]" custT="1"/>
      <dgm:spPr/>
      <dgm:t>
        <a:bodyPr/>
        <a:lstStyle/>
        <a:p>
          <a:r>
            <a:rPr lang="en-US" sz="2100" dirty="0"/>
            <a:t>Lower velocity</a:t>
          </a:r>
        </a:p>
        <a:p>
          <a:r>
            <a:rPr lang="en-US" sz="1800" dirty="0"/>
            <a:t>Average dollar circulates fewer times annually</a:t>
          </a:r>
        </a:p>
      </dgm:t>
    </dgm:pt>
    <dgm:pt modelId="{07B82BBB-7BC0-4065-8A7D-45F74EB7ECC3}" type="parTrans" cxnId="{5B328EB0-9700-4279-B5F0-AAF18D61B628}">
      <dgm:prSet/>
      <dgm:spPr/>
      <dgm:t>
        <a:bodyPr/>
        <a:lstStyle/>
        <a:p>
          <a:endParaRPr lang="en-US"/>
        </a:p>
      </dgm:t>
    </dgm:pt>
    <dgm:pt modelId="{A5A9384A-2D38-4C4E-AC4B-155634CB9761}" type="sibTrans" cxnId="{5B328EB0-9700-4279-B5F0-AAF18D61B628}">
      <dgm:prSet/>
      <dgm:spPr/>
      <dgm:t>
        <a:bodyPr/>
        <a:lstStyle/>
        <a:p>
          <a:endParaRPr lang="en-US"/>
        </a:p>
      </dgm:t>
    </dgm:pt>
    <dgm:pt modelId="{036DD383-E6B8-4FF1-973F-43613764A932}" type="pres">
      <dgm:prSet presAssocID="{83DAACD5-BB30-4B23-9568-1FDCAEFA1DAB}" presName="compositeShape" presStyleCnt="0">
        <dgm:presLayoutVars>
          <dgm:chMax val="2"/>
          <dgm:dir/>
          <dgm:resizeHandles val="exact"/>
        </dgm:presLayoutVars>
      </dgm:prSet>
      <dgm:spPr/>
    </dgm:pt>
    <dgm:pt modelId="{EFFD8EF2-6373-4739-A110-D6B6D767A308}" type="pres">
      <dgm:prSet presAssocID="{10E8A687-E8A4-4A04-AA4F-CCB193B013A4}" presName="upArrow" presStyleLbl="node1" presStyleIdx="0" presStyleCnt="2"/>
      <dgm:spPr>
        <a:solidFill>
          <a:srgbClr val="627981"/>
        </a:solidFill>
        <a:ln>
          <a:solidFill>
            <a:srgbClr val="627981"/>
          </a:solidFill>
        </a:ln>
      </dgm:spPr>
    </dgm:pt>
    <dgm:pt modelId="{0BF610A0-75D9-4B09-9FC6-36AA7371B2EB}" type="pres">
      <dgm:prSet presAssocID="{10E8A687-E8A4-4A04-AA4F-CCB193B013A4}" presName="upArrowText" presStyleLbl="revTx" presStyleIdx="0" presStyleCnt="2">
        <dgm:presLayoutVars>
          <dgm:chMax val="0"/>
          <dgm:bulletEnabled val="1"/>
        </dgm:presLayoutVars>
      </dgm:prSet>
      <dgm:spPr/>
    </dgm:pt>
    <dgm:pt modelId="{54362124-F5EC-4D31-9B7E-19A801D52CE1}" type="pres">
      <dgm:prSet presAssocID="{F5FC7F26-9B3E-4384-A8F1-7AFE374ADA6A}" presName="downArrow" presStyleLbl="node1" presStyleIdx="1" presStyleCnt="2"/>
      <dgm:spPr>
        <a:solidFill>
          <a:srgbClr val="627981"/>
        </a:solidFill>
        <a:ln>
          <a:solidFill>
            <a:srgbClr val="627981"/>
          </a:solidFill>
        </a:ln>
      </dgm:spPr>
    </dgm:pt>
    <dgm:pt modelId="{2D30AAE2-F469-4E18-9C9E-DCFA03EEDB91}" type="pres">
      <dgm:prSet presAssocID="{F5FC7F26-9B3E-4384-A8F1-7AFE374ADA6A}" presName="downArrowText" presStyleLbl="revTx" presStyleIdx="1" presStyleCnt="2">
        <dgm:presLayoutVars>
          <dgm:chMax val="0"/>
          <dgm:bulletEnabled val="1"/>
        </dgm:presLayoutVars>
      </dgm:prSet>
      <dgm:spPr/>
    </dgm:pt>
  </dgm:ptLst>
  <dgm:cxnLst>
    <dgm:cxn modelId="{AD8DD02A-F71A-4746-B5FB-3E8556E8E35F}" srcId="{83DAACD5-BB30-4B23-9568-1FDCAEFA1DAB}" destId="{10E8A687-E8A4-4A04-AA4F-CCB193B013A4}" srcOrd="0" destOrd="0" parTransId="{CADF26FE-FE9B-42F6-8E3A-377908B6D67B}" sibTransId="{C9D07A61-683F-4D4C-8348-84F5A39D183A}"/>
    <dgm:cxn modelId="{12B50D43-6B57-4104-9385-B9531725EFF5}" type="presOf" srcId="{10E8A687-E8A4-4A04-AA4F-CCB193B013A4}" destId="{0BF610A0-75D9-4B09-9FC6-36AA7371B2EB}" srcOrd="0" destOrd="0" presId="urn:microsoft.com/office/officeart/2005/8/layout/arrow4"/>
    <dgm:cxn modelId="{AA913567-23B2-4C59-9BA6-75C652AA043C}" type="presOf" srcId="{83DAACD5-BB30-4B23-9568-1FDCAEFA1DAB}" destId="{036DD383-E6B8-4FF1-973F-43613764A932}" srcOrd="0" destOrd="0" presId="urn:microsoft.com/office/officeart/2005/8/layout/arrow4"/>
    <dgm:cxn modelId="{3F681F4E-2557-40D2-A98D-333D08259035}" type="presOf" srcId="{F5FC7F26-9B3E-4384-A8F1-7AFE374ADA6A}" destId="{2D30AAE2-F469-4E18-9C9E-DCFA03EEDB91}" srcOrd="0" destOrd="0" presId="urn:microsoft.com/office/officeart/2005/8/layout/arrow4"/>
    <dgm:cxn modelId="{5B328EB0-9700-4279-B5F0-AAF18D61B628}" srcId="{83DAACD5-BB30-4B23-9568-1FDCAEFA1DAB}" destId="{F5FC7F26-9B3E-4384-A8F1-7AFE374ADA6A}" srcOrd="1" destOrd="0" parTransId="{07B82BBB-7BC0-4065-8A7D-45F74EB7ECC3}" sibTransId="{A5A9384A-2D38-4C4E-AC4B-155634CB9761}"/>
    <dgm:cxn modelId="{96A5B3E7-47DB-412D-8985-10E9308DE2CD}" type="presParOf" srcId="{036DD383-E6B8-4FF1-973F-43613764A932}" destId="{EFFD8EF2-6373-4739-A110-D6B6D767A308}" srcOrd="0" destOrd="0" presId="urn:microsoft.com/office/officeart/2005/8/layout/arrow4"/>
    <dgm:cxn modelId="{D660302D-2FC9-4221-9BBD-B5FC3A27FF25}" type="presParOf" srcId="{036DD383-E6B8-4FF1-973F-43613764A932}" destId="{0BF610A0-75D9-4B09-9FC6-36AA7371B2EB}" srcOrd="1" destOrd="0" presId="urn:microsoft.com/office/officeart/2005/8/layout/arrow4"/>
    <dgm:cxn modelId="{0DB2063D-B5B9-4B1D-9047-20B67601A3D2}" type="presParOf" srcId="{036DD383-E6B8-4FF1-973F-43613764A932}" destId="{54362124-F5EC-4D31-9B7E-19A801D52CE1}" srcOrd="2" destOrd="0" presId="urn:microsoft.com/office/officeart/2005/8/layout/arrow4"/>
    <dgm:cxn modelId="{90706548-8220-428C-BD30-2849E34FB92E}" type="presParOf" srcId="{036DD383-E6B8-4FF1-973F-43613764A932}" destId="{2D30AAE2-F469-4E18-9C9E-DCFA03EEDB91}" srcOrd="3" destOrd="0" presId="urn:microsoft.com/office/officeart/2005/8/layout/arrow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FD8EF2-6373-4739-A110-D6B6D767A308}">
      <dsp:nvSpPr>
        <dsp:cNvPr id="0" name=""/>
        <dsp:cNvSpPr/>
      </dsp:nvSpPr>
      <dsp:spPr>
        <a:xfrm>
          <a:off x="2481" y="0"/>
          <a:ext cx="1488852" cy="1474215"/>
        </a:xfrm>
        <a:prstGeom prst="upArrow">
          <a:avLst/>
        </a:prstGeom>
        <a:solidFill>
          <a:srgbClr val="627981"/>
        </a:solidFill>
        <a:ln w="12700" cap="flat" cmpd="sng" algn="ctr">
          <a:solidFill>
            <a:srgbClr val="62798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F610A0-75D9-4B09-9FC6-36AA7371B2EB}">
      <dsp:nvSpPr>
        <dsp:cNvPr id="0" name=""/>
        <dsp:cNvSpPr/>
      </dsp:nvSpPr>
      <dsp:spPr>
        <a:xfrm>
          <a:off x="1535999" y="0"/>
          <a:ext cx="2526538" cy="14742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0" rIns="149352" bIns="149352" numCol="1" spcCol="1270" anchor="ctr" anchorCtr="0">
          <a:noAutofit/>
        </a:bodyPr>
        <a:lstStyle/>
        <a:p>
          <a:pPr marL="0" lvl="0" indent="0" algn="l" defTabSz="933450">
            <a:lnSpc>
              <a:spcPct val="90000"/>
            </a:lnSpc>
            <a:spcBef>
              <a:spcPct val="0"/>
            </a:spcBef>
            <a:spcAft>
              <a:spcPct val="35000"/>
            </a:spcAft>
            <a:buNone/>
          </a:pPr>
          <a:r>
            <a:rPr lang="en-US" sz="2100" kern="1200" dirty="0"/>
            <a:t>Higher velocity</a:t>
          </a:r>
        </a:p>
        <a:p>
          <a:pPr marL="0" lvl="0" indent="0" algn="l" defTabSz="933450">
            <a:lnSpc>
              <a:spcPct val="90000"/>
            </a:lnSpc>
            <a:spcBef>
              <a:spcPct val="0"/>
            </a:spcBef>
            <a:spcAft>
              <a:spcPct val="35000"/>
            </a:spcAft>
            <a:buNone/>
          </a:pPr>
          <a:r>
            <a:rPr lang="en-US" sz="1800" kern="1200" dirty="0"/>
            <a:t>Average dollar circulates more times annually</a:t>
          </a:r>
        </a:p>
      </dsp:txBody>
      <dsp:txXfrm>
        <a:off x="1535999" y="0"/>
        <a:ext cx="2526538" cy="1474215"/>
      </dsp:txXfrm>
    </dsp:sp>
    <dsp:sp modelId="{54362124-F5EC-4D31-9B7E-19A801D52CE1}">
      <dsp:nvSpPr>
        <dsp:cNvPr id="0" name=""/>
        <dsp:cNvSpPr/>
      </dsp:nvSpPr>
      <dsp:spPr>
        <a:xfrm>
          <a:off x="449137" y="1597066"/>
          <a:ext cx="1488852" cy="1474215"/>
        </a:xfrm>
        <a:prstGeom prst="downArrow">
          <a:avLst/>
        </a:prstGeom>
        <a:solidFill>
          <a:srgbClr val="627981"/>
        </a:solidFill>
        <a:ln w="12700" cap="flat" cmpd="sng" algn="ctr">
          <a:solidFill>
            <a:srgbClr val="62798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30AAE2-F469-4E18-9C9E-DCFA03EEDB91}">
      <dsp:nvSpPr>
        <dsp:cNvPr id="0" name=""/>
        <dsp:cNvSpPr/>
      </dsp:nvSpPr>
      <dsp:spPr>
        <a:xfrm>
          <a:off x="1982655" y="1597066"/>
          <a:ext cx="2526538" cy="14742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0" rIns="149352" bIns="149352" numCol="1" spcCol="1270" anchor="ctr" anchorCtr="0">
          <a:noAutofit/>
        </a:bodyPr>
        <a:lstStyle/>
        <a:p>
          <a:pPr marL="0" lvl="0" indent="0" algn="l" defTabSz="933450">
            <a:lnSpc>
              <a:spcPct val="90000"/>
            </a:lnSpc>
            <a:spcBef>
              <a:spcPct val="0"/>
            </a:spcBef>
            <a:spcAft>
              <a:spcPct val="35000"/>
            </a:spcAft>
            <a:buNone/>
          </a:pPr>
          <a:r>
            <a:rPr lang="en-US" sz="2100" kern="1200" dirty="0"/>
            <a:t>Lower velocity</a:t>
          </a:r>
        </a:p>
        <a:p>
          <a:pPr marL="0" lvl="0" indent="0" algn="l" defTabSz="933450">
            <a:lnSpc>
              <a:spcPct val="90000"/>
            </a:lnSpc>
            <a:spcBef>
              <a:spcPct val="0"/>
            </a:spcBef>
            <a:spcAft>
              <a:spcPct val="35000"/>
            </a:spcAft>
            <a:buNone/>
          </a:pPr>
          <a:r>
            <a:rPr lang="en-US" sz="1800" kern="1200" dirty="0"/>
            <a:t>Average dollar circulates fewer times annually</a:t>
          </a:r>
        </a:p>
      </dsp:txBody>
      <dsp:txXfrm>
        <a:off x="1982655" y="1597066"/>
        <a:ext cx="2526538" cy="1474215"/>
      </dsp:txXfrm>
    </dsp:sp>
  </dsp:spTree>
</dsp:drawing>
</file>

<file path=ppt/diagrams/layout1.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2" name="Google Shape;202;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In the real world, effective monetary policy faces a number of significant hurdles, and it impacts the economy only after a variable time lag. Monetary policy involves a chain of events, and it takes time for these changes to filter through the economy. Due to this chain of events, monetary policy has little effect in the short term; its primary effects are felt perhaps 1-3 years in the future. Central banks should be careful because their actions could create as much or more economic instability as they resolve.</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2</a:t>
            </a:fld>
            <a:endParaRPr lang="en-US" dirty="0"/>
          </a:p>
        </p:txBody>
      </p:sp>
    </p:spTree>
    <p:extLst>
      <p:ext uri="{BB962C8B-B14F-4D97-AF65-F5344CB8AC3E}">
        <p14:creationId xmlns:p14="http://schemas.microsoft.com/office/powerpoint/2010/main" val="2416959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Banks are legally required to hold a minimum level of reserves, but no rule prohibits them from holding excess reserves above the limit. For example, during a recession, banks may be hesitant to lend because they fear that when the economy is contracting, a high proportion of loan applicants are less likely to repay their loans. If banks prefer to hold excess reserves above the legally required level, the central bank cannot force them to make loans. The problem of excess reserves does not affect contractionary policy.</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3</a:t>
            </a:fld>
            <a:endParaRPr lang="en-US" dirty="0"/>
          </a:p>
        </p:txBody>
      </p:sp>
    </p:spTree>
    <p:extLst>
      <p:ext uri="{BB962C8B-B14F-4D97-AF65-F5344CB8AC3E}">
        <p14:creationId xmlns:p14="http://schemas.microsoft.com/office/powerpoint/2010/main" val="1278188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Velocity is a term economists use to describe how quickly money circulates through the economy. Velocity= nominal GDP/money supply. When velocity is high, the average dollar circulates more times in a year. When velocity is low the average dollar circulate fewer time in a year.</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4</a:t>
            </a:fld>
            <a:endParaRPr lang="en-US" dirty="0"/>
          </a:p>
        </p:txBody>
      </p:sp>
    </p:spTree>
    <p:extLst>
      <p:ext uri="{BB962C8B-B14F-4D97-AF65-F5344CB8AC3E}">
        <p14:creationId xmlns:p14="http://schemas.microsoft.com/office/powerpoint/2010/main" val="306832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Changes in velocity can cause problems for monetary policy. </a:t>
            </a:r>
          </a:p>
          <a:p>
            <a:pPr marL="0" indent="0">
              <a:buNone/>
            </a:pPr>
            <a:r>
              <a:rPr lang="en-US" dirty="0"/>
              <a:t>money supply × velocity = nominal GDP</a:t>
            </a:r>
          </a:p>
          <a:p>
            <a:pPr marL="0" indent="0">
              <a:buNone/>
            </a:pPr>
            <a:r>
              <a:rPr lang="en-US" dirty="0"/>
              <a:t>nominal GDP = price level (or GDP deflator) × real GDP</a:t>
            </a:r>
          </a:p>
          <a:p>
            <a:pPr marL="0" indent="0">
              <a:buNone/>
            </a:pPr>
            <a:r>
              <a:rPr lang="en-US" dirty="0"/>
              <a:t>money supply × velocity = nominal GDP = price level × real GDP</a:t>
            </a:r>
          </a:p>
          <a:p>
            <a:pPr marL="0" indent="0">
              <a:buNone/>
            </a:pPr>
            <a:r>
              <a:rPr lang="en-US" dirty="0"/>
              <a:t>If velocity is constant over time, a certain percentage rise in the money supply on the left side of the basic quantity equation of money will inevitably lead to the same percentage rise in nominal GDP, although this change could happen through an increase in inflation, an increase in real GDP, or some combination of the two.</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5</a:t>
            </a:fld>
            <a:endParaRPr lang="en-US" dirty="0"/>
          </a:p>
        </p:txBody>
      </p:sp>
    </p:spTree>
    <p:extLst>
      <p:ext uri="{BB962C8B-B14F-4D97-AF65-F5344CB8AC3E}">
        <p14:creationId xmlns:p14="http://schemas.microsoft.com/office/powerpoint/2010/main" val="3329138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If you surveyed central bankers around the world and asked them the primary task of monetary policy, the most popular answer by far would be fighting inflation. In the neoclassical model, economists determine the level of potential GDP (and the natural rate of unemployment that exists when the economy is producing at potential GDP) by real economic factors. Expansionary monetary policy that shifts AD rightward only creates an inflationary increase in the price level; it does not alter GDP or unemployment. Low inflation provides a better climate for a healthy and growing economy.</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6</a:t>
            </a:fld>
            <a:endParaRPr lang="en-US" dirty="0"/>
          </a:p>
        </p:txBody>
      </p:sp>
    </p:spTree>
    <p:extLst>
      <p:ext uri="{BB962C8B-B14F-4D97-AF65-F5344CB8AC3E}">
        <p14:creationId xmlns:p14="http://schemas.microsoft.com/office/powerpoint/2010/main" val="27631783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Inflation targeting is when the central bank is legally required to focus on keeping inflation low. According to the International Monetary Fund (IMF), central banks in thirty-eight countries practice inflation targeting. The U.S. Federal Reserve does not practice inflation targeting but instead takes both unemployment and inflation into account. Economists have no final consensus on whether a central bank should focus only on inflation or have greater discretion.</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7</a:t>
            </a:fld>
            <a:endParaRPr lang="en-US" dirty="0"/>
          </a:p>
        </p:txBody>
      </p:sp>
    </p:spTree>
    <p:extLst>
      <p:ext uri="{BB962C8B-B14F-4D97-AF65-F5344CB8AC3E}">
        <p14:creationId xmlns:p14="http://schemas.microsoft.com/office/powerpoint/2010/main" val="8145626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If the central bank focuses on inflation and unemployment, it may overlook other looming economic problems. If the economy, or a specific market, reaches unsustainable levels, the subsequent drop-off in price could lead to recession. Some economists worry about a leverage cycle, where leverage is a term financial economists use to mean "borrowing.“ In good economic times, banks are eager to lend and people are eager to borrow; in bad economic times, the opposite is true. The central bank should not just look at economic growth, inflation, and unemployment rates but also asset prices and leverage cycles.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8</a:t>
            </a:fld>
            <a:endParaRPr lang="en-US" dirty="0"/>
          </a:p>
        </p:txBody>
      </p:sp>
    </p:spTree>
    <p:extLst>
      <p:ext uri="{BB962C8B-B14F-4D97-AF65-F5344CB8AC3E}">
        <p14:creationId xmlns:p14="http://schemas.microsoft.com/office/powerpoint/2010/main" val="3167612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1" name="Google Shape;191;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A3B76-6BC8-49DC-9DEA-162EE5A370D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CD26B29-9A2F-40E3-9330-C945C990C9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DDADCF9-7855-4EB9-A90D-A406A099320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2AE6FDE-3E65-487A-9121-4CF4DF8D66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FB215F-95ED-421F-A9FE-5A22A84B5842}"/>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129143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B3FA2-FF28-495D-9EAB-582E9996EFD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F549237-8A5D-4747-B020-68151771AAE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315332-5EE4-41A7-A308-011D78C72FF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F1F24AE-BC6A-4BB4-B07D-2C25DD1EAB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F8D9D5-000B-4111-8261-44208F9D0B5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855432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F909185-2B43-4B34-8F8E-87CA2E3FABA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9DBD174-1A6B-406E-BC25-59FFEB15584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131E88-F7DD-455B-9135-C574474C105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AF4DA14-E3D7-4D15-8EA0-B9F0B51E12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16D32D-727A-46AE-B417-D53733169E8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922567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F1304-14C0-49EB-9AC4-0BB1784A11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0665DB-830B-4790-829E-685D04DB34D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E80B63-D2FC-45D0-9955-830EBBB952C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86940B2-4DCB-43A7-9D3D-5DAF001C46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13BD39-ED6A-495A-AFB4-D44E7CC06AF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385715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3E83B-F52B-4DD9-BE05-12077165DBE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DDCA93E-C075-4B08-8E31-3DAA8BE42C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77A4E77-B223-41ED-884C-D45B897A38E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43B5EBB-5951-42AB-9AF1-EAF50F905B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D31717-A40B-4B8A-B61B-0E7071DBEF7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655531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2E00A-EE44-4C9B-8282-312F250017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C57586-81C1-4E35-B423-9CAD6373170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20B9CCF-9899-4A29-86A4-B9C1A31FC8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7611EE-B3F3-48D8-B7BB-BEFFADA36266}"/>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916073D2-BC72-4FF4-B43C-28EF7C2E9D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76E936-6B66-4287-A593-22F114AA28D2}"/>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587920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C9E70-831D-45FA-9063-6EABB9F1C70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6A75048-8C6E-4858-B0A4-730A02C317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F5888F5-88B2-4FF4-85F7-C06BA644082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35E629A-84DD-442B-88F2-04FC8820D8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05D61BB-6732-4DB9-BDE4-EACE6373C40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FACDDBA-8B8F-487E-A528-0D19B310FE35}"/>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B1403A84-67EB-4AAB-973B-2902BB08B51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7F935CE-8A7D-468B-B529-6E47B28FE6E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764561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AAE9F-6987-4417-9258-333E2A9A8AC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323932C-5389-4992-A160-F27CC6BF6A98}"/>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2373C8B8-30B0-4871-96AC-E10BD3C90C4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4D6B89F-E61F-4567-8E79-598751993E9A}"/>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173789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59B48C-8BFE-4482-AEC3-FC41A712A3CB}"/>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2799B855-DCE2-42AD-B51F-2237EA6E133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D7FBD71-942D-429D-B7E9-868D73B473B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599485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2A67A-4F82-4E94-A458-42EEE8068B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09465A-83CA-49EE-9EF7-F8E3D8FAB2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F1F08FA-78FA-43F1-853E-398CB4D9E7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4BEAFF-0085-46F6-BC7C-D3BF1B54D6A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1657FD59-88E9-4989-9521-5A590FDEF2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1E5FDD-64A2-449E-9023-B0579395062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703714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12306-3C52-467F-899E-DEF157F4A2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7EF51EE-9724-4509-89EA-DC1D8DED8E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43D2FEF-F4CC-48CA-888A-D34808F0C1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FF98E3-AE2C-4299-80C3-D6003B289740}"/>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94CCC0FD-6D46-4C74-A3BD-AB050B79CB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BF198D-B1D7-4111-9B74-FBC0498E520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10407114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CB4628-40AC-4D97-ACE8-9E18A3661C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1B1BA9A-C019-49C4-B54F-2C6C859105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694D27-BD9C-4E34-9EA0-5B7D4F0DF7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4217F3E1-34F9-4975-99E8-2937419F2E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99E25DF-CFA0-4F48-BCBB-653E50D411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5010560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p:nvPr/>
        </p:nvSpPr>
        <p:spPr>
          <a:xfrm>
            <a:off x="0" y="1"/>
            <a:ext cx="12192000" cy="1194955"/>
          </a:xfrm>
          <a:prstGeom prst="rect">
            <a:avLst/>
          </a:prstGeom>
          <a:solidFill>
            <a:srgbClr val="5A7E8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3F3F3F"/>
              </a:solidFill>
              <a:latin typeface="Calibri"/>
              <a:ea typeface="Calibri"/>
              <a:cs typeface="Calibri"/>
              <a:sym typeface="Calibri"/>
            </a:endParaRPr>
          </a:p>
        </p:txBody>
      </p:sp>
      <p:sp>
        <p:nvSpPr>
          <p:cNvPr id="85" name="Google Shape;85;p13"/>
          <p:cNvSpPr txBox="1"/>
          <p:nvPr/>
        </p:nvSpPr>
        <p:spPr>
          <a:xfrm>
            <a:off x="1524000" y="2602441"/>
            <a:ext cx="9144000" cy="923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5400">
                <a:solidFill>
                  <a:schemeClr val="dk1"/>
                </a:solidFill>
                <a:latin typeface="Century Gothic"/>
                <a:ea typeface="Century Gothic"/>
                <a:cs typeface="Century Gothic"/>
                <a:sym typeface="Century Gothic"/>
              </a:rPr>
              <a:t>Pitfalls for Monetary Policy</a:t>
            </a:r>
            <a:endParaRPr/>
          </a:p>
        </p:txBody>
      </p:sp>
      <p:cxnSp>
        <p:nvCxnSpPr>
          <p:cNvPr id="86" name="Google Shape;86;p13"/>
          <p:cNvCxnSpPr/>
          <p:nvPr/>
        </p:nvCxnSpPr>
        <p:spPr>
          <a:xfrm>
            <a:off x="3071447" y="4068137"/>
            <a:ext cx="5931877" cy="0"/>
          </a:xfrm>
          <a:prstGeom prst="straightConnector1">
            <a:avLst/>
          </a:prstGeom>
          <a:noFill/>
          <a:ln w="9525" cap="flat" cmpd="sng">
            <a:solidFill>
              <a:schemeClr val="dk1"/>
            </a:solidFill>
            <a:prstDash val="solid"/>
            <a:miter lim="800000"/>
            <a:headEnd type="none" w="sm" len="sm"/>
            <a:tailEnd type="none" w="sm" len="sm"/>
          </a:ln>
        </p:spPr>
      </p:cxnSp>
      <p:sp>
        <p:nvSpPr>
          <p:cNvPr id="87" name="Google Shape;87;p13"/>
          <p:cNvSpPr txBox="1"/>
          <p:nvPr/>
        </p:nvSpPr>
        <p:spPr>
          <a:xfrm>
            <a:off x="481648" y="320478"/>
            <a:ext cx="3565361" cy="553998"/>
          </a:xfrm>
          <a:prstGeom prst="rect">
            <a:avLst/>
          </a:prstGeom>
          <a:solidFill>
            <a:srgbClr val="5A7E8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i="0" u="none" strike="noStrike" cap="none">
                <a:solidFill>
                  <a:schemeClr val="lt1"/>
                </a:solidFill>
                <a:latin typeface="Century Gothic"/>
                <a:ea typeface="Century Gothic"/>
                <a:cs typeface="Century Gothic"/>
                <a:sym typeface="Century Gothic"/>
              </a:rPr>
              <a:t>HAWKES</a:t>
            </a:r>
            <a:r>
              <a:rPr lang="en-US" sz="2800" b="0" i="0" u="none" strike="noStrike" cap="none">
                <a:solidFill>
                  <a:schemeClr val="lt1"/>
                </a:solidFill>
                <a:latin typeface="Century Gothic"/>
                <a:ea typeface="Century Gothic"/>
                <a:cs typeface="Century Gothic"/>
                <a:sym typeface="Century Gothic"/>
              </a:rPr>
              <a:t> LEARNING</a:t>
            </a:r>
            <a:endParaRPr/>
          </a:p>
        </p:txBody>
      </p:sp>
      <p:cxnSp>
        <p:nvCxnSpPr>
          <p:cNvPr id="88" name="Google Shape;88;p13"/>
          <p:cNvCxnSpPr/>
          <p:nvPr/>
        </p:nvCxnSpPr>
        <p:spPr>
          <a:xfrm>
            <a:off x="3071447" y="2091430"/>
            <a:ext cx="5931877" cy="0"/>
          </a:xfrm>
          <a:prstGeom prst="straightConnector1">
            <a:avLst/>
          </a:prstGeom>
          <a:noFill/>
          <a:ln w="9525" cap="flat" cmpd="sng">
            <a:solidFill>
              <a:schemeClr val="dk1"/>
            </a:solidFill>
            <a:prstDash val="solid"/>
            <a:miter lim="800000"/>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Shape 203"/>
        <p:cNvGrpSpPr/>
        <p:nvPr/>
      </p:nvGrpSpPr>
      <p:grpSpPr>
        <a:xfrm>
          <a:off x="0" y="0"/>
          <a:ext cx="0" cy="0"/>
          <a:chOff x="0" y="0"/>
          <a:chExt cx="0" cy="0"/>
        </a:xfrm>
      </p:grpSpPr>
      <p:cxnSp>
        <p:nvCxnSpPr>
          <p:cNvPr id="204" name="Google Shape;204;p21"/>
          <p:cNvCxnSpPr/>
          <p:nvPr/>
        </p:nvCxnSpPr>
        <p:spPr>
          <a:xfrm>
            <a:off x="1859169" y="2729726"/>
            <a:ext cx="8429625" cy="0"/>
          </a:xfrm>
          <a:prstGeom prst="straightConnector1">
            <a:avLst/>
          </a:prstGeom>
          <a:noFill/>
          <a:ln w="12700" cap="flat" cmpd="sng">
            <a:solidFill>
              <a:schemeClr val="lt1"/>
            </a:solidFill>
            <a:prstDash val="solid"/>
            <a:miter lim="800000"/>
            <a:headEnd type="none" w="sm" len="sm"/>
            <a:tailEnd type="none" w="sm" len="sm"/>
          </a:ln>
        </p:spPr>
      </p:cxnSp>
      <p:sp>
        <p:nvSpPr>
          <p:cNvPr id="205" name="Google Shape;205;p21"/>
          <p:cNvSpPr txBox="1"/>
          <p:nvPr/>
        </p:nvSpPr>
        <p:spPr>
          <a:xfrm>
            <a:off x="1524000" y="1410227"/>
            <a:ext cx="9144000"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7200" b="1">
                <a:solidFill>
                  <a:schemeClr val="lt1"/>
                </a:solidFill>
                <a:latin typeface="Century Gothic"/>
                <a:ea typeface="Century Gothic"/>
                <a:cs typeface="Century Gothic"/>
                <a:sym typeface="Century Gothic"/>
              </a:rPr>
              <a:t>HAWKES</a:t>
            </a:r>
            <a:r>
              <a:rPr lang="en-US" sz="7200">
                <a:solidFill>
                  <a:schemeClr val="lt1"/>
                </a:solidFill>
                <a:latin typeface="Century Gothic"/>
                <a:ea typeface="Century Gothic"/>
                <a:cs typeface="Century Gothic"/>
                <a:sym typeface="Century Gothic"/>
              </a:rPr>
              <a:t> LEARNING</a:t>
            </a:r>
            <a:endParaRPr/>
          </a:p>
        </p:txBody>
      </p:sp>
      <p:pic>
        <p:nvPicPr>
          <p:cNvPr id="206" name="Google Shape;206;p21"/>
          <p:cNvPicPr preferRelativeResize="0"/>
          <p:nvPr/>
        </p:nvPicPr>
        <p:blipFill rotWithShape="1">
          <a:blip r:embed="rId3">
            <a:alphaModFix/>
          </a:blip>
          <a:srcRect/>
          <a:stretch/>
        </p:blipFill>
        <p:spPr>
          <a:xfrm>
            <a:off x="3281108" y="3050910"/>
            <a:ext cx="609600" cy="609600"/>
          </a:xfrm>
          <a:prstGeom prst="rect">
            <a:avLst/>
          </a:prstGeom>
          <a:noFill/>
          <a:ln>
            <a:noFill/>
          </a:ln>
        </p:spPr>
      </p:pic>
      <p:pic>
        <p:nvPicPr>
          <p:cNvPr id="207" name="Google Shape;207;p21"/>
          <p:cNvPicPr preferRelativeResize="0"/>
          <p:nvPr/>
        </p:nvPicPr>
        <p:blipFill rotWithShape="1">
          <a:blip r:embed="rId4">
            <a:alphaModFix/>
          </a:blip>
          <a:srcRect/>
          <a:stretch/>
        </p:blipFill>
        <p:spPr>
          <a:xfrm>
            <a:off x="4666179" y="3050910"/>
            <a:ext cx="609600" cy="609600"/>
          </a:xfrm>
          <a:prstGeom prst="rect">
            <a:avLst/>
          </a:prstGeom>
          <a:noFill/>
          <a:ln>
            <a:noFill/>
          </a:ln>
        </p:spPr>
      </p:pic>
      <p:pic>
        <p:nvPicPr>
          <p:cNvPr id="208" name="Google Shape;208;p21"/>
          <p:cNvPicPr preferRelativeResize="0"/>
          <p:nvPr/>
        </p:nvPicPr>
        <p:blipFill rotWithShape="1">
          <a:blip r:embed="rId5">
            <a:alphaModFix/>
          </a:blip>
          <a:srcRect/>
          <a:stretch/>
        </p:blipFill>
        <p:spPr>
          <a:xfrm>
            <a:off x="6217122" y="3050910"/>
            <a:ext cx="609600" cy="609600"/>
          </a:xfrm>
          <a:prstGeom prst="rect">
            <a:avLst/>
          </a:prstGeom>
          <a:noFill/>
          <a:ln>
            <a:noFill/>
          </a:ln>
        </p:spPr>
      </p:pic>
      <p:pic>
        <p:nvPicPr>
          <p:cNvPr id="209" name="Google Shape;209;p21"/>
          <p:cNvPicPr preferRelativeResize="0"/>
          <p:nvPr/>
        </p:nvPicPr>
        <p:blipFill rotWithShape="1">
          <a:blip r:embed="rId6">
            <a:alphaModFix/>
          </a:blip>
          <a:srcRect/>
          <a:stretch/>
        </p:blipFill>
        <p:spPr>
          <a:xfrm>
            <a:off x="7768065" y="3050910"/>
            <a:ext cx="609600" cy="609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Introduction</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99724"/>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the real world, effective monetary policy faces a number of significant hurdles, and it impacts the economy only after a variable time lag.</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922" y="2473097"/>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Monetary policy involves a chain of events, and it takes time for these changes to filter through the economy.</a:t>
              </a:r>
            </a:p>
          </p:txBody>
        </p:sp>
      </p:grpSp>
      <p:grpSp>
        <p:nvGrpSpPr>
          <p:cNvPr id="14" name="Group 13">
            <a:extLst>
              <a:ext uri="{FF2B5EF4-FFF2-40B4-BE49-F238E27FC236}">
                <a16:creationId xmlns:a16="http://schemas.microsoft.com/office/drawing/2014/main" id="{017D15F8-5259-42B4-8036-CC9261B702B6}"/>
              </a:ext>
            </a:extLst>
          </p:cNvPr>
          <p:cNvGrpSpPr/>
          <p:nvPr/>
        </p:nvGrpSpPr>
        <p:grpSpPr>
          <a:xfrm>
            <a:off x="2066922" y="3359106"/>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41010B44-1C6D-4C91-8886-E67FF457028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7" name="TextBox 16">
              <a:extLst>
                <a:ext uri="{FF2B5EF4-FFF2-40B4-BE49-F238E27FC236}">
                  <a16:creationId xmlns:a16="http://schemas.microsoft.com/office/drawing/2014/main" id="{912E3096-E4EE-4560-A767-662C241DF167}"/>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Due to this chain of events, monetary policy has little effect in the short term; its primary effects are felt perhaps 1-3 years in the future.</a:t>
              </a:r>
            </a:p>
          </p:txBody>
        </p:sp>
      </p:grpSp>
      <p:grpSp>
        <p:nvGrpSpPr>
          <p:cNvPr id="18" name="Group 17">
            <a:extLst>
              <a:ext uri="{FF2B5EF4-FFF2-40B4-BE49-F238E27FC236}">
                <a16:creationId xmlns:a16="http://schemas.microsoft.com/office/drawing/2014/main" id="{F4AD07BD-852E-48B7-9E9A-7E48DA2B9152}"/>
              </a:ext>
            </a:extLst>
          </p:cNvPr>
          <p:cNvGrpSpPr/>
          <p:nvPr/>
        </p:nvGrpSpPr>
        <p:grpSpPr>
          <a:xfrm>
            <a:off x="2066922" y="4245115"/>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97A64C08-23E6-4D44-B7CF-9E418FC744E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0" name="TextBox 19">
              <a:extLst>
                <a:ext uri="{FF2B5EF4-FFF2-40B4-BE49-F238E27FC236}">
                  <a16:creationId xmlns:a16="http://schemas.microsoft.com/office/drawing/2014/main" id="{99BC968F-728F-4142-8C70-320C3E268511}"/>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Central banks should be careful because their actions could create as much or more economic instability as they resolve.</a:t>
              </a:r>
            </a:p>
          </p:txBody>
        </p:sp>
      </p:grpSp>
    </p:spTree>
    <p:extLst>
      <p:ext uri="{BB962C8B-B14F-4D97-AF65-F5344CB8AC3E}">
        <p14:creationId xmlns:p14="http://schemas.microsoft.com/office/powerpoint/2010/main" val="3593554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Excess Reserves</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99724"/>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Banks are legally required to hold a minimum level of reserves, but no rule prohibits them from holding </a:t>
              </a:r>
              <a:r>
                <a:rPr lang="en-US" sz="2000" b="1" dirty="0">
                  <a:solidFill>
                    <a:schemeClr val="bg1"/>
                  </a:solidFill>
                </a:rPr>
                <a:t>excess reserves </a:t>
              </a:r>
              <a:r>
                <a:rPr lang="en-US" sz="2000" dirty="0">
                  <a:solidFill>
                    <a:schemeClr val="bg1"/>
                  </a:solidFill>
                </a:rPr>
                <a:t>above the limit.</a:t>
              </a:r>
              <a:endParaRPr lang="en-US" sz="2000" b="1" dirty="0">
                <a:solidFill>
                  <a:schemeClr val="bg1"/>
                </a:solidFill>
              </a:endParaRP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922" y="2473097"/>
            <a:ext cx="8058154" cy="1059250"/>
            <a:chOff x="542923" y="1736761"/>
            <a:chExt cx="8058154" cy="1059250"/>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42923" y="1780348"/>
              <a:ext cx="8058154"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example, during a recession, banks may be hesitant to lend because they fear that when the economy is contracting, a high proportion of loan applicants are less likely to repay their loans.</a:t>
              </a:r>
            </a:p>
          </p:txBody>
        </p:sp>
      </p:grpSp>
      <p:grpSp>
        <p:nvGrpSpPr>
          <p:cNvPr id="14" name="Group 13">
            <a:extLst>
              <a:ext uri="{FF2B5EF4-FFF2-40B4-BE49-F238E27FC236}">
                <a16:creationId xmlns:a16="http://schemas.microsoft.com/office/drawing/2014/main" id="{017D15F8-5259-42B4-8036-CC9261B702B6}"/>
              </a:ext>
            </a:extLst>
          </p:cNvPr>
          <p:cNvGrpSpPr/>
          <p:nvPr/>
        </p:nvGrpSpPr>
        <p:grpSpPr>
          <a:xfrm>
            <a:off x="2066922" y="3633426"/>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41010B44-1C6D-4C91-8886-E67FF457028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7" name="TextBox 16">
              <a:extLst>
                <a:ext uri="{FF2B5EF4-FFF2-40B4-BE49-F238E27FC236}">
                  <a16:creationId xmlns:a16="http://schemas.microsoft.com/office/drawing/2014/main" id="{912E3096-E4EE-4560-A767-662C241DF167}"/>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banks prefer to hold excess reserves above the legally required level, the central bank cannot force them to make loans.</a:t>
              </a:r>
            </a:p>
          </p:txBody>
        </p:sp>
      </p:grpSp>
      <p:grpSp>
        <p:nvGrpSpPr>
          <p:cNvPr id="18" name="Group 17">
            <a:extLst>
              <a:ext uri="{FF2B5EF4-FFF2-40B4-BE49-F238E27FC236}">
                <a16:creationId xmlns:a16="http://schemas.microsoft.com/office/drawing/2014/main" id="{F4AD07BD-852E-48B7-9E9A-7E48DA2B9152}"/>
              </a:ext>
            </a:extLst>
          </p:cNvPr>
          <p:cNvGrpSpPr/>
          <p:nvPr/>
        </p:nvGrpSpPr>
        <p:grpSpPr>
          <a:xfrm>
            <a:off x="2066922" y="4519435"/>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97A64C08-23E6-4D44-B7CF-9E418FC744E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0" name="TextBox 19">
              <a:extLst>
                <a:ext uri="{FF2B5EF4-FFF2-40B4-BE49-F238E27FC236}">
                  <a16:creationId xmlns:a16="http://schemas.microsoft.com/office/drawing/2014/main" id="{99BC968F-728F-4142-8C70-320C3E268511}"/>
                </a:ext>
              </a:extLst>
            </p:cNvPr>
            <p:cNvSpPr txBox="1"/>
            <p:nvPr/>
          </p:nvSpPr>
          <p:spPr>
            <a:xfrm>
              <a:off x="550672" y="1902073"/>
              <a:ext cx="8042656"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problem of excess reserves does not affect contractionary policy.</a:t>
              </a:r>
            </a:p>
          </p:txBody>
        </p:sp>
      </p:grpSp>
    </p:spTree>
    <p:extLst>
      <p:ext uri="{BB962C8B-B14F-4D97-AF65-F5344CB8AC3E}">
        <p14:creationId xmlns:p14="http://schemas.microsoft.com/office/powerpoint/2010/main" val="1563059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Velocity</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99724"/>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Velocity</a:t>
              </a:r>
              <a:r>
                <a:rPr lang="en-US" sz="2000" dirty="0">
                  <a:solidFill>
                    <a:schemeClr val="bg1"/>
                  </a:solidFill>
                </a:rPr>
                <a:t> is a term economists use to describe how quickly money circulates through the economy.</a:t>
              </a:r>
              <a:endParaRPr lang="en-US" sz="2000" b="1" dirty="0">
                <a:solidFill>
                  <a:schemeClr val="bg1"/>
                </a:solidFill>
              </a:endParaRPr>
            </a:p>
          </p:txBody>
        </p:sp>
      </p:grpSp>
      <p:sp>
        <p:nvSpPr>
          <p:cNvPr id="13" name="Rectangle 12">
            <a:extLst>
              <a:ext uri="{FF2B5EF4-FFF2-40B4-BE49-F238E27FC236}">
                <a16:creationId xmlns:a16="http://schemas.microsoft.com/office/drawing/2014/main" id="{2924E73E-CE7E-47D9-A8DB-313C4BB32AEE}"/>
              </a:ext>
            </a:extLst>
          </p:cNvPr>
          <p:cNvSpPr/>
          <p:nvPr/>
        </p:nvSpPr>
        <p:spPr>
          <a:xfrm>
            <a:off x="4229324" y="2473097"/>
            <a:ext cx="3457123" cy="806935"/>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mc:AlternateContent xmlns:mc="http://schemas.openxmlformats.org/markup-compatibility/2006" xmlns:a14="http://schemas.microsoft.com/office/drawing/2010/main">
        <mc:Choice Requires="a14">
          <p:sp>
            <p:nvSpPr>
              <p:cNvPr id="21" name="Object 1">
                <a:extLst>
                  <a:ext uri="{FF2B5EF4-FFF2-40B4-BE49-F238E27FC236}">
                    <a16:creationId xmlns:a16="http://schemas.microsoft.com/office/drawing/2014/main" id="{1C72884C-1627-45DD-A959-6B122D68EDB9}"/>
                  </a:ext>
                </a:extLst>
              </p:cNvPr>
              <p:cNvSpPr txBox="1"/>
              <p:nvPr/>
            </p:nvSpPr>
            <p:spPr>
              <a:xfrm>
                <a:off x="4505550" y="2503528"/>
                <a:ext cx="3180898" cy="826791"/>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m:rPr>
                          <m:nor/>
                        </m:rPr>
                        <a:rPr lang="en-US" sz="2000" i="0">
                          <a:solidFill>
                            <a:srgbClr val="FFFFFF"/>
                          </a:solidFill>
                          <a:latin typeface="Calibri" panose="020F0502020204030204" pitchFamily="34" charset="0"/>
                          <a:cs typeface="Calibri" panose="020F0502020204030204" pitchFamily="34" charset="0"/>
                        </a:rPr>
                        <m:t>velocity</m:t>
                      </m:r>
                      <m:r>
                        <m:rPr>
                          <m:nor/>
                        </m:rPr>
                        <a:rPr lang="en-US" sz="2000" b="0" i="0" smtClean="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m:t>
                      </m:r>
                      <m:r>
                        <m:rPr>
                          <m:nor/>
                        </m:rPr>
                        <a:rPr lang="en-US" sz="2000" b="0" i="0" smtClean="0">
                          <a:solidFill>
                            <a:srgbClr val="FFFFFF"/>
                          </a:solidFill>
                          <a:latin typeface="Calibri" panose="020F0502020204030204" pitchFamily="34" charset="0"/>
                          <a:cs typeface="Calibri" panose="020F0502020204030204" pitchFamily="34" charset="0"/>
                        </a:rPr>
                        <m:t> </m:t>
                      </m:r>
                      <m:f>
                        <m:fPr>
                          <m:ctrlPr>
                            <a:rPr lang="en-US" sz="2000" i="1">
                              <a:solidFill>
                                <a:srgbClr val="FFFFFF"/>
                              </a:solidFill>
                              <a:latin typeface="Cambria Math" panose="02040503050406030204" pitchFamily="18" charset="0"/>
                            </a:rPr>
                          </m:ctrlPr>
                        </m:fPr>
                        <m:num>
                          <m:r>
                            <m:rPr>
                              <m:nor/>
                            </m:rPr>
                            <a:rPr lang="en-US" sz="2000" i="0">
                              <a:solidFill>
                                <a:srgbClr val="FFFFFF"/>
                              </a:solidFill>
                              <a:latin typeface="Calibri" panose="020F0502020204030204" pitchFamily="34" charset="0"/>
                              <a:cs typeface="Calibri" panose="020F0502020204030204" pitchFamily="34" charset="0"/>
                            </a:rPr>
                            <m:t>nominal</m:t>
                          </m:r>
                          <m:r>
                            <m:rPr>
                              <m:nor/>
                            </m:rPr>
                            <a:rPr lang="en-US" sz="2000" b="0" i="0" smtClean="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GDP</m:t>
                          </m:r>
                        </m:num>
                        <m:den>
                          <m:r>
                            <m:rPr>
                              <m:nor/>
                            </m:rPr>
                            <a:rPr lang="en-US" sz="2000" i="0">
                              <a:solidFill>
                                <a:srgbClr val="FFFFFF"/>
                              </a:solidFill>
                              <a:latin typeface="Calibri" panose="020F0502020204030204" pitchFamily="34" charset="0"/>
                              <a:cs typeface="Calibri" panose="020F0502020204030204" pitchFamily="34" charset="0"/>
                            </a:rPr>
                            <m:t>money</m:t>
                          </m:r>
                          <m:r>
                            <m:rPr>
                              <m:nor/>
                            </m:rPr>
                            <a:rPr lang="en-US" sz="2000" b="0" i="0" smtClean="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supply</m:t>
                          </m:r>
                        </m:den>
                      </m:f>
                    </m:oMath>
                  </m:oMathPara>
                </a14:m>
                <a:endParaRPr lang="en-US" sz="2000" dirty="0">
                  <a:latin typeface="Calibri" panose="020F0502020204030204" pitchFamily="34" charset="0"/>
                  <a:cs typeface="Calibri" panose="020F0502020204030204" pitchFamily="34" charset="0"/>
                </a:endParaRPr>
              </a:p>
            </p:txBody>
          </p:sp>
        </mc:Choice>
        <mc:Fallback xmlns="">
          <p:sp>
            <p:nvSpPr>
              <p:cNvPr id="21" name="Object 1">
                <a:extLst>
                  <a:ext uri="{FF2B5EF4-FFF2-40B4-BE49-F238E27FC236}">
                    <a16:creationId xmlns:a16="http://schemas.microsoft.com/office/drawing/2014/main" id="{1C72884C-1627-45DD-A959-6B122D68EDB9}"/>
                  </a:ext>
                </a:extLst>
              </p:cNvPr>
              <p:cNvSpPr txBox="1">
                <a:spLocks noRot="1" noChangeAspect="1" noMove="1" noResize="1" noEditPoints="1" noAdjustHandles="1" noChangeArrowheads="1" noChangeShapeType="1" noTextEdit="1"/>
              </p:cNvSpPr>
              <p:nvPr/>
            </p:nvSpPr>
            <p:spPr>
              <a:xfrm>
                <a:off x="4505550" y="2503528"/>
                <a:ext cx="3180898" cy="826791"/>
              </a:xfrm>
              <a:prstGeom prst="rect">
                <a:avLst/>
              </a:prstGeom>
              <a:blipFill>
                <a:blip r:embed="rId3"/>
                <a:stretch>
                  <a:fillRect/>
                </a:stretch>
              </a:blipFill>
            </p:spPr>
            <p:txBody>
              <a:bodyPr/>
              <a:lstStyle/>
              <a:p>
                <a:r>
                  <a:rPr lang="en-US">
                    <a:noFill/>
                  </a:rPr>
                  <a:t> </a:t>
                </a:r>
              </a:p>
            </p:txBody>
          </p:sp>
        </mc:Fallback>
      </mc:AlternateContent>
      <p:graphicFrame>
        <p:nvGraphicFramePr>
          <p:cNvPr id="2" name="Diagram 1">
            <a:extLst>
              <a:ext uri="{FF2B5EF4-FFF2-40B4-BE49-F238E27FC236}">
                <a16:creationId xmlns:a16="http://schemas.microsoft.com/office/drawing/2014/main" id="{29BD8638-1E71-482E-9D9C-6176A86EBE4F}"/>
              </a:ext>
            </a:extLst>
          </p:cNvPr>
          <p:cNvGraphicFramePr/>
          <p:nvPr>
            <p:extLst>
              <p:ext uri="{D42A27DB-BD31-4B8C-83A1-F6EECF244321}">
                <p14:modId xmlns:p14="http://schemas.microsoft.com/office/powerpoint/2010/main" val="2091429203"/>
              </p:ext>
            </p:extLst>
          </p:nvPr>
        </p:nvGraphicFramePr>
        <p:xfrm>
          <a:off x="4229325" y="3527682"/>
          <a:ext cx="4511675" cy="307128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72968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Changes in Velocity</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940901"/>
              <a:ext cx="8058154" cy="400110"/>
            </a:xfrm>
            <a:prstGeom prst="rect">
              <a:avLst/>
            </a:prstGeom>
            <a:grpFill/>
          </p:spPr>
          <p:txBody>
            <a:bodyPr wrap="square" rtlCol="0">
              <a:spAutoFit/>
            </a:bodyPr>
            <a:lstStyle/>
            <a:p>
              <a:pPr algn="ctr"/>
              <a:r>
                <a:rPr lang="en-US" sz="2000" dirty="0">
                  <a:solidFill>
                    <a:schemeClr val="bg1"/>
                  </a:solidFill>
                </a:rPr>
                <a:t>Changes in velocity can cause problems for monetary policy.</a:t>
              </a:r>
            </a:p>
          </p:txBody>
        </p:sp>
      </p:grpSp>
      <p:sp>
        <p:nvSpPr>
          <p:cNvPr id="13" name="Rectangle 12">
            <a:extLst>
              <a:ext uri="{FF2B5EF4-FFF2-40B4-BE49-F238E27FC236}">
                <a16:creationId xmlns:a16="http://schemas.microsoft.com/office/drawing/2014/main" id="{2924E73E-CE7E-47D9-A8DB-313C4BB32AEE}"/>
              </a:ext>
            </a:extLst>
          </p:cNvPr>
          <p:cNvSpPr/>
          <p:nvPr/>
        </p:nvSpPr>
        <p:spPr>
          <a:xfrm>
            <a:off x="2066922" y="2515787"/>
            <a:ext cx="8058154" cy="2061190"/>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0" i="0" u="none" strike="noStrike" dirty="0">
                <a:solidFill>
                  <a:schemeClr val="bg1"/>
                </a:solidFill>
                <a:effectLst/>
                <a:latin typeface="Calibri" panose="020F0502020204030204" pitchFamily="34" charset="0"/>
                <a:cs typeface="Calibri" panose="020F0502020204030204" pitchFamily="34" charset="0"/>
              </a:rPr>
              <a:t>money supply × velocity = nominal GDP</a:t>
            </a:r>
          </a:p>
          <a:p>
            <a:pPr algn="ctr"/>
            <a:endParaRPr lang="en-US" sz="2000" dirty="0">
              <a:solidFill>
                <a:schemeClr val="bg1"/>
              </a:solidFill>
              <a:latin typeface="Calibri" panose="020F0502020204030204" pitchFamily="34" charset="0"/>
              <a:cs typeface="Calibri" panose="020F0502020204030204" pitchFamily="34" charset="0"/>
            </a:endParaRPr>
          </a:p>
          <a:p>
            <a:pPr algn="ctr"/>
            <a:r>
              <a:rPr lang="en-US" sz="2000" b="0" i="0" u="none" strike="noStrike" dirty="0">
                <a:solidFill>
                  <a:schemeClr val="bg1"/>
                </a:solidFill>
                <a:effectLst/>
                <a:latin typeface="Calibri" panose="020F0502020204030204" pitchFamily="34" charset="0"/>
                <a:cs typeface="Calibri" panose="020F0502020204030204" pitchFamily="34" charset="0"/>
              </a:rPr>
              <a:t>nominal GDP = price level (or GDP deflator) × real GDP</a:t>
            </a:r>
          </a:p>
          <a:p>
            <a:pPr algn="ctr"/>
            <a:endParaRPr lang="en-US" sz="2000" dirty="0">
              <a:solidFill>
                <a:schemeClr val="bg1"/>
              </a:solidFill>
              <a:latin typeface="Calibri" panose="020F0502020204030204" pitchFamily="34" charset="0"/>
              <a:cs typeface="Calibri" panose="020F0502020204030204" pitchFamily="34" charset="0"/>
            </a:endParaRPr>
          </a:p>
          <a:p>
            <a:pPr algn="ctr"/>
            <a:r>
              <a:rPr lang="en-US" sz="2000" b="0" i="0" u="none" strike="noStrike" dirty="0">
                <a:solidFill>
                  <a:schemeClr val="bg1"/>
                </a:solidFill>
                <a:effectLst/>
                <a:latin typeface="Calibri" panose="020F0502020204030204" pitchFamily="34" charset="0"/>
                <a:cs typeface="Calibri" panose="020F0502020204030204" pitchFamily="34" charset="0"/>
              </a:rPr>
              <a:t>money supply × velocity = nominal GDP = price level × real GDP</a:t>
            </a:r>
          </a:p>
        </p:txBody>
      </p:sp>
      <p:grpSp>
        <p:nvGrpSpPr>
          <p:cNvPr id="15" name="Group 14">
            <a:extLst>
              <a:ext uri="{FF2B5EF4-FFF2-40B4-BE49-F238E27FC236}">
                <a16:creationId xmlns:a16="http://schemas.microsoft.com/office/drawing/2014/main" id="{0C24431A-96E6-4388-BCA2-8C6993EF9ACE}"/>
              </a:ext>
            </a:extLst>
          </p:cNvPr>
          <p:cNvGrpSpPr/>
          <p:nvPr/>
        </p:nvGrpSpPr>
        <p:grpSpPr>
          <a:xfrm>
            <a:off x="2066922" y="4704917"/>
            <a:ext cx="8058154" cy="1695812"/>
            <a:chOff x="542923" y="1736761"/>
            <a:chExt cx="8058154" cy="1695812"/>
          </a:xfrm>
          <a:solidFill>
            <a:srgbClr val="627981"/>
          </a:solidFill>
        </p:grpSpPr>
        <p:sp>
          <p:nvSpPr>
            <p:cNvPr id="22" name="Rectangle 21">
              <a:extLst>
                <a:ext uri="{FF2B5EF4-FFF2-40B4-BE49-F238E27FC236}">
                  <a16:creationId xmlns:a16="http://schemas.microsoft.com/office/drawing/2014/main" id="{FCD2390A-5F21-4318-9A28-1C2343CAF20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3" name="TextBox 22">
              <a:extLst>
                <a:ext uri="{FF2B5EF4-FFF2-40B4-BE49-F238E27FC236}">
                  <a16:creationId xmlns:a16="http://schemas.microsoft.com/office/drawing/2014/main" id="{9F45CC97-D094-4279-B301-ACFAC139DB40}"/>
                </a:ext>
              </a:extLst>
            </p:cNvPr>
            <p:cNvSpPr txBox="1"/>
            <p:nvPr/>
          </p:nvSpPr>
          <p:spPr>
            <a:xfrm>
              <a:off x="542923" y="1801357"/>
              <a:ext cx="8058154" cy="1631216"/>
            </a:xfrm>
            <a:prstGeom prst="rect">
              <a:avLst/>
            </a:prstGeom>
            <a:grpFill/>
          </p:spPr>
          <p:txBody>
            <a:bodyPr wrap="square" rtlCol="0">
              <a:spAutoFit/>
            </a:bodyPr>
            <a:lstStyle/>
            <a:p>
              <a:pPr algn="ctr"/>
              <a:r>
                <a:rPr lang="en-US" sz="2000" dirty="0">
                  <a:solidFill>
                    <a:schemeClr val="bg1"/>
                  </a:solidFill>
                </a:rPr>
                <a:t>If velocity is constant over time, a certain percentage rise in the money supply on the left side of the basic quantity equation of money will inevitably lead to the same percentage rise in nominal GDP, although this change could happen through an increase in inflation, an increase in real GDP, or some combination of the two.</a:t>
              </a:r>
            </a:p>
          </p:txBody>
        </p:sp>
      </p:grpSp>
    </p:spTree>
    <p:extLst>
      <p:ext uri="{BB962C8B-B14F-4D97-AF65-F5344CB8AC3E}">
        <p14:creationId xmlns:p14="http://schemas.microsoft.com/office/powerpoint/2010/main" val="2935133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Unemployment and Inflation</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280F456-73FC-4B32-84E6-E8CA5F317000}"/>
              </a:ext>
            </a:extLst>
          </p:cNvPr>
          <p:cNvSpPr/>
          <p:nvPr/>
        </p:nvSpPr>
        <p:spPr>
          <a:xfrm>
            <a:off x="1264920" y="1312762"/>
            <a:ext cx="4831080" cy="5431522"/>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dirty="0">
                <a:solidFill>
                  <a:schemeClr val="bg1"/>
                </a:solidFill>
              </a:rPr>
              <a:t>If you surveyed central bankers around the world and asked them the primary task of monetary policy, the most popular answer by far would be fighting inflation.</a:t>
            </a:r>
          </a:p>
          <a:p>
            <a:pPr marL="342900" indent="-342900">
              <a:buFont typeface="Arial" panose="020B0604020202020204" pitchFamily="34" charset="0"/>
              <a:buChar char="•"/>
            </a:pPr>
            <a:endParaRPr lang="en-US" dirty="0">
              <a:solidFill>
                <a:schemeClr val="bg1"/>
              </a:solidFill>
            </a:endParaRPr>
          </a:p>
          <a:p>
            <a:pPr marL="342900" indent="-342900">
              <a:buFont typeface="Arial" panose="020B0604020202020204" pitchFamily="34" charset="0"/>
              <a:buChar char="•"/>
            </a:pPr>
            <a:r>
              <a:rPr lang="en-US" dirty="0">
                <a:solidFill>
                  <a:schemeClr val="bg1"/>
                </a:solidFill>
              </a:rPr>
              <a:t>In the neoclassical model, economists determine the level of potential GDP (and the natural rate of unemployment that exists when the economy is producing at potential GDP) by real economic factors.</a:t>
            </a:r>
          </a:p>
          <a:p>
            <a:endParaRPr lang="en-US" dirty="0">
              <a:solidFill>
                <a:schemeClr val="bg1"/>
              </a:solidFill>
            </a:endParaRPr>
          </a:p>
          <a:p>
            <a:pPr marL="342900" indent="-342900">
              <a:buFont typeface="Arial" panose="020B0604020202020204" pitchFamily="34" charset="0"/>
              <a:buChar char="•"/>
            </a:pPr>
            <a:r>
              <a:rPr lang="en-US" dirty="0">
                <a:solidFill>
                  <a:schemeClr val="bg1"/>
                </a:solidFill>
              </a:rPr>
              <a:t>Expansionary monetary policy that shifts </a:t>
            </a:r>
            <a:r>
              <a:rPr lang="en-US" i="1" dirty="0">
                <a:solidFill>
                  <a:schemeClr val="bg1"/>
                </a:solidFill>
              </a:rPr>
              <a:t>AD</a:t>
            </a:r>
            <a:r>
              <a:rPr lang="en-US" dirty="0">
                <a:solidFill>
                  <a:schemeClr val="bg1"/>
                </a:solidFill>
              </a:rPr>
              <a:t> rightward only creates an inflationary increase in the price level; it does not alter GDP or unemployment.</a:t>
            </a:r>
          </a:p>
          <a:p>
            <a:pPr marL="342900" indent="-342900">
              <a:buFont typeface="Arial" panose="020B0604020202020204" pitchFamily="34" charset="0"/>
              <a:buChar char="•"/>
            </a:pPr>
            <a:endParaRPr lang="en-US" dirty="0">
              <a:solidFill>
                <a:schemeClr val="bg1"/>
              </a:solidFill>
            </a:endParaRPr>
          </a:p>
          <a:p>
            <a:pPr marL="342900" indent="-342900">
              <a:buFont typeface="Arial" panose="020B0604020202020204" pitchFamily="34" charset="0"/>
              <a:buChar char="•"/>
            </a:pPr>
            <a:r>
              <a:rPr lang="en-US" dirty="0">
                <a:solidFill>
                  <a:schemeClr val="bg1"/>
                </a:solidFill>
              </a:rPr>
              <a:t>Low inflation provides a better climate for a healthy and growing economy.</a:t>
            </a:r>
          </a:p>
        </p:txBody>
      </p:sp>
      <p:pic>
        <p:nvPicPr>
          <p:cNvPr id="4" name="Picture 3" descr="A graph with Real GDP on the x-axis and price level on the y-axis that shows the effects of an increase in aggregate demand">
            <a:extLst>
              <a:ext uri="{FF2B5EF4-FFF2-40B4-BE49-F238E27FC236}">
                <a16:creationId xmlns:a16="http://schemas.microsoft.com/office/drawing/2014/main" id="{8ECB709F-3A5A-4A45-9614-C452C3CF1DEB}"/>
              </a:ext>
            </a:extLst>
          </p:cNvPr>
          <p:cNvPicPr>
            <a:picLocks noChangeAspect="1"/>
          </p:cNvPicPr>
          <p:nvPr/>
        </p:nvPicPr>
        <p:blipFill>
          <a:blip r:embed="rId3"/>
          <a:stretch>
            <a:fillRect/>
          </a:stretch>
        </p:blipFill>
        <p:spPr>
          <a:xfrm>
            <a:off x="6196520" y="1701375"/>
            <a:ext cx="5552607" cy="4654296"/>
          </a:xfrm>
          <a:prstGeom prst="rect">
            <a:avLst/>
          </a:prstGeom>
        </p:spPr>
      </p:pic>
    </p:spTree>
    <p:extLst>
      <p:ext uri="{BB962C8B-B14F-4D97-AF65-F5344CB8AC3E}">
        <p14:creationId xmlns:p14="http://schemas.microsoft.com/office/powerpoint/2010/main" val="515977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Inflation Targeting</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99724"/>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Inflation targeting </a:t>
              </a:r>
              <a:r>
                <a:rPr lang="en-US" sz="2000" dirty="0">
                  <a:solidFill>
                    <a:schemeClr val="bg1"/>
                  </a:solidFill>
                </a:rPr>
                <a:t>is when the central bank is legally required to focus on keeping inflation low.</a:t>
              </a:r>
              <a:endParaRPr lang="en-US" sz="2000" b="1" dirty="0">
                <a:solidFill>
                  <a:schemeClr val="bg1"/>
                </a:solidFill>
              </a:endParaRP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922" y="2473097"/>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42923" y="1780348"/>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According to the International Monetary Fund (IMF), central banks in thirty-eight countries practice inflation targeting.</a:t>
              </a:r>
            </a:p>
          </p:txBody>
        </p:sp>
      </p:grpSp>
      <p:grpSp>
        <p:nvGrpSpPr>
          <p:cNvPr id="14" name="Group 13">
            <a:extLst>
              <a:ext uri="{FF2B5EF4-FFF2-40B4-BE49-F238E27FC236}">
                <a16:creationId xmlns:a16="http://schemas.microsoft.com/office/drawing/2014/main" id="{017D15F8-5259-42B4-8036-CC9261B702B6}"/>
              </a:ext>
            </a:extLst>
          </p:cNvPr>
          <p:cNvGrpSpPr/>
          <p:nvPr/>
        </p:nvGrpSpPr>
        <p:grpSpPr>
          <a:xfrm>
            <a:off x="2066922" y="3365282"/>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41010B44-1C6D-4C91-8886-E67FF457028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7" name="TextBox 16">
              <a:extLst>
                <a:ext uri="{FF2B5EF4-FFF2-40B4-BE49-F238E27FC236}">
                  <a16:creationId xmlns:a16="http://schemas.microsoft.com/office/drawing/2014/main" id="{912E3096-E4EE-4560-A767-662C241DF167}"/>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U.S. Federal Reserve does not practice inflation targeting but instead takes both unemployment and inflation into account.</a:t>
              </a:r>
            </a:p>
          </p:txBody>
        </p:sp>
      </p:grpSp>
      <p:grpSp>
        <p:nvGrpSpPr>
          <p:cNvPr id="18" name="Group 17">
            <a:extLst>
              <a:ext uri="{FF2B5EF4-FFF2-40B4-BE49-F238E27FC236}">
                <a16:creationId xmlns:a16="http://schemas.microsoft.com/office/drawing/2014/main" id="{F4AD07BD-852E-48B7-9E9A-7E48DA2B9152}"/>
              </a:ext>
            </a:extLst>
          </p:cNvPr>
          <p:cNvGrpSpPr/>
          <p:nvPr/>
        </p:nvGrpSpPr>
        <p:grpSpPr>
          <a:xfrm>
            <a:off x="2066922" y="4257467"/>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97A64C08-23E6-4D44-B7CF-9E418FC744E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0" name="TextBox 19">
              <a:extLst>
                <a:ext uri="{FF2B5EF4-FFF2-40B4-BE49-F238E27FC236}">
                  <a16:creationId xmlns:a16="http://schemas.microsoft.com/office/drawing/2014/main" id="{99BC968F-728F-4142-8C70-320C3E268511}"/>
                </a:ext>
              </a:extLst>
            </p:cNvPr>
            <p:cNvSpPr txBox="1"/>
            <p:nvPr/>
          </p:nvSpPr>
          <p:spPr>
            <a:xfrm>
              <a:off x="542923" y="1786285"/>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Economists have no final consensus on whether a central bank should focus only on inflation or have greater discretion.</a:t>
              </a:r>
            </a:p>
          </p:txBody>
        </p:sp>
      </p:grpSp>
    </p:spTree>
    <p:extLst>
      <p:ext uri="{BB962C8B-B14F-4D97-AF65-F5344CB8AC3E}">
        <p14:creationId xmlns:p14="http://schemas.microsoft.com/office/powerpoint/2010/main" val="1917214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Asset Bubbles and Leverage Cycles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99724"/>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the central bank focuses on inflation and unemployment, it may overlook other looming economic problems.</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922" y="2473097"/>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42923" y="1780348"/>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the economy, or a specific market, reaches unsustainable levels, the subsequent drop-off in price could lead to recession.</a:t>
              </a:r>
            </a:p>
          </p:txBody>
        </p:sp>
      </p:grpSp>
      <p:grpSp>
        <p:nvGrpSpPr>
          <p:cNvPr id="14" name="Group 13">
            <a:extLst>
              <a:ext uri="{FF2B5EF4-FFF2-40B4-BE49-F238E27FC236}">
                <a16:creationId xmlns:a16="http://schemas.microsoft.com/office/drawing/2014/main" id="{017D15F8-5259-42B4-8036-CC9261B702B6}"/>
              </a:ext>
            </a:extLst>
          </p:cNvPr>
          <p:cNvGrpSpPr/>
          <p:nvPr/>
        </p:nvGrpSpPr>
        <p:grpSpPr>
          <a:xfrm>
            <a:off x="2066922" y="3365282"/>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41010B44-1C6D-4C91-8886-E67FF457028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7" name="TextBox 16">
              <a:extLst>
                <a:ext uri="{FF2B5EF4-FFF2-40B4-BE49-F238E27FC236}">
                  <a16:creationId xmlns:a16="http://schemas.microsoft.com/office/drawing/2014/main" id="{912E3096-E4EE-4560-A767-662C241DF167}"/>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Some economists worry about a leverage cycle, where </a:t>
              </a:r>
              <a:r>
                <a:rPr lang="en-US" sz="2000" i="1" dirty="0">
                  <a:solidFill>
                    <a:schemeClr val="bg1"/>
                  </a:solidFill>
                </a:rPr>
                <a:t>leverage</a:t>
              </a:r>
              <a:r>
                <a:rPr lang="en-US" sz="2000" dirty="0">
                  <a:solidFill>
                    <a:schemeClr val="bg1"/>
                  </a:solidFill>
                </a:rPr>
                <a:t> is a term financial economists use to mean "borrowing."</a:t>
              </a:r>
            </a:p>
          </p:txBody>
        </p:sp>
      </p:grpSp>
      <p:grpSp>
        <p:nvGrpSpPr>
          <p:cNvPr id="18" name="Group 17">
            <a:extLst>
              <a:ext uri="{FF2B5EF4-FFF2-40B4-BE49-F238E27FC236}">
                <a16:creationId xmlns:a16="http://schemas.microsoft.com/office/drawing/2014/main" id="{F4AD07BD-852E-48B7-9E9A-7E48DA2B9152}"/>
              </a:ext>
            </a:extLst>
          </p:cNvPr>
          <p:cNvGrpSpPr/>
          <p:nvPr/>
        </p:nvGrpSpPr>
        <p:grpSpPr>
          <a:xfrm>
            <a:off x="2066922" y="4257467"/>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97A64C08-23E6-4D44-B7CF-9E418FC744E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0" name="TextBox 19">
              <a:extLst>
                <a:ext uri="{FF2B5EF4-FFF2-40B4-BE49-F238E27FC236}">
                  <a16:creationId xmlns:a16="http://schemas.microsoft.com/office/drawing/2014/main" id="{99BC968F-728F-4142-8C70-320C3E268511}"/>
                </a:ext>
              </a:extLst>
            </p:cNvPr>
            <p:cNvSpPr txBox="1"/>
            <p:nvPr/>
          </p:nvSpPr>
          <p:spPr>
            <a:xfrm>
              <a:off x="542923" y="1786285"/>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good economic times, banks are eager to lend and people are eager to borrow; in bad economic times, the opposite is true.</a:t>
              </a:r>
            </a:p>
          </p:txBody>
        </p:sp>
      </p:grpSp>
      <p:grpSp>
        <p:nvGrpSpPr>
          <p:cNvPr id="21" name="Group 20">
            <a:extLst>
              <a:ext uri="{FF2B5EF4-FFF2-40B4-BE49-F238E27FC236}">
                <a16:creationId xmlns:a16="http://schemas.microsoft.com/office/drawing/2014/main" id="{9EC82F66-59CC-489E-A3BD-E65854DDF905}"/>
              </a:ext>
            </a:extLst>
          </p:cNvPr>
          <p:cNvGrpSpPr/>
          <p:nvPr/>
        </p:nvGrpSpPr>
        <p:grpSpPr>
          <a:xfrm>
            <a:off x="2067180" y="5149652"/>
            <a:ext cx="8058154" cy="806935"/>
            <a:chOff x="542923" y="1736761"/>
            <a:chExt cx="8058154" cy="806935"/>
          </a:xfrm>
          <a:solidFill>
            <a:srgbClr val="627981"/>
          </a:solidFill>
        </p:grpSpPr>
        <p:sp>
          <p:nvSpPr>
            <p:cNvPr id="22" name="Rectangle 21">
              <a:extLst>
                <a:ext uri="{FF2B5EF4-FFF2-40B4-BE49-F238E27FC236}">
                  <a16:creationId xmlns:a16="http://schemas.microsoft.com/office/drawing/2014/main" id="{4EA1CBC5-C826-4C0E-97B6-964E130CCEC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3" name="TextBox 22">
              <a:extLst>
                <a:ext uri="{FF2B5EF4-FFF2-40B4-BE49-F238E27FC236}">
                  <a16:creationId xmlns:a16="http://schemas.microsoft.com/office/drawing/2014/main" id="{B4679280-7076-46FD-9D24-AA369979CCE3}"/>
                </a:ext>
              </a:extLst>
            </p:cNvPr>
            <p:cNvSpPr txBox="1"/>
            <p:nvPr/>
          </p:nvSpPr>
          <p:spPr>
            <a:xfrm>
              <a:off x="542923" y="1786285"/>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central bank should not just look at economic growth, inflation, and unemployment rates but also asset prices and leverage cycles.</a:t>
              </a:r>
            </a:p>
          </p:txBody>
        </p:sp>
      </p:grpSp>
    </p:spTree>
    <p:extLst>
      <p:ext uri="{BB962C8B-B14F-4D97-AF65-F5344CB8AC3E}">
        <p14:creationId xmlns:p14="http://schemas.microsoft.com/office/powerpoint/2010/main" val="1783839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grpSp>
        <p:nvGrpSpPr>
          <p:cNvPr id="193" name="Google Shape;193;p20"/>
          <p:cNvGrpSpPr/>
          <p:nvPr/>
        </p:nvGrpSpPr>
        <p:grpSpPr>
          <a:xfrm>
            <a:off x="1524001" y="288568"/>
            <a:ext cx="9144001" cy="6332628"/>
            <a:chOff x="-1" y="463132"/>
            <a:chExt cx="9144001" cy="6332628"/>
          </a:xfrm>
        </p:grpSpPr>
        <p:sp>
          <p:nvSpPr>
            <p:cNvPr id="194" name="Google Shape;194;p20"/>
            <p:cNvSpPr txBox="1"/>
            <p:nvPr/>
          </p:nvSpPr>
          <p:spPr>
            <a:xfrm>
              <a:off x="-1" y="463132"/>
              <a:ext cx="9144000" cy="55399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Summary</a:t>
              </a:r>
              <a:endParaRPr dirty="0"/>
            </a:p>
          </p:txBody>
        </p:sp>
        <p:sp>
          <p:nvSpPr>
            <p:cNvPr id="195" name="Google Shape;195;p20"/>
            <p:cNvSpPr txBox="1"/>
            <p:nvPr/>
          </p:nvSpPr>
          <p:spPr>
            <a:xfrm>
              <a:off x="5477039" y="6241762"/>
              <a:ext cx="3666961" cy="5539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96" name="Google Shape;196;p20"/>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sp>
        <p:nvSpPr>
          <p:cNvPr id="197" name="Google Shape;197;p20"/>
          <p:cNvSpPr txBox="1"/>
          <p:nvPr/>
        </p:nvSpPr>
        <p:spPr>
          <a:xfrm>
            <a:off x="1459469" y="1341780"/>
            <a:ext cx="9273061" cy="5020760"/>
          </a:xfrm>
          <a:prstGeom prst="rect">
            <a:avLst/>
          </a:prstGeom>
          <a:solidFill>
            <a:srgbClr val="627981"/>
          </a:solidFill>
          <a:ln>
            <a:noFill/>
          </a:ln>
        </p:spPr>
        <p:txBody>
          <a:bodyPr spcFirstLastPara="1" wrap="square" lIns="91425" tIns="45700" rIns="91425" bIns="45700" anchor="ctr" anchorCtr="0">
            <a:noAutofit/>
          </a:bodyPr>
          <a:lstStyle/>
          <a:p>
            <a:pPr marL="457200" marR="0" lvl="0" indent="-368300" algn="l" rtl="0">
              <a:lnSpc>
                <a:spcPct val="150000"/>
              </a:lnSpc>
              <a:spcBef>
                <a:spcPts val="0"/>
              </a:spcBef>
              <a:spcAft>
                <a:spcPts val="0"/>
              </a:spcAft>
              <a:buClr>
                <a:schemeClr val="lt1"/>
              </a:buClr>
              <a:buSzPts val="2200"/>
              <a:buFont typeface="Arial" panose="020B0604020202020204" pitchFamily="34" charset="0"/>
              <a:buChar char="•"/>
            </a:pPr>
            <a:r>
              <a:rPr lang="en-US" dirty="0">
                <a:solidFill>
                  <a:schemeClr val="lt1"/>
                </a:solidFill>
                <a:latin typeface="Calibri"/>
                <a:ea typeface="Calibri"/>
                <a:cs typeface="Calibri"/>
                <a:sym typeface="Calibri"/>
              </a:rPr>
              <a:t>Monetary policy is imprecise for several reasons: </a:t>
            </a:r>
          </a:p>
          <a:p>
            <a:pPr marL="914400" marR="0" lvl="1" indent="-368300" algn="l" rtl="0">
              <a:lnSpc>
                <a:spcPct val="150000"/>
              </a:lnSpc>
              <a:spcBef>
                <a:spcPts val="0"/>
              </a:spcBef>
              <a:spcAft>
                <a:spcPts val="0"/>
              </a:spcAft>
              <a:buClr>
                <a:schemeClr val="lt1"/>
              </a:buClr>
              <a:buSzPts val="2200"/>
              <a:buFont typeface="Calibri"/>
              <a:buChar char="○"/>
            </a:pPr>
            <a:r>
              <a:rPr lang="en-US" dirty="0">
                <a:solidFill>
                  <a:schemeClr val="lt1"/>
                </a:solidFill>
                <a:latin typeface="Calibri"/>
                <a:ea typeface="Calibri"/>
                <a:cs typeface="Calibri"/>
                <a:sym typeface="Calibri"/>
              </a:rPr>
              <a:t>The effects occur only after long and variable time lags.</a:t>
            </a:r>
          </a:p>
          <a:p>
            <a:pPr marL="914400" marR="0" lvl="1" indent="-368300" algn="l" rtl="0">
              <a:lnSpc>
                <a:spcPct val="150000"/>
              </a:lnSpc>
              <a:spcBef>
                <a:spcPts val="0"/>
              </a:spcBef>
              <a:spcAft>
                <a:spcPts val="0"/>
              </a:spcAft>
              <a:buClr>
                <a:schemeClr val="lt1"/>
              </a:buClr>
              <a:buSzPts val="2200"/>
              <a:buFont typeface="Calibri"/>
              <a:buChar char="○"/>
            </a:pPr>
            <a:r>
              <a:rPr lang="en-US" dirty="0">
                <a:solidFill>
                  <a:schemeClr val="lt1"/>
                </a:solidFill>
                <a:latin typeface="Calibri"/>
                <a:ea typeface="Calibri"/>
                <a:cs typeface="Calibri"/>
                <a:sym typeface="Calibri"/>
              </a:rPr>
              <a:t>If banks decide to hold excess reserves, monetary policy cannot force them to lend.</a:t>
            </a:r>
          </a:p>
          <a:p>
            <a:pPr marL="914400" marR="0" lvl="1" indent="-368300" algn="l" rtl="0">
              <a:lnSpc>
                <a:spcPct val="150000"/>
              </a:lnSpc>
              <a:spcBef>
                <a:spcPts val="0"/>
              </a:spcBef>
              <a:spcAft>
                <a:spcPts val="0"/>
              </a:spcAft>
              <a:buClr>
                <a:schemeClr val="lt1"/>
              </a:buClr>
              <a:buSzPts val="2200"/>
              <a:buFont typeface="Calibri"/>
              <a:buChar char="○"/>
            </a:pPr>
            <a:r>
              <a:rPr lang="en-US" dirty="0">
                <a:solidFill>
                  <a:schemeClr val="lt1"/>
                </a:solidFill>
                <a:latin typeface="Calibri"/>
                <a:ea typeface="Calibri"/>
                <a:cs typeface="Calibri"/>
                <a:sym typeface="Calibri"/>
              </a:rPr>
              <a:t>Velocity may shift in unpredictable ways. </a:t>
            </a:r>
          </a:p>
          <a:p>
            <a:pPr marL="342900" marR="0" lvl="1" indent="-342900" algn="l" rtl="0">
              <a:spcBef>
                <a:spcPts val="0"/>
              </a:spcBef>
              <a:spcAft>
                <a:spcPts val="0"/>
              </a:spcAft>
              <a:buClr>
                <a:schemeClr val="lt1"/>
              </a:buClr>
              <a:buSzPts val="2200"/>
              <a:buFont typeface="Arial" panose="020B0604020202020204" pitchFamily="34" charset="0"/>
              <a:buChar char="•"/>
            </a:pPr>
            <a:endParaRPr lang="en-US" dirty="0">
              <a:solidFill>
                <a:schemeClr val="lt1"/>
              </a:solidFill>
              <a:latin typeface="Calibri"/>
              <a:ea typeface="Calibri"/>
              <a:cs typeface="Calibri"/>
              <a:sym typeface="Calibri"/>
            </a:endParaRPr>
          </a:p>
          <a:p>
            <a:pPr marL="342900" marR="0" lvl="1" indent="-342900" algn="l" rtl="0">
              <a:spcBef>
                <a:spcPts val="0"/>
              </a:spcBef>
              <a:spcAft>
                <a:spcPts val="0"/>
              </a:spcAft>
              <a:buClr>
                <a:schemeClr val="lt1"/>
              </a:buClr>
              <a:buSzPts val="2200"/>
              <a:buFont typeface="Arial" panose="020B0604020202020204" pitchFamily="34" charset="0"/>
              <a:buChar char="•"/>
            </a:pPr>
            <a:r>
              <a:rPr lang="en-US" dirty="0">
                <a:solidFill>
                  <a:schemeClr val="lt1"/>
                </a:solidFill>
                <a:latin typeface="Calibri"/>
                <a:ea typeface="Calibri"/>
                <a:cs typeface="Calibri"/>
                <a:sym typeface="Calibri"/>
              </a:rPr>
              <a:t>The basic quantity equation of money is </a:t>
            </a:r>
            <a:r>
              <a:rPr lang="en-US" i="1" dirty="0">
                <a:solidFill>
                  <a:schemeClr val="lt1"/>
                </a:solidFill>
                <a:latin typeface="Calibri"/>
                <a:ea typeface="Calibri"/>
                <a:cs typeface="Calibri"/>
                <a:sym typeface="Calibri"/>
              </a:rPr>
              <a:t>MV</a:t>
            </a:r>
            <a:r>
              <a:rPr lang="en-US" dirty="0">
                <a:solidFill>
                  <a:schemeClr val="lt1"/>
                </a:solidFill>
                <a:latin typeface="Calibri"/>
                <a:ea typeface="Calibri"/>
                <a:cs typeface="Calibri"/>
                <a:sym typeface="Calibri"/>
              </a:rPr>
              <a:t>=</a:t>
            </a:r>
            <a:r>
              <a:rPr lang="en-US" i="1" dirty="0">
                <a:solidFill>
                  <a:schemeClr val="lt1"/>
                </a:solidFill>
                <a:latin typeface="Calibri"/>
                <a:ea typeface="Calibri"/>
                <a:cs typeface="Calibri"/>
                <a:sym typeface="Calibri"/>
              </a:rPr>
              <a:t>PQ</a:t>
            </a:r>
            <a:r>
              <a:rPr lang="en-US" dirty="0">
                <a:solidFill>
                  <a:schemeClr val="lt1"/>
                </a:solidFill>
                <a:latin typeface="Calibri"/>
                <a:ea typeface="Calibri"/>
                <a:cs typeface="Calibri"/>
                <a:sym typeface="Calibri"/>
              </a:rPr>
              <a:t>, where </a:t>
            </a:r>
            <a:r>
              <a:rPr lang="en-US" i="1" dirty="0">
                <a:solidFill>
                  <a:schemeClr val="lt1"/>
                </a:solidFill>
                <a:latin typeface="Calibri"/>
                <a:ea typeface="Calibri"/>
                <a:cs typeface="Calibri"/>
                <a:sym typeface="Calibri"/>
              </a:rPr>
              <a:t>M</a:t>
            </a:r>
            <a:r>
              <a:rPr lang="en-US" dirty="0">
                <a:solidFill>
                  <a:schemeClr val="lt1"/>
                </a:solidFill>
                <a:latin typeface="Calibri"/>
                <a:ea typeface="Calibri"/>
                <a:cs typeface="Calibri"/>
                <a:sym typeface="Calibri"/>
              </a:rPr>
              <a:t> is the money supply, </a:t>
            </a:r>
            <a:r>
              <a:rPr lang="en-US" i="1" dirty="0">
                <a:solidFill>
                  <a:schemeClr val="lt1"/>
                </a:solidFill>
                <a:latin typeface="Calibri"/>
                <a:ea typeface="Calibri"/>
                <a:cs typeface="Calibri"/>
                <a:sym typeface="Calibri"/>
              </a:rPr>
              <a:t>V</a:t>
            </a:r>
            <a:r>
              <a:rPr lang="en-US" dirty="0">
                <a:solidFill>
                  <a:schemeClr val="lt1"/>
                </a:solidFill>
                <a:latin typeface="Calibri"/>
                <a:ea typeface="Calibri"/>
                <a:cs typeface="Calibri"/>
                <a:sym typeface="Calibri"/>
              </a:rPr>
              <a:t> is the velocity of money, </a:t>
            </a:r>
            <a:r>
              <a:rPr lang="en-US" i="1" dirty="0">
                <a:solidFill>
                  <a:schemeClr val="lt1"/>
                </a:solidFill>
                <a:latin typeface="Calibri"/>
                <a:ea typeface="Calibri"/>
                <a:cs typeface="Calibri"/>
                <a:sym typeface="Calibri"/>
              </a:rPr>
              <a:t>P</a:t>
            </a:r>
            <a:r>
              <a:rPr lang="en-US" dirty="0">
                <a:solidFill>
                  <a:schemeClr val="lt1"/>
                </a:solidFill>
                <a:latin typeface="Calibri"/>
                <a:ea typeface="Calibri"/>
                <a:cs typeface="Calibri"/>
                <a:sym typeface="Calibri"/>
              </a:rPr>
              <a:t> is the price level, and </a:t>
            </a:r>
            <a:r>
              <a:rPr lang="en-US" i="1" dirty="0">
                <a:solidFill>
                  <a:schemeClr val="lt1"/>
                </a:solidFill>
                <a:latin typeface="Calibri"/>
                <a:ea typeface="Calibri"/>
                <a:cs typeface="Calibri"/>
                <a:sym typeface="Calibri"/>
              </a:rPr>
              <a:t>Q</a:t>
            </a:r>
            <a:r>
              <a:rPr lang="en-US" dirty="0">
                <a:solidFill>
                  <a:schemeClr val="lt1"/>
                </a:solidFill>
                <a:latin typeface="Calibri"/>
                <a:ea typeface="Calibri"/>
                <a:cs typeface="Calibri"/>
                <a:sym typeface="Calibri"/>
              </a:rPr>
              <a:t> is the real output of the economy.</a:t>
            </a:r>
          </a:p>
          <a:p>
            <a:pPr marL="342900" marR="0" lvl="1" indent="-342900" algn="l" rtl="0">
              <a:spcBef>
                <a:spcPts val="0"/>
              </a:spcBef>
              <a:spcAft>
                <a:spcPts val="0"/>
              </a:spcAft>
              <a:buClr>
                <a:schemeClr val="lt1"/>
              </a:buClr>
              <a:buSzPts val="2200"/>
              <a:buFont typeface="Arial" panose="020B0604020202020204" pitchFamily="34" charset="0"/>
              <a:buChar char="•"/>
            </a:pPr>
            <a:endParaRPr lang="en-US" dirty="0">
              <a:solidFill>
                <a:schemeClr val="lt1"/>
              </a:solidFill>
              <a:latin typeface="Calibri"/>
              <a:ea typeface="Calibri"/>
              <a:cs typeface="Calibri"/>
              <a:sym typeface="Calibri"/>
            </a:endParaRPr>
          </a:p>
          <a:p>
            <a:pPr marL="342900" marR="0" lvl="1" indent="-342900" algn="l" rtl="0">
              <a:spcBef>
                <a:spcPts val="0"/>
              </a:spcBef>
              <a:spcAft>
                <a:spcPts val="0"/>
              </a:spcAft>
              <a:buClr>
                <a:schemeClr val="lt1"/>
              </a:buClr>
              <a:buSzPts val="2200"/>
              <a:buFont typeface="Arial" panose="020B0604020202020204" pitchFamily="34" charset="0"/>
              <a:buChar char="•"/>
            </a:pPr>
            <a:r>
              <a:rPr lang="en-US" dirty="0">
                <a:solidFill>
                  <a:schemeClr val="lt1"/>
                </a:solidFill>
                <a:latin typeface="Calibri"/>
                <a:ea typeface="Calibri"/>
                <a:cs typeface="Calibri"/>
                <a:sym typeface="Calibri"/>
              </a:rPr>
              <a:t>Some central banks, like the European Central Bank, practice inflation targeting, which means that the only goal of the central bank is to keep inflation within a low target range.</a:t>
            </a:r>
          </a:p>
          <a:p>
            <a:pPr marL="342900" marR="0" lvl="1" indent="-342900" algn="l" rtl="0">
              <a:spcBef>
                <a:spcPts val="0"/>
              </a:spcBef>
              <a:spcAft>
                <a:spcPts val="0"/>
              </a:spcAft>
              <a:buClr>
                <a:schemeClr val="lt1"/>
              </a:buClr>
              <a:buSzPts val="2200"/>
              <a:buFont typeface="Arial" panose="020B0604020202020204" pitchFamily="34" charset="0"/>
              <a:buChar char="•"/>
            </a:pPr>
            <a:endParaRPr lang="en-US" dirty="0">
              <a:solidFill>
                <a:schemeClr val="lt1"/>
              </a:solidFill>
              <a:latin typeface="Calibri"/>
              <a:ea typeface="Calibri"/>
              <a:cs typeface="Calibri"/>
              <a:sym typeface="Calibri"/>
            </a:endParaRPr>
          </a:p>
          <a:p>
            <a:pPr marL="342900" marR="0" lvl="1" indent="-342900" algn="l" rtl="0">
              <a:spcBef>
                <a:spcPts val="0"/>
              </a:spcBef>
              <a:spcAft>
                <a:spcPts val="0"/>
              </a:spcAft>
              <a:buClr>
                <a:schemeClr val="lt1"/>
              </a:buClr>
              <a:buSzPts val="2200"/>
              <a:buFont typeface="Arial" panose="020B0604020202020204" pitchFamily="34" charset="0"/>
              <a:buChar char="•"/>
            </a:pPr>
            <a:r>
              <a:rPr lang="en-US" dirty="0">
                <a:solidFill>
                  <a:schemeClr val="lt1"/>
                </a:solidFill>
                <a:latin typeface="Calibri"/>
                <a:ea typeface="Calibri"/>
                <a:cs typeface="Calibri"/>
                <a:sym typeface="Calibri"/>
              </a:rPr>
              <a:t>Other central banks, such as the U.S. Federal Reserve, are free to focus on either reducing inflation or stimulating an economy that is in recession, whichever goal seems most important at the time.</a:t>
            </a:r>
          </a:p>
        </p:txBody>
      </p:sp>
      <p:pic>
        <p:nvPicPr>
          <p:cNvPr id="198" name="Google Shape;198;p20"/>
          <p:cNvPicPr preferRelativeResize="0"/>
          <p:nvPr/>
        </p:nvPicPr>
        <p:blipFill rotWithShape="1">
          <a:blip r:embed="rId3">
            <a:alphaModFix/>
          </a:blip>
          <a:srcRect/>
          <a:stretch/>
        </p:blipFill>
        <p:spPr>
          <a:xfrm>
            <a:off x="4114800" y="2590800"/>
            <a:ext cx="914400" cy="198438"/>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354</TotalTime>
  <Words>1460</Words>
  <Application>Microsoft Office PowerPoint</Application>
  <PresentationFormat>Widescreen</PresentationFormat>
  <Paragraphs>284</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Calibri</vt:lpstr>
      <vt:lpstr>Arial</vt:lpstr>
      <vt:lpstr>Century Gothic</vt:lpstr>
      <vt:lpstr>Cambria Math</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Kelsey Gamel</cp:lastModifiedBy>
  <cp:revision>20</cp:revision>
  <dcterms:modified xsi:type="dcterms:W3CDTF">2023-08-08T17:00:20Z</dcterms:modified>
</cp:coreProperties>
</file>