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4" r:id="rId3"/>
    <p:sldId id="385" r:id="rId4"/>
    <p:sldId id="386" r:id="rId5"/>
    <p:sldId id="387" r:id="rId6"/>
    <p:sldId id="388" r:id="rId7"/>
    <p:sldId id="389" r:id="rId8"/>
    <p:sldId id="390" r:id="rId9"/>
    <p:sldId id="391" r:id="rId10"/>
    <p:sldId id="393" r:id="rId11"/>
    <p:sldId id="392" r:id="rId12"/>
    <p:sldId id="262" r:id="rId13"/>
    <p:sldId id="26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1" autoAdjust="0"/>
  </p:normalViewPr>
  <p:slideViewPr>
    <p:cSldViewPr snapToGrid="0">
      <p:cViewPr varScale="1">
        <p:scale>
          <a:sx n="92" d="100"/>
          <a:sy n="92" d="100"/>
        </p:scale>
        <p:origin x="12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8173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Every nation would prefer a stable exchange rate to facilitate international trade and reduce the degree of risk and uncertainty. A nation may sometimes want a weaker exchange rate to stimulate AD and reduce a recession or a stronger exchange rate to fight inflation. Rapid movements from a weak to a strong exchange rate may cripple a country’s export industries. Rapid movements from a strong to a weak exchange rate can cripple a country’s banking sector. Every shift of an exchange rate—whether stronger or weaker, fixed or changing—represents potential tradeoffs.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6982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will be concerned about the exchange rate for two main reasons:</a:t>
            </a:r>
          </a:p>
          <a:p>
            <a:pPr marL="0" indent="0">
              <a:buNone/>
            </a:pPr>
            <a:r>
              <a:rPr lang="en-US" dirty="0"/>
              <a:t>Movements of the exchange rate will affect aggregate demand in an economy.</a:t>
            </a:r>
          </a:p>
          <a:p>
            <a:pPr marL="0" indent="0">
              <a:buNone/>
            </a:pPr>
            <a:r>
              <a:rPr lang="en-US" dirty="0"/>
              <a:t>Frequent and substantial fluctuations of the exchange rate can disrupt international trade and cause problems in a nation's banking system.</a:t>
            </a:r>
          </a:p>
          <a:p>
            <a:pPr marL="0" indent="0">
              <a:buNone/>
            </a:pPr>
            <a:r>
              <a:rPr lang="en-US" dirty="0"/>
              <a:t>This may contribute to an unsustainable balance of trade and large inflows of international financial capital. This can set up the economy for a deep recession if international investors decide to move their money to another country.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Foreign trade typically involves incurring the costs of production in one currency while receiving revenues from sales in another currency. Movements of exchange rates can have a powerful effect on incentives to export and import and, consequently, on AD in the economy. Since increased exports bring more money into an economy and increased imports take money out of an economy, it can be tempting to conclude that exports are good and imports are bad. However, this perspective overlooks the role of exchange rates.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an American consumer buys a Japanese car for USD 20,000 instead of an American car for USD 30,000, it may be tempting to argue that the American economy has lost out, but this may not be the case. The Japanese company will have to convert those dollars to yen to pay workers and operate factories. Whoever buys those dollars will have to use them to purchase American goods and services, so the money comes back into the American economy. At the same time, the consumer saves money by buying a less expensive import and can use their extra money elsewhere in the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40752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can fluctuate a great deal in the short run. For example, </a:t>
            </a:r>
            <a:r>
              <a:rPr lang="en-US" sz="1100" dirty="0">
                <a:solidFill>
                  <a:schemeClr val="bg1"/>
                </a:solidFill>
              </a:rPr>
              <a:t>the South Korean won (KRW) moved from KRW 1,122 per USD 1 in June 2021 to KRW 1,426 in October 2022. This was more than a one-fourth decline in the won’s value in foreign exchange markets. </a:t>
            </a:r>
            <a:r>
              <a:rPr lang="en-US" dirty="0"/>
              <a:t>Even two economically developed, neighboring economies can see significant movements of exchange rates over a few years.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176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tend to fluctuate substantially, even between bordering countries, such as the United States and Canada. Exchange rates can fluctuate a great deal in the short run.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7660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of the most economically destructive effects of exchange rate fluctuations can happen through the banking system. Financial institutions measure most international loans in a few large currencies, like U.S. dollars, European euros, and Japanese yen. In countries that do not use these currencies, banks often borrow funds in one of these currencies and then lend in their own domestic currency. This process of borrowing in a foreign currency and lending in a domestic currency can work well as long as the exchange rate does not shift.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32243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37606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128542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165A-CE5F-4C32-B61C-05E7E578B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A31C6-111A-4454-844A-5355C830B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8259E-F893-4CCC-8E05-BBC9E8D156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82F757-0D68-4FAB-8533-1660192DD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083CF-11A0-4EA5-A7FD-49C4A83DCC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4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6AC4-F969-4761-9997-5BA98E496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922E5-9EFB-45AF-9E2B-56CC645F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C7B39-C8CE-4D67-B4FD-F9C1EA7F6D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BB8E5-301A-43F5-B847-CE0F6E1F2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7E7F8-8D73-4395-8DF2-64312F9F6F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54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C5FCA-6CD8-43A4-AC9B-78B1B4B4C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65B72-9909-47AA-9556-8CBDF820D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50FD1-BE6F-41B9-85E5-2514837B14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C91489-74F1-4BEB-853C-A93353061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16878-8BCB-41A1-95AB-A4AE9B3C67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699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CBD-4D41-4352-AD4E-0DABFB6E8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8F12E-5096-4EC1-93B7-C74A7DE74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2F214-7280-45F2-B607-6CBAC549BB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2FC72D-9627-4688-A615-98DA7E8A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8AD06-3673-4057-BA26-94ABD7BFE8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02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3634-3AE1-4D8F-A194-0AD99F2CC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13C54-2C51-47E3-867B-95641104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3A2AD-99F3-40F1-BD8D-4940B3A759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4E57CB-A030-4AB9-91F8-6EFBC7333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9CE43-7199-4014-BDCA-5B68A8FE97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3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8B6A-EDFA-4BD6-8EA5-A2BB08986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C896-7ABD-4192-9215-181033F85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29A458-5AF3-4D8D-8F37-7B567D7DE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3242F-0B12-4DA9-A94F-B321298FFE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25F24E-3C59-4F39-920A-AAF7AA2F3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94FF-5BAE-495B-91E9-2435AA9DA9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18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7108-EBA3-4C2E-A9AD-57C8C8B0B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7732F-C012-4B3B-A579-131965E11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235EA-8211-4F46-995D-4177A28023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7CA3ED-0F92-4677-B8A3-EEC9BBFF9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1BB2B-3691-4C5C-9302-80ABE0C0D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F3FA48-30CF-4202-8985-145529301DF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E269402-A083-49A5-832C-A799CCDAB3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9722D-9FB2-4702-B513-04AF2A26A2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781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20D3-9260-4E51-8C9F-3A6769F28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D8AB7A-C368-4BC6-984F-096423ED6F2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98788A8-D5A4-439B-BF6A-4D591B4EC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3162-E2E5-4CC2-9421-9162999FA7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3530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C10DE-09A0-4D94-8042-1644A233BE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AA8850-76BE-46A6-89F8-8BE331E30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CE0A8-F3A3-427D-BA5D-5446F530A2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078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B5B6-CE9E-4AEB-AE7A-E67583BD2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7936B-F5B8-4B48-917D-EB54949EC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EB7F2B-A161-4A31-A84C-F3E0276EA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4935B-41B8-4BEA-A7C4-C5C74793E0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E0BE9D-1A8B-470D-AC5C-ED0F77E1B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75978-5FA8-4B69-B74E-D55C573A75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69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6474-3211-4B40-945A-8B2CB24C6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F492B-FB02-4205-A2CB-54C009913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6E111-BAD3-4307-ABD6-A8CD32179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37CBE-93AE-4844-9177-E95A7D4EC3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397FBA-6C7A-4FAF-B089-0C3D63EA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F6A0D-2143-40C9-B9C7-E3FCA333C3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374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A0F44-B0DF-4CB8-A2EE-E37FFBFCA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CDEA2-E525-4D5E-9D64-F4956524E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4860-7F2E-4A12-94EA-C4655C335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ECB666E-72BF-4661-B9DC-866FB074E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96F5B-9226-4FD9-A41C-071BCA0B4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03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465388" y="230399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Macroeconomic Effects of Exchange Rates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210902" y="1488594"/>
            <a:ext cx="9801725" cy="5240922"/>
            <a:chOff x="542923" y="1403811"/>
            <a:chExt cx="8058154" cy="524092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7D5171-4955-40BA-B146-57059C094DA5}"/>
                    </a:ext>
                  </a:extLst>
                </p:cNvPr>
                <p:cNvSpPr txBox="1"/>
                <p:nvPr/>
              </p:nvSpPr>
              <p:spPr>
                <a:xfrm>
                  <a:off x="542923" y="1403811"/>
                  <a:ext cx="8058154" cy="5240922"/>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algn="ctr"/>
                  <a:endParaRPr lang="en-US" dirty="0">
                    <a:solidFill>
                      <a:schemeClr val="bg1"/>
                    </a:solidFill>
                  </a:endParaRPr>
                </a:p>
                <a:p>
                  <a:pPr algn="ctr"/>
                  <a:r>
                    <a:rPr lang="en-US" i="1" dirty="0">
                      <a:solidFill>
                        <a:schemeClr val="bg1"/>
                      </a:solidFill>
                    </a:rPr>
                    <a:t>If the exchange rate is MXN 20 = USD 1, the MXN 500,000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rPr>
                            <m:t>20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25,000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firm has a profit of 25,000 - 20,000 = USD 5,000. </a:t>
                  </a:r>
                </a:p>
                <a:p>
                  <a:pPr algn="ctr"/>
                  <a:endParaRPr lang="en-US" i="1" dirty="0">
                    <a:solidFill>
                      <a:schemeClr val="bg1"/>
                    </a:solidFill>
                  </a:endParaRPr>
                </a:p>
                <a:p>
                  <a:pPr algn="ctr"/>
                  <a:r>
                    <a:rPr lang="en-US" i="1" dirty="0">
                      <a:solidFill>
                        <a:schemeClr val="bg1"/>
                      </a:solidFill>
                    </a:rPr>
                    <a:t>If the dollar appreciates to MXN 30, the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latin typeface="Cambria Math" panose="02040503050406030204" pitchFamily="18" charset="0"/>
                            </a:rPr>
                            <m:t>3</m:t>
                          </m:r>
                          <m:r>
                            <m:rPr>
                              <m:nor/>
                            </m:rPr>
                            <a:rPr lang="en-US" b="0" i="1" smtClean="0">
                              <a:solidFill>
                                <a:schemeClr val="bg1"/>
                              </a:solidFill>
                            </a:rPr>
                            <m:t>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16,667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appreciation of the dollar means that the firm will have a loss of 16,667 - 20,000 = USD 3,333. This shows that a stronger dollar will decrease profits and possibly cause losses, so it will discourage exports.</a:t>
                  </a:r>
                </a:p>
              </p:txBody>
            </p:sp>
          </mc:Choice>
          <mc:Fallback xmlns="">
            <p:sp>
              <p:nvSpPr>
                <p:cNvPr id="11" name="TextBox 10">
                  <a:extLst>
                    <a:ext uri="{FF2B5EF4-FFF2-40B4-BE49-F238E27FC236}">
                      <a16:creationId xmlns:a16="http://schemas.microsoft.com/office/drawing/2014/main" id="{D57D5171-4955-40BA-B146-57059C094DA5}"/>
                    </a:ext>
                  </a:extLst>
                </p:cNvPr>
                <p:cNvSpPr txBox="1">
                  <a:spLocks noRot="1" noChangeAspect="1" noMove="1" noResize="1" noEditPoints="1" noAdjustHandles="1" noChangeArrowheads="1" noChangeShapeType="1" noTextEdit="1"/>
                </p:cNvSpPr>
                <p:nvPr/>
              </p:nvSpPr>
              <p:spPr>
                <a:xfrm>
                  <a:off x="542923" y="1403811"/>
                  <a:ext cx="8058154" cy="5240922"/>
                </a:xfrm>
                <a:prstGeom prst="rect">
                  <a:avLst/>
                </a:prstGeom>
                <a:blipFill>
                  <a:blip r:embed="rId3"/>
                  <a:stretch>
                    <a:fillRect l="-560" t="-581" r="-498" b="-930"/>
                  </a:stretch>
                </a:blipFill>
              </p:spPr>
              <p:txBody>
                <a:bodyPr/>
                <a:lstStyle/>
                <a:p>
                  <a:r>
                    <a:rPr lang="en-US">
                      <a:noFill/>
                    </a:rPr>
                    <a:t> </a:t>
                  </a:r>
                </a:p>
              </p:txBody>
            </p:sp>
          </mc:Fallback>
        </mc:AlternateContent>
      </p:grpSp>
    </p:spTree>
    <p:extLst>
      <p:ext uri="{BB962C8B-B14F-4D97-AF65-F5344CB8AC3E}">
        <p14:creationId xmlns:p14="http://schemas.microsoft.com/office/powerpoint/2010/main" val="295488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Summing Up Public Policy and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nation would prefer a stable exchange rate to facilitate international trade and reduce the degree of risk and uncertainty.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may sometimes want a weaker exchange rate to stimulate AD and reduce a recession or a stronger exchange rate to fight inflation.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weak to a strong exchange rate may cripple a country’s export industries.</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strong to a weak exchange rate can cripple a country’s banking sector.</a:t>
              </a:r>
            </a:p>
          </p:txBody>
        </p:sp>
      </p:grpSp>
      <p:grpSp>
        <p:nvGrpSpPr>
          <p:cNvPr id="21" name="Group 20">
            <a:extLst>
              <a:ext uri="{FF2B5EF4-FFF2-40B4-BE49-F238E27FC236}">
                <a16:creationId xmlns:a16="http://schemas.microsoft.com/office/drawing/2014/main" id="{1DE6141C-63E0-4795-A6B2-F1C6B8AC5F4C}"/>
              </a:ext>
            </a:extLst>
          </p:cNvPr>
          <p:cNvGrpSpPr/>
          <p:nvPr/>
        </p:nvGrpSpPr>
        <p:grpSpPr>
          <a:xfrm>
            <a:off x="2082554" y="5237890"/>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D628CB51-3C74-4F4A-A4ED-55BDE911DC8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29E3656-99FA-463E-9E48-3C9E166C3AB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shift of an exchange rate—whether stronger or weaker, fixed or changing—represents potential tradeoffs.</a:t>
              </a:r>
            </a:p>
          </p:txBody>
        </p:sp>
      </p:grpSp>
    </p:spTree>
    <p:extLst>
      <p:ext uri="{BB962C8B-B14F-4D97-AF65-F5344CB8AC3E}">
        <p14:creationId xmlns:p14="http://schemas.microsoft.com/office/powerpoint/2010/main" val="414265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pSp>
        <p:nvGrpSpPr>
          <p:cNvPr id="176" name="Google Shape;176;p19"/>
          <p:cNvGrpSpPr/>
          <p:nvPr/>
        </p:nvGrpSpPr>
        <p:grpSpPr>
          <a:xfrm>
            <a:off x="1524001" y="288568"/>
            <a:ext cx="9144001" cy="6332628"/>
            <a:chOff x="-1" y="463132"/>
            <a:chExt cx="9144001" cy="6332628"/>
          </a:xfrm>
        </p:grpSpPr>
        <p:sp>
          <p:nvSpPr>
            <p:cNvPr id="177" name="Google Shape;177;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8" name="Google Shape;178;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79" name="Google Shape;179;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0" name="Google Shape;180;p19"/>
          <p:cNvSpPr txBox="1"/>
          <p:nvPr/>
        </p:nvSpPr>
        <p:spPr>
          <a:xfrm>
            <a:off x="1459469" y="1433251"/>
            <a:ext cx="9273061" cy="4532194"/>
          </a:xfrm>
          <a:prstGeom prst="rect">
            <a:avLst/>
          </a:prstGeom>
          <a:solidFill>
            <a:srgbClr val="627981"/>
          </a:solidFill>
          <a:ln>
            <a:noFill/>
          </a:ln>
        </p:spPr>
        <p:txBody>
          <a:bodyPr spcFirstLastPara="1" wrap="square" lIns="91425" tIns="45700" rIns="91425" bIns="45700" anchor="ctr" anchorCtr="0">
            <a:noAutofit/>
          </a:bodyPr>
          <a:lstStyle/>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A central bank will be concerned about the exchange rate for several reasons:</a:t>
            </a:r>
          </a:p>
          <a:p>
            <a:pPr marL="342900" marR="0" lvl="0" indent="-342900" algn="l" rtl="0">
              <a:spcBef>
                <a:spcPts val="0"/>
              </a:spcBef>
              <a:spcAft>
                <a:spcPts val="0"/>
              </a:spcAft>
              <a:buFont typeface="Arial" panose="020B0604020202020204" pitchFamily="34" charset="0"/>
              <a:buChar char="•"/>
            </a:pPr>
            <a:endParaRPr lang="en-US" sz="2000" b="0" dirty="0">
              <a:solidFill>
                <a:schemeClr val="bg1"/>
              </a:solidFill>
              <a:latin typeface="Calibri"/>
              <a:ea typeface="Calibri"/>
              <a:cs typeface="Calibri"/>
              <a:sym typeface="Calibri"/>
            </a:endParaRP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Exchange rates affect imports and exports and thus aggregate demand in the economy.</a:t>
            </a: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Fluctuations in exchange rates may cause difficulties for many firms, but especially for banks. The exchange rate may accompany unsustainable flows of international financial capital.</a:t>
            </a:r>
          </a:p>
          <a:p>
            <a:pPr marL="800100" lvl="1" indent="-342900">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weak to a strong exchange rate may cripple a country’s export industries.</a:t>
            </a:r>
          </a:p>
          <a:p>
            <a:pPr marL="347472" lvl="1" indent="-347472">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strong to a weak exchange rate can cripple a country’s banking sector.</a:t>
            </a:r>
          </a:p>
          <a:p>
            <a:pPr marL="0" lvl="1"/>
            <a:endParaRPr lang="en-US" b="0" dirty="0">
              <a:solidFill>
                <a:schemeClr val="bg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433251"/>
            <a:ext cx="8429625" cy="4753311"/>
            <a:chOff x="542655" y="1736761"/>
            <a:chExt cx="8058422" cy="475331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4708981"/>
            </a:xfrm>
            <a:prstGeom prst="rect">
              <a:avLst/>
            </a:prstGeom>
            <a:grpFill/>
          </p:spPr>
          <p:txBody>
            <a:bodyPr wrap="square" rtlCol="0">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central bank will be concerned about the exchange rate for two main reasons:</a:t>
              </a:r>
            </a:p>
            <a:p>
              <a:endParaRPr lang="en-US" sz="2000" dirty="0">
                <a:solidFill>
                  <a:schemeClr val="bg1"/>
                </a:solidFill>
              </a:endParaRPr>
            </a:p>
            <a:p>
              <a:pPr marL="800100" lvl="1" indent="-342900">
                <a:buFont typeface="Courier New" panose="02070309020205020404" pitchFamily="49" charset="0"/>
                <a:buChar char="o"/>
              </a:pPr>
              <a:r>
                <a:rPr lang="en-US" sz="2000" dirty="0">
                  <a:solidFill>
                    <a:schemeClr val="bg1"/>
                  </a:solidFill>
                </a:rPr>
                <a:t>Movements of the exchange rate will affect aggregate demand in an economy.</a:t>
              </a:r>
            </a:p>
            <a:p>
              <a:pPr marL="800100" lvl="1" indent="-342900">
                <a:buFont typeface="Courier New" panose="02070309020205020404" pitchFamily="49" charset="0"/>
                <a:buChar char="o"/>
              </a:pPr>
              <a:r>
                <a:rPr lang="en-US" sz="2000" dirty="0">
                  <a:solidFill>
                    <a:schemeClr val="bg1"/>
                  </a:solidFill>
                </a:rPr>
                <a:t>Frequent and substantial fluctuations of the exchange rate can disrupt international trade and cause problems in a nation's banking system.</a:t>
              </a:r>
            </a:p>
            <a:p>
              <a:pPr marL="800100" lvl="1" indent="-342900">
                <a:buFont typeface="Arial" panose="020B0604020202020204" pitchFamily="34" charset="0"/>
                <a:buChar char="•"/>
              </a:pPr>
              <a:endParaRPr lang="en-US" sz="2000" dirty="0">
                <a:solidFill>
                  <a:schemeClr val="bg1"/>
                </a:solidFill>
              </a:endParaRPr>
            </a:p>
            <a:p>
              <a:pPr marL="1257300" lvl="2" indent="-342900">
                <a:buFont typeface="Wingdings" panose="05000000000000000000" pitchFamily="2" charset="2"/>
                <a:buChar char="Ø"/>
              </a:pPr>
              <a:r>
                <a:rPr lang="en-US" sz="2000" dirty="0">
                  <a:solidFill>
                    <a:schemeClr val="bg1"/>
                  </a:solidFill>
                </a:rPr>
                <a:t>This may contribute to an unsustainable balance of trade and large inflows of international financial capital. This can set up the economy for a deep recession if international investors decide to move their money to another country.</a:t>
              </a:r>
            </a:p>
            <a:p>
              <a:pPr marL="1257300" lvl="2" indent="-342900">
                <a:buFont typeface="Wingdings" panose="05000000000000000000" pitchFamily="2" charset="2"/>
                <a:buChar char="Ø"/>
              </a:pPr>
              <a:endParaRPr lang="en-US" sz="2000" dirty="0">
                <a:solidFill>
                  <a:schemeClr val="bg1"/>
                </a:solidFill>
              </a:endParaRPr>
            </a:p>
          </p:txBody>
        </p:sp>
      </p:grpSp>
    </p:spTree>
    <p:extLst>
      <p:ext uri="{BB962C8B-B14F-4D97-AF65-F5344CB8AC3E}">
        <p14:creationId xmlns:p14="http://schemas.microsoft.com/office/powerpoint/2010/main" val="147252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92831"/>
            <a:ext cx="8786811" cy="1015663"/>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Exchange Rates, Aggregate Demand, and Aggregate Supply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trade typically involves incurring the costs of production in one currency while receiving revenues from sales in another currency.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Movements of exchange rates can have a powerful effect on incentives to export and import and, consequently, on aggregate demand in the economy as a whole.</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69788"/>
            <a:ext cx="8058422" cy="1015663"/>
            <a:chOff x="542655" y="1736761"/>
            <a:chExt cx="8058422" cy="1015663"/>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increased exports bring more money into an economy and increased imports take money out of an economy, it can be tempting to conclude that exports are good for the economy and imports are bad.</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66654" y="479315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58422" y="1940173"/>
              <a:ext cx="8011662"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this perspective overlooks the role of exchange rates.</a:t>
              </a:r>
            </a:p>
          </p:txBody>
        </p:sp>
      </p:grpSp>
    </p:spTree>
    <p:extLst>
      <p:ext uri="{BB962C8B-B14F-4D97-AF65-F5344CB8AC3E}">
        <p14:creationId xmlns:p14="http://schemas.microsoft.com/office/powerpoint/2010/main" val="288412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2465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Impact of Exchange Rates Example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881188" y="1334720"/>
            <a:ext cx="8429625" cy="5061088"/>
            <a:chOff x="542655" y="1736761"/>
            <a:chExt cx="8058422" cy="506108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501675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If an American consumer buys a Japanese car for USD 20,000 instead of an American car for USD 30,000, it may be tempting to argue that the American economy has lost out, but this may not be the case.</a:t>
              </a:r>
            </a:p>
            <a:p>
              <a:pPr algn="ctr"/>
              <a:endParaRPr lang="en-US" sz="2000" dirty="0">
                <a:solidFill>
                  <a:schemeClr val="bg1"/>
                </a:solidFill>
              </a:endParaRPr>
            </a:p>
            <a:p>
              <a:pPr marL="457200" indent="-457200">
                <a:buFont typeface="+mj-lt"/>
                <a:buAutoNum type="arabicPeriod"/>
              </a:pPr>
              <a:r>
                <a:rPr lang="en-US" sz="2000" dirty="0">
                  <a:solidFill>
                    <a:schemeClr val="bg1"/>
                  </a:solidFill>
                </a:rPr>
                <a:t>The Japanese company will have to convert those dollars to yen to pay workers and operate factories.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Whoever buys those dollars will have to use them to purchase American goods and services, so the money comes back into the American economy.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At the same time, the consumer saves money by buying a less expensive import and can use their extra money elsewhere in the economy.</a:t>
              </a:r>
            </a:p>
            <a:p>
              <a:pPr marL="457200" indent="-457200">
                <a:buFont typeface="+mj-lt"/>
                <a:buAutoNum type="arabicPeriod"/>
              </a:pPr>
              <a:endParaRPr lang="en-US" sz="2000" dirty="0">
                <a:solidFill>
                  <a:schemeClr val="bg1"/>
                </a:solidFill>
              </a:endParaRPr>
            </a:p>
          </p:txBody>
        </p:sp>
      </p:grpSp>
    </p:spTree>
    <p:extLst>
      <p:ext uri="{BB962C8B-B14F-4D97-AF65-F5344CB8AC3E}">
        <p14:creationId xmlns:p14="http://schemas.microsoft.com/office/powerpoint/2010/main" val="354254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Fluctuations of Exchange Rates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73293"/>
              <a:ext cx="8058154"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Exchange rates can fluctuate a great deal in the short run.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3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the South Korean won (KRW) moved from KRW 1,122 per USD 1 in June 2021 to KRW 1,426 in October 2022. This was more than a one-fourth decline in the won’s value in foreign exchange markets.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62520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6285"/>
              <a:ext cx="8048303"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two economically developed, neighboring economies can see significant movements of exchange rates over a few years.</a:t>
              </a:r>
            </a:p>
          </p:txBody>
        </p:sp>
      </p:grpSp>
    </p:spTree>
    <p:extLst>
      <p:ext uri="{BB962C8B-B14F-4D97-AF65-F5344CB8AC3E}">
        <p14:creationId xmlns:p14="http://schemas.microsoft.com/office/powerpoint/2010/main" val="21354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mn-ea"/>
                <a:cs typeface="+mn-cs"/>
                <a:sym typeface="Century Gothic"/>
              </a:rPr>
              <a:t>Example of Fluctuating Exchange Rates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3" y="58618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Exchange rates tend to fluctuate substantially, even between bordering countries, such as the United States and Canada. </a:t>
              </a:r>
            </a:p>
          </p:txBody>
        </p:sp>
      </p:grpSp>
      <p:pic>
        <p:nvPicPr>
          <p:cNvPr id="3" name="Picture 2" descr="A graph showing the exchange rates of Canadian dollars to U.S. dollars and U.S. dollars to Canadian dollars from 1971 to 2021.">
            <a:extLst>
              <a:ext uri="{FF2B5EF4-FFF2-40B4-BE49-F238E27FC236}">
                <a16:creationId xmlns:a16="http://schemas.microsoft.com/office/drawing/2014/main" id="{D8BFACFD-0AC1-CD39-B332-62CD5F67D54C}"/>
              </a:ext>
            </a:extLst>
          </p:cNvPr>
          <p:cNvPicPr>
            <a:picLocks noChangeAspect="1"/>
          </p:cNvPicPr>
          <p:nvPr/>
        </p:nvPicPr>
        <p:blipFill>
          <a:blip r:embed="rId3"/>
          <a:stretch>
            <a:fillRect/>
          </a:stretch>
        </p:blipFill>
        <p:spPr>
          <a:xfrm>
            <a:off x="2974397" y="1238251"/>
            <a:ext cx="6243205" cy="4515526"/>
          </a:xfrm>
          <a:prstGeom prst="rect">
            <a:avLst/>
          </a:prstGeom>
        </p:spPr>
      </p:pic>
    </p:spTree>
    <p:extLst>
      <p:ext uri="{BB962C8B-B14F-4D97-AF65-F5344CB8AC3E}">
        <p14:creationId xmlns:p14="http://schemas.microsoft.com/office/powerpoint/2010/main" val="218347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most economically destructive effects of exchange rate fluctuations can happen through the banking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measure most international loans in a few large currencies, like U.S. dollars, European euros, and Japanese yen.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countries that do not use these currencies, banks often borrow funds in one of these currencies and then lend in their own domestic currency.</a:t>
              </a:r>
            </a:p>
          </p:txBody>
        </p:sp>
      </p:grpSp>
      <p:grpSp>
        <p:nvGrpSpPr>
          <p:cNvPr id="18" name="Group 17">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process of borrowing in a foreign currency and lending in a domestic currency can work well as long as the exchange rate does not shift.</a:t>
              </a:r>
            </a:p>
          </p:txBody>
        </p:sp>
      </p:grpSp>
    </p:spTree>
    <p:extLst>
      <p:ext uri="{BB962C8B-B14F-4D97-AF65-F5344CB8AC3E}">
        <p14:creationId xmlns:p14="http://schemas.microsoft.com/office/powerpoint/2010/main" val="415281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10342" y="384918"/>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Problems with Fluctuations of Exchange Rates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Graphic that gives an example of international borrowing when the exchange rate strengthens and when it weakens.">
            <a:extLst>
              <a:ext uri="{FF2B5EF4-FFF2-40B4-BE49-F238E27FC236}">
                <a16:creationId xmlns:a16="http://schemas.microsoft.com/office/drawing/2014/main" id="{ACBB0BCB-F5B9-4333-8FD1-DF95EB4018CE}"/>
              </a:ext>
            </a:extLst>
          </p:cNvPr>
          <p:cNvPicPr>
            <a:picLocks noChangeAspect="1"/>
          </p:cNvPicPr>
          <p:nvPr/>
        </p:nvPicPr>
        <p:blipFill rotWithShape="1">
          <a:blip r:embed="rId3"/>
          <a:srcRect t="1416" r="1180"/>
          <a:stretch/>
        </p:blipFill>
        <p:spPr>
          <a:xfrm>
            <a:off x="6264167" y="1178752"/>
            <a:ext cx="5189896" cy="5679248"/>
          </a:xfrm>
          <a:prstGeom prst="rect">
            <a:avLst/>
          </a:prstGeom>
        </p:spPr>
      </p:pic>
      <p:sp>
        <p:nvSpPr>
          <p:cNvPr id="22" name="Rectangle 21">
            <a:extLst>
              <a:ext uri="{FF2B5EF4-FFF2-40B4-BE49-F238E27FC236}">
                <a16:creationId xmlns:a16="http://schemas.microsoft.com/office/drawing/2014/main" id="{37A9B3F3-AE10-4791-AFC7-F4361E6161C7}"/>
              </a:ext>
            </a:extLst>
          </p:cNvPr>
          <p:cNvSpPr/>
          <p:nvPr/>
        </p:nvSpPr>
        <p:spPr>
          <a:xfrm>
            <a:off x="1042163" y="1374070"/>
            <a:ext cx="4885671" cy="50996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Suppose a bank in Thailand borrows USD 1 million and converts the dollars to its domestic currency, baht (THB), at a rate of THB 40 per USD 1.</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bank then lends the baht to a Thai firm.</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firm repays the loan in baht, which the bank converts back to U.S. dollars to pay off its original loan.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dollar weakens and the baht strengthens, the bank makes a profit. If the dollar strengthens and the baht weakens, the bank faces a loss.</a:t>
            </a:r>
          </a:p>
        </p:txBody>
      </p:sp>
    </p:spTree>
    <p:extLst>
      <p:ext uri="{BB962C8B-B14F-4D97-AF65-F5344CB8AC3E}">
        <p14:creationId xmlns:p14="http://schemas.microsoft.com/office/powerpoint/2010/main" val="260798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578" y="402432"/>
            <a:ext cx="9230374"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496578" y="1580912"/>
            <a:ext cx="9230374" cy="1372963"/>
            <a:chOff x="542923" y="1736761"/>
            <a:chExt cx="8058154" cy="13729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1323439"/>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p:txBody>
        </p:sp>
      </p:grpSp>
      <p:pic>
        <p:nvPicPr>
          <p:cNvPr id="3" name="Picture 2" descr="A black Hyundai SUV">
            <a:extLst>
              <a:ext uri="{FF2B5EF4-FFF2-40B4-BE49-F238E27FC236}">
                <a16:creationId xmlns:a16="http://schemas.microsoft.com/office/drawing/2014/main" id="{2A211371-37B0-47D8-858F-A9146DFDA647}"/>
              </a:ext>
            </a:extLst>
          </p:cNvPr>
          <p:cNvPicPr>
            <a:picLocks noChangeAspect="1"/>
          </p:cNvPicPr>
          <p:nvPr/>
        </p:nvPicPr>
        <p:blipFill rotWithShape="1">
          <a:blip r:embed="rId3"/>
          <a:srcRect l="1" t="26350" r="-3564"/>
          <a:stretch/>
        </p:blipFill>
        <p:spPr>
          <a:xfrm>
            <a:off x="4453730" y="3163662"/>
            <a:ext cx="3284540" cy="3503736"/>
          </a:xfrm>
          <a:prstGeom prst="rect">
            <a:avLst/>
          </a:prstGeom>
        </p:spPr>
      </p:pic>
    </p:spTree>
    <p:extLst>
      <p:ext uri="{BB962C8B-B14F-4D97-AF65-F5344CB8AC3E}">
        <p14:creationId xmlns:p14="http://schemas.microsoft.com/office/powerpoint/2010/main" val="66273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1802</Words>
  <Application>Microsoft Office PowerPoint</Application>
  <PresentationFormat>Widescreen</PresentationFormat>
  <Paragraphs>436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Arial</vt:lpstr>
      <vt:lpstr>Century Gothic</vt:lpstr>
      <vt:lpstr>Wingdings</vt:lpstr>
      <vt:lpstr>Cambria Math</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18</cp:revision>
  <dcterms:modified xsi:type="dcterms:W3CDTF">2023-08-08T20:11:08Z</dcterms:modified>
</cp:coreProperties>
</file>