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89" r:id="rId3"/>
    <p:sldId id="390" r:id="rId4"/>
    <p:sldId id="391" r:id="rId5"/>
    <p:sldId id="392" r:id="rId6"/>
    <p:sldId id="393" r:id="rId7"/>
    <p:sldId id="394" r:id="rId8"/>
    <p:sldId id="395" r:id="rId9"/>
    <p:sldId id="396" r:id="rId10"/>
    <p:sldId id="397" r:id="rId11"/>
    <p:sldId id="264"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4"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4972" autoAdjust="0"/>
  </p:normalViewPr>
  <p:slideViewPr>
    <p:cSldViewPr snapToGrid="0">
      <p:cViewPr varScale="1">
        <p:scale>
          <a:sx n="94" d="100"/>
          <a:sy n="94" d="100"/>
        </p:scale>
        <p:origin x="37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9810C-8375-4FE2-BF96-F2D5C83E0997}"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EB26F9-5DF8-44BD-8888-A73DAC1303E1}" type="slidenum">
              <a:rPr lang="en-US" smtClean="0"/>
              <a:t>‹#›</a:t>
            </a:fld>
            <a:endParaRPr lang="en-US"/>
          </a:p>
        </p:txBody>
      </p:sp>
    </p:spTree>
    <p:extLst>
      <p:ext uri="{BB962C8B-B14F-4D97-AF65-F5344CB8AC3E}">
        <p14:creationId xmlns:p14="http://schemas.microsoft.com/office/powerpoint/2010/main" val="587832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All levels of government—federal, state, and local—have budgets that show how much revenue the government expects to receive in taxes and other income and how it plans to spend it. Budgets can shift dramatically within a few years as policy decisions and unexpected events disrupt earlier tax and spending plans. Fiscal policy is one of two policy tools for fine-tuning the economy. The discussion of fiscal policy focuses on how federal government spending and taxes affect aggregate demand (AD).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752679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Government spending covers a range of services that federal, state, and local governments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Deficit </a:t>
            </a:r>
            <a:r>
              <a:rPr lang="en-US" sz="12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Surplus </a:t>
            </a:r>
            <a:r>
              <a:rPr lang="en-US" sz="12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Balanced Budget </a:t>
            </a:r>
            <a:r>
              <a:rPr lang="en-US" sz="1200" dirty="0">
                <a:solidFill>
                  <a:schemeClr val="bg1"/>
                </a:solidFill>
              </a:rPr>
              <a:t>- When the federal government spending and taxes are equal</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For example, in 2020, the U.S. government experienced its largest budget deficit ever: the federal government spent $3.1 trillion more than it collected in taxes.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1798268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Federal spending in nominal dollars (that is, dollars not adjusted for inflation) has grown by a multiple of more than forty-four over the last four decades, from $92.2 billion in 1960 to $4.1 trillion in 2018. Comparing spending over time in nominal dollars is misleading because it does not account for inflation or growth in population and the real economy. A more useful method of comparison is to examine government spending as a percent of GDP over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2108434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45469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Each year, the government borrows funds from U.S. citizens and foreigners to cover its budget deficits. It does this by selling securities (Treasury bonds, notes, and bills)—in essence, borrowing from the public and promising to repay with interest in the future. From 1961 to 1997, the U.S. government ran budget deficits, and thus borrowed funds, almost every year. It had budget surpluses from 1998 to 2001 and then returned to deficits.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760609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This pie chart shows the division of federal government spending by category in 2021. Notice that 55% of government spending goes to four major areas: national defense, Social Security, health care, and interest payments on past borrowing.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154961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State and local government spending is also substantial—at about $4.4 trillion in 2021. Spending by state and local government increased from about 12% of nominal GDP in the early 1960s to around 20% by 2021. The single biggest spending item is education.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879089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8534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r>
              <a:rPr lang="en-US" dirty="0"/>
              <a:t>annual deficit = $400 per month × 12 months = $4,800</a:t>
            </a:r>
          </a:p>
          <a:p>
            <a:pPr marL="0" indent="0">
              <a:buNone/>
            </a:pPr>
            <a:r>
              <a:rPr lang="en-US" dirty="0"/>
              <a:t>debt = $4,800 × 15 years = $72,000</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214990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Government Spending</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951790"/>
            <a:chOff x="542655" y="1736761"/>
            <a:chExt cx="8058422" cy="1951790"/>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938992"/>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a:p>
              <a:pPr algn="ctr"/>
              <a:endParaRPr lang="en-US" sz="2000" dirty="0">
                <a:solidFill>
                  <a:schemeClr val="bg1"/>
                </a:solidFill>
              </a:endParaRPr>
            </a:p>
            <a:p>
              <a:pPr algn="ctr"/>
              <a:r>
                <a:rPr lang="en-US" sz="2000" i="1" dirty="0">
                  <a:solidFill>
                    <a:schemeClr val="bg1"/>
                  </a:solidFill>
                </a:rPr>
                <a:t>annual deficit = $400 per month × 12 months = $4,800</a:t>
              </a:r>
            </a:p>
            <a:p>
              <a:pPr algn="ctr"/>
              <a:r>
                <a:rPr lang="en-US" sz="2000" i="1" dirty="0">
                  <a:solidFill>
                    <a:schemeClr val="bg1"/>
                  </a:solidFill>
                </a:rPr>
                <a:t>debt = $4,800 × 15 years = $72,000</a:t>
              </a:r>
            </a:p>
          </p:txBody>
        </p:sp>
      </p:grpSp>
    </p:spTree>
    <p:extLst>
      <p:ext uri="{BB962C8B-B14F-4D97-AF65-F5344CB8AC3E}">
        <p14:creationId xmlns:p14="http://schemas.microsoft.com/office/powerpoint/2010/main" val="523689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p21"/>
          <p:cNvSpPr txBox="1"/>
          <p:nvPr/>
        </p:nvSpPr>
        <p:spPr>
          <a:xfrm>
            <a:off x="1524001" y="288568"/>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cxnSp>
        <p:nvCxnSpPr>
          <p:cNvPr id="210" name="Google Shape;210;p21"/>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12" name="Google Shape;212;p21"/>
          <p:cNvSpPr txBox="1"/>
          <p:nvPr/>
        </p:nvSpPr>
        <p:spPr>
          <a:xfrm>
            <a:off x="1699500" y="1433250"/>
            <a:ext cx="8793000" cy="5056037"/>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Fiscal policy is the set of policies that relate to federal government spending, taxation, and borrowing.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In recent decades, the level of federal government spending and taxes, expressed as a share of GDP, has not changed much.</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However, the level of state spending and taxes as a share of GDP has risen.</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four main areas of federal spending are national defense, Social Security, health care, and interest payments, which together account for about 55% of all federal spending.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spends more than it collects in taxes, it has a budget deficit.</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collects more in taxes than it spends, it has a budget surplus.</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sum of all past deficits and surpluses make up government debt.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levels of government—federal, state, and local—have budgets that show how much revenue the government expects to receive in taxes and other income and how it plans to spend it.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922" y="270986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Budgets can shift dramatically within a few years as policy decisions and unexpected events disrupt earlier tax and spending plans.</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1058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912041"/>
              <a:ext cx="8048303"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one of two policy tools for fine-tuning the economy.</a:t>
              </a:r>
            </a:p>
          </p:txBody>
        </p:sp>
      </p:grpSp>
      <p:grpSp>
        <p:nvGrpSpPr>
          <p:cNvPr id="18" name="Group 17">
            <a:extLst>
              <a:ext uri="{FF2B5EF4-FFF2-40B4-BE49-F238E27FC236}">
                <a16:creationId xmlns:a16="http://schemas.microsoft.com/office/drawing/2014/main" id="{04C7D1BC-597C-4FF0-8F20-54530159785D}"/>
              </a:ext>
            </a:extLst>
          </p:cNvPr>
          <p:cNvGrpSpPr/>
          <p:nvPr/>
        </p:nvGrpSpPr>
        <p:grpSpPr>
          <a:xfrm>
            <a:off x="2072569" y="451130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C64149-909A-48A4-AFEE-9EDC3AD930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46D9D3D2-653C-4626-A74C-D18F57311E71}"/>
                </a:ext>
              </a:extLst>
            </p:cNvPr>
            <p:cNvSpPr txBox="1"/>
            <p:nvPr/>
          </p:nvSpPr>
          <p:spPr>
            <a:xfrm>
              <a:off x="542924" y="1781860"/>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discussion of fiscal policy focuses on how federal government spending and taxes affect aggregate demand (AD).</a:t>
              </a:r>
            </a:p>
          </p:txBody>
        </p:sp>
      </p:grpSp>
    </p:spTree>
    <p:extLst>
      <p:ext uri="{BB962C8B-B14F-4D97-AF65-F5344CB8AC3E}">
        <p14:creationId xmlns:p14="http://schemas.microsoft.com/office/powerpoint/2010/main" val="30774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covers a range of services that federal, state, and local governments provide.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5008"/>
            <a:ext cx="8058154" cy="2597330"/>
            <a:chOff x="542923" y="1736761"/>
            <a:chExt cx="8058154" cy="2597330"/>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25736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2554545"/>
            </a:xfrm>
            <a:prstGeom prst="rect">
              <a:avLst/>
            </a:prstGeom>
            <a:grpFill/>
          </p:spPr>
          <p:txBody>
            <a:bodyPr wrap="square" rtlCol="0">
              <a:spAutoFit/>
            </a:bodyPr>
            <a:lstStyle/>
            <a:p>
              <a:pPr marL="342900" indent="-342900">
                <a:buFont typeface="Wingdings" panose="05000000000000000000" pitchFamily="2" charset="2"/>
                <a:buChar char="Ø"/>
              </a:pPr>
              <a:r>
                <a:rPr lang="en-US" sz="2000" b="1" dirty="0">
                  <a:solidFill>
                    <a:schemeClr val="bg1"/>
                  </a:solidFill>
                </a:rPr>
                <a:t>Budget Deficit </a:t>
              </a:r>
              <a:r>
                <a:rPr lang="en-US" sz="20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Budget Surplus </a:t>
              </a:r>
              <a:r>
                <a:rPr lang="en-US" sz="20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Balanced Budget </a:t>
              </a:r>
              <a:r>
                <a:rPr lang="en-US" sz="2000" dirty="0">
                  <a:solidFill>
                    <a:schemeClr val="bg1"/>
                  </a:solidFill>
                </a:rPr>
                <a:t>- When the federal government spending and taxes are equal</a:t>
              </a:r>
            </a:p>
          </p:txBody>
        </p:sp>
      </p:grpSp>
      <p:grpSp>
        <p:nvGrpSpPr>
          <p:cNvPr id="21" name="Group 20">
            <a:extLst>
              <a:ext uri="{FF2B5EF4-FFF2-40B4-BE49-F238E27FC236}">
                <a16:creationId xmlns:a16="http://schemas.microsoft.com/office/drawing/2014/main" id="{0D4D3DB6-E651-4F25-A8CE-1CBDFEC12ECC}"/>
              </a:ext>
            </a:extLst>
          </p:cNvPr>
          <p:cNvGrpSpPr/>
          <p:nvPr/>
        </p:nvGrpSpPr>
        <p:grpSpPr>
          <a:xfrm>
            <a:off x="2066386" y="5241193"/>
            <a:ext cx="8058422" cy="1028461"/>
            <a:chOff x="542655" y="1736761"/>
            <a:chExt cx="8058422" cy="1028461"/>
          </a:xfrm>
          <a:solidFill>
            <a:srgbClr val="627981"/>
          </a:solidFill>
        </p:grpSpPr>
        <p:sp>
          <p:nvSpPr>
            <p:cNvPr id="22" name="Rectangle 21">
              <a:extLst>
                <a:ext uri="{FF2B5EF4-FFF2-40B4-BE49-F238E27FC236}">
                  <a16:creationId xmlns:a16="http://schemas.microsoft.com/office/drawing/2014/main" id="{34D9453E-CA25-45A5-9402-2860A44D24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9F521E12-9D47-4356-8ADD-DFE15E7227D9}"/>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in 2020, the U.S. government experienced its largest budget deficit ever: the federal government spent $3.1 trillion more than it collected in taxes.</a:t>
              </a:r>
            </a:p>
          </p:txBody>
        </p:sp>
      </p:grpSp>
    </p:spTree>
    <p:extLst>
      <p:ext uri="{BB962C8B-B14F-4D97-AF65-F5344CB8AC3E}">
        <p14:creationId xmlns:p14="http://schemas.microsoft.com/office/powerpoint/2010/main" val="3842696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spending in nominal dollars (that is, dollars not adjusted for inflation) has grown by a multiple of more than 68 over the last six decades, from $92.2 billion in 1960 to $6.27 trillion in 2022.</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709860"/>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Comparing spending over time in nominal dollars is misleading because it does not account for inflation or growth in population and the real economy.</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922" y="3862839"/>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useful method of comparison is to examine government spending as a percent of GDP over time.</a:t>
              </a:r>
            </a:p>
          </p:txBody>
        </p:sp>
      </p:grpSp>
    </p:spTree>
    <p:extLst>
      <p:ext uri="{BB962C8B-B14F-4D97-AF65-F5344CB8AC3E}">
        <p14:creationId xmlns:p14="http://schemas.microsoft.com/office/powerpoint/2010/main" val="318651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758067" y="1488598"/>
            <a:ext cx="3038167" cy="4561182"/>
            <a:chOff x="542655" y="1736761"/>
            <a:chExt cx="8058422" cy="158339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570595"/>
            </a:xfrm>
            <a:prstGeom prst="rect">
              <a:avLst/>
            </a:prstGeom>
            <a:grpFill/>
          </p:spPr>
          <p:txBody>
            <a:bodyPr wrap="square" rtlCol="0">
              <a:spAutoFit/>
            </a:bodyPr>
            <a:lstStyle/>
            <a:p>
              <a:pPr algn="ctr"/>
              <a:r>
                <a:rPr lang="en-US" dirty="0">
                  <a:solidFill>
                    <a:schemeClr val="bg1"/>
                  </a:solidFill>
                </a:rPr>
                <a:t>Since 1960 to 2019, total federal spending has ranged from about 18% to 22% of GDP. It climbed above that level in 2009 but quickly dropped back down by 2013. It increased drastically in 2020, reaching 31.37% of GDP. The share that the government has spent on national defense has generally declined, while the share it has spent on Social Security and health care expenses (mainly Medicare and Medicaid) has increased.</a:t>
              </a:r>
            </a:p>
          </p:txBody>
        </p:sp>
      </p:grpSp>
      <p:pic>
        <p:nvPicPr>
          <p:cNvPr id="3" name="Picture 2" descr="A line graph of federal spending in various areas over time.">
            <a:extLst>
              <a:ext uri="{FF2B5EF4-FFF2-40B4-BE49-F238E27FC236}">
                <a16:creationId xmlns:a16="http://schemas.microsoft.com/office/drawing/2014/main" id="{D28E87B7-8FC5-A218-DDFF-55025C96692F}"/>
              </a:ext>
            </a:extLst>
          </p:cNvPr>
          <p:cNvPicPr>
            <a:picLocks noChangeAspect="1"/>
          </p:cNvPicPr>
          <p:nvPr/>
        </p:nvPicPr>
        <p:blipFill rotWithShape="1">
          <a:blip r:embed="rId3"/>
          <a:srcRect l="3861"/>
          <a:stretch/>
        </p:blipFill>
        <p:spPr>
          <a:xfrm>
            <a:off x="3964245" y="1758368"/>
            <a:ext cx="7670650" cy="4109436"/>
          </a:xfrm>
          <a:prstGeom prst="rect">
            <a:avLst/>
          </a:prstGeom>
        </p:spPr>
      </p:pic>
    </p:spTree>
    <p:extLst>
      <p:ext uri="{BB962C8B-B14F-4D97-AF65-F5344CB8AC3E}">
        <p14:creationId xmlns:p14="http://schemas.microsoft.com/office/powerpoint/2010/main" val="353455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Patterns of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year, the government borrows funds from U.S. citizens and foreigners to cover its budget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386" y="2481703"/>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does this by selling securities (Treasury bonds, notes, and bills)—in essence, borrowing from the public and promising to repay with interest in the future.</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47453"/>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1961 to 1997, the U.S. government ran budget deficits, and thus borrowed funds, almost every year.</a:t>
              </a:r>
            </a:p>
          </p:txBody>
        </p:sp>
      </p:grpSp>
      <p:grpSp>
        <p:nvGrpSpPr>
          <p:cNvPr id="18" name="Group 17">
            <a:extLst>
              <a:ext uri="{FF2B5EF4-FFF2-40B4-BE49-F238E27FC236}">
                <a16:creationId xmlns:a16="http://schemas.microsoft.com/office/drawing/2014/main" id="{B6E869FC-83A1-4617-A260-9072F30448DD}"/>
              </a:ext>
            </a:extLst>
          </p:cNvPr>
          <p:cNvGrpSpPr/>
          <p:nvPr/>
        </p:nvGrpSpPr>
        <p:grpSpPr>
          <a:xfrm>
            <a:off x="2066386" y="456169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32D69DBC-3608-4705-8D22-D7BD856549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6010C6B-9D0B-4FDD-9380-ED1F9EAD89FE}"/>
                </a:ext>
              </a:extLst>
            </p:cNvPr>
            <p:cNvSpPr txBox="1"/>
            <p:nvPr/>
          </p:nvSpPr>
          <p:spPr>
            <a:xfrm>
              <a:off x="542923" y="1901746"/>
              <a:ext cx="804238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had budget surpluses from 1998 to 2001 and then returned to deficits.</a:t>
              </a:r>
            </a:p>
          </p:txBody>
        </p:sp>
      </p:grpSp>
    </p:spTree>
    <p:extLst>
      <p:ext uri="{BB962C8B-B14F-4D97-AF65-F5344CB8AC3E}">
        <p14:creationId xmlns:p14="http://schemas.microsoft.com/office/powerpoint/2010/main" val="2745055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Federal Government Expenditures in 2021</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CD76ABA0-F3EA-4336-81CC-CDC126CC50E8}"/>
              </a:ext>
            </a:extLst>
          </p:cNvPr>
          <p:cNvGrpSpPr/>
          <p:nvPr/>
        </p:nvGrpSpPr>
        <p:grpSpPr>
          <a:xfrm>
            <a:off x="1200880" y="2092952"/>
            <a:ext cx="3056489" cy="3627140"/>
            <a:chOff x="542923" y="1736761"/>
            <a:chExt cx="8058154" cy="1341432"/>
          </a:xfrm>
          <a:solidFill>
            <a:srgbClr val="627981"/>
          </a:solidFill>
        </p:grpSpPr>
        <p:sp>
          <p:nvSpPr>
            <p:cNvPr id="22" name="Rectangle 21">
              <a:extLst>
                <a:ext uri="{FF2B5EF4-FFF2-40B4-BE49-F238E27FC236}">
                  <a16:creationId xmlns:a16="http://schemas.microsoft.com/office/drawing/2014/main" id="{DD533364-0DA9-44B9-A3D7-7A05912D4B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FBCEBF81-DCDD-4221-B6D9-6BC060D7C19C}"/>
                </a:ext>
              </a:extLst>
            </p:cNvPr>
            <p:cNvSpPr txBox="1"/>
            <p:nvPr/>
          </p:nvSpPr>
          <p:spPr>
            <a:xfrm>
              <a:off x="542923" y="1754754"/>
              <a:ext cx="8058154" cy="1323439"/>
            </a:xfrm>
            <a:prstGeom prst="rect">
              <a:avLst/>
            </a:prstGeom>
            <a:grpFill/>
          </p:spPr>
          <p:txBody>
            <a:bodyPr wrap="square" rtlCol="0">
              <a:spAutoFit/>
            </a:bodyPr>
            <a:lstStyle/>
            <a:p>
              <a:pPr algn="ctr"/>
              <a:r>
                <a:rPr lang="en-US" sz="2000" dirty="0">
                  <a:solidFill>
                    <a:schemeClr val="bg1"/>
                  </a:solidFill>
                </a:rPr>
                <a:t>This pie chart shows the division of federal government spending by category in 2021. Notice that 55% of government spending goes to four major areas: national defense, Social Security, health care, and interest payments on past borrowing. </a:t>
              </a:r>
            </a:p>
          </p:txBody>
        </p:sp>
      </p:grpSp>
      <p:pic>
        <p:nvPicPr>
          <p:cNvPr id="3" name="Picture 2" descr="A pie chart of government spending categories.">
            <a:extLst>
              <a:ext uri="{FF2B5EF4-FFF2-40B4-BE49-F238E27FC236}">
                <a16:creationId xmlns:a16="http://schemas.microsoft.com/office/drawing/2014/main" id="{EC2D3F05-8FBB-1EF6-75B4-1F22320C6E51}"/>
              </a:ext>
            </a:extLst>
          </p:cNvPr>
          <p:cNvPicPr>
            <a:picLocks noChangeAspect="1"/>
          </p:cNvPicPr>
          <p:nvPr/>
        </p:nvPicPr>
        <p:blipFill>
          <a:blip r:embed="rId3"/>
          <a:stretch>
            <a:fillRect/>
          </a:stretch>
        </p:blipFill>
        <p:spPr>
          <a:xfrm>
            <a:off x="4558207" y="1414801"/>
            <a:ext cx="6752852" cy="5290800"/>
          </a:xfrm>
          <a:prstGeom prst="rect">
            <a:avLst/>
          </a:prstGeom>
        </p:spPr>
      </p:pic>
    </p:spTree>
    <p:extLst>
      <p:ext uri="{BB962C8B-B14F-4D97-AF65-F5344CB8AC3E}">
        <p14:creationId xmlns:p14="http://schemas.microsoft.com/office/powerpoint/2010/main" val="24413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State and Local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301138"/>
            <a:ext cx="8058422" cy="1367769"/>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State and local government spending is also substantial—at about $4.4 trillion in 2021. Spending by state and local government increased from about 12% of nominal GDP in the early 1960s to around 20% by 2021. The single biggest spending item is education.</a:t>
              </a:r>
            </a:p>
          </p:txBody>
        </p:sp>
      </p:grpSp>
      <p:pic>
        <p:nvPicPr>
          <p:cNvPr id="3" name="Picture 2" descr="A graph showing total government spending and education spending as a percentage of GDP in the United States from 1961 to 2021">
            <a:extLst>
              <a:ext uri="{FF2B5EF4-FFF2-40B4-BE49-F238E27FC236}">
                <a16:creationId xmlns:a16="http://schemas.microsoft.com/office/drawing/2014/main" id="{4DCF7848-971C-28BE-6EE1-4627C474BAD8}"/>
              </a:ext>
            </a:extLst>
          </p:cNvPr>
          <p:cNvPicPr>
            <a:picLocks noChangeAspect="1"/>
          </p:cNvPicPr>
          <p:nvPr/>
        </p:nvPicPr>
        <p:blipFill>
          <a:blip r:embed="rId3"/>
          <a:stretch>
            <a:fillRect/>
          </a:stretch>
        </p:blipFill>
        <p:spPr>
          <a:xfrm>
            <a:off x="2932372" y="2876466"/>
            <a:ext cx="6326448" cy="3678869"/>
          </a:xfrm>
          <a:prstGeom prst="rect">
            <a:avLst/>
          </a:prstGeom>
        </p:spPr>
      </p:pic>
    </p:spTree>
    <p:extLst>
      <p:ext uri="{BB962C8B-B14F-4D97-AF65-F5344CB8AC3E}">
        <p14:creationId xmlns:p14="http://schemas.microsoft.com/office/powerpoint/2010/main" val="2863488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p:txBody>
        </p:sp>
      </p:grpSp>
      <p:pic>
        <p:nvPicPr>
          <p:cNvPr id="4" name="Picture 3" descr="A house in between a building and another home">
            <a:extLst>
              <a:ext uri="{FF2B5EF4-FFF2-40B4-BE49-F238E27FC236}">
                <a16:creationId xmlns:a16="http://schemas.microsoft.com/office/drawing/2014/main" id="{11ED713A-A66D-424F-AF9C-5A616074A10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r="755" b="26052"/>
          <a:stretch/>
        </p:blipFill>
        <p:spPr>
          <a:xfrm>
            <a:off x="4226796" y="2852468"/>
            <a:ext cx="3738408" cy="3713708"/>
          </a:xfrm>
          <a:prstGeom prst="rect">
            <a:avLst/>
          </a:prstGeom>
        </p:spPr>
      </p:pic>
    </p:spTree>
    <p:extLst>
      <p:ext uri="{BB962C8B-B14F-4D97-AF65-F5344CB8AC3E}">
        <p14:creationId xmlns:p14="http://schemas.microsoft.com/office/powerpoint/2010/main" val="26278502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2683</TotalTime>
  <Words>1496</Words>
  <Application>Microsoft Office PowerPoint</Application>
  <PresentationFormat>Widescreen</PresentationFormat>
  <Paragraphs>449</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2023-08-09T15:40:01Z</dcterms:modified>
</cp:coreProperties>
</file>