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 id="2147483670" r:id="rId2"/>
  </p:sldMasterIdLst>
  <p:notesMasterIdLst>
    <p:notesMasterId r:id="rId48"/>
  </p:notesMasterIdLst>
  <p:sldIdLst>
    <p:sldId id="256" r:id="rId3"/>
    <p:sldId id="276" r:id="rId4"/>
    <p:sldId id="376" r:id="rId5"/>
    <p:sldId id="371" r:id="rId6"/>
    <p:sldId id="378" r:id="rId7"/>
    <p:sldId id="377" r:id="rId8"/>
    <p:sldId id="379" r:id="rId9"/>
    <p:sldId id="372" r:id="rId10"/>
    <p:sldId id="382" r:id="rId11"/>
    <p:sldId id="383" r:id="rId12"/>
    <p:sldId id="380" r:id="rId13"/>
    <p:sldId id="381" r:id="rId14"/>
    <p:sldId id="384" r:id="rId15"/>
    <p:sldId id="364" r:id="rId16"/>
    <p:sldId id="385" r:id="rId17"/>
    <p:sldId id="386" r:id="rId18"/>
    <p:sldId id="387" r:id="rId19"/>
    <p:sldId id="388" r:id="rId20"/>
    <p:sldId id="389" r:id="rId21"/>
    <p:sldId id="390" r:id="rId22"/>
    <p:sldId id="391" r:id="rId23"/>
    <p:sldId id="392" r:id="rId24"/>
    <p:sldId id="393" r:id="rId25"/>
    <p:sldId id="394" r:id="rId26"/>
    <p:sldId id="395" r:id="rId27"/>
    <p:sldId id="396" r:id="rId28"/>
    <p:sldId id="397" r:id="rId29"/>
    <p:sldId id="413" r:id="rId30"/>
    <p:sldId id="399" r:id="rId31"/>
    <p:sldId id="400" r:id="rId32"/>
    <p:sldId id="401" r:id="rId33"/>
    <p:sldId id="402" r:id="rId34"/>
    <p:sldId id="403" r:id="rId35"/>
    <p:sldId id="404" r:id="rId36"/>
    <p:sldId id="405" r:id="rId37"/>
    <p:sldId id="258" r:id="rId38"/>
    <p:sldId id="329" r:id="rId39"/>
    <p:sldId id="406" r:id="rId40"/>
    <p:sldId id="407" r:id="rId41"/>
    <p:sldId id="408" r:id="rId42"/>
    <p:sldId id="409" r:id="rId43"/>
    <p:sldId id="410" r:id="rId44"/>
    <p:sldId id="411" r:id="rId45"/>
    <p:sldId id="412" r:id="rId46"/>
    <p:sldId id="275" r:id="rId47"/>
  </p:sldIdLst>
  <p:sldSz cx="12192000" cy="6858000"/>
  <p:notesSz cx="6858000" cy="9144000"/>
  <p:embeddedFontLst>
    <p:embeddedFont>
      <p:font typeface="Calibri" panose="020F0502020204030204" pitchFamily="34" charset="0"/>
      <p:regular r:id="rId49"/>
      <p:bold r:id="rId50"/>
      <p:italic r:id="rId51"/>
      <p:boldItalic r:id="rId52"/>
    </p:embeddedFont>
    <p:embeddedFont>
      <p:font typeface="Calibri Light" panose="020F0302020204030204" pitchFamily="34" charset="0"/>
      <p:regular r:id="rId53"/>
      <p:italic r:id="rId54"/>
    </p:embeddedFont>
    <p:embeddedFont>
      <p:font typeface="Cambria Math" panose="02040503050406030204" pitchFamily="18" charset="0"/>
      <p:regular r:id="rId55"/>
    </p:embeddedFont>
    <p:embeddedFont>
      <p:font typeface="Century Gothic" panose="020B0502020202020204" pitchFamily="34" charset="0"/>
      <p:regular r:id="rId56"/>
      <p:bold r:id="rId57"/>
      <p:italic r:id="rId58"/>
      <p:boldItalic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343" autoAdjust="0"/>
  </p:normalViewPr>
  <p:slideViewPr>
    <p:cSldViewPr snapToGrid="0">
      <p:cViewPr varScale="1">
        <p:scale>
          <a:sx n="94" d="100"/>
          <a:sy n="94" d="100"/>
        </p:scale>
        <p:origin x="11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5.fntdata"/><Relationship Id="rId58" Type="http://schemas.openxmlformats.org/officeDocument/2006/relationships/font" Target="fonts/font10.fntdata"/><Relationship Id="rId5" Type="http://schemas.openxmlformats.org/officeDocument/2006/relationships/slide" Target="slides/slide3.xml"/><Relationship Id="rId61" Type="http://schemas.openxmlformats.org/officeDocument/2006/relationships/commentAuthors" Target="commentAuthor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1.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6.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4.fntdata"/><Relationship Id="rId60" Type="http://customschemas.google.com/relationships/presentationmetadata" Target="metadata"/><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a:t>
            </a:r>
            <a:r>
              <a:rPr lang="en-US" dirty="0" err="1"/>
              <a:t>debtclock</a:t>
            </a:r>
            <a:r>
              <a:rPr lang="en-US" dirty="0"/>
              <a:t>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2992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518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229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671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65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246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2279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7527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2175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086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6517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97657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tx">
  <p:cSld name="Title and Content">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30959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08310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36801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109416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80861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31609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40893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99894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91552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8/9/2023</a:t>
            </a:fld>
            <a:endParaRPr lang="en-US"/>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8/9/2023</a:t>
            </a:fld>
            <a:endParaRPr lang="en-US"/>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782798261"/>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752935"/>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Investment and the Trade Balance</a:t>
            </a:r>
            <a:endParaRPr lang="en-US" dirty="0"/>
          </a:p>
        </p:txBody>
      </p:sp>
      <p:cxnSp>
        <p:nvCxnSpPr>
          <p:cNvPr id="51" name="Google Shape;51;p1"/>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09514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3</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D8598651-B820-4EA4-88C9-4F666BA1C087}"/>
              </a:ext>
            </a:extLst>
          </p:cNvPr>
          <p:cNvGrpSpPr/>
          <p:nvPr/>
        </p:nvGrpSpPr>
        <p:grpSpPr>
          <a:xfrm>
            <a:off x="2061710" y="1409326"/>
            <a:ext cx="8063521" cy="994870"/>
            <a:chOff x="537702" y="1736761"/>
            <a:chExt cx="8063521"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537702" y="174006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a:extLst>
              <a:ext uri="{FF2B5EF4-FFF2-40B4-BE49-F238E27FC236}">
                <a16:creationId xmlns:a16="http://schemas.microsoft.com/office/drawing/2014/main" id="{F8558284-8911-4C35-A462-05309B14B9FC}"/>
              </a:ext>
            </a:extLst>
          </p:cNvPr>
          <p:cNvGrpSpPr/>
          <p:nvPr/>
        </p:nvGrpSpPr>
        <p:grpSpPr>
          <a:xfrm>
            <a:off x="2061710" y="2537439"/>
            <a:ext cx="8063526" cy="1047325"/>
            <a:chOff x="537697" y="1736761"/>
            <a:chExt cx="8063526"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537697" y="17616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676561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4</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284257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33832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sty m:val="p"/>
                        </m:rPr>
                        <a:rPr lang="en-US" sz="2000" i="0">
                          <a:solidFill>
                            <a:srgbClr val="FFFFFF"/>
                          </a:solidFill>
                          <a:latin typeface="Cambria Math" panose="02040503050406030204" pitchFamily="18" charset="0"/>
                        </a:rPr>
                        <m:t>S</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0">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4"/>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4256612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and the Trade Balance</a:t>
            </a:r>
            <a:endParaRPr lang="en-US" dirty="0"/>
          </a:p>
        </p:txBody>
      </p:sp>
      <p:cxnSp>
        <p:nvCxnSpPr>
          <p:cNvPr id="51" name="Google Shape;51;p1"/>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Budget Deficit and Trade Deficit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394783"/>
            <a:ext cx="8058467" cy="111531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787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344"/>
            <a:ext cx="8058357" cy="983434"/>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12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5272"/>
            <a:ext cx="8058399" cy="1115568"/>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77457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98408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95399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Twin Deficits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429"/>
            <a:ext cx="8058467" cy="1113705"/>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427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1"/>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070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33216"/>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737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056717"/>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7338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2163239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Exchange Rates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Tree>
    <p:extLst>
      <p:ext uri="{BB962C8B-B14F-4D97-AF65-F5344CB8AC3E}">
        <p14:creationId xmlns:p14="http://schemas.microsoft.com/office/powerpoint/2010/main" val="248250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demand for domestic financial capital</a:t>
            </a:r>
            <a:endParaRPr lang="en-US" sz="1600" dirty="0">
              <a:solidFill>
                <a:schemeClr val="bg1"/>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domestic interest rate</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Appreciate the value of the dollar</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Create a larger trade deficit (or a reduced trade surplus)</a:t>
            </a:r>
          </a:p>
        </p:txBody>
      </p:sp>
      <p:grpSp>
        <p:nvGrpSpPr>
          <p:cNvPr id="28" name="Google Shape;154;p18">
            <a:extLst>
              <a:ext uri="{FF2B5EF4-FFF2-40B4-BE49-F238E27FC236}">
                <a16:creationId xmlns:a16="http://schemas.microsoft.com/office/drawing/2014/main" id="{96A89A1D-1FBB-45BE-8983-95187ECF7E5F}"/>
              </a:ext>
            </a:extLst>
          </p:cNvPr>
          <p:cNvGrpSpPr/>
          <p:nvPr/>
        </p:nvGrpSpPr>
        <p:grpSpPr>
          <a:xfrm>
            <a:off x="2066769" y="5514033"/>
            <a:ext cx="8058462" cy="994870"/>
            <a:chOff x="542761" y="1736761"/>
            <a:chExt cx="8058462"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Tree>
    <p:extLst>
      <p:ext uri="{BB962C8B-B14F-4D97-AF65-F5344CB8AC3E}">
        <p14:creationId xmlns:p14="http://schemas.microsoft.com/office/powerpoint/2010/main" val="4096332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From Budget Deficit to Economic Crisis: Turkey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84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1583"/>
            <a:ext cx="8058357" cy="987551"/>
            <a:chOff x="542866" y="1736761"/>
            <a:chExt cx="8058357"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1000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782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99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873834"/>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2748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750568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876824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Addressing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11556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63533"/>
              <a:ext cx="8058299"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5"/>
              <a:ext cx="795353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60229"/>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29270"/>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5054712"/>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7722"/>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930642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Private Saving</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Reaction to Government Budget Changes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6628"/>
            <a:ext cx="8058467" cy="110107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90535"/>
              <a:ext cx="792354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66542"/>
            <a:ext cx="8058385" cy="987552"/>
            <a:chOff x="542838" y="1736761"/>
            <a:chExt cx="8058385"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4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147084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87552"/>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8727"/>
              <a:ext cx="795272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077"/>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8798"/>
              <a:ext cx="795272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7100"/>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8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1783"/>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4182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cs typeface="Arial"/>
                  <a:sym typeface="Century Gothic"/>
                </a:rPr>
                <a:t>Ricardian Equivalence</a:t>
              </a:r>
              <a:endParaRPr kumimoji="0" lang="en-US" sz="3200"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kumimoji="0" lang="en-US" sz="2000" b="1"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pic>
        <p:nvPicPr>
          <p:cNvPr id="3" name="Picture 2" descr="A line graph that shows U.S. government budget deficits and surpluses and private saving over time.">
            <a:extLst>
              <a:ext uri="{FF2B5EF4-FFF2-40B4-BE49-F238E27FC236}">
                <a16:creationId xmlns:a16="http://schemas.microsoft.com/office/drawing/2014/main" id="{0573E233-011E-86F5-1417-DE88BA68D471}"/>
              </a:ext>
            </a:extLst>
          </p:cNvPr>
          <p:cNvPicPr>
            <a:picLocks noChangeAspect="1"/>
          </p:cNvPicPr>
          <p:nvPr/>
        </p:nvPicPr>
        <p:blipFill>
          <a:blip r:embed="rId3"/>
          <a:stretch>
            <a:fillRect/>
          </a:stretch>
        </p:blipFill>
        <p:spPr>
          <a:xfrm>
            <a:off x="2306931" y="1271131"/>
            <a:ext cx="7282674" cy="4107666"/>
          </a:xfrm>
          <a:prstGeom prst="rect">
            <a:avLst/>
          </a:prstGeom>
        </p:spPr>
      </p:pic>
    </p:spTree>
    <p:extLst>
      <p:ext uri="{BB962C8B-B14F-4D97-AF65-F5344CB8AC3E}">
        <p14:creationId xmlns:p14="http://schemas.microsoft.com/office/powerpoint/2010/main" val="253720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115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6574"/>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764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3791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90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601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5123" y="24303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Sources of Government Funds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05604" y="4166431"/>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24361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0" y="180126"/>
            <a:ext cx="9144002" cy="6441070"/>
            <a:chOff x="-2" y="354690"/>
            <a:chExt cx="9144002" cy="6441070"/>
          </a:xfrm>
        </p:grpSpPr>
        <p:sp>
          <p:nvSpPr>
            <p:cNvPr id="26" name="TextBox 25"/>
            <p:cNvSpPr txBox="1"/>
            <p:nvPr/>
          </p:nvSpPr>
          <p:spPr>
            <a:xfrm>
              <a:off x="-2" y="354690"/>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3892070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Investment, and Economic Growth</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2677"/>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0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3854"/>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7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993800"/>
            <a:ext cx="8058357" cy="1129070"/>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863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Crowding Out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916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7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376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00582"/>
            <a:ext cx="8058385" cy="1235589"/>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908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Interest Rate Connection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9779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57679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National Saving and Investment Identity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12811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042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784421"/>
            <a:ext cx="8058472" cy="901846"/>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2761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350890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Human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262095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How Fiscal Policy Can Improve Technology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1390917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233647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643344"/>
            <a:ext cx="8058300" cy="1047325"/>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38239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124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23" name="Google Shape;157;p18">
            <a:extLst>
              <a:ext uri="{FF2B5EF4-FFF2-40B4-BE49-F238E27FC236}">
                <a16:creationId xmlns:a16="http://schemas.microsoft.com/office/drawing/2014/main" id="{A363284D-EEB1-4E37-8636-B0E11125647A}"/>
              </a:ext>
            </a:extLst>
          </p:cNvPr>
          <p:cNvGrpSpPr/>
          <p:nvPr/>
        </p:nvGrpSpPr>
        <p:grpSpPr>
          <a:xfrm>
            <a:off x="2066764" y="5056812"/>
            <a:ext cx="8058384" cy="1047325"/>
            <a:chOff x="542839" y="1736761"/>
            <a:chExt cx="8058384"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542839" y="1757001"/>
              <a:ext cx="80583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2100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1</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150987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F9733BB2-B16E-478A-BE2C-A6521495B392}"/>
              </a:ext>
            </a:extLst>
          </p:cNvPr>
          <p:cNvGrpSpPr/>
          <p:nvPr/>
        </p:nvGrpSpPr>
        <p:grpSpPr>
          <a:xfrm>
            <a:off x="2066764" y="1515231"/>
            <a:ext cx="8058467" cy="994870"/>
            <a:chOff x="542756" y="1736761"/>
            <a:chExt cx="8058467"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542756" y="185435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a:extLst>
              <a:ext uri="{FF2B5EF4-FFF2-40B4-BE49-F238E27FC236}">
                <a16:creationId xmlns:a16="http://schemas.microsoft.com/office/drawing/2014/main" id="{99A3D883-E8C9-4006-BF3C-BBC4997B4CEE}"/>
              </a:ext>
            </a:extLst>
          </p:cNvPr>
          <p:cNvGrpSpPr/>
          <p:nvPr/>
        </p:nvGrpSpPr>
        <p:grpSpPr>
          <a:xfrm>
            <a:off x="2066764" y="2643344"/>
            <a:ext cx="8058472" cy="1047325"/>
            <a:chOff x="542751" y="1736761"/>
            <a:chExt cx="8058472"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138897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Offsetting Changes in the Identity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cxnSp>
        <p:nvCxnSpPr>
          <p:cNvPr id="53" name="Straight Arrow Connector 52">
            <a:extLst>
              <a:ext uri="{FF2B5EF4-FFF2-40B4-BE49-F238E27FC236}">
                <a16:creationId xmlns:a16="http://schemas.microsoft.com/office/drawing/2014/main" id="{02B528D7-F1CC-446D-9C30-CD86B6BA4087}"/>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36651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1823</TotalTime>
  <Words>6736</Words>
  <Application>Microsoft Office PowerPoint</Application>
  <PresentationFormat>Widescreen</PresentationFormat>
  <Paragraphs>417</Paragraphs>
  <Slides>45</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45</vt:i4>
      </vt:variant>
    </vt:vector>
  </HeadingPairs>
  <TitlesOfParts>
    <vt:vector size="53" baseType="lpstr">
      <vt:lpstr>Calibri</vt:lpstr>
      <vt:lpstr>Arial</vt:lpstr>
      <vt:lpstr>Century Gothic</vt:lpstr>
      <vt:lpstr>Cambria Math</vt:lpstr>
      <vt:lpstr>Calibri Light</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79</cp:revision>
  <dcterms:modified xsi:type="dcterms:W3CDTF">2023-08-09T19:48:29Z</dcterms:modified>
</cp:coreProperties>
</file>