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7"/>
  </p:notesMasterIdLst>
  <p:sldIdLst>
    <p:sldId id="256" r:id="rId2"/>
    <p:sldId id="276" r:id="rId3"/>
    <p:sldId id="376" r:id="rId4"/>
    <p:sldId id="371" r:id="rId5"/>
    <p:sldId id="378" r:id="rId6"/>
    <p:sldId id="377" r:id="rId7"/>
    <p:sldId id="379" r:id="rId8"/>
    <p:sldId id="372" r:id="rId9"/>
    <p:sldId id="382" r:id="rId10"/>
    <p:sldId id="383" r:id="rId11"/>
    <p:sldId id="380" r:id="rId12"/>
    <p:sldId id="381" r:id="rId13"/>
    <p:sldId id="384" r:id="rId14"/>
    <p:sldId id="364" r:id="rId15"/>
    <p:sldId id="27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43" autoAdjust="0"/>
  </p:normalViewPr>
  <p:slideViewPr>
    <p:cSldViewPr snapToGrid="0">
      <p:cViewPr varScale="1">
        <p:scale>
          <a:sx n="94" d="100"/>
          <a:sy n="94" d="100"/>
        </p:scale>
        <p:origin x="11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4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saving</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surplus</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investment</m:t>
                    </m:r>
                  </m:oMath>
                </a14:m>
                <a:r>
                  <a:rPr lang="en-US" sz="1200" dirty="0">
                    <a:solidFill>
                      <a:srgbClr val="FFFFFF"/>
                    </a:solidFill>
                    <a:cs typeface="Calibri" panose="020F0502020204030204" pitchFamily="34" charset="0"/>
                  </a:rPr>
                  <a:t> </a:t>
                </a:r>
                <a:endParaRPr lang="en-US" sz="1200" i="0" dirty="0">
                  <a:solidFill>
                    <a:srgbClr val="FFFFFF"/>
                  </a:solidFill>
                  <a:latin typeface="Calibri" panose="020F0502020204030204" pitchFamily="34" charset="0"/>
                  <a:cs typeface="Calibri" panose="020F0502020204030204" pitchFamily="34" charset="0"/>
                </a:endParaRP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oMath>
                  </m:oMathPara>
                </a14:m>
                <a:endParaRPr lang="en-US" dirty="0"/>
              </a:p>
              <a:p>
                <a:pPr marL="0" indent="0"/>
                <a:endParaRPr lang="en-US" dirty="0"/>
              </a:p>
            </p:txBody>
          </p:sp>
        </mc:Choice>
        <mc:Fallback xmlns="">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libri" panose="020F0502020204030204" pitchFamily="34"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"private saving + trade deficit = private investment</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 budget surplus</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I</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endParaRPr lang="en-US" dirty="0"/>
              </a:p>
            </p:txBody>
          </p:sp>
        </mc:Fallback>
      </mc:AlternateContent>
    </p:spTree>
    <p:extLst>
      <p:ext uri="{BB962C8B-B14F-4D97-AF65-F5344CB8AC3E}">
        <p14:creationId xmlns:p14="http://schemas.microsoft.com/office/powerpoint/2010/main" val="191590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oMath>
                </a14:m>
                <a:r>
                  <a:rPr lang="en-US" sz="1200" dirty="0">
                    <a:solidFill>
                      <a:srgbClr val="FFFFFF"/>
                    </a:solidFill>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surplus</m:t>
                    </m:r>
                  </m:oMath>
                </a14:m>
                <a:r>
                  <a:rPr lang="en-US" dirty="0"/>
                  <a:t> </a:t>
                </a: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X</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M</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a:solidFill>
                      <a:srgbClr val="FFFFFF"/>
                    </a:solidFill>
                    <a:latin typeface="Cambria Math" panose="02040503050406030204" pitchFamily="18" charset="0"/>
                    <a:cs typeface="Calibri" panose="020F0502020204030204" pitchFamily="34" charset="0"/>
                  </a:rPr>
                  <a:t>"private saving = private investment + budget deficit + </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"trade surplus</a:t>
                </a:r>
                <a:r>
                  <a:rPr lang="en-US" sz="1200" i="0">
                    <a:solidFill>
                      <a:srgbClr val="FFFFFF"/>
                    </a:solidFill>
                    <a:latin typeface="Calibri" panose="020F0502020204030204" pitchFamily="34" charset="0"/>
                    <a:cs typeface="Calibri" panose="020F0502020204030204" pitchFamily="34" charset="0"/>
                  </a:rPr>
                  <a:t>"</a:t>
                </a:r>
                <a:r>
                  <a:rPr lang="en-US" dirty="0"/>
                  <a:t> </a:t>
                </a:r>
              </a:p>
              <a:p>
                <a:pPr marL="0" indent="0" algn="ctr"/>
                <a:r>
                  <a:rPr lang="en-US" sz="1200" i="0">
                    <a:solidFill>
                      <a:srgbClr val="FFFFFF"/>
                    </a:solidFill>
                    <a:latin typeface="Cambria Math" panose="02040503050406030204" pitchFamily="18" charset="0"/>
                    <a:cs typeface="Calibri" panose="020F0502020204030204" pitchFamily="34" charset="0"/>
                  </a:rPr>
                  <a:t>"S = I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G−T"</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X−M"</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100269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Visit the website hawkes.biz/</a:t>
            </a:r>
            <a:r>
              <a:rPr lang="en-US" dirty="0" err="1"/>
              <a:t>debtclock</a:t>
            </a:r>
            <a:r>
              <a:rPr lang="en-US" dirty="0"/>
              <a:t> and review the current U.S. budget deficit. Now that you know the current budget deficit in the U.S., does it affect how much you are willing to spend? Does it make you want to save more or less?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7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government spends more than it collects in taxes, it runs a budget deficit. Following a deficit, the government may need to borrow, which can lead to the following problems: decreased economic growth, trade imbalances, financial crises, high inflation, large inflows of financial capital from abroad, plummeting exchange rates, or strains on banking and financial systems.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governments are borrowers in financial markets, there are three possible sources for the funds: households might save more, private firms might borrow less, and increased investment from abroad.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27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national saving and investment identity provides a framework for showing the relationships between the sources of demand and supply in financial capital markets. The quantity of financial capital supplied in the market must equal the quantity of financial capital demanded.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U.S. economy has two main sources of saving: private saving from inside the U.S. economy and public saving if tax revenues are greater than government spending. "total saving = private saving "(S)" + public saving "("T−G")</a:t>
            </a:r>
          </a:p>
          <a:p>
            <a:pPr marL="0" lvl="0" indent="0" algn="l" rtl="0">
              <a:spcBef>
                <a:spcPts val="0"/>
              </a:spcBef>
              <a:spcAft>
                <a:spcPts val="0"/>
              </a:spcAft>
              <a:buNone/>
            </a:pPr>
            <a:r>
              <a:rPr lang="en-US" dirty="0"/>
              <a:t>Two sources of supply of financial capital: savings by individuals and firms (S) and the inflow from foreign investors (M−X) Two sources of demand for financial capital: private-sector investment (I) and government borrowing, which occurs when government spending (G) is higher than taxes collected (T)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7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trade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oMath>
                  </m:oMathPara>
                </a14:m>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S</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e>
                    </m:d>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e>
                    </m:d>
                    <m:r>
                      <a:rPr lang="en-US" sz="1200" b="0" i="1" smtClean="0">
                        <a:solidFill>
                          <a:srgbClr val="FFFFFF"/>
                        </a:solidFill>
                        <a:latin typeface="Cambria Math" panose="02040503050406030204" pitchFamily="18" charset="0"/>
                        <a:cs typeface="Calibri" panose="020F0502020204030204" pitchFamily="34" charset="0"/>
                      </a:rPr>
                      <m:t> </m:t>
                    </m:r>
                  </m:oMath>
                </a14:m>
                <a:endParaRPr lang="en-US" dirty="0"/>
              </a:p>
            </p:txBody>
          </p:sp>
        </mc:Choice>
        <mc:Fallback xmlns="">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"private</a:t>
                </a:r>
                <a:r>
                  <a:rPr lang="en-US" sz="1200" b="0" i="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saving + trade deficit = private investment + budget deficit</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 + " ("</a:t>
                </a:r>
                <a:r>
                  <a:rPr lang="en-US" sz="1200" i="0">
                    <a:solidFill>
                      <a:srgbClr val="FFFFFF"/>
                    </a:solidFill>
                    <a:latin typeface="Calibri" panose="020F0502020204030204" pitchFamily="34" charset="0"/>
                    <a:cs typeface="Calibri" panose="020F0502020204030204" pitchFamily="34" charset="0"/>
                  </a:rPr>
                  <a:t>M−X</a:t>
                </a:r>
                <a:r>
                  <a:rPr lang="en-US" sz="1200" i="0">
                    <a:solidFill>
                      <a:srgbClr val="FFFFFF"/>
                    </a:solidFill>
                    <a:latin typeface="Cambria Math" panose="02040503050406030204" pitchFamily="18" charset="0"/>
                    <a:cs typeface="Calibri" panose="020F0502020204030204" pitchFamily="34" charset="0"/>
                  </a:rPr>
                  <a:t>" )" = I + " ("</a:t>
                </a:r>
                <a:r>
                  <a:rPr lang="en-US" sz="1200" i="0">
                    <a:solidFill>
                      <a:srgbClr val="FFFFFF"/>
                    </a:solidFill>
                    <a:latin typeface="Calibri" panose="020F0502020204030204" pitchFamily="34" charset="0"/>
                    <a:cs typeface="Calibri" panose="020F0502020204030204" pitchFamily="34" charset="0"/>
                  </a:rPr>
                  <a:t>G−T</a:t>
                </a:r>
                <a:r>
                  <a:rPr lang="en-US" sz="1200" i="0">
                    <a:solidFill>
                      <a:srgbClr val="FFFFFF"/>
                    </a:solidFill>
                    <a:latin typeface="Cambria Math" panose="02040503050406030204" pitchFamily="18" charset="0"/>
                    <a:cs typeface="Calibri" panose="020F0502020204030204" pitchFamily="34" charset="0"/>
                  </a:rPr>
                  <a:t>" )</a:t>
                </a:r>
                <a:r>
                  <a:rPr lang="en-US" sz="1200" b="0" i="0">
                    <a:solidFill>
                      <a:srgbClr val="FFFFFF"/>
                    </a:solidFill>
                    <a:latin typeface="Cambria Math" panose="02040503050406030204" pitchFamily="18" charset="0"/>
                    <a:cs typeface="Calibri" panose="020F0502020204030204" pitchFamily="34" charset="0"/>
                  </a:rPr>
                  <a:t>  </a:t>
                </a:r>
                <a:endParaRPr lang="en-US" dirty="0"/>
              </a:p>
            </p:txBody>
          </p:sp>
        </mc:Fallback>
      </mc:AlternateContent>
    </p:spTree>
    <p:extLst>
      <p:ext uri="{BB962C8B-B14F-4D97-AF65-F5344CB8AC3E}">
        <p14:creationId xmlns:p14="http://schemas.microsoft.com/office/powerpoint/2010/main" val="91573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public</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oMath>
                </a14:m>
                <a:r>
                  <a:rPr lang="en-US" sz="1200" i="0" dirty="0">
                    <a:solidFill>
                      <a:srgbClr val="FFFFFF"/>
                    </a:solidFill>
                    <a:latin typeface="Calibri" panose="020F0502020204030204" pitchFamily="34" charset="0"/>
                    <a:cs typeface="Calibri" panose="020F0502020204030204" pitchFamily="34" charset="0"/>
                  </a:rPr>
                  <a:t> + trade deficit</a:t>
                </a:r>
              </a:p>
              <a:p>
                <a:pPr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algn="ctr"/>
                <a:r>
                  <a:rPr lang="en-US" sz="1200" i="0">
                    <a:solidFill>
                      <a:srgbClr val="FFFFFF"/>
                    </a:solidFill>
                    <a:latin typeface="Cambria Math" panose="02040503050406030204" pitchFamily="18" charset="0"/>
                    <a:cs typeface="Calibri" panose="020F0502020204030204" pitchFamily="34" charset="0"/>
                  </a:rPr>
                  <a:t>"private investment = private saving + public saving</a:t>
                </a:r>
                <a:r>
                  <a:rPr lang="en-US" sz="1200" i="0">
                    <a:solidFill>
                      <a:srgbClr val="FFFFFF"/>
                    </a:solidFill>
                    <a:latin typeface="Calibri" panose="020F0502020204030204" pitchFamily="34" charset="0"/>
                    <a:cs typeface="Calibri" panose="020F0502020204030204" pitchFamily="34" charset="0"/>
                  </a:rPr>
                  <a:t>"</a:t>
                </a:r>
                <a:r>
                  <a:rPr lang="en-US" sz="1200" i="0" dirty="0">
                    <a:solidFill>
                      <a:srgbClr val="FFFFFF"/>
                    </a:solidFill>
                    <a:latin typeface="Calibri" panose="020F0502020204030204" pitchFamily="34" charset="0"/>
                    <a:cs typeface="Calibri" panose="020F0502020204030204" pitchFamily="34" charset="0"/>
                  </a:rPr>
                  <a:t> + trade deficit</a:t>
                </a:r>
              </a:p>
              <a:p>
                <a:pPr algn="ctr"/>
                <a:r>
                  <a:rPr lang="en-US" sz="1200" i="0">
                    <a:solidFill>
                      <a:srgbClr val="FFFFFF"/>
                    </a:solidFill>
                    <a:latin typeface="Cambria Math" panose="02040503050406030204" pitchFamily="18" charset="0"/>
                    <a:cs typeface="Calibri" panose="020F0502020204030204" pitchFamily="34" charset="0"/>
                  </a:rPr>
                  <a:t>"I = 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30385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lgn="l"/>
            <a:r>
              <a:rPr lang="en-US" b="0" i="0" dirty="0">
                <a:solidFill>
                  <a:srgbClr val="4D4D4D"/>
                </a:solidFill>
                <a:effectLst/>
                <a:latin typeface="Times New Roman" panose="02020603050405020304" pitchFamily="18" charset="0"/>
              </a:rPr>
              <a:t>If the budget deficit rises (or the budget surplus falls), domestic private investment falls, private savings rise, and/or the trade deficit rises (or the trade surplus falls). On the other hand, if the budget deficit falls (or the budget surplus rises), domestic private investment rises, private savings fall, and/or the trade deficit falls (or the trade surplus rises).</a:t>
            </a:r>
          </a:p>
          <a:p>
            <a:pPr marL="0" indent="0"/>
            <a:br>
              <a:rPr lang="en-US" dirty="0"/>
            </a:b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8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60BE-12A9-4755-926E-B18D378B8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1B44DB-68D2-4670-90B2-F3439CAD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8D974-EAE1-4698-BBD9-2A3592E4CD02}"/>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130B7AFE-826C-47E4-A9C5-5547451D4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21872-7A34-49D1-85D6-EF70937F2F6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95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867A-3204-445C-A755-44192013A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68CFD-B279-4C6C-907B-1DF22D089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2A528-EB2E-455F-A07B-6A3496009042}"/>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51E36C79-0AEA-46D5-A50E-4B4E6F2A0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FB144-51D4-4E0B-ACB4-BC8D282B2E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794758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3542D-FD46-4DE6-BA56-AF5A12EC0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F22EB-978A-4019-AC78-F878CF9BA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C3037-8037-43A1-8955-88C6F4D082E0}"/>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8D8B467D-A073-430D-8BD3-C19E4F07D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567B-162B-4C6E-972F-21C7C436E7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92234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0E03-B20F-4C5B-9DEF-541E167D4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D4C66-C64E-4195-B1F5-3AAA1D7DC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AEC41-E91F-4A1B-8014-DEDB82DA775E}"/>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BCCFB145-1317-484D-82AF-D6B439A04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C3CC4-2EA2-4ADF-BA3B-66C01082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989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5729-140F-4985-BBD9-47BB7821D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E95426-A819-4788-8C8F-ABBDFB4B9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A44A4-F506-4949-8472-F04073FFBC2D}"/>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73D19A6F-4BED-4D0C-ABE5-D4A610410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CA2BB-2EAB-4FD1-A827-F3AA696196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19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8F68-2A2D-4356-961D-CC88BF3C5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45A8D-CE16-4C2E-8017-98C47F975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0C0B3-EB94-4014-8A65-65417025D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EFA66-0584-403A-9740-46B0F95294A4}"/>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6" name="Footer Placeholder 5">
            <a:extLst>
              <a:ext uri="{FF2B5EF4-FFF2-40B4-BE49-F238E27FC236}">
                <a16:creationId xmlns:a16="http://schemas.microsoft.com/office/drawing/2014/main" id="{0D3419B9-5719-40C5-88E0-9436E53E4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46A3E-866C-4B67-9C13-167FC9079C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547936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81BE-B21B-4894-9822-BADC23798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76589-4368-459B-8379-3229FCC47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FC029-2FB9-49C8-BB6C-D7C899F87B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FD388-2446-4E3F-8B16-8D4351EBF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0E02D-28A0-4EC3-B8C1-19123A986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DA50B-1E13-4926-86F1-538682C41D98}"/>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8" name="Footer Placeholder 7">
            <a:extLst>
              <a:ext uri="{FF2B5EF4-FFF2-40B4-BE49-F238E27FC236}">
                <a16:creationId xmlns:a16="http://schemas.microsoft.com/office/drawing/2014/main" id="{DAC7444E-1D31-4A04-A953-14A088787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FB342-807C-4B75-AD1D-31B0DFA7BE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168864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35A2-59CB-42C6-BB5F-E086FC5DA6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BEBE0-2788-48FD-B281-6EF46E672420}"/>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4" name="Footer Placeholder 3">
            <a:extLst>
              <a:ext uri="{FF2B5EF4-FFF2-40B4-BE49-F238E27FC236}">
                <a16:creationId xmlns:a16="http://schemas.microsoft.com/office/drawing/2014/main" id="{D9E1454A-FD8E-4F56-B814-D12441385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B48AB2-2E85-4F22-A531-C4FCD9DF42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160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22B6F-2A5E-480E-AC5F-25507808F47B}"/>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3" name="Footer Placeholder 2">
            <a:extLst>
              <a:ext uri="{FF2B5EF4-FFF2-40B4-BE49-F238E27FC236}">
                <a16:creationId xmlns:a16="http://schemas.microsoft.com/office/drawing/2014/main" id="{39855ED2-A24B-4A43-A2F2-4F18AE61A3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3F043-F749-4B36-8529-4FDF27D059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932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81DA-FB17-4AB7-965F-7DAE7157B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B9FFCA-E097-4537-9969-DE94CC418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2853D-BBBB-4A9E-AB00-4E264CD5A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9A1BE-E432-42D9-BF2E-B49E2688C6DB}"/>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6" name="Footer Placeholder 5">
            <a:extLst>
              <a:ext uri="{FF2B5EF4-FFF2-40B4-BE49-F238E27FC236}">
                <a16:creationId xmlns:a16="http://schemas.microsoft.com/office/drawing/2014/main" id="{428E443A-9BAB-4C3E-BAFC-155BC5F20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8BA75-A6C2-4658-80BF-A9E5EC0618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261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521-9BE0-44F4-91A2-C392D0E75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EB842-CE12-4CD0-9699-7FE6D72CB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50B636-134E-4BAE-AFA0-633457D04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5AD3F-67C1-4C19-9D83-649C947AE138}"/>
              </a:ext>
            </a:extLst>
          </p:cNvPr>
          <p:cNvSpPr>
            <a:spLocks noGrp="1"/>
          </p:cNvSpPr>
          <p:nvPr>
            <p:ph type="dt" sz="half" idx="10"/>
          </p:nvPr>
        </p:nvSpPr>
        <p:spPr/>
        <p:txBody>
          <a:bodyPr/>
          <a:lstStyle/>
          <a:p>
            <a:fld id="{0151A592-5337-4D09-86E2-2775E9607F08}" type="datetimeFigureOut">
              <a:rPr lang="en-US" smtClean="0"/>
              <a:t>8/9/2023</a:t>
            </a:fld>
            <a:endParaRPr lang="en-US"/>
          </a:p>
        </p:txBody>
      </p:sp>
      <p:sp>
        <p:nvSpPr>
          <p:cNvPr id="6" name="Footer Placeholder 5">
            <a:extLst>
              <a:ext uri="{FF2B5EF4-FFF2-40B4-BE49-F238E27FC236}">
                <a16:creationId xmlns:a16="http://schemas.microsoft.com/office/drawing/2014/main" id="{D3A4C04E-4983-44F9-8637-634E29E4F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84C3E-3E38-4F76-B62D-6861906E820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00738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23553-26A4-40B8-8344-64C03ED18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6FE87-D009-44F2-918E-676FDB335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06880-9D9E-4182-B77D-53C4F2EE5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A592-5337-4D09-86E2-2775E9607F08}" type="datetimeFigureOut">
              <a:rPr lang="en-US" smtClean="0"/>
              <a:t>8/9/2023</a:t>
            </a:fld>
            <a:endParaRPr lang="en-US"/>
          </a:p>
        </p:txBody>
      </p:sp>
      <p:sp>
        <p:nvSpPr>
          <p:cNvPr id="5" name="Footer Placeholder 4">
            <a:extLst>
              <a:ext uri="{FF2B5EF4-FFF2-40B4-BE49-F238E27FC236}">
                <a16:creationId xmlns:a16="http://schemas.microsoft.com/office/drawing/2014/main" id="{D1C58EE7-A5FE-4C8F-B89C-647C67C82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8BD66-826B-46E1-8EC5-E263D694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41240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1752935"/>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Government Borrowing Affects Investment and the Trade Balance</a:t>
            </a:r>
            <a:endParaRPr lang="en-US" dirty="0"/>
          </a:p>
        </p:txBody>
      </p:sp>
      <p:cxnSp>
        <p:nvCxnSpPr>
          <p:cNvPr id="51" name="Google Shape;51;p1"/>
          <p:cNvCxnSpPr/>
          <p:nvPr/>
        </p:nvCxnSpPr>
        <p:spPr>
          <a:xfrm>
            <a:off x="3130060" y="560645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2952177" y="1638348"/>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1024759" y="1278748"/>
            <a:ext cx="10058399" cy="541702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Using Equation 2: I = S + (T-G) + (M-X)</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$3,800 = $3,750 - $300 + (M-X)</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Solving for (M-X), the trade deficit or capital inflow is:</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(M-X) = $3,800 - $3,750 + $300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 $350 billion</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If the deficit is $500 billion, private savings is $3,750 billion, and the trade deficit is $350 billion, investment is: I = $3,750 - $500 + $350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 = $3,600</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The $200 billion increase in the deficit causes investment to decrease by $200 billion.</a:t>
              </a:r>
            </a:p>
          </p:txBody>
        </p:sp>
      </p:grpSp>
    </p:spTree>
    <p:extLst>
      <p:ext uri="{BB962C8B-B14F-4D97-AF65-F5344CB8AC3E}">
        <p14:creationId xmlns:p14="http://schemas.microsoft.com/office/powerpoint/2010/main" val="109514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746839" y="3803726"/>
            <a:ext cx="8698321" cy="279371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2" y="1222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3</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1826737" y="3940653"/>
            <a:ext cx="8538524" cy="506136"/>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the government is acting as a saver rather than a borrower and supplying rather than demanding financial capital,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61710" y="4872312"/>
                <a:ext cx="8172736" cy="11445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budget</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surplus</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oMath>
                </a14:m>
                <a:endParaRPr lang="en-US" sz="2000" i="0" dirty="0">
                  <a:solidFill>
                    <a:srgbClr val="FFFFFF"/>
                  </a:solidFill>
                  <a:latin typeface="Calibri" panose="020F0502020204030204" pitchFamily="34" charset="0"/>
                  <a:cs typeface="Calibri" panose="020F0502020204030204" pitchFamily="34" charset="0"/>
                </a:endParaRPr>
              </a:p>
              <a:p>
                <a:endParaRPr lang="en-US" sz="2000" i="0" dirty="0">
                  <a:solidFill>
                    <a:srgbClr val="FFFFFF"/>
                  </a:solidFill>
                  <a:latin typeface="Calibri" panose="020F0502020204030204" pitchFamily="34" charset="0"/>
                  <a:cs typeface="Calibri" panose="020F0502020204030204" pitchFamily="34" charset="0"/>
                </a:endParaRPr>
              </a:p>
              <a:p>
                <a:r>
                  <a:rPr lang="en-US" sz="2000" dirty="0">
                    <a:solidFill>
                      <a:srgbClr val="FFFFFF"/>
                    </a:solidFill>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oMath>
                </a14:m>
                <a:endParaRPr lang="en-US" sz="2000" i="1"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61710" y="4872312"/>
                <a:ext cx="8172736" cy="1144588"/>
              </a:xfrm>
              <a:prstGeom prst="rect">
                <a:avLst/>
              </a:prstGeom>
              <a:blipFill>
                <a:blip r:embed="rId3"/>
                <a:stretch>
                  <a:fillRect l="-224" b="-46809"/>
                </a:stretch>
              </a:blipFill>
            </p:spPr>
            <p:txBody>
              <a:bodyPr/>
              <a:lstStyle/>
              <a:p>
                <a:r>
                  <a:rPr lang="en-US">
                    <a:noFill/>
                  </a:rPr>
                  <a:t> </a:t>
                </a:r>
              </a:p>
            </p:txBody>
          </p:sp>
        </mc:Fallback>
      </mc:AlternateContent>
      <p:grpSp>
        <p:nvGrpSpPr>
          <p:cNvPr id="9" name="Google Shape;154;p18">
            <a:extLst>
              <a:ext uri="{FF2B5EF4-FFF2-40B4-BE49-F238E27FC236}">
                <a16:creationId xmlns:a16="http://schemas.microsoft.com/office/drawing/2014/main" id="{D8598651-B820-4EA4-88C9-4F666BA1C087}"/>
              </a:ext>
            </a:extLst>
          </p:cNvPr>
          <p:cNvGrpSpPr/>
          <p:nvPr/>
        </p:nvGrpSpPr>
        <p:grpSpPr>
          <a:xfrm>
            <a:off x="2061710" y="1409326"/>
            <a:ext cx="8063521" cy="994870"/>
            <a:chOff x="537702" y="1736761"/>
            <a:chExt cx="8063521" cy="807000"/>
          </a:xfrm>
        </p:grpSpPr>
        <p:sp>
          <p:nvSpPr>
            <p:cNvPr id="10" name="Google Shape;155;p18">
              <a:extLst>
                <a:ext uri="{FF2B5EF4-FFF2-40B4-BE49-F238E27FC236}">
                  <a16:creationId xmlns:a16="http://schemas.microsoft.com/office/drawing/2014/main" id="{36EEA31D-A291-4A56-A49A-3A663DC03C7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04B5CF33-4CF6-41BF-ADD2-B75D7C373175}"/>
                </a:ext>
              </a:extLst>
            </p:cNvPr>
            <p:cNvSpPr txBox="1"/>
            <p:nvPr/>
          </p:nvSpPr>
          <p:spPr>
            <a:xfrm>
              <a:off x="537702" y="174006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must always hold true because, by definition, the quantity supplied and quantity demanded in the financial capital market must always be equal.</a:t>
              </a:r>
            </a:p>
          </p:txBody>
        </p:sp>
      </p:grpSp>
      <p:grpSp>
        <p:nvGrpSpPr>
          <p:cNvPr id="12" name="Google Shape;157;p18">
            <a:extLst>
              <a:ext uri="{FF2B5EF4-FFF2-40B4-BE49-F238E27FC236}">
                <a16:creationId xmlns:a16="http://schemas.microsoft.com/office/drawing/2014/main" id="{F8558284-8911-4C35-A462-05309B14B9FC}"/>
              </a:ext>
            </a:extLst>
          </p:cNvPr>
          <p:cNvGrpSpPr/>
          <p:nvPr/>
        </p:nvGrpSpPr>
        <p:grpSpPr>
          <a:xfrm>
            <a:off x="2061710" y="2537439"/>
            <a:ext cx="8063526" cy="1047325"/>
            <a:chOff x="537697" y="1736761"/>
            <a:chExt cx="8063526" cy="807000"/>
          </a:xfrm>
        </p:grpSpPr>
        <p:sp>
          <p:nvSpPr>
            <p:cNvPr id="13" name="Google Shape;158;p18">
              <a:extLst>
                <a:ext uri="{FF2B5EF4-FFF2-40B4-BE49-F238E27FC236}">
                  <a16:creationId xmlns:a16="http://schemas.microsoft.com/office/drawing/2014/main" id="{60A49133-A8B9-45D0-992A-4EFFECFEE39E}"/>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D15D9331-F788-47EE-96A2-537D8571FEEC}"/>
                </a:ext>
              </a:extLst>
            </p:cNvPr>
            <p:cNvSpPr txBox="1"/>
            <p:nvPr/>
          </p:nvSpPr>
          <p:spPr>
            <a:xfrm>
              <a:off x="537697" y="176162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However, the formula will look somewhat different if the government budget is in deficit rather than surplus or if the balance of trade is in surplus rather than deficit.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367656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906302" y="1391478"/>
            <a:ext cx="8429624" cy="30527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2" y="122245"/>
            <a:ext cx="9144000" cy="6498951"/>
            <a:chOff x="0" y="296809"/>
            <a:chExt cx="9144000" cy="6498951"/>
          </a:xfrm>
        </p:grpSpPr>
        <p:sp>
          <p:nvSpPr>
            <p:cNvPr id="26" name="TextBox 25"/>
            <p:cNvSpPr txBox="1"/>
            <p:nvPr/>
          </p:nvSpPr>
          <p:spPr>
            <a:xfrm>
              <a:off x="0" y="296809"/>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4</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570226"/>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an economy is running a trade surplus, meaning it is experiencing a net outflow of financial capital,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34746" y="2745709"/>
                <a:ext cx="8172736" cy="1144588"/>
              </a:xfrm>
              <a:prstGeom prst="rect">
                <a:avLst/>
              </a:prstGeom>
            </p:spPr>
            <p:txBody>
              <a:bodyPr>
                <a:noAutofit/>
              </a:bodyPr>
              <a:lstStyle/>
              <a:p>
                <a:pPr/>
                <a14:m>
                  <m:oMathPara xmlns:m="http://schemas.openxmlformats.org/officeDocument/2006/math">
                    <m:oMathParaPr>
                      <m:jc m:val="center"/>
                    </m:oMathParaPr>
                    <m:oMath xmlns:m="http://schemas.openxmlformats.org/officeDocument/2006/math">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surplus</m:t>
                      </m:r>
                    </m:oMath>
                  </m:oMathPara>
                </a14:m>
                <a:endParaRPr lang="en-US" sz="2000" i="0" dirty="0">
                  <a:solidFill>
                    <a:srgbClr val="FFFFFF"/>
                  </a:solidFill>
                  <a:latin typeface="Calibri" panose="020F0502020204030204" pitchFamily="34" charset="0"/>
                  <a:cs typeface="Calibri" panose="020F0502020204030204" pitchFamily="34" charset="0"/>
                </a:endParaRPr>
              </a:p>
              <a:p>
                <a:pPr/>
                <a:br>
                  <a:rPr lang="en-US" sz="2000" i="0" dirty="0">
                    <a:solidFill>
                      <a:srgbClr val="FFFFFF"/>
                    </a:solidFill>
                    <a:latin typeface="Calibri" panose="020F0502020204030204" pitchFamily="34"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X</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M</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4746" y="2745709"/>
                <a:ext cx="8172736" cy="1144588"/>
              </a:xfrm>
              <a:prstGeom prst="rect">
                <a:avLst/>
              </a:prstGeom>
              <a:blipFill>
                <a:blip r:embed="rId3"/>
                <a:stretch>
                  <a:fillRect l="-149" b="-46809"/>
                </a:stretch>
              </a:blipFill>
            </p:spPr>
            <p:txBody>
              <a:bodyPr/>
              <a:lstStyle/>
              <a:p>
                <a:r>
                  <a:rPr lang="en-US">
                    <a:noFill/>
                  </a:rPr>
                  <a:t> </a:t>
                </a:r>
              </a:p>
            </p:txBody>
          </p:sp>
        </mc:Fallback>
      </mc:AlternateContent>
    </p:spTree>
    <p:extLst>
      <p:ext uri="{BB962C8B-B14F-4D97-AF65-F5344CB8AC3E}">
        <p14:creationId xmlns:p14="http://schemas.microsoft.com/office/powerpoint/2010/main" val="284257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National Saving and Investment Identity Variables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1338328"/>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36761"/>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Visit the website hawkes.biz/debtclock and review the current U.S. budget deficit. Now that you know the current budget deficit in the U.S., does it affect how much you are willing to spend? Does it make you want to save more or less? Explain your reasoning.</a:t>
              </a: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sty m:val="p"/>
                        </m:rPr>
                        <a:rPr lang="en-US" sz="2000" i="0">
                          <a:solidFill>
                            <a:srgbClr val="FFFFFF"/>
                          </a:solidFill>
                          <a:latin typeface="Cambria Math" panose="02040503050406030204" pitchFamily="18" charset="0"/>
                        </a:rPr>
                        <m:t>S</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0">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pic>
        <p:nvPicPr>
          <p:cNvPr id="4" name="Picture 3" descr="A man with a puzzled expression looking at pieces of paper">
            <a:extLst>
              <a:ext uri="{FF2B5EF4-FFF2-40B4-BE49-F238E27FC236}">
                <a16:creationId xmlns:a16="http://schemas.microsoft.com/office/drawing/2014/main" id="{86D06220-0F87-4654-909B-A4E0763DB54B}"/>
              </a:ext>
            </a:extLst>
          </p:cNvPr>
          <p:cNvPicPr>
            <a:picLocks noChangeAspect="1"/>
          </p:cNvPicPr>
          <p:nvPr/>
        </p:nvPicPr>
        <p:blipFill>
          <a:blip r:embed="rId4"/>
          <a:stretch>
            <a:fillRect/>
          </a:stretch>
        </p:blipFill>
        <p:spPr>
          <a:xfrm>
            <a:off x="4804302" y="3140225"/>
            <a:ext cx="2318283" cy="3477425"/>
          </a:xfrm>
          <a:prstGeom prst="rect">
            <a:avLst/>
          </a:prstGeom>
        </p:spPr>
      </p:pic>
    </p:spTree>
    <p:extLst>
      <p:ext uri="{BB962C8B-B14F-4D97-AF65-F5344CB8AC3E}">
        <p14:creationId xmlns:p14="http://schemas.microsoft.com/office/powerpoint/2010/main" val="425661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298713"/>
            <a:ext cx="8429625" cy="395176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8099786"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suggests that if the government budget deficit changes, private savings, private investment in physical capital, the trade balance, or some combination of the three must change as well.</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8" y="3286457"/>
            <a:ext cx="8001463"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structure of the national saving and investment identity can differ depending on whether the government is acting as a demander or supplier of financial capital or whether the economy is running a trade surplus or trade deficit, among other things.</a:t>
            </a:r>
            <a:endParaRPr lang="en-US"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Excessive Borrowing</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a government spends more than it collects in taxes, it runs a budget deficit. Following a deficit, the government may need to borrow, which can lead to the following problems: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2066763"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Decreased economic growth</a:t>
            </a:r>
          </a:p>
        </p:txBody>
      </p:sp>
      <p:sp>
        <p:nvSpPr>
          <p:cNvPr id="3" name="Rectangle 2">
            <a:extLst>
              <a:ext uri="{FF2B5EF4-FFF2-40B4-BE49-F238E27FC236}">
                <a16:creationId xmlns:a16="http://schemas.microsoft.com/office/drawing/2014/main" id="{736A83CF-7F2D-49BB-AF67-09CD7B0A74B3}"/>
              </a:ext>
            </a:extLst>
          </p:cNvPr>
          <p:cNvSpPr/>
          <p:nvPr/>
        </p:nvSpPr>
        <p:spPr>
          <a:xfrm>
            <a:off x="4174049"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Trade imbalances</a:t>
            </a:r>
          </a:p>
        </p:txBody>
      </p:sp>
      <p:sp>
        <p:nvSpPr>
          <p:cNvPr id="4" name="Rectangle 3">
            <a:extLst>
              <a:ext uri="{FF2B5EF4-FFF2-40B4-BE49-F238E27FC236}">
                <a16:creationId xmlns:a16="http://schemas.microsoft.com/office/drawing/2014/main" id="{58696BE6-C932-4AA9-A57C-B06FAD74EB38}"/>
              </a:ext>
            </a:extLst>
          </p:cNvPr>
          <p:cNvSpPr/>
          <p:nvPr/>
        </p:nvSpPr>
        <p:spPr>
          <a:xfrm>
            <a:off x="3021288"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Large inflows of financial capital from abroad</a:t>
            </a:r>
          </a:p>
        </p:txBody>
      </p:sp>
      <p:sp>
        <p:nvSpPr>
          <p:cNvPr id="5" name="Rectangle 4">
            <a:extLst>
              <a:ext uri="{FF2B5EF4-FFF2-40B4-BE49-F238E27FC236}">
                <a16:creationId xmlns:a16="http://schemas.microsoft.com/office/drawing/2014/main" id="{1647B2E7-C081-46E8-8D0B-AB7891412D03}"/>
              </a:ext>
            </a:extLst>
          </p:cNvPr>
          <p:cNvSpPr/>
          <p:nvPr/>
        </p:nvSpPr>
        <p:spPr>
          <a:xfrm>
            <a:off x="5227696"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Plummeting exchange rates</a:t>
            </a:r>
          </a:p>
        </p:txBody>
      </p:sp>
      <p:sp>
        <p:nvSpPr>
          <p:cNvPr id="6" name="Rectangle 5">
            <a:extLst>
              <a:ext uri="{FF2B5EF4-FFF2-40B4-BE49-F238E27FC236}">
                <a16:creationId xmlns:a16="http://schemas.microsoft.com/office/drawing/2014/main" id="{90AD42E9-4C7E-47B2-96CB-3A110E01BDA3}"/>
              </a:ext>
            </a:extLst>
          </p:cNvPr>
          <p:cNvSpPr/>
          <p:nvPr/>
        </p:nvSpPr>
        <p:spPr>
          <a:xfrm>
            <a:off x="7434103"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Strains on banking and financial systems</a:t>
            </a:r>
          </a:p>
        </p:txBody>
      </p:sp>
      <p:sp>
        <p:nvSpPr>
          <p:cNvPr id="7" name="Rectangle 6">
            <a:extLst>
              <a:ext uri="{FF2B5EF4-FFF2-40B4-BE49-F238E27FC236}">
                <a16:creationId xmlns:a16="http://schemas.microsoft.com/office/drawing/2014/main" id="{98749894-A5DB-4F63-8F45-C6EB28564989}"/>
              </a:ext>
            </a:extLst>
          </p:cNvPr>
          <p:cNvSpPr/>
          <p:nvPr/>
        </p:nvSpPr>
        <p:spPr>
          <a:xfrm>
            <a:off x="8388621" y="2826136"/>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High inflation</a:t>
            </a:r>
          </a:p>
        </p:txBody>
      </p:sp>
      <p:sp>
        <p:nvSpPr>
          <p:cNvPr id="8" name="Rectangle 7">
            <a:extLst>
              <a:ext uri="{FF2B5EF4-FFF2-40B4-BE49-F238E27FC236}">
                <a16:creationId xmlns:a16="http://schemas.microsoft.com/office/drawing/2014/main" id="{71403DD6-2E0F-4EFF-9932-796EEA40FCBE}"/>
              </a:ext>
            </a:extLst>
          </p:cNvPr>
          <p:cNvSpPr/>
          <p:nvPr/>
        </p:nvSpPr>
        <p:spPr>
          <a:xfrm>
            <a:off x="6281335"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Financial crises</a:t>
            </a:r>
          </a:p>
        </p:txBody>
      </p:sp>
    </p:spTree>
    <p:extLst>
      <p:ext uri="{BB962C8B-B14F-4D97-AF65-F5344CB8AC3E}">
        <p14:creationId xmlns:p14="http://schemas.microsoft.com/office/powerpoint/2010/main" val="409633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85123" y="243037"/>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Sources of Government Funds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05604" y="4166431"/>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governments are borrowers in financial markets, there are three possible sources for the funds: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3909391" y="2833704"/>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Households might save more</a:t>
            </a:r>
          </a:p>
        </p:txBody>
      </p:sp>
      <p:sp>
        <p:nvSpPr>
          <p:cNvPr id="14" name="Rectangle 13">
            <a:extLst>
              <a:ext uri="{FF2B5EF4-FFF2-40B4-BE49-F238E27FC236}">
                <a16:creationId xmlns:a16="http://schemas.microsoft.com/office/drawing/2014/main" id="{0D04F93D-D27B-46DD-AE51-5749B7B35CF4}"/>
              </a:ext>
            </a:extLst>
          </p:cNvPr>
          <p:cNvSpPr/>
          <p:nvPr/>
        </p:nvSpPr>
        <p:spPr>
          <a:xfrm>
            <a:off x="3909391" y="4052980"/>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Private firms might borrow less</a:t>
            </a:r>
          </a:p>
        </p:txBody>
      </p:sp>
      <p:sp>
        <p:nvSpPr>
          <p:cNvPr id="15" name="Rectangle 14">
            <a:extLst>
              <a:ext uri="{FF2B5EF4-FFF2-40B4-BE49-F238E27FC236}">
                <a16:creationId xmlns:a16="http://schemas.microsoft.com/office/drawing/2014/main" id="{EA16CE8F-02F4-45C0-9E2F-A310E805A449}"/>
              </a:ext>
            </a:extLst>
          </p:cNvPr>
          <p:cNvSpPr/>
          <p:nvPr/>
        </p:nvSpPr>
        <p:spPr>
          <a:xfrm>
            <a:off x="3909391" y="5272256"/>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Increased investment from abroad</a:t>
            </a:r>
          </a:p>
        </p:txBody>
      </p:sp>
    </p:spTree>
    <p:extLst>
      <p:ext uri="{BB962C8B-B14F-4D97-AF65-F5344CB8AC3E}">
        <p14:creationId xmlns:p14="http://schemas.microsoft.com/office/powerpoint/2010/main" val="24361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National Saving and Investment Identity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0"/>
            <a:ext cx="8058467" cy="112811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042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provides a framework for showing the relationships between the sources of demand and supply in financial capital markets.</a:t>
              </a: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64" y="2784421"/>
            <a:ext cx="8058472" cy="901846"/>
            <a:chOff x="542751" y="1736761"/>
            <a:chExt cx="8058472"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51" y="182761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quantity of financial capital supplied in the market must equal the quantity of financial capital demanded.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National Saving and Investment Identity Variables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94870"/>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36761"/>
              <a:ext cx="8058127"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U.S. economy has two main sources of saving: private saving from inside the U.S. economy and public saving if tax revenues are greater than government spending.</a:t>
              </a: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64" y="2643344"/>
            <a:ext cx="8058300" cy="1047325"/>
            <a:chOff x="542751" y="1736761"/>
            <a:chExt cx="8058472"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51" y="186283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38239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124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supply of financial capital: savings by individuals and firms (</a:t>
              </a:r>
              <a:r>
                <a:rPr lang="en-US" sz="2000" i="1" dirty="0">
                  <a:solidFill>
                    <a:schemeClr val="lt1"/>
                  </a:solidFill>
                  <a:latin typeface="Calibri"/>
                  <a:ea typeface="Calibri"/>
                  <a:cs typeface="Calibri"/>
                  <a:sym typeface="Calibri"/>
                </a:rPr>
                <a:t>S</a:t>
              </a:r>
              <a:r>
                <a:rPr lang="en-US" sz="2000" dirty="0">
                  <a:solidFill>
                    <a:schemeClr val="lt1"/>
                  </a:solidFill>
                  <a:latin typeface="Calibri"/>
                  <a:ea typeface="Calibri"/>
                  <a:cs typeface="Calibri"/>
                  <a:sym typeface="Calibri"/>
                </a:rPr>
                <a:t>) and the inflow from foreign investors (</a:t>
              </a:r>
              <a:r>
                <a:rPr lang="en-US" sz="2000" i="1" dirty="0">
                  <a:solidFill>
                    <a:schemeClr val="lt1"/>
                  </a:solidFill>
                  <a:latin typeface="Calibri"/>
                  <a:ea typeface="Calibri"/>
                  <a:cs typeface="Calibri"/>
                  <a:sym typeface="Calibri"/>
                </a:rPr>
                <a:t>M</a:t>
              </a:r>
              <a:r>
                <a:rPr lang="en-US" sz="2000" dirty="0">
                  <a:solidFill>
                    <a:schemeClr val="lt1"/>
                  </a:solidFill>
                  <a:latin typeface="Calibri"/>
                  <a:ea typeface="Calibri"/>
                  <a:cs typeface="Calibri"/>
                  <a:sym typeface="Calibri"/>
                </a:rPr>
                <a:t>−</a:t>
              </a:r>
              <a:r>
                <a:rPr lang="en-US" sz="2000" i="1" dirty="0">
                  <a:solidFill>
                    <a:schemeClr val="lt1"/>
                  </a:solidFill>
                  <a:latin typeface="Calibri"/>
                  <a:ea typeface="Calibri"/>
                  <a:cs typeface="Calibri"/>
                  <a:sym typeface="Calibri"/>
                </a:rPr>
                <a:t>X</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a:rPr lang="en-US" sz="2000" i="1">
                          <a:solidFill>
                            <a:srgbClr val="FFFFFF"/>
                          </a:solidFill>
                          <a:latin typeface="Cambria Math" panose="02040503050406030204" pitchFamily="18" charset="0"/>
                        </a:rPr>
                        <m:t>𝑆</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grpSp>
        <p:nvGrpSpPr>
          <p:cNvPr id="23" name="Google Shape;157;p18">
            <a:extLst>
              <a:ext uri="{FF2B5EF4-FFF2-40B4-BE49-F238E27FC236}">
                <a16:creationId xmlns:a16="http://schemas.microsoft.com/office/drawing/2014/main" id="{A363284D-EEB1-4E37-8636-B0E11125647A}"/>
              </a:ext>
            </a:extLst>
          </p:cNvPr>
          <p:cNvGrpSpPr/>
          <p:nvPr/>
        </p:nvGrpSpPr>
        <p:grpSpPr>
          <a:xfrm>
            <a:off x="2066764" y="5056812"/>
            <a:ext cx="8058384" cy="1047325"/>
            <a:chOff x="542839" y="1736761"/>
            <a:chExt cx="8058384" cy="807000"/>
          </a:xfrm>
        </p:grpSpPr>
        <p:sp>
          <p:nvSpPr>
            <p:cNvPr id="24" name="Google Shape;158;p18">
              <a:extLst>
                <a:ext uri="{FF2B5EF4-FFF2-40B4-BE49-F238E27FC236}">
                  <a16:creationId xmlns:a16="http://schemas.microsoft.com/office/drawing/2014/main" id="{0418983C-6F19-4DDB-B7E8-57E66C1F21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79B423B2-0A4C-4567-8A19-10DA1948546E}"/>
                </a:ext>
              </a:extLst>
            </p:cNvPr>
            <p:cNvSpPr txBox="1"/>
            <p:nvPr/>
          </p:nvSpPr>
          <p:spPr>
            <a:xfrm>
              <a:off x="542839" y="1757001"/>
              <a:ext cx="80583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demand for financial capital: private-sector investment (</a:t>
              </a:r>
              <a:r>
                <a:rPr lang="en-US" sz="2000" i="1" dirty="0">
                  <a:solidFill>
                    <a:schemeClr val="lt1"/>
                  </a:solidFill>
                  <a:latin typeface="Calibri"/>
                  <a:ea typeface="Calibri"/>
                  <a:cs typeface="Calibri"/>
                  <a:sym typeface="Calibri"/>
                </a:rPr>
                <a:t>I</a:t>
              </a:r>
              <a:r>
                <a:rPr lang="en-US" sz="2000" dirty="0">
                  <a:solidFill>
                    <a:schemeClr val="lt1"/>
                  </a:solidFill>
                  <a:latin typeface="Calibri"/>
                  <a:ea typeface="Calibri"/>
                  <a:cs typeface="Calibri"/>
                  <a:sym typeface="Calibri"/>
                </a:rPr>
                <a:t>) and government borrowing, which occurs when government spending (</a:t>
              </a:r>
              <a:r>
                <a:rPr lang="en-US" sz="2000" i="1" dirty="0">
                  <a:solidFill>
                    <a:schemeClr val="lt1"/>
                  </a:solidFill>
                  <a:latin typeface="Calibri"/>
                  <a:ea typeface="Calibri"/>
                  <a:cs typeface="Calibri"/>
                  <a:sym typeface="Calibri"/>
                </a:rPr>
                <a:t>G</a:t>
              </a:r>
              <a:r>
                <a:rPr lang="en-US" sz="2000" dirty="0">
                  <a:solidFill>
                    <a:schemeClr val="lt1"/>
                  </a:solidFill>
                  <a:latin typeface="Calibri"/>
                  <a:ea typeface="Calibri"/>
                  <a:cs typeface="Calibri"/>
                  <a:sym typeface="Calibri"/>
                </a:rPr>
                <a:t>) is higher than taxes collected (</a:t>
              </a:r>
              <a:r>
                <a:rPr lang="en-US" sz="2000" i="1" dirty="0">
                  <a:solidFill>
                    <a:schemeClr val="lt1"/>
                  </a:solidFill>
                  <a:latin typeface="Calibri"/>
                  <a:ea typeface="Calibri"/>
                  <a:cs typeface="Calibri"/>
                  <a:sym typeface="Calibri"/>
                </a:rPr>
                <a:t>T</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2100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906300" y="1391478"/>
            <a:ext cx="8429625" cy="268890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2" y="122245"/>
            <a:ext cx="9144000" cy="6498951"/>
            <a:chOff x="0" y="296809"/>
            <a:chExt cx="9144000" cy="6498951"/>
          </a:xfrm>
        </p:grpSpPr>
        <p:sp>
          <p:nvSpPr>
            <p:cNvPr id="26" name="TextBox 25"/>
            <p:cNvSpPr txBox="1"/>
            <p:nvPr/>
          </p:nvSpPr>
          <p:spPr>
            <a:xfrm>
              <a:off x="0" y="296809"/>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1</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Expressing this identity in algebraic terms gives us the following:</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33847" y="2276332"/>
                <a:ext cx="8302078" cy="1514503"/>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r>
                  <a:rPr lang="en-US" sz="20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e>
                    </m:d>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e>
                    </m:d>
                    <m:r>
                      <a:rPr lang="en-US" sz="2000" b="0" i="1" smtClean="0">
                        <a:solidFill>
                          <a:srgbClr val="FFFFFF"/>
                        </a:solidFill>
                        <a:latin typeface="Cambria Math" panose="02040503050406030204" pitchFamily="18" charset="0"/>
                        <a:cs typeface="Calibri" panose="020F0502020204030204" pitchFamily="34" charset="0"/>
                      </a:rPr>
                      <m:t>     </m:t>
                    </m:r>
                  </m:oMath>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3847" y="2276332"/>
                <a:ext cx="8302078" cy="1514503"/>
              </a:xfrm>
              <a:prstGeom prst="rect">
                <a:avLst/>
              </a:prstGeom>
              <a:blipFill>
                <a:blip r:embed="rId3"/>
                <a:stretch>
                  <a:fillRect b="-5221"/>
                </a:stretch>
              </a:blipFill>
            </p:spPr>
            <p:txBody>
              <a:bodyPr/>
              <a:lstStyle/>
              <a:p>
                <a:r>
                  <a:rPr lang="en-US">
                    <a:noFill/>
                  </a:rPr>
                  <a:t> </a:t>
                </a:r>
              </a:p>
            </p:txBody>
          </p:sp>
        </mc:Fallback>
      </mc:AlternateContent>
    </p:spTree>
    <p:extLst>
      <p:ext uri="{BB962C8B-B14F-4D97-AF65-F5344CB8AC3E}">
        <p14:creationId xmlns:p14="http://schemas.microsoft.com/office/powerpoint/2010/main" val="115098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881189" y="3910643"/>
            <a:ext cx="8429624" cy="269663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2" y="1222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2</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172191" y="4097377"/>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09632" y="4926304"/>
                <a:ext cx="8172735" cy="1146175"/>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oMath>
                </a14:m>
                <a:r>
                  <a:rPr lang="en-US" sz="2000" i="0" dirty="0">
                    <a:solidFill>
                      <a:srgbClr val="FFFFFF"/>
                    </a:solidFill>
                    <a:latin typeface="Calibri" panose="020F0502020204030204" pitchFamily="34" charset="0"/>
                    <a:cs typeface="Calibri" panose="020F0502020204030204" pitchFamily="34" charset="0"/>
                  </a:rPr>
                  <a:t> + trade deficit</a:t>
                </a: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oMath>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632" y="4926304"/>
                <a:ext cx="8172735" cy="1146175"/>
              </a:xfrm>
              <a:prstGeom prst="rect">
                <a:avLst/>
              </a:prstGeom>
              <a:blipFill>
                <a:blip r:embed="rId3"/>
                <a:stretch>
                  <a:fillRect l="-448" b="-46809"/>
                </a:stretch>
              </a:blipFill>
            </p:spPr>
            <p:txBody>
              <a:bodyPr/>
              <a:lstStyle/>
              <a:p>
                <a:r>
                  <a:rPr lang="en-US">
                    <a:noFill/>
                  </a:rPr>
                  <a:t> </a:t>
                </a:r>
              </a:p>
            </p:txBody>
          </p:sp>
        </mc:Fallback>
      </mc:AlternateContent>
      <p:grpSp>
        <p:nvGrpSpPr>
          <p:cNvPr id="9" name="Google Shape;154;p18">
            <a:extLst>
              <a:ext uri="{FF2B5EF4-FFF2-40B4-BE49-F238E27FC236}">
                <a16:creationId xmlns:a16="http://schemas.microsoft.com/office/drawing/2014/main" id="{F9733BB2-B16E-478A-BE2C-A6521495B392}"/>
              </a:ext>
            </a:extLst>
          </p:cNvPr>
          <p:cNvGrpSpPr/>
          <p:nvPr/>
        </p:nvGrpSpPr>
        <p:grpSpPr>
          <a:xfrm>
            <a:off x="2066764" y="1515231"/>
            <a:ext cx="8058467" cy="994870"/>
            <a:chOff x="542756" y="1736761"/>
            <a:chExt cx="8058467" cy="807000"/>
          </a:xfrm>
        </p:grpSpPr>
        <p:sp>
          <p:nvSpPr>
            <p:cNvPr id="10" name="Google Shape;155;p18">
              <a:extLst>
                <a:ext uri="{FF2B5EF4-FFF2-40B4-BE49-F238E27FC236}">
                  <a16:creationId xmlns:a16="http://schemas.microsoft.com/office/drawing/2014/main" id="{01AC3949-A759-4370-9CF1-F2CFF76548FD}"/>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E02EC3CA-1728-4B68-83E1-85D44257A22B}"/>
                </a:ext>
              </a:extLst>
            </p:cNvPr>
            <p:cNvSpPr txBox="1"/>
            <p:nvPr/>
          </p:nvSpPr>
          <p:spPr>
            <a:xfrm>
              <a:off x="542756" y="185435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Governments often spend more than they receive in taxes; therefore, public saving (</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 is negative.</a:t>
              </a:r>
            </a:p>
          </p:txBody>
        </p:sp>
      </p:grpSp>
      <p:grpSp>
        <p:nvGrpSpPr>
          <p:cNvPr id="12" name="Google Shape;157;p18">
            <a:extLst>
              <a:ext uri="{FF2B5EF4-FFF2-40B4-BE49-F238E27FC236}">
                <a16:creationId xmlns:a16="http://schemas.microsoft.com/office/drawing/2014/main" id="{99A3D883-E8C9-4006-BF3C-BBC4997B4CEE}"/>
              </a:ext>
            </a:extLst>
          </p:cNvPr>
          <p:cNvGrpSpPr/>
          <p:nvPr/>
        </p:nvGrpSpPr>
        <p:grpSpPr>
          <a:xfrm>
            <a:off x="2066764" y="2643344"/>
            <a:ext cx="8058472" cy="1047325"/>
            <a:chOff x="542751" y="1736761"/>
            <a:chExt cx="8058472" cy="807000"/>
          </a:xfrm>
        </p:grpSpPr>
        <p:sp>
          <p:nvSpPr>
            <p:cNvPr id="13" name="Google Shape;158;p18">
              <a:extLst>
                <a:ext uri="{FF2B5EF4-FFF2-40B4-BE49-F238E27FC236}">
                  <a16:creationId xmlns:a16="http://schemas.microsoft.com/office/drawing/2014/main" id="{430436C5-7C5C-4AA3-A085-9800190593D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1C62E2D9-C39B-4287-98C7-DE2884D2072C}"/>
                </a:ext>
              </a:extLst>
            </p:cNvPr>
            <p:cNvSpPr txBox="1"/>
            <p:nvPr/>
          </p:nvSpPr>
          <p:spPr>
            <a:xfrm>
              <a:off x="542751" y="186283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This causes a need to borrow money in the amount of </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 instead of adding to the nation's savings.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138897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Offsetting Changes in the Identity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5" name="Rectangle 4">
            <a:extLst>
              <a:ext uri="{FF2B5EF4-FFF2-40B4-BE49-F238E27FC236}">
                <a16:creationId xmlns:a16="http://schemas.microsoft.com/office/drawing/2014/main" id="{0CEB262A-DD9E-4FD7-A369-69C768805D40}"/>
              </a:ext>
            </a:extLst>
          </p:cNvPr>
          <p:cNvSpPr/>
          <p:nvPr/>
        </p:nvSpPr>
        <p:spPr>
          <a:xfrm>
            <a:off x="966477" y="3089168"/>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rises (or budget surplus falls)</a:t>
            </a:r>
          </a:p>
        </p:txBody>
      </p:sp>
      <p:sp>
        <p:nvSpPr>
          <p:cNvPr id="10" name="Rectangle 9">
            <a:extLst>
              <a:ext uri="{FF2B5EF4-FFF2-40B4-BE49-F238E27FC236}">
                <a16:creationId xmlns:a16="http://schemas.microsoft.com/office/drawing/2014/main" id="{00C009D9-7FF4-4AEE-8A80-4A5B9C6D6320}"/>
              </a:ext>
            </a:extLst>
          </p:cNvPr>
          <p:cNvSpPr/>
          <p:nvPr/>
        </p:nvSpPr>
        <p:spPr>
          <a:xfrm>
            <a:off x="3776351"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falls</a:t>
            </a:r>
          </a:p>
        </p:txBody>
      </p:sp>
      <p:sp>
        <p:nvSpPr>
          <p:cNvPr id="16" name="Rectangle 15">
            <a:extLst>
              <a:ext uri="{FF2B5EF4-FFF2-40B4-BE49-F238E27FC236}">
                <a16:creationId xmlns:a16="http://schemas.microsoft.com/office/drawing/2014/main" id="{DC396BF6-9D22-49C3-B590-83C50C5E8E18}"/>
              </a:ext>
            </a:extLst>
          </p:cNvPr>
          <p:cNvSpPr/>
          <p:nvPr/>
        </p:nvSpPr>
        <p:spPr>
          <a:xfrm>
            <a:off x="3776351" y="4466096"/>
            <a:ext cx="1802916" cy="8311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rises (or trade surplus falls)</a:t>
            </a:r>
          </a:p>
        </p:txBody>
      </p:sp>
      <p:sp>
        <p:nvSpPr>
          <p:cNvPr id="17" name="Rectangle 16">
            <a:extLst>
              <a:ext uri="{FF2B5EF4-FFF2-40B4-BE49-F238E27FC236}">
                <a16:creationId xmlns:a16="http://schemas.microsoft.com/office/drawing/2014/main" id="{C95AAE45-E4A1-4BE7-AE95-395A4CEBEDA4}"/>
              </a:ext>
            </a:extLst>
          </p:cNvPr>
          <p:cNvSpPr/>
          <p:nvPr/>
        </p:nvSpPr>
        <p:spPr>
          <a:xfrm>
            <a:off x="3776351"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rise</a:t>
            </a:r>
          </a:p>
        </p:txBody>
      </p:sp>
      <p:sp>
        <p:nvSpPr>
          <p:cNvPr id="18" name="Rectangle 17">
            <a:extLst>
              <a:ext uri="{FF2B5EF4-FFF2-40B4-BE49-F238E27FC236}">
                <a16:creationId xmlns:a16="http://schemas.microsoft.com/office/drawing/2014/main" id="{5D7201C7-6722-47DF-B963-E5C40312D504}"/>
              </a:ext>
            </a:extLst>
          </p:cNvPr>
          <p:cNvSpPr/>
          <p:nvPr/>
        </p:nvSpPr>
        <p:spPr>
          <a:xfrm>
            <a:off x="6586225" y="3084344"/>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falls (or budget surplus rises)</a:t>
            </a:r>
          </a:p>
        </p:txBody>
      </p:sp>
      <p:sp>
        <p:nvSpPr>
          <p:cNvPr id="19" name="Rectangle 18">
            <a:extLst>
              <a:ext uri="{FF2B5EF4-FFF2-40B4-BE49-F238E27FC236}">
                <a16:creationId xmlns:a16="http://schemas.microsoft.com/office/drawing/2014/main" id="{FE848B8E-D2F7-4936-A5C8-0CFB5EA48CC1}"/>
              </a:ext>
            </a:extLst>
          </p:cNvPr>
          <p:cNvSpPr/>
          <p:nvPr/>
        </p:nvSpPr>
        <p:spPr>
          <a:xfrm>
            <a:off x="9396099"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rises</a:t>
            </a:r>
          </a:p>
        </p:txBody>
      </p:sp>
      <p:sp>
        <p:nvSpPr>
          <p:cNvPr id="21" name="Rectangle 20">
            <a:extLst>
              <a:ext uri="{FF2B5EF4-FFF2-40B4-BE49-F238E27FC236}">
                <a16:creationId xmlns:a16="http://schemas.microsoft.com/office/drawing/2014/main" id="{ED5D9630-ACC3-4E6C-9131-5595A4F78C9E}"/>
              </a:ext>
            </a:extLst>
          </p:cNvPr>
          <p:cNvSpPr/>
          <p:nvPr/>
        </p:nvSpPr>
        <p:spPr>
          <a:xfrm>
            <a:off x="9396099"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fall</a:t>
            </a:r>
          </a:p>
        </p:txBody>
      </p:sp>
      <p:sp>
        <p:nvSpPr>
          <p:cNvPr id="23" name="Rectangle 22">
            <a:extLst>
              <a:ext uri="{FF2B5EF4-FFF2-40B4-BE49-F238E27FC236}">
                <a16:creationId xmlns:a16="http://schemas.microsoft.com/office/drawing/2014/main" id="{E3AB9FFC-7AC4-4047-9F24-5A89190A277C}"/>
              </a:ext>
            </a:extLst>
          </p:cNvPr>
          <p:cNvSpPr/>
          <p:nvPr/>
        </p:nvSpPr>
        <p:spPr>
          <a:xfrm>
            <a:off x="9396099" y="4466097"/>
            <a:ext cx="1802916" cy="83111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falls  (or trade surplus rises)</a:t>
            </a:r>
          </a:p>
        </p:txBody>
      </p:sp>
      <p:cxnSp>
        <p:nvCxnSpPr>
          <p:cNvPr id="35" name="Straight Arrow Connector 34">
            <a:extLst>
              <a:ext uri="{FF2B5EF4-FFF2-40B4-BE49-F238E27FC236}">
                <a16:creationId xmlns:a16="http://schemas.microsoft.com/office/drawing/2014/main" id="{9769102D-C8BB-4EB5-8041-F104946604E2}"/>
              </a:ext>
            </a:extLst>
          </p:cNvPr>
          <p:cNvCxnSpPr>
            <a:cxnSpLocks/>
          </p:cNvCxnSpPr>
          <p:nvPr/>
        </p:nvCxnSpPr>
        <p:spPr>
          <a:xfrm flipV="1">
            <a:off x="2769393" y="2721892"/>
            <a:ext cx="1006958" cy="43138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C8AE550-500A-469C-85D5-73C4243BDD29}"/>
              </a:ext>
            </a:extLst>
          </p:cNvPr>
          <p:cNvCxnSpPr>
            <a:cxnSpLocks/>
            <a:endCxn id="17" idx="1"/>
          </p:cNvCxnSpPr>
          <p:nvPr/>
        </p:nvCxnSpPr>
        <p:spPr>
          <a:xfrm flipV="1">
            <a:off x="2769393" y="3593994"/>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A015EA-B0E4-4A35-BFA1-24D88170A65E}"/>
              </a:ext>
            </a:extLst>
          </p:cNvPr>
          <p:cNvCxnSpPr>
            <a:cxnSpLocks/>
          </p:cNvCxnSpPr>
          <p:nvPr/>
        </p:nvCxnSpPr>
        <p:spPr>
          <a:xfrm>
            <a:off x="2769393" y="4033291"/>
            <a:ext cx="1006958" cy="4328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5B7D314-15FE-466E-8E66-FE8EAA0E3BE5}"/>
              </a:ext>
            </a:extLst>
          </p:cNvPr>
          <p:cNvSpPr txBox="1"/>
          <p:nvPr/>
        </p:nvSpPr>
        <p:spPr>
          <a:xfrm>
            <a:off x="4227443"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1" name="TextBox 40">
            <a:extLst>
              <a:ext uri="{FF2B5EF4-FFF2-40B4-BE49-F238E27FC236}">
                <a16:creationId xmlns:a16="http://schemas.microsoft.com/office/drawing/2014/main" id="{15976FEE-0F94-4414-A611-6B9B4425E098}"/>
              </a:ext>
            </a:extLst>
          </p:cNvPr>
          <p:cNvSpPr txBox="1"/>
          <p:nvPr/>
        </p:nvSpPr>
        <p:spPr>
          <a:xfrm>
            <a:off x="4227443" y="4034715"/>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3" name="TextBox 42">
            <a:extLst>
              <a:ext uri="{FF2B5EF4-FFF2-40B4-BE49-F238E27FC236}">
                <a16:creationId xmlns:a16="http://schemas.microsoft.com/office/drawing/2014/main" id="{E07717E5-4320-44F9-86CA-AFE97B3E33C6}"/>
              </a:ext>
            </a:extLst>
          </p:cNvPr>
          <p:cNvSpPr txBox="1"/>
          <p:nvPr/>
        </p:nvSpPr>
        <p:spPr>
          <a:xfrm>
            <a:off x="9794078"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5" name="TextBox 44">
            <a:extLst>
              <a:ext uri="{FF2B5EF4-FFF2-40B4-BE49-F238E27FC236}">
                <a16:creationId xmlns:a16="http://schemas.microsoft.com/office/drawing/2014/main" id="{1BB89F24-C570-4E4A-9714-815617D85B20}"/>
              </a:ext>
            </a:extLst>
          </p:cNvPr>
          <p:cNvSpPr txBox="1"/>
          <p:nvPr/>
        </p:nvSpPr>
        <p:spPr>
          <a:xfrm>
            <a:off x="9794078" y="4033291"/>
            <a:ext cx="1006958" cy="307777"/>
          </a:xfrm>
          <a:prstGeom prst="rect">
            <a:avLst/>
          </a:prstGeom>
          <a:noFill/>
          <a:ln>
            <a:noFill/>
          </a:ln>
        </p:spPr>
        <p:txBody>
          <a:bodyPr wrap="square" rtlCol="0">
            <a:spAutoFit/>
          </a:bodyPr>
          <a:lstStyle/>
          <a:p>
            <a:pPr algn="ctr"/>
            <a:r>
              <a:rPr lang="en-US" dirty="0">
                <a:solidFill>
                  <a:srgbClr val="627981"/>
                </a:solidFill>
              </a:rPr>
              <a:t>OR</a:t>
            </a:r>
          </a:p>
        </p:txBody>
      </p:sp>
      <p:cxnSp>
        <p:nvCxnSpPr>
          <p:cNvPr id="53" name="Straight Arrow Connector 52">
            <a:extLst>
              <a:ext uri="{FF2B5EF4-FFF2-40B4-BE49-F238E27FC236}">
                <a16:creationId xmlns:a16="http://schemas.microsoft.com/office/drawing/2014/main" id="{02B528D7-F1CC-446D-9C30-CD86B6BA4087}"/>
              </a:ext>
            </a:extLst>
          </p:cNvPr>
          <p:cNvCxnSpPr>
            <a:cxnSpLocks/>
          </p:cNvCxnSpPr>
          <p:nvPr/>
        </p:nvCxnSpPr>
        <p:spPr>
          <a:xfrm flipV="1">
            <a:off x="8389141" y="2716689"/>
            <a:ext cx="1006958" cy="436584"/>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4A0B872-EB0F-4243-9E51-CD53C72CEF48}"/>
              </a:ext>
            </a:extLst>
          </p:cNvPr>
          <p:cNvCxnSpPr>
            <a:cxnSpLocks/>
          </p:cNvCxnSpPr>
          <p:nvPr/>
        </p:nvCxnSpPr>
        <p:spPr>
          <a:xfrm flipV="1">
            <a:off x="8389141" y="3588791"/>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4B290F-506B-4F68-8192-59A3FB031385}"/>
              </a:ext>
            </a:extLst>
          </p:cNvPr>
          <p:cNvCxnSpPr>
            <a:cxnSpLocks/>
          </p:cNvCxnSpPr>
          <p:nvPr/>
        </p:nvCxnSpPr>
        <p:spPr>
          <a:xfrm>
            <a:off x="8389141" y="4033291"/>
            <a:ext cx="1006958" cy="427603"/>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1161364" y="1357468"/>
            <a:ext cx="9869016" cy="1732466"/>
            <a:chOff x="542761" y="1678982"/>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61" y="1678982"/>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p:txBody>
        </p:sp>
      </p:grpSp>
    </p:spTree>
    <p:extLst>
      <p:ext uri="{BB962C8B-B14F-4D97-AF65-F5344CB8AC3E}">
        <p14:creationId xmlns:p14="http://schemas.microsoft.com/office/powerpoint/2010/main" val="3665108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1799</TotalTime>
  <Words>2170</Words>
  <Application>Microsoft Office PowerPoint</Application>
  <PresentationFormat>Widescreen</PresentationFormat>
  <Paragraphs>136</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Arial</vt:lpstr>
      <vt:lpstr>Century Gothic</vt:lpstr>
      <vt:lpstr>Cambria Math</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75</cp:revision>
  <dcterms:modified xsi:type="dcterms:W3CDTF">2023-08-09T19:38:25Z</dcterms:modified>
</cp:coreProperties>
</file>