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2"/>
  </p:notesMasterIdLst>
  <p:sldIdLst>
    <p:sldId id="256" r:id="rId2"/>
    <p:sldId id="371" r:id="rId3"/>
    <p:sldId id="382" r:id="rId4"/>
    <p:sldId id="387" r:id="rId5"/>
    <p:sldId id="276" r:id="rId6"/>
    <p:sldId id="384" r:id="rId7"/>
    <p:sldId id="386" r:id="rId8"/>
    <p:sldId id="385" r:id="rId9"/>
    <p:sldId id="364" r:id="rId10"/>
    <p:sldId id="275" r:id="rId11"/>
  </p:sldIdLst>
  <p:sldSz cx="12192000" cy="6858000"/>
  <p:notesSz cx="6858000" cy="9144000"/>
  <p:embeddedFontLst>
    <p:embeddedFont>
      <p:font typeface="Calibri" panose="020F0502020204030204" pitchFamily="34" charset="0"/>
      <p:regular r:id="rId13"/>
      <p:bold r:id="rId14"/>
      <p:italic r:id="rId15"/>
      <p:boldItalic r:id="rId16"/>
    </p:embeddedFont>
    <p:embeddedFont>
      <p:font typeface="Century Gothic" panose="020B0502020202020204" pitchFamily="34" charset="0"/>
      <p:regular r:id="rId17"/>
      <p:bold r:id="rId18"/>
      <p:italic r:id="rId19"/>
      <p:boldItalic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1" roundtripDataSignature="AMtx7mgpqKudZmLSWKrr7AFFTErfzhMQc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itlin Edahl" initials="CE" lastIdx="15" clrIdx="0">
    <p:extLst>
      <p:ext uri="{19B8F6BF-5375-455C-9EA6-DF929625EA0E}">
        <p15:presenceInfo xmlns:p15="http://schemas.microsoft.com/office/powerpoint/2012/main" userId="S::cedahl@hawkeslearning.com::f9c8dab7-bc9e-4aed-a3a5-891b49192fba" providerId="AD"/>
      </p:ext>
    </p:extLst>
  </p:cmAuthor>
  <p:cmAuthor id="2" name="Nathan Mirmow" initials="NM" lastIdx="6" clrIdx="1">
    <p:extLst>
      <p:ext uri="{19B8F6BF-5375-455C-9EA6-DF929625EA0E}">
        <p15:presenceInfo xmlns:p15="http://schemas.microsoft.com/office/powerpoint/2012/main" userId="Nathan Mirmow" providerId="None"/>
      </p:ext>
    </p:extLst>
  </p:cmAuthor>
  <p:cmAuthor id="3" name="Caitlin Coleman" initials="CC" lastIdx="2" clrIdx="2">
    <p:extLst>
      <p:ext uri="{19B8F6BF-5375-455C-9EA6-DF929625EA0E}">
        <p15:presenceInfo xmlns:p15="http://schemas.microsoft.com/office/powerpoint/2012/main" userId="S::cclark@hawkeslearning.com::96f87ca1-0e64-4ae8-8d77-98757b85df0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79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15" autoAdjust="0"/>
    <p:restoredTop sz="88126" autoAdjust="0"/>
  </p:normalViewPr>
  <p:slideViewPr>
    <p:cSldViewPr snapToGrid="0">
      <p:cViewPr varScale="1">
        <p:scale>
          <a:sx n="97" d="100"/>
          <a:sy n="97" d="100"/>
        </p:scale>
        <p:origin x="1080"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font" Target="fonts/font3.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7.fntdata"/><Relationship Id="rId31"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 name="Google Shape;4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Net inflow of foreign financial investment always accompanies a trade deficit, while net outflow of financial investment always accompanies a trade surplus. A higher level of imports, so long as exports remain fixed, will create a larger trade deficit. If the U.S. purchases more imported goods, foreign countries use those dollars to invest in the U.S., leading to an inflow of foreign investment. A trade deficit often accompanies a budget deficit.</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298467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In the 1980s, economists and newspaper articles often referred to twin deficits as the budget deficit and trade deficit both grew substantially. From 1981 to 1985, the federal budget deficit increased from 2.4% of GDP to 5.2%, while the trade deficit increased from 0.2% to 2.7%. During this time, the inflow of foreign investment capital matched the increase in government borrowing, making the government budget deficit and trade deficit move together. The budget and trade deficit do not always move together because the other components of the national saving and investment identity often change as well.</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440721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Budget deficit rises, U.S. issues Treasury bonds to finance deficit</a:t>
            </a:r>
          </a:p>
          <a:p>
            <a:pPr marL="0" lvl="0" indent="0" algn="l" rtl="0">
              <a:spcBef>
                <a:spcPts val="0"/>
              </a:spcBef>
              <a:spcAft>
                <a:spcPts val="0"/>
              </a:spcAft>
              <a:buNone/>
            </a:pPr>
            <a:r>
              <a:rPr lang="en-US" dirty="0"/>
              <a:t>International investors demand more dollars and supply fewer dollars</a:t>
            </a:r>
          </a:p>
          <a:p>
            <a:pPr marL="0" lvl="0" indent="0" algn="l" rtl="0">
              <a:spcBef>
                <a:spcPts val="0"/>
              </a:spcBef>
              <a:spcAft>
                <a:spcPts val="0"/>
              </a:spcAft>
              <a:buNone/>
            </a:pPr>
            <a:r>
              <a:rPr lang="en-US" dirty="0"/>
              <a:t>Equilibrium exchange rate in the market for dollars increases</a:t>
            </a:r>
          </a:p>
          <a:p>
            <a:pPr marL="0" lvl="0" indent="0" algn="l" rtl="0">
              <a:spcBef>
                <a:spcPts val="0"/>
              </a:spcBef>
              <a:spcAft>
                <a:spcPts val="0"/>
              </a:spcAft>
              <a:buNone/>
            </a:pPr>
            <a:r>
              <a:rPr lang="en-US" dirty="0"/>
              <a:t>Causes trade deficit or reduced trade surplus</a:t>
            </a:r>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229923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It can be said that interest rates drive the exchange rate appreciation; a budget deficit can: increase domestic interest rate, attract inflow of foreign financial capital, appreciate the value of the dollar, cause Americans to buy fewer foreign bonds, supplying fewer dollars, increase demand for domestic financial capital, and create a larger trade deficit. A larger budget deficit can lead to a larger trade deficit, but the connection is not always one to one.</a:t>
            </a:r>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934816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In the early 2000s, Turkey often borrowed dollars to finance budget deficits, leading to high levels of inflation. In 2002, when investors from other countries withdrew their funds, the supply of the Turkish lira increased, causing it to depreciate in value. Loans in dollars from the U.S. became more expensive for Turkish banks to repay due to the lira depreciating. Many Turkish banks then went bankrupt, causing a large decrease in aggregate demand and a recession.</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851890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Imagine the U.S. dollar depreciates overnight. How would this affect your daily consumption? Would you decide to invest or save more? How will this affect the economy in the long run?</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302293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When the inflow of foreign investment capital is from foreign investors making long-term direct investments in firms, there may be no reason for concern. The danger arises when foreign investment is not funding long-term physical capital investment but instead funding short-term portfolio investment in government bonds. Foreign financial investors are on alert for any reason to fear a decrease in the exchange rate or a failure of repayment. Reducing a nation's budget deficit is not always successful in reducing its trade deficit because other elements of the national saving and investment identity may change instead.</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867162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2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6" name="Google Shape;346;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2"/>
          <p:cNvSpPr txBox="1">
            <a:spLocks noGrp="1"/>
          </p:cNvSpPr>
          <p:nvPr>
            <p:ph type="title"/>
          </p:nvPr>
        </p:nvSpPr>
        <p:spPr>
          <a:xfrm>
            <a:off x="1524000" y="1122362"/>
            <a:ext cx="9144000" cy="2387601"/>
          </a:xfrm>
          <a:prstGeom prst="rect">
            <a:avLst/>
          </a:prstGeom>
          <a:noFill/>
          <a:ln>
            <a:noFill/>
          </a:ln>
        </p:spPr>
        <p:txBody>
          <a:bodyPr spcFirstLastPara="1" wrap="square" lIns="45700" tIns="45700" rIns="45700" bIns="45700" anchor="b" anchorCtr="0">
            <a:normAutofit/>
          </a:bodyPr>
          <a:lstStyle>
            <a:lvl1pPr lvl="0" algn="ctr">
              <a:lnSpc>
                <a:spcPct val="90000"/>
              </a:lnSpc>
              <a:spcBef>
                <a:spcPts val="0"/>
              </a:spcBef>
              <a:spcAft>
                <a:spcPts val="0"/>
              </a:spcAft>
              <a:buClr>
                <a:srgbClr val="000000"/>
              </a:buClr>
              <a:buSzPts val="6000"/>
              <a:buFont typeface="Calibri"/>
              <a:buNone/>
              <a:defRPr sz="6000"/>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11" name="Google Shape;11;p22"/>
          <p:cNvSpPr txBox="1">
            <a:spLocks noGrp="1"/>
          </p:cNvSpPr>
          <p:nvPr>
            <p:ph type="body" idx="1"/>
          </p:nvPr>
        </p:nvSpPr>
        <p:spPr>
          <a:xfrm>
            <a:off x="1524000" y="3602037"/>
            <a:ext cx="9144000" cy="1655763"/>
          </a:xfrm>
          <a:prstGeom prst="rect">
            <a:avLst/>
          </a:prstGeom>
          <a:noFill/>
          <a:ln>
            <a:noFill/>
          </a:ln>
        </p:spPr>
        <p:txBody>
          <a:bodyPr spcFirstLastPara="1" wrap="square" lIns="45700" tIns="45700" rIns="45700" bIns="45700" anchor="t" anchorCtr="0">
            <a:normAutofit/>
          </a:bodyPr>
          <a:lstStyle>
            <a:lvl1pPr marL="457200" lvl="0" indent="-228600" algn="ctr">
              <a:lnSpc>
                <a:spcPct val="90000"/>
              </a:lnSpc>
              <a:spcBef>
                <a:spcPts val="1000"/>
              </a:spcBef>
              <a:spcAft>
                <a:spcPts val="0"/>
              </a:spcAft>
              <a:buClr>
                <a:srgbClr val="000000"/>
              </a:buClr>
              <a:buSzPts val="2400"/>
              <a:buFont typeface="Calibri"/>
              <a:buNone/>
              <a:defRPr sz="2400"/>
            </a:lvl1pPr>
            <a:lvl2pPr marL="914400" lvl="1" indent="-228600" algn="ctr">
              <a:lnSpc>
                <a:spcPct val="90000"/>
              </a:lnSpc>
              <a:spcBef>
                <a:spcPts val="1000"/>
              </a:spcBef>
              <a:spcAft>
                <a:spcPts val="0"/>
              </a:spcAft>
              <a:buClr>
                <a:srgbClr val="000000"/>
              </a:buClr>
              <a:buSzPts val="2400"/>
              <a:buFont typeface="Calibri"/>
              <a:buNone/>
              <a:defRPr sz="2400"/>
            </a:lvl2pPr>
            <a:lvl3pPr marL="1371600" lvl="2" indent="-228600" algn="ctr">
              <a:lnSpc>
                <a:spcPct val="90000"/>
              </a:lnSpc>
              <a:spcBef>
                <a:spcPts val="1000"/>
              </a:spcBef>
              <a:spcAft>
                <a:spcPts val="0"/>
              </a:spcAft>
              <a:buClr>
                <a:srgbClr val="000000"/>
              </a:buClr>
              <a:buSzPts val="2400"/>
              <a:buFont typeface="Calibri"/>
              <a:buNone/>
              <a:defRPr sz="2400"/>
            </a:lvl3pPr>
            <a:lvl4pPr marL="1828800" lvl="3" indent="-228600" algn="ctr">
              <a:lnSpc>
                <a:spcPct val="90000"/>
              </a:lnSpc>
              <a:spcBef>
                <a:spcPts val="1000"/>
              </a:spcBef>
              <a:spcAft>
                <a:spcPts val="0"/>
              </a:spcAft>
              <a:buClr>
                <a:srgbClr val="000000"/>
              </a:buClr>
              <a:buSzPts val="2400"/>
              <a:buFont typeface="Calibri"/>
              <a:buNone/>
              <a:defRPr sz="2400"/>
            </a:lvl4pPr>
            <a:lvl5pPr marL="2286000" lvl="4" indent="-228600" algn="ctr">
              <a:lnSpc>
                <a:spcPct val="90000"/>
              </a:lnSpc>
              <a:spcBef>
                <a:spcPts val="1000"/>
              </a:spcBef>
              <a:spcAft>
                <a:spcPts val="0"/>
              </a:spcAft>
              <a:buClr>
                <a:srgbClr val="000000"/>
              </a:buClr>
              <a:buSzPts val="2400"/>
              <a:buFont typeface="Calibri"/>
              <a:buNone/>
              <a:defRPr sz="2400"/>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12" name="Google Shape;12;p22"/>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tx">
  <p:cSld name="TITLE_AND_BODY">
    <p:spTree>
      <p:nvGrpSpPr>
        <p:cNvPr id="1" name="Shape 13"/>
        <p:cNvGrpSpPr/>
        <p:nvPr/>
      </p:nvGrpSpPr>
      <p:grpSpPr>
        <a:xfrm>
          <a:off x="0" y="0"/>
          <a:ext cx="0" cy="0"/>
          <a:chOff x="0" y="0"/>
          <a:chExt cx="0" cy="0"/>
        </a:xfrm>
      </p:grpSpPr>
      <p:sp>
        <p:nvSpPr>
          <p:cNvPr id="14" name="Google Shape;14;p23"/>
          <p:cNvSpPr txBox="1">
            <a:spLocks noGrp="1"/>
          </p:cNvSpPr>
          <p:nvPr>
            <p:ph type="title"/>
          </p:nvPr>
        </p:nvSpPr>
        <p:spPr>
          <a:xfrm>
            <a:off x="838200" y="365125"/>
            <a:ext cx="10515600" cy="1325563"/>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000000"/>
              </a:buClr>
              <a:buSzPts val="1800"/>
              <a:buNon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15" name="Google Shape;15;p23"/>
          <p:cNvSpPr txBox="1">
            <a:spLocks noGrp="1"/>
          </p:cNvSpPr>
          <p:nvPr>
            <p:ph type="body" idx="1"/>
          </p:nvPr>
        </p:nvSpPr>
        <p:spPr>
          <a:xfrm>
            <a:off x="838200" y="1825625"/>
            <a:ext cx="10515600" cy="4351338"/>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000"/>
              </a:spcBef>
              <a:spcAft>
                <a:spcPts val="0"/>
              </a:spcAft>
              <a:buClr>
                <a:srgbClr val="000000"/>
              </a:buClr>
              <a:buSzPts val="1800"/>
              <a:buChar char="•"/>
              <a:defRPr/>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16" name="Google Shape;16;p23"/>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17"/>
        <p:cNvGrpSpPr/>
        <p:nvPr/>
      </p:nvGrpSpPr>
      <p:grpSpPr>
        <a:xfrm>
          <a:off x="0" y="0"/>
          <a:ext cx="0" cy="0"/>
          <a:chOff x="0" y="0"/>
          <a:chExt cx="0" cy="0"/>
        </a:xfrm>
      </p:grpSpPr>
      <p:sp>
        <p:nvSpPr>
          <p:cNvPr id="18" name="Google Shape;18;p24"/>
          <p:cNvSpPr txBox="1">
            <a:spLocks noGrp="1"/>
          </p:cNvSpPr>
          <p:nvPr>
            <p:ph type="title"/>
          </p:nvPr>
        </p:nvSpPr>
        <p:spPr>
          <a:xfrm>
            <a:off x="831850" y="1709738"/>
            <a:ext cx="10515600" cy="2852737"/>
          </a:xfrm>
          <a:prstGeom prst="rect">
            <a:avLst/>
          </a:prstGeom>
          <a:noFill/>
          <a:ln>
            <a:noFill/>
          </a:ln>
        </p:spPr>
        <p:txBody>
          <a:bodyPr spcFirstLastPara="1" wrap="square" lIns="45700" tIns="45700" rIns="45700" bIns="45700" anchor="b" anchorCtr="0">
            <a:normAutofit/>
          </a:bodyPr>
          <a:lstStyle>
            <a:lvl1pPr lvl="0" algn="l">
              <a:lnSpc>
                <a:spcPct val="90000"/>
              </a:lnSpc>
              <a:spcBef>
                <a:spcPts val="0"/>
              </a:spcBef>
              <a:spcAft>
                <a:spcPts val="0"/>
              </a:spcAft>
              <a:buClr>
                <a:srgbClr val="000000"/>
              </a:buClr>
              <a:buSzPts val="6000"/>
              <a:buFont typeface="Calibri"/>
              <a:buNone/>
              <a:defRPr sz="6000"/>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19" name="Google Shape;19;p24"/>
          <p:cNvSpPr txBox="1">
            <a:spLocks noGrp="1"/>
          </p:cNvSpPr>
          <p:nvPr>
            <p:ph type="body" idx="1"/>
          </p:nvPr>
        </p:nvSpPr>
        <p:spPr>
          <a:xfrm>
            <a:off x="831850" y="4589462"/>
            <a:ext cx="10515600" cy="1500188"/>
          </a:xfrm>
          <a:prstGeom prst="rect">
            <a:avLst/>
          </a:prstGeom>
          <a:noFill/>
          <a:ln>
            <a:noFill/>
          </a:ln>
        </p:spPr>
        <p:txBody>
          <a:bodyPr spcFirstLastPara="1" wrap="square" lIns="45700" tIns="45700" rIns="45700" bIns="45700" anchor="t" anchorCtr="0">
            <a:normAutofit/>
          </a:bodyPr>
          <a:lstStyle>
            <a:lvl1pPr marL="457200" lvl="0" indent="-228600" algn="l">
              <a:lnSpc>
                <a:spcPct val="90000"/>
              </a:lnSpc>
              <a:spcBef>
                <a:spcPts val="1000"/>
              </a:spcBef>
              <a:spcAft>
                <a:spcPts val="0"/>
              </a:spcAft>
              <a:buClr>
                <a:srgbClr val="888888"/>
              </a:buClr>
              <a:buSzPts val="2400"/>
              <a:buFont typeface="Calibri"/>
              <a:buNone/>
              <a:defRPr sz="2400">
                <a:solidFill>
                  <a:srgbClr val="888888"/>
                </a:solidFill>
              </a:defRPr>
            </a:lvl1pPr>
            <a:lvl2pPr marL="914400" lvl="1" indent="-228600" algn="l">
              <a:lnSpc>
                <a:spcPct val="90000"/>
              </a:lnSpc>
              <a:spcBef>
                <a:spcPts val="1000"/>
              </a:spcBef>
              <a:spcAft>
                <a:spcPts val="0"/>
              </a:spcAft>
              <a:buClr>
                <a:srgbClr val="888888"/>
              </a:buClr>
              <a:buSzPts val="2400"/>
              <a:buFont typeface="Calibri"/>
              <a:buNone/>
              <a:defRPr sz="2400">
                <a:solidFill>
                  <a:srgbClr val="888888"/>
                </a:solidFill>
              </a:defRPr>
            </a:lvl2pPr>
            <a:lvl3pPr marL="1371600" lvl="2" indent="-228600" algn="l">
              <a:lnSpc>
                <a:spcPct val="90000"/>
              </a:lnSpc>
              <a:spcBef>
                <a:spcPts val="1000"/>
              </a:spcBef>
              <a:spcAft>
                <a:spcPts val="0"/>
              </a:spcAft>
              <a:buClr>
                <a:srgbClr val="888888"/>
              </a:buClr>
              <a:buSzPts val="2400"/>
              <a:buFont typeface="Calibri"/>
              <a:buNone/>
              <a:defRPr sz="2400">
                <a:solidFill>
                  <a:srgbClr val="888888"/>
                </a:solidFill>
              </a:defRPr>
            </a:lvl3pPr>
            <a:lvl4pPr marL="1828800" lvl="3" indent="-228600" algn="l">
              <a:lnSpc>
                <a:spcPct val="90000"/>
              </a:lnSpc>
              <a:spcBef>
                <a:spcPts val="1000"/>
              </a:spcBef>
              <a:spcAft>
                <a:spcPts val="0"/>
              </a:spcAft>
              <a:buClr>
                <a:srgbClr val="888888"/>
              </a:buClr>
              <a:buSzPts val="2400"/>
              <a:buFont typeface="Calibri"/>
              <a:buNone/>
              <a:defRPr sz="2400">
                <a:solidFill>
                  <a:srgbClr val="888888"/>
                </a:solidFill>
              </a:defRPr>
            </a:lvl4pPr>
            <a:lvl5pPr marL="2286000" lvl="4" indent="-228600" algn="l">
              <a:lnSpc>
                <a:spcPct val="90000"/>
              </a:lnSpc>
              <a:spcBef>
                <a:spcPts val="1000"/>
              </a:spcBef>
              <a:spcAft>
                <a:spcPts val="0"/>
              </a:spcAft>
              <a:buClr>
                <a:srgbClr val="888888"/>
              </a:buClr>
              <a:buSzPts val="2400"/>
              <a:buFont typeface="Calibri"/>
              <a:buNone/>
              <a:defRPr sz="2400">
                <a:solidFill>
                  <a:srgbClr val="888888"/>
                </a:solidFill>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20" name="Google Shape;20;p24"/>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1"/>
        <p:cNvGrpSpPr/>
        <p:nvPr/>
      </p:nvGrpSpPr>
      <p:grpSpPr>
        <a:xfrm>
          <a:off x="0" y="0"/>
          <a:ext cx="0" cy="0"/>
          <a:chOff x="0" y="0"/>
          <a:chExt cx="0" cy="0"/>
        </a:xfrm>
      </p:grpSpPr>
      <p:sp>
        <p:nvSpPr>
          <p:cNvPr id="22" name="Google Shape;22;p25"/>
          <p:cNvSpPr txBox="1">
            <a:spLocks noGrp="1"/>
          </p:cNvSpPr>
          <p:nvPr>
            <p:ph type="title"/>
          </p:nvPr>
        </p:nvSpPr>
        <p:spPr>
          <a:xfrm>
            <a:off x="838200" y="365125"/>
            <a:ext cx="10515600" cy="1325563"/>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000000"/>
              </a:buClr>
              <a:buSzPts val="1800"/>
              <a:buNon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23" name="Google Shape;23;p25"/>
          <p:cNvSpPr txBox="1">
            <a:spLocks noGrp="1"/>
          </p:cNvSpPr>
          <p:nvPr>
            <p:ph type="body" idx="1"/>
          </p:nvPr>
        </p:nvSpPr>
        <p:spPr>
          <a:xfrm>
            <a:off x="838200" y="1825625"/>
            <a:ext cx="5181600" cy="4351338"/>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000"/>
              </a:spcBef>
              <a:spcAft>
                <a:spcPts val="0"/>
              </a:spcAft>
              <a:buClr>
                <a:srgbClr val="000000"/>
              </a:buClr>
              <a:buSzPts val="1800"/>
              <a:buChar char="•"/>
              <a:defRPr/>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24" name="Google Shape;24;p25"/>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25"/>
        <p:cNvGrpSpPr/>
        <p:nvPr/>
      </p:nvGrpSpPr>
      <p:grpSpPr>
        <a:xfrm>
          <a:off x="0" y="0"/>
          <a:ext cx="0" cy="0"/>
          <a:chOff x="0" y="0"/>
          <a:chExt cx="0" cy="0"/>
        </a:xfrm>
      </p:grpSpPr>
      <p:sp>
        <p:nvSpPr>
          <p:cNvPr id="26" name="Google Shape;26;p26"/>
          <p:cNvSpPr txBox="1">
            <a:spLocks noGrp="1"/>
          </p:cNvSpPr>
          <p:nvPr>
            <p:ph type="title"/>
          </p:nvPr>
        </p:nvSpPr>
        <p:spPr>
          <a:xfrm>
            <a:off x="839787" y="365125"/>
            <a:ext cx="10515601" cy="1325563"/>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000000"/>
              </a:buClr>
              <a:buSzPts val="1800"/>
              <a:buNon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27" name="Google Shape;27;p26"/>
          <p:cNvSpPr txBox="1">
            <a:spLocks noGrp="1"/>
          </p:cNvSpPr>
          <p:nvPr>
            <p:ph type="body" idx="1"/>
          </p:nvPr>
        </p:nvSpPr>
        <p:spPr>
          <a:xfrm>
            <a:off x="839787" y="1681163"/>
            <a:ext cx="5157789" cy="823913"/>
          </a:xfrm>
          <a:prstGeom prst="rect">
            <a:avLst/>
          </a:prstGeom>
          <a:noFill/>
          <a:ln>
            <a:noFill/>
          </a:ln>
        </p:spPr>
        <p:txBody>
          <a:bodyPr spcFirstLastPara="1" wrap="square" lIns="45700" tIns="45700" rIns="45700" bIns="45700" anchor="b" anchorCtr="0">
            <a:normAutofit/>
          </a:bodyPr>
          <a:lstStyle>
            <a:lvl1pPr marL="457200" lvl="0" indent="-228600" algn="l">
              <a:lnSpc>
                <a:spcPct val="90000"/>
              </a:lnSpc>
              <a:spcBef>
                <a:spcPts val="1000"/>
              </a:spcBef>
              <a:spcAft>
                <a:spcPts val="0"/>
              </a:spcAft>
              <a:buClr>
                <a:srgbClr val="000000"/>
              </a:buClr>
              <a:buSzPts val="2400"/>
              <a:buFont typeface="Calibri"/>
              <a:buNone/>
              <a:defRPr sz="2400" b="1"/>
            </a:lvl1pPr>
            <a:lvl2pPr marL="914400" lvl="1" indent="-228600" algn="l">
              <a:lnSpc>
                <a:spcPct val="90000"/>
              </a:lnSpc>
              <a:spcBef>
                <a:spcPts val="1000"/>
              </a:spcBef>
              <a:spcAft>
                <a:spcPts val="0"/>
              </a:spcAft>
              <a:buClr>
                <a:srgbClr val="000000"/>
              </a:buClr>
              <a:buSzPts val="2400"/>
              <a:buFont typeface="Calibri"/>
              <a:buNone/>
              <a:defRPr sz="2400" b="1"/>
            </a:lvl2pPr>
            <a:lvl3pPr marL="1371600" lvl="2" indent="-228600" algn="l">
              <a:lnSpc>
                <a:spcPct val="90000"/>
              </a:lnSpc>
              <a:spcBef>
                <a:spcPts val="1000"/>
              </a:spcBef>
              <a:spcAft>
                <a:spcPts val="0"/>
              </a:spcAft>
              <a:buClr>
                <a:srgbClr val="000000"/>
              </a:buClr>
              <a:buSzPts val="2400"/>
              <a:buFont typeface="Calibri"/>
              <a:buNone/>
              <a:defRPr sz="2400" b="1"/>
            </a:lvl3pPr>
            <a:lvl4pPr marL="1828800" lvl="3" indent="-228600" algn="l">
              <a:lnSpc>
                <a:spcPct val="90000"/>
              </a:lnSpc>
              <a:spcBef>
                <a:spcPts val="1000"/>
              </a:spcBef>
              <a:spcAft>
                <a:spcPts val="0"/>
              </a:spcAft>
              <a:buClr>
                <a:srgbClr val="000000"/>
              </a:buClr>
              <a:buSzPts val="2400"/>
              <a:buFont typeface="Calibri"/>
              <a:buNone/>
              <a:defRPr sz="2400" b="1"/>
            </a:lvl4pPr>
            <a:lvl5pPr marL="2286000" lvl="4" indent="-228600" algn="l">
              <a:lnSpc>
                <a:spcPct val="90000"/>
              </a:lnSpc>
              <a:spcBef>
                <a:spcPts val="1000"/>
              </a:spcBef>
              <a:spcAft>
                <a:spcPts val="0"/>
              </a:spcAft>
              <a:buClr>
                <a:srgbClr val="000000"/>
              </a:buClr>
              <a:buSzPts val="2400"/>
              <a:buFont typeface="Calibri"/>
              <a:buNone/>
              <a:defRPr sz="2400" b="1"/>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28" name="Google Shape;28;p26"/>
          <p:cNvSpPr txBox="1">
            <a:spLocks noGrp="1"/>
          </p:cNvSpPr>
          <p:nvPr>
            <p:ph type="body" idx="2"/>
          </p:nvPr>
        </p:nvSpPr>
        <p:spPr>
          <a:xfrm>
            <a:off x="6172200" y="1681163"/>
            <a:ext cx="5183188" cy="823913"/>
          </a:xfrm>
          <a:prstGeom prst="rect">
            <a:avLst/>
          </a:prstGeom>
          <a:noFill/>
          <a:ln>
            <a:noFill/>
          </a:ln>
        </p:spPr>
        <p:txBody>
          <a:bodyPr spcFirstLastPara="1" wrap="square" lIns="45700" tIns="45700" rIns="45700" bIns="45700" anchor="b" anchorCtr="0">
            <a:normAutofit/>
          </a:bodyPr>
          <a:lstStyle>
            <a:lvl1pPr marL="457200" lvl="0" indent="-342900" algn="l">
              <a:lnSpc>
                <a:spcPct val="90000"/>
              </a:lnSpc>
              <a:spcBef>
                <a:spcPts val="1000"/>
              </a:spcBef>
              <a:spcAft>
                <a:spcPts val="0"/>
              </a:spcAft>
              <a:buClr>
                <a:srgbClr val="000000"/>
              </a:buClr>
              <a:buSzPts val="1800"/>
              <a:buChar char="•"/>
              <a:defRPr/>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29" name="Google Shape;29;p26"/>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30"/>
        <p:cNvGrpSpPr/>
        <p:nvPr/>
      </p:nvGrpSpPr>
      <p:grpSpPr>
        <a:xfrm>
          <a:off x="0" y="0"/>
          <a:ext cx="0" cy="0"/>
          <a:chOff x="0" y="0"/>
          <a:chExt cx="0" cy="0"/>
        </a:xfrm>
      </p:grpSpPr>
      <p:sp>
        <p:nvSpPr>
          <p:cNvPr id="31" name="Google Shape;31;p27"/>
          <p:cNvSpPr txBox="1">
            <a:spLocks noGrp="1"/>
          </p:cNvSpPr>
          <p:nvPr>
            <p:ph type="title"/>
          </p:nvPr>
        </p:nvSpPr>
        <p:spPr>
          <a:xfrm>
            <a:off x="838200" y="365125"/>
            <a:ext cx="10515600" cy="1325563"/>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000000"/>
              </a:buClr>
              <a:buSzPts val="1800"/>
              <a:buNon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32" name="Google Shape;32;p27"/>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33"/>
        <p:cNvGrpSpPr/>
        <p:nvPr/>
      </p:nvGrpSpPr>
      <p:grpSpPr>
        <a:xfrm>
          <a:off x="0" y="0"/>
          <a:ext cx="0" cy="0"/>
          <a:chOff x="0" y="0"/>
          <a:chExt cx="0" cy="0"/>
        </a:xfrm>
      </p:grpSpPr>
      <p:sp>
        <p:nvSpPr>
          <p:cNvPr id="34" name="Google Shape;34;p28"/>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35"/>
        <p:cNvGrpSpPr/>
        <p:nvPr/>
      </p:nvGrpSpPr>
      <p:grpSpPr>
        <a:xfrm>
          <a:off x="0" y="0"/>
          <a:ext cx="0" cy="0"/>
          <a:chOff x="0" y="0"/>
          <a:chExt cx="0" cy="0"/>
        </a:xfrm>
      </p:grpSpPr>
      <p:sp>
        <p:nvSpPr>
          <p:cNvPr id="36" name="Google Shape;36;p29"/>
          <p:cNvSpPr txBox="1">
            <a:spLocks noGrp="1"/>
          </p:cNvSpPr>
          <p:nvPr>
            <p:ph type="title"/>
          </p:nvPr>
        </p:nvSpPr>
        <p:spPr>
          <a:xfrm>
            <a:off x="839787" y="457200"/>
            <a:ext cx="3932239" cy="1600200"/>
          </a:xfrm>
          <a:prstGeom prst="rect">
            <a:avLst/>
          </a:prstGeom>
          <a:noFill/>
          <a:ln>
            <a:noFill/>
          </a:ln>
        </p:spPr>
        <p:txBody>
          <a:bodyPr spcFirstLastPara="1" wrap="square" lIns="45700" tIns="45700" rIns="45700" bIns="45700" anchor="b" anchorCtr="0">
            <a:normAutofit/>
          </a:bodyPr>
          <a:lstStyle>
            <a:lvl1pPr lvl="0" algn="l">
              <a:lnSpc>
                <a:spcPct val="90000"/>
              </a:lnSpc>
              <a:spcBef>
                <a:spcPts val="0"/>
              </a:spcBef>
              <a:spcAft>
                <a:spcPts val="0"/>
              </a:spcAft>
              <a:buClr>
                <a:srgbClr val="000000"/>
              </a:buClr>
              <a:buSzPts val="3200"/>
              <a:buFont typeface="Calibri"/>
              <a:buNone/>
              <a:defRPr sz="3200"/>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37" name="Google Shape;37;p29"/>
          <p:cNvSpPr txBox="1">
            <a:spLocks noGrp="1"/>
          </p:cNvSpPr>
          <p:nvPr>
            <p:ph type="body" idx="1"/>
          </p:nvPr>
        </p:nvSpPr>
        <p:spPr>
          <a:xfrm>
            <a:off x="5183187" y="987425"/>
            <a:ext cx="6172201" cy="4873625"/>
          </a:xfrm>
          <a:prstGeom prst="rect">
            <a:avLst/>
          </a:prstGeom>
          <a:noFill/>
          <a:ln>
            <a:noFill/>
          </a:ln>
        </p:spPr>
        <p:txBody>
          <a:bodyPr spcFirstLastPara="1" wrap="square" lIns="45700" tIns="45700" rIns="45700" bIns="45700" anchor="t" anchorCtr="0">
            <a:normAutofit/>
          </a:bodyPr>
          <a:lstStyle>
            <a:lvl1pPr marL="457200" lvl="0" indent="-431800" algn="l">
              <a:lnSpc>
                <a:spcPct val="90000"/>
              </a:lnSpc>
              <a:spcBef>
                <a:spcPts val="1000"/>
              </a:spcBef>
              <a:spcAft>
                <a:spcPts val="0"/>
              </a:spcAft>
              <a:buClr>
                <a:srgbClr val="000000"/>
              </a:buClr>
              <a:buSzPts val="3200"/>
              <a:buChar char="•"/>
              <a:defRPr sz="3200"/>
            </a:lvl1pPr>
            <a:lvl2pPr marL="914400" lvl="1" indent="-431800" algn="l">
              <a:lnSpc>
                <a:spcPct val="90000"/>
              </a:lnSpc>
              <a:spcBef>
                <a:spcPts val="1000"/>
              </a:spcBef>
              <a:spcAft>
                <a:spcPts val="0"/>
              </a:spcAft>
              <a:buClr>
                <a:srgbClr val="000000"/>
              </a:buClr>
              <a:buSzPts val="3200"/>
              <a:buChar char="•"/>
              <a:defRPr sz="3200"/>
            </a:lvl2pPr>
            <a:lvl3pPr marL="1371600" lvl="2" indent="-431800" algn="l">
              <a:lnSpc>
                <a:spcPct val="90000"/>
              </a:lnSpc>
              <a:spcBef>
                <a:spcPts val="1000"/>
              </a:spcBef>
              <a:spcAft>
                <a:spcPts val="0"/>
              </a:spcAft>
              <a:buClr>
                <a:srgbClr val="000000"/>
              </a:buClr>
              <a:buSzPts val="3200"/>
              <a:buChar char="•"/>
              <a:defRPr sz="3200"/>
            </a:lvl3pPr>
            <a:lvl4pPr marL="1828800" lvl="3" indent="-431800" algn="l">
              <a:lnSpc>
                <a:spcPct val="90000"/>
              </a:lnSpc>
              <a:spcBef>
                <a:spcPts val="1000"/>
              </a:spcBef>
              <a:spcAft>
                <a:spcPts val="0"/>
              </a:spcAft>
              <a:buClr>
                <a:srgbClr val="000000"/>
              </a:buClr>
              <a:buSzPts val="3200"/>
              <a:buChar char="•"/>
              <a:defRPr sz="3200"/>
            </a:lvl4pPr>
            <a:lvl5pPr marL="2286000" lvl="4" indent="-431800" algn="l">
              <a:lnSpc>
                <a:spcPct val="90000"/>
              </a:lnSpc>
              <a:spcBef>
                <a:spcPts val="1000"/>
              </a:spcBef>
              <a:spcAft>
                <a:spcPts val="0"/>
              </a:spcAft>
              <a:buClr>
                <a:srgbClr val="000000"/>
              </a:buClr>
              <a:buSzPts val="3200"/>
              <a:buChar char="•"/>
              <a:defRPr sz="3200"/>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38" name="Google Shape;38;p29"/>
          <p:cNvSpPr txBox="1">
            <a:spLocks noGrp="1"/>
          </p:cNvSpPr>
          <p:nvPr>
            <p:ph type="body" idx="2"/>
          </p:nvPr>
        </p:nvSpPr>
        <p:spPr>
          <a:xfrm>
            <a:off x="839787" y="2057400"/>
            <a:ext cx="3932239" cy="3811588"/>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000"/>
              </a:spcBef>
              <a:spcAft>
                <a:spcPts val="0"/>
              </a:spcAft>
              <a:buClr>
                <a:srgbClr val="000000"/>
              </a:buClr>
              <a:buSzPts val="1800"/>
              <a:buChar char="•"/>
              <a:defRPr/>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39" name="Google Shape;39;p29"/>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40"/>
        <p:cNvGrpSpPr/>
        <p:nvPr/>
      </p:nvGrpSpPr>
      <p:grpSpPr>
        <a:xfrm>
          <a:off x="0" y="0"/>
          <a:ext cx="0" cy="0"/>
          <a:chOff x="0" y="0"/>
          <a:chExt cx="0" cy="0"/>
        </a:xfrm>
      </p:grpSpPr>
      <p:sp>
        <p:nvSpPr>
          <p:cNvPr id="41" name="Google Shape;41;p30"/>
          <p:cNvSpPr txBox="1">
            <a:spLocks noGrp="1"/>
          </p:cNvSpPr>
          <p:nvPr>
            <p:ph type="title"/>
          </p:nvPr>
        </p:nvSpPr>
        <p:spPr>
          <a:xfrm>
            <a:off x="839787" y="457200"/>
            <a:ext cx="3932239" cy="1600200"/>
          </a:xfrm>
          <a:prstGeom prst="rect">
            <a:avLst/>
          </a:prstGeom>
          <a:noFill/>
          <a:ln>
            <a:noFill/>
          </a:ln>
        </p:spPr>
        <p:txBody>
          <a:bodyPr spcFirstLastPara="1" wrap="square" lIns="45700" tIns="45700" rIns="45700" bIns="45700" anchor="b" anchorCtr="0">
            <a:normAutofit/>
          </a:bodyPr>
          <a:lstStyle>
            <a:lvl1pPr lvl="0" algn="l">
              <a:lnSpc>
                <a:spcPct val="90000"/>
              </a:lnSpc>
              <a:spcBef>
                <a:spcPts val="0"/>
              </a:spcBef>
              <a:spcAft>
                <a:spcPts val="0"/>
              </a:spcAft>
              <a:buClr>
                <a:srgbClr val="000000"/>
              </a:buClr>
              <a:buSzPts val="3200"/>
              <a:buFont typeface="Calibri"/>
              <a:buNone/>
              <a:defRPr sz="3200"/>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42" name="Google Shape;42;p30"/>
          <p:cNvSpPr>
            <a:spLocks noGrp="1"/>
          </p:cNvSpPr>
          <p:nvPr>
            <p:ph type="pic" idx="2"/>
          </p:nvPr>
        </p:nvSpPr>
        <p:spPr>
          <a:xfrm>
            <a:off x="5183187" y="987425"/>
            <a:ext cx="6172201"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1pPr>
            <a:lvl2pPr marR="0" lvl="1"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2pPr>
            <a:lvl3pPr marR="0" lvl="2"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3pPr>
            <a:lvl4pPr marR="0" lvl="3"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4pPr>
            <a:lvl5pPr marR="0" lvl="4"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5pPr>
            <a:lvl6pPr marR="0" lvl="5"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6pPr>
            <a:lvl7pPr marR="0" lvl="6"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7pPr>
            <a:lvl8pPr marR="0" lvl="7"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8pPr>
            <a:lvl9pPr marR="0" lvl="8"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9pPr>
          </a:lstStyle>
          <a:p>
            <a:endParaRPr/>
          </a:p>
        </p:txBody>
      </p:sp>
      <p:sp>
        <p:nvSpPr>
          <p:cNvPr id="43" name="Google Shape;43;p30"/>
          <p:cNvSpPr txBox="1">
            <a:spLocks noGrp="1"/>
          </p:cNvSpPr>
          <p:nvPr>
            <p:ph type="body" idx="1"/>
          </p:nvPr>
        </p:nvSpPr>
        <p:spPr>
          <a:xfrm>
            <a:off x="839787" y="2057400"/>
            <a:ext cx="3932239" cy="3811588"/>
          </a:xfrm>
          <a:prstGeom prst="rect">
            <a:avLst/>
          </a:prstGeom>
          <a:noFill/>
          <a:ln>
            <a:noFill/>
          </a:ln>
        </p:spPr>
        <p:txBody>
          <a:bodyPr spcFirstLastPara="1" wrap="square" lIns="45700" tIns="45700" rIns="45700" bIns="45700" anchor="t" anchorCtr="0">
            <a:normAutofit/>
          </a:bodyPr>
          <a:lstStyle>
            <a:lvl1pPr marL="457200" lvl="0" indent="-228600" algn="l">
              <a:lnSpc>
                <a:spcPct val="90000"/>
              </a:lnSpc>
              <a:spcBef>
                <a:spcPts val="1000"/>
              </a:spcBef>
              <a:spcAft>
                <a:spcPts val="0"/>
              </a:spcAft>
              <a:buClr>
                <a:srgbClr val="000000"/>
              </a:buClr>
              <a:buSzPts val="1600"/>
              <a:buFont typeface="Calibri"/>
              <a:buNone/>
              <a:defRPr sz="1600"/>
            </a:lvl1pPr>
            <a:lvl2pPr marL="914400" lvl="1" indent="-228600" algn="l">
              <a:lnSpc>
                <a:spcPct val="90000"/>
              </a:lnSpc>
              <a:spcBef>
                <a:spcPts val="1000"/>
              </a:spcBef>
              <a:spcAft>
                <a:spcPts val="0"/>
              </a:spcAft>
              <a:buClr>
                <a:srgbClr val="000000"/>
              </a:buClr>
              <a:buSzPts val="1600"/>
              <a:buFont typeface="Calibri"/>
              <a:buNone/>
              <a:defRPr sz="1600"/>
            </a:lvl2pPr>
            <a:lvl3pPr marL="1371600" lvl="2" indent="-228600" algn="l">
              <a:lnSpc>
                <a:spcPct val="90000"/>
              </a:lnSpc>
              <a:spcBef>
                <a:spcPts val="1000"/>
              </a:spcBef>
              <a:spcAft>
                <a:spcPts val="0"/>
              </a:spcAft>
              <a:buClr>
                <a:srgbClr val="000000"/>
              </a:buClr>
              <a:buSzPts val="1600"/>
              <a:buFont typeface="Calibri"/>
              <a:buNone/>
              <a:defRPr sz="1600"/>
            </a:lvl3pPr>
            <a:lvl4pPr marL="1828800" lvl="3" indent="-228600" algn="l">
              <a:lnSpc>
                <a:spcPct val="90000"/>
              </a:lnSpc>
              <a:spcBef>
                <a:spcPts val="1000"/>
              </a:spcBef>
              <a:spcAft>
                <a:spcPts val="0"/>
              </a:spcAft>
              <a:buClr>
                <a:srgbClr val="000000"/>
              </a:buClr>
              <a:buSzPts val="1600"/>
              <a:buFont typeface="Calibri"/>
              <a:buNone/>
              <a:defRPr sz="1600"/>
            </a:lvl4pPr>
            <a:lvl5pPr marL="2286000" lvl="4" indent="-228600" algn="l">
              <a:lnSpc>
                <a:spcPct val="90000"/>
              </a:lnSpc>
              <a:spcBef>
                <a:spcPts val="1000"/>
              </a:spcBef>
              <a:spcAft>
                <a:spcPts val="0"/>
              </a:spcAft>
              <a:buClr>
                <a:srgbClr val="000000"/>
              </a:buClr>
              <a:buSzPts val="1600"/>
              <a:buFont typeface="Calibri"/>
              <a:buNone/>
              <a:defRPr sz="1600"/>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44" name="Google Shape;44;p30"/>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21"/>
          <p:cNvSpPr txBox="1">
            <a:spLocks noGrp="1"/>
          </p:cNvSpPr>
          <p:nvPr>
            <p:ph type="title"/>
          </p:nvPr>
        </p:nvSpPr>
        <p:spPr>
          <a:xfrm>
            <a:off x="838200" y="365125"/>
            <a:ext cx="10515600" cy="1325563"/>
          </a:xfrm>
          <a:prstGeom prst="rect">
            <a:avLst/>
          </a:prstGeom>
          <a:noFill/>
          <a:ln>
            <a:noFill/>
          </a:ln>
        </p:spPr>
        <p:txBody>
          <a:bodyPr spcFirstLastPara="1" wrap="square" lIns="45700" tIns="45700" rIns="45700" bIns="45700" anchor="ctr" anchorCtr="0">
            <a:normAutofit/>
          </a:bodyPr>
          <a:lstStyle>
            <a:lvl1pPr marR="0" lvl="0"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1pPr>
            <a:lvl2pPr marR="0" lvl="1"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2pPr>
            <a:lvl3pPr marR="0" lvl="2"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3pPr>
            <a:lvl4pPr marR="0" lvl="3"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4pPr>
            <a:lvl5pPr marR="0" lvl="4"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5pPr>
            <a:lvl6pPr marR="0" lvl="5"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6pPr>
            <a:lvl7pPr marR="0" lvl="6"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7pPr>
            <a:lvl8pPr marR="0" lvl="7"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8pPr>
            <a:lvl9pPr marR="0" lvl="8"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9pPr>
          </a:lstStyle>
          <a:p>
            <a:endParaRPr/>
          </a:p>
        </p:txBody>
      </p:sp>
      <p:sp>
        <p:nvSpPr>
          <p:cNvPr id="7" name="Google Shape;7;p21"/>
          <p:cNvSpPr txBox="1">
            <a:spLocks noGrp="1"/>
          </p:cNvSpPr>
          <p:nvPr>
            <p:ph type="body" idx="1"/>
          </p:nvPr>
        </p:nvSpPr>
        <p:spPr>
          <a:xfrm>
            <a:off x="838200" y="1825625"/>
            <a:ext cx="10515600" cy="4351338"/>
          </a:xfrm>
          <a:prstGeom prst="rect">
            <a:avLst/>
          </a:prstGeom>
          <a:noFill/>
          <a:ln>
            <a:noFill/>
          </a:ln>
        </p:spPr>
        <p:txBody>
          <a:bodyPr spcFirstLastPara="1" wrap="square" lIns="45700" tIns="45700" rIns="45700" bIns="45700" anchor="t" anchorCtr="0">
            <a:normAutofit/>
          </a:bodyPr>
          <a:lstStyle>
            <a:lvl1pPr marL="457200" marR="0" lvl="0"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1pPr>
            <a:lvl2pPr marL="914400" marR="0" lvl="1"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2pPr>
            <a:lvl3pPr marL="1371600" marR="0" lvl="2"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3pPr>
            <a:lvl4pPr marL="1828800" marR="0" lvl="3"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4pPr>
            <a:lvl5pPr marL="2286000" marR="0" lvl="4"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5pPr>
            <a:lvl6pPr marL="2743200" marR="0" lvl="5"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6pPr>
            <a:lvl7pPr marL="3200400" marR="0" lvl="6"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7pPr>
            <a:lvl8pPr marL="3657600" marR="0" lvl="7"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8pPr>
            <a:lvl9pPr marL="4114800" marR="0" lvl="8"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9pPr>
          </a:lstStyle>
          <a:p>
            <a:endParaRPr/>
          </a:p>
        </p:txBody>
      </p:sp>
      <p:sp>
        <p:nvSpPr>
          <p:cNvPr id="8" name="Google Shape;8;p21"/>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1"/>
          <p:cNvSpPr/>
          <p:nvPr/>
        </p:nvSpPr>
        <p:spPr>
          <a:xfrm>
            <a:off x="0" y="0"/>
            <a:ext cx="12192000" cy="1194957"/>
          </a:xfrm>
          <a:prstGeom prst="rect">
            <a:avLst/>
          </a:prstGeom>
          <a:solidFill>
            <a:srgbClr val="5A7E83"/>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404040"/>
              </a:buClr>
              <a:buSzPts val="1800"/>
              <a:buFont typeface="Calibri"/>
              <a:buNone/>
            </a:pPr>
            <a:endParaRPr sz="1800" b="0" i="0" u="none" strike="noStrike" cap="none">
              <a:solidFill>
                <a:srgbClr val="404040"/>
              </a:solidFill>
              <a:latin typeface="Calibri"/>
              <a:ea typeface="Calibri"/>
              <a:cs typeface="Calibri"/>
              <a:sym typeface="Calibri"/>
            </a:endParaRPr>
          </a:p>
        </p:txBody>
      </p:sp>
      <p:sp>
        <p:nvSpPr>
          <p:cNvPr id="50" name="Google Shape;50;p1"/>
          <p:cNvSpPr txBox="1"/>
          <p:nvPr/>
        </p:nvSpPr>
        <p:spPr>
          <a:xfrm>
            <a:off x="1569718" y="2209531"/>
            <a:ext cx="9052562" cy="1938952"/>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6000"/>
              <a:buFont typeface="Century Gothic"/>
              <a:buNone/>
            </a:pPr>
            <a:r>
              <a:rPr lang="en-US" sz="6000" b="0" i="0" u="none" strike="noStrike" cap="none" dirty="0">
                <a:solidFill>
                  <a:srgbClr val="000000"/>
                </a:solidFill>
                <a:latin typeface="Century Gothic"/>
                <a:ea typeface="Century Gothic"/>
                <a:cs typeface="Century Gothic"/>
                <a:sym typeface="Century Gothic"/>
              </a:rPr>
              <a:t>Fiscal Policy and the Trade Balance</a:t>
            </a:r>
            <a:endParaRPr lang="en-US" dirty="0"/>
          </a:p>
        </p:txBody>
      </p:sp>
      <p:cxnSp>
        <p:nvCxnSpPr>
          <p:cNvPr id="51" name="Google Shape;51;p1"/>
          <p:cNvCxnSpPr/>
          <p:nvPr/>
        </p:nvCxnSpPr>
        <p:spPr>
          <a:xfrm>
            <a:off x="3130059" y="4307737"/>
            <a:ext cx="5931879" cy="1"/>
          </a:xfrm>
          <a:prstGeom prst="straightConnector1">
            <a:avLst/>
          </a:prstGeom>
          <a:noFill/>
          <a:ln w="9525" cap="flat" cmpd="sng">
            <a:solidFill>
              <a:srgbClr val="000000"/>
            </a:solidFill>
            <a:prstDash val="solid"/>
            <a:miter lim="8000"/>
            <a:headEnd type="none" w="sm" len="sm"/>
            <a:tailEnd type="none" w="sm" len="sm"/>
          </a:ln>
        </p:spPr>
      </p:cxnSp>
      <p:sp>
        <p:nvSpPr>
          <p:cNvPr id="52" name="Google Shape;52;p1"/>
          <p:cNvSpPr txBox="1"/>
          <p:nvPr/>
        </p:nvSpPr>
        <p:spPr>
          <a:xfrm>
            <a:off x="481647" y="320477"/>
            <a:ext cx="3565363" cy="561341"/>
          </a:xfrm>
          <a:prstGeom prst="rect">
            <a:avLst/>
          </a:prstGeom>
          <a:solidFill>
            <a:srgbClr val="5A7E83"/>
          </a:solid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cxnSp>
        <p:nvCxnSpPr>
          <p:cNvPr id="53" name="Google Shape;53;p1"/>
          <p:cNvCxnSpPr/>
          <p:nvPr/>
        </p:nvCxnSpPr>
        <p:spPr>
          <a:xfrm>
            <a:off x="3130060" y="2209530"/>
            <a:ext cx="5931879" cy="1"/>
          </a:xfrm>
          <a:prstGeom prst="straightConnector1">
            <a:avLst/>
          </a:prstGeom>
          <a:noFill/>
          <a:ln w="9525" cap="flat" cmpd="sng">
            <a:solidFill>
              <a:srgbClr val="000000"/>
            </a:solidFill>
            <a:prstDash val="solid"/>
            <a:miter lim="8000"/>
            <a:headEnd type="none" w="sm" len="sm"/>
            <a:tailEnd type="none" w="sm" len="sm"/>
          </a:ln>
        </p:spPr>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Shape 347"/>
        <p:cNvGrpSpPr/>
        <p:nvPr/>
      </p:nvGrpSpPr>
      <p:grpSpPr>
        <a:xfrm>
          <a:off x="0" y="0"/>
          <a:ext cx="0" cy="0"/>
          <a:chOff x="0" y="0"/>
          <a:chExt cx="0" cy="0"/>
        </a:xfrm>
      </p:grpSpPr>
      <p:cxnSp>
        <p:nvCxnSpPr>
          <p:cNvPr id="348" name="Google Shape;348;p20"/>
          <p:cNvCxnSpPr/>
          <p:nvPr/>
        </p:nvCxnSpPr>
        <p:spPr>
          <a:xfrm>
            <a:off x="1859169" y="2729726"/>
            <a:ext cx="8429626" cy="1"/>
          </a:xfrm>
          <a:prstGeom prst="straightConnector1">
            <a:avLst/>
          </a:prstGeom>
          <a:noFill/>
          <a:ln w="12700" cap="flat" cmpd="sng">
            <a:solidFill>
              <a:srgbClr val="FFFFFF"/>
            </a:solidFill>
            <a:prstDash val="solid"/>
            <a:miter lim="8000"/>
            <a:headEnd type="none" w="sm" len="sm"/>
            <a:tailEnd type="none" w="sm" len="sm"/>
          </a:ln>
        </p:spPr>
      </p:cxnSp>
      <p:sp>
        <p:nvSpPr>
          <p:cNvPr id="349" name="Google Shape;349;p20"/>
          <p:cNvSpPr txBox="1"/>
          <p:nvPr/>
        </p:nvSpPr>
        <p:spPr>
          <a:xfrm>
            <a:off x="1569719" y="1410227"/>
            <a:ext cx="9052562" cy="1209041"/>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FFFFFF"/>
              </a:buClr>
              <a:buSzPts val="7200"/>
              <a:buFont typeface="Century Gothic"/>
              <a:buNone/>
            </a:pPr>
            <a:r>
              <a:rPr lang="en-US" sz="7200" b="1" i="0" u="none" strike="noStrike" cap="none">
                <a:solidFill>
                  <a:srgbClr val="FFFFFF"/>
                </a:solidFill>
                <a:latin typeface="Century Gothic"/>
                <a:ea typeface="Century Gothic"/>
                <a:cs typeface="Century Gothic"/>
                <a:sym typeface="Century Gothic"/>
              </a:rPr>
              <a:t>HAWKES</a:t>
            </a:r>
            <a:r>
              <a:rPr lang="en-US" sz="7200" b="0" i="0" u="none" strike="noStrike" cap="none">
                <a:solidFill>
                  <a:srgbClr val="FFFFFF"/>
                </a:solidFill>
                <a:latin typeface="Century Gothic"/>
                <a:ea typeface="Century Gothic"/>
                <a:cs typeface="Century Gothic"/>
                <a:sym typeface="Century Gothic"/>
              </a:rPr>
              <a:t> LEARNING</a:t>
            </a:r>
            <a:endParaRPr/>
          </a:p>
        </p:txBody>
      </p:sp>
      <p:pic>
        <p:nvPicPr>
          <p:cNvPr id="350" name="Google Shape;350;p20" descr="Picture 5"/>
          <p:cNvPicPr preferRelativeResize="0"/>
          <p:nvPr/>
        </p:nvPicPr>
        <p:blipFill rotWithShape="1">
          <a:blip r:embed="rId3">
            <a:alphaModFix/>
          </a:blip>
          <a:srcRect/>
          <a:stretch/>
        </p:blipFill>
        <p:spPr>
          <a:xfrm>
            <a:off x="3281107" y="3050910"/>
            <a:ext cx="609601" cy="609601"/>
          </a:xfrm>
          <a:prstGeom prst="rect">
            <a:avLst/>
          </a:prstGeom>
          <a:noFill/>
          <a:ln>
            <a:noFill/>
          </a:ln>
        </p:spPr>
      </p:pic>
      <p:pic>
        <p:nvPicPr>
          <p:cNvPr id="351" name="Google Shape;351;p20" descr="Picture 6"/>
          <p:cNvPicPr preferRelativeResize="0"/>
          <p:nvPr/>
        </p:nvPicPr>
        <p:blipFill rotWithShape="1">
          <a:blip r:embed="rId4">
            <a:alphaModFix/>
          </a:blip>
          <a:srcRect/>
          <a:stretch/>
        </p:blipFill>
        <p:spPr>
          <a:xfrm>
            <a:off x="4666179" y="3050910"/>
            <a:ext cx="609601" cy="609601"/>
          </a:xfrm>
          <a:prstGeom prst="rect">
            <a:avLst/>
          </a:prstGeom>
          <a:noFill/>
          <a:ln>
            <a:noFill/>
          </a:ln>
        </p:spPr>
      </p:pic>
      <p:pic>
        <p:nvPicPr>
          <p:cNvPr id="352" name="Google Shape;352;p20" descr="Picture 7"/>
          <p:cNvPicPr preferRelativeResize="0"/>
          <p:nvPr/>
        </p:nvPicPr>
        <p:blipFill rotWithShape="1">
          <a:blip r:embed="rId5">
            <a:alphaModFix/>
          </a:blip>
          <a:srcRect/>
          <a:stretch/>
        </p:blipFill>
        <p:spPr>
          <a:xfrm>
            <a:off x="6217122" y="3050910"/>
            <a:ext cx="609601" cy="609601"/>
          </a:xfrm>
          <a:prstGeom prst="rect">
            <a:avLst/>
          </a:prstGeom>
          <a:noFill/>
          <a:ln>
            <a:noFill/>
          </a:ln>
        </p:spPr>
      </p:pic>
      <p:pic>
        <p:nvPicPr>
          <p:cNvPr id="353" name="Google Shape;353;p20" descr="Picture 8"/>
          <p:cNvPicPr preferRelativeResize="0"/>
          <p:nvPr/>
        </p:nvPicPr>
        <p:blipFill rotWithShape="1">
          <a:blip r:embed="rId6">
            <a:alphaModFix/>
          </a:blip>
          <a:srcRect/>
          <a:stretch/>
        </p:blipFill>
        <p:spPr>
          <a:xfrm>
            <a:off x="7768065" y="3050910"/>
            <a:ext cx="609601" cy="60960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569721" y="225068"/>
            <a:ext cx="9052563" cy="6339972"/>
            <a:chOff x="0" y="0"/>
            <a:chExt cx="9052562" cy="6339971"/>
          </a:xfrm>
        </p:grpSpPr>
        <p:sp>
          <p:nvSpPr>
            <p:cNvPr id="68" name="Google Shape;68;p3"/>
            <p:cNvSpPr txBox="1"/>
            <p:nvPr/>
          </p:nvSpPr>
          <p:spPr>
            <a:xfrm>
              <a:off x="0" y="0"/>
              <a:ext cx="9052500"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dirty="0">
                  <a:latin typeface="Century Gothic"/>
                  <a:sym typeface="Century Gothic"/>
                </a:rPr>
                <a:t>Budget Deficit and Trade Deficit</a:t>
              </a:r>
              <a:endParaRPr lang="en-US" sz="3200" dirty="0"/>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74" name="Google Shape;74;p3"/>
          <p:cNvSpPr txBox="1"/>
          <p:nvPr/>
        </p:nvSpPr>
        <p:spPr>
          <a:xfrm>
            <a:off x="2277821" y="4166432"/>
            <a:ext cx="8429626" cy="7607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a:solidFill>
                  <a:srgbClr val="FFFFFF"/>
                </a:solidFill>
                <a:latin typeface="Calibri"/>
                <a:ea typeface="Calibri"/>
                <a:cs typeface="Calibri"/>
                <a:sym typeface="Calibri"/>
              </a:rPr>
              <a:t>The CPI is subject to two types of bias: substitution bias and quality/new goods bias. </a:t>
            </a:r>
            <a:endParaRPr/>
          </a:p>
        </p:txBody>
      </p:sp>
      <p:sp>
        <p:nvSpPr>
          <p:cNvPr id="75" name="Google Shape;75;p3"/>
          <p:cNvSpPr txBox="1"/>
          <p:nvPr/>
        </p:nvSpPr>
        <p:spPr>
          <a:xfrm>
            <a:off x="2257990" y="5157249"/>
            <a:ext cx="8469288" cy="11290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a:solidFill>
                  <a:srgbClr val="FFFFFF"/>
                </a:solidFill>
                <a:latin typeface="Calibri"/>
                <a:ea typeface="Calibri"/>
                <a:cs typeface="Calibri"/>
                <a:sym typeface="Calibri"/>
              </a:rPr>
              <a:t>Both substitution bias and quality/new goods bias tend to overstate the negative impact of inflation on consumers. </a:t>
            </a:r>
            <a:endParaRPr lang="en-US" dirty="0"/>
          </a:p>
        </p:txBody>
      </p:sp>
      <p:grpSp>
        <p:nvGrpSpPr>
          <p:cNvPr id="11" name="Google Shape;154;p18">
            <a:extLst>
              <a:ext uri="{FF2B5EF4-FFF2-40B4-BE49-F238E27FC236}">
                <a16:creationId xmlns:a16="http://schemas.microsoft.com/office/drawing/2014/main" id="{8F4E44DC-A241-4411-96F1-1C705D4D565F}"/>
              </a:ext>
            </a:extLst>
          </p:cNvPr>
          <p:cNvGrpSpPr/>
          <p:nvPr/>
        </p:nvGrpSpPr>
        <p:grpSpPr>
          <a:xfrm>
            <a:off x="2066764" y="1394783"/>
            <a:ext cx="8058467" cy="1115318"/>
            <a:chOff x="542756" y="1736761"/>
            <a:chExt cx="8058467" cy="807000"/>
          </a:xfrm>
        </p:grpSpPr>
        <p:sp>
          <p:nvSpPr>
            <p:cNvPr id="12" name="Google Shape;155;p18">
              <a:extLst>
                <a:ext uri="{FF2B5EF4-FFF2-40B4-BE49-F238E27FC236}">
                  <a16:creationId xmlns:a16="http://schemas.microsoft.com/office/drawing/2014/main" id="{09F4D6FC-FD1D-4E00-AC0E-F8E426DDD0C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3" name="Google Shape;156;p18">
              <a:extLst>
                <a:ext uri="{FF2B5EF4-FFF2-40B4-BE49-F238E27FC236}">
                  <a16:creationId xmlns:a16="http://schemas.microsoft.com/office/drawing/2014/main" id="{CDD92B62-085C-40D2-B50B-9AB09AC97517}"/>
                </a:ext>
              </a:extLst>
            </p:cNvPr>
            <p:cNvSpPr txBox="1"/>
            <p:nvPr/>
          </p:nvSpPr>
          <p:spPr>
            <a:xfrm>
              <a:off x="542756" y="1767870"/>
              <a:ext cx="7807500" cy="400200"/>
            </a:xfrm>
            <a:prstGeom prst="rect">
              <a:avLst/>
            </a:prstGeom>
            <a:solidFill>
              <a:srgbClr val="627981"/>
            </a:solidFill>
            <a:ln>
              <a:noFill/>
            </a:ln>
          </p:spPr>
          <p:txBody>
            <a:bodyPr spcFirstLastPara="1" wrap="square" lIns="91425" tIns="45700" rIns="91425" bIns="45700" anchor="t" anchorCtr="0">
              <a:noAutofit/>
            </a:bodyPr>
            <a:lstStyle/>
            <a:p>
              <a:pPr marL="457200" marR="0" lvl="0" indent="-355600" algn="l" rtl="0">
                <a:spcBef>
                  <a:spcPts val="0"/>
                </a:spcBef>
                <a:spcAft>
                  <a:spcPts val="0"/>
                </a:spcAft>
                <a:buClr>
                  <a:schemeClr val="lt1"/>
                </a:buClr>
                <a:buSzPts val="2000"/>
                <a:buFont typeface="Arial" panose="020B0604020202020204" pitchFamily="34" charset="0"/>
                <a:buChar char="•"/>
              </a:pPr>
              <a:r>
                <a:rPr lang="en-US" sz="2000" dirty="0">
                  <a:solidFill>
                    <a:schemeClr val="bg1"/>
                  </a:solidFill>
                  <a:latin typeface="Calibri" panose="020F0502020204030204" pitchFamily="34" charset="0"/>
                  <a:cs typeface="Times New Roman" panose="02020603050405020304" pitchFamily="18" charset="0"/>
                </a:rPr>
                <a:t>A net inflow of foreign financial investment always accompanies a trade deficit, while a net outflow of financial investment always accompanies a trade surplus.</a:t>
              </a:r>
              <a:endParaRPr lang="en-US" sz="2000" dirty="0">
                <a:solidFill>
                  <a:schemeClr val="bg1"/>
                </a:solidFill>
                <a:latin typeface="Calibri" panose="020F0502020204030204" pitchFamily="34" charset="0"/>
                <a:cs typeface="Times New Roman" panose="02020603050405020304" pitchFamily="18" charset="0"/>
                <a:sym typeface="Calibri"/>
              </a:endParaRPr>
            </a:p>
          </p:txBody>
        </p:sp>
      </p:grpSp>
      <p:grpSp>
        <p:nvGrpSpPr>
          <p:cNvPr id="17" name="Google Shape;157;p18">
            <a:extLst>
              <a:ext uri="{FF2B5EF4-FFF2-40B4-BE49-F238E27FC236}">
                <a16:creationId xmlns:a16="http://schemas.microsoft.com/office/drawing/2014/main" id="{9539C497-B2E0-4BDD-84E8-45AFD211ECCD}"/>
              </a:ext>
            </a:extLst>
          </p:cNvPr>
          <p:cNvGrpSpPr/>
          <p:nvPr/>
        </p:nvGrpSpPr>
        <p:grpSpPr>
          <a:xfrm>
            <a:off x="2066764" y="2632344"/>
            <a:ext cx="8058357" cy="983434"/>
            <a:chOff x="542866" y="1736761"/>
            <a:chExt cx="8058357" cy="807000"/>
          </a:xfrm>
        </p:grpSpPr>
        <p:sp>
          <p:nvSpPr>
            <p:cNvPr id="18" name="Google Shape;158;p18">
              <a:extLst>
                <a:ext uri="{FF2B5EF4-FFF2-40B4-BE49-F238E27FC236}">
                  <a16:creationId xmlns:a16="http://schemas.microsoft.com/office/drawing/2014/main" id="{C0019A3D-110C-4102-B754-8E00248DFF5B}"/>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9" name="Google Shape;159;p18">
              <a:extLst>
                <a:ext uri="{FF2B5EF4-FFF2-40B4-BE49-F238E27FC236}">
                  <a16:creationId xmlns:a16="http://schemas.microsoft.com/office/drawing/2014/main" id="{8473C8C0-9B51-49D4-8422-6B37D993633D}"/>
                </a:ext>
              </a:extLst>
            </p:cNvPr>
            <p:cNvSpPr txBox="1"/>
            <p:nvPr/>
          </p:nvSpPr>
          <p:spPr>
            <a:xfrm>
              <a:off x="542866" y="1854121"/>
              <a:ext cx="7807500" cy="400200"/>
            </a:xfrm>
            <a:prstGeom prst="rect">
              <a:avLst/>
            </a:prstGeom>
            <a:solidFill>
              <a:srgbClr val="627981"/>
            </a:solidFill>
            <a:ln>
              <a:noFill/>
            </a:ln>
          </p:spPr>
          <p:txBody>
            <a:bodyPr spcFirstLastPara="1" wrap="square" lIns="91425" tIns="45700" rIns="91425" bIns="45700" anchor="t" anchorCtr="0">
              <a:noAutofit/>
            </a:bodyPr>
            <a:lstStyle/>
            <a:p>
              <a:pPr marL="457200" marR="0" lvl="0" indent="-3556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A higher level of imports, so long as exports remain fixed, will create a larger trade deficit.</a:t>
              </a:r>
              <a:endParaRPr sz="2000" dirty="0">
                <a:solidFill>
                  <a:schemeClr val="lt1"/>
                </a:solidFill>
                <a:latin typeface="Calibri"/>
                <a:ea typeface="Calibri"/>
                <a:cs typeface="Calibri"/>
                <a:sym typeface="Calibri"/>
              </a:endParaRPr>
            </a:p>
          </p:txBody>
        </p:sp>
      </p:grpSp>
      <p:grpSp>
        <p:nvGrpSpPr>
          <p:cNvPr id="20" name="Google Shape;157;p18">
            <a:extLst>
              <a:ext uri="{FF2B5EF4-FFF2-40B4-BE49-F238E27FC236}">
                <a16:creationId xmlns:a16="http://schemas.microsoft.com/office/drawing/2014/main" id="{22D14B2A-682C-497B-B318-ED33E60AA45F}"/>
              </a:ext>
            </a:extLst>
          </p:cNvPr>
          <p:cNvGrpSpPr/>
          <p:nvPr/>
        </p:nvGrpSpPr>
        <p:grpSpPr>
          <a:xfrm>
            <a:off x="2066764" y="3755272"/>
            <a:ext cx="8058399" cy="1115568"/>
            <a:chOff x="542824" y="1736761"/>
            <a:chExt cx="8058399" cy="807000"/>
          </a:xfrm>
        </p:grpSpPr>
        <p:sp>
          <p:nvSpPr>
            <p:cNvPr id="21" name="Google Shape;158;p18">
              <a:extLst>
                <a:ext uri="{FF2B5EF4-FFF2-40B4-BE49-F238E27FC236}">
                  <a16:creationId xmlns:a16="http://schemas.microsoft.com/office/drawing/2014/main" id="{A4DBEDAC-DD50-457D-ADEB-6B938C3F0587}"/>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22" name="Google Shape;159;p18">
              <a:extLst>
                <a:ext uri="{FF2B5EF4-FFF2-40B4-BE49-F238E27FC236}">
                  <a16:creationId xmlns:a16="http://schemas.microsoft.com/office/drawing/2014/main" id="{D5FAD466-CB2B-4EAE-9118-AD1EF35DEE27}"/>
                </a:ext>
              </a:extLst>
            </p:cNvPr>
            <p:cNvSpPr txBox="1"/>
            <p:nvPr/>
          </p:nvSpPr>
          <p:spPr>
            <a:xfrm>
              <a:off x="542824" y="1774578"/>
              <a:ext cx="7807500" cy="400200"/>
            </a:xfrm>
            <a:prstGeom prst="rect">
              <a:avLst/>
            </a:prstGeom>
            <a:solidFill>
              <a:srgbClr val="627981"/>
            </a:solidFill>
            <a:ln>
              <a:noFill/>
            </a:ln>
          </p:spPr>
          <p:txBody>
            <a:bodyPr spcFirstLastPara="1" wrap="square" lIns="91425" tIns="45700" rIns="91425" bIns="45700" anchor="t" anchorCtr="0">
              <a:noAutofit/>
            </a:bodyPr>
            <a:lstStyle/>
            <a:p>
              <a:pPr marL="457200" marR="0" lvl="0" indent="-3556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If the U.S. purchases more imported goods, foreign countries use those dollars to invest in the U.S., leading to an inflow of foreign investment.</a:t>
              </a:r>
              <a:endParaRPr sz="2000" dirty="0">
                <a:solidFill>
                  <a:schemeClr val="lt1"/>
                </a:solidFill>
                <a:latin typeface="Calibri"/>
                <a:ea typeface="Calibri"/>
                <a:cs typeface="Calibri"/>
                <a:sym typeface="Calibri"/>
              </a:endParaRPr>
            </a:p>
          </p:txBody>
        </p:sp>
      </p:grpSp>
      <p:grpSp>
        <p:nvGrpSpPr>
          <p:cNvPr id="23" name="Google Shape;157;p18">
            <a:extLst>
              <a:ext uri="{FF2B5EF4-FFF2-40B4-BE49-F238E27FC236}">
                <a16:creationId xmlns:a16="http://schemas.microsoft.com/office/drawing/2014/main" id="{24C1B760-C371-46B4-9F29-0AE3F79868C9}"/>
              </a:ext>
            </a:extLst>
          </p:cNvPr>
          <p:cNvGrpSpPr/>
          <p:nvPr/>
        </p:nvGrpSpPr>
        <p:grpSpPr>
          <a:xfrm>
            <a:off x="2066792" y="4984080"/>
            <a:ext cx="8058357" cy="987552"/>
            <a:chOff x="542866" y="1736761"/>
            <a:chExt cx="8058357" cy="807000"/>
          </a:xfrm>
        </p:grpSpPr>
        <p:sp>
          <p:nvSpPr>
            <p:cNvPr id="24" name="Google Shape;158;p18">
              <a:extLst>
                <a:ext uri="{FF2B5EF4-FFF2-40B4-BE49-F238E27FC236}">
                  <a16:creationId xmlns:a16="http://schemas.microsoft.com/office/drawing/2014/main" id="{4FC53407-8B83-4D78-BBAB-36C7F4770F75}"/>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25" name="Google Shape;159;p18">
              <a:extLst>
                <a:ext uri="{FF2B5EF4-FFF2-40B4-BE49-F238E27FC236}">
                  <a16:creationId xmlns:a16="http://schemas.microsoft.com/office/drawing/2014/main" id="{8F51165E-1A78-4FBF-A503-54F4B4330AFB}"/>
                </a:ext>
              </a:extLst>
            </p:cNvPr>
            <p:cNvSpPr txBox="1"/>
            <p:nvPr/>
          </p:nvSpPr>
          <p:spPr>
            <a:xfrm>
              <a:off x="542866" y="1953999"/>
              <a:ext cx="7807500" cy="400200"/>
            </a:xfrm>
            <a:prstGeom prst="rect">
              <a:avLst/>
            </a:prstGeom>
            <a:solidFill>
              <a:srgbClr val="627981"/>
            </a:solidFill>
            <a:ln>
              <a:noFill/>
            </a:ln>
          </p:spPr>
          <p:txBody>
            <a:bodyPr spcFirstLastPara="1" wrap="square" lIns="91425" tIns="45700" rIns="91425" bIns="45700" anchor="t" anchorCtr="0">
              <a:noAutofit/>
            </a:bodyPr>
            <a:lstStyle/>
            <a:p>
              <a:pPr marL="457200" marR="0" lvl="0" indent="-3556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A trade deficit often accompanies a budget deficit.</a:t>
              </a:r>
              <a:endParaRPr sz="2000" dirty="0">
                <a:solidFill>
                  <a:schemeClr val="lt1"/>
                </a:solidFill>
                <a:latin typeface="Calibri"/>
                <a:ea typeface="Calibri"/>
                <a:cs typeface="Calibri"/>
                <a:sym typeface="Calibri"/>
              </a:endParaRPr>
            </a:p>
          </p:txBody>
        </p:sp>
      </p:grpSp>
    </p:spTree>
    <p:extLst>
      <p:ext uri="{BB962C8B-B14F-4D97-AF65-F5344CB8AC3E}">
        <p14:creationId xmlns:p14="http://schemas.microsoft.com/office/powerpoint/2010/main" val="37988449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569721" y="225068"/>
            <a:ext cx="9052563" cy="6339972"/>
            <a:chOff x="0" y="0"/>
            <a:chExt cx="9052562" cy="6339971"/>
          </a:xfrm>
        </p:grpSpPr>
        <p:sp>
          <p:nvSpPr>
            <p:cNvPr id="68" name="Google Shape;68;p3"/>
            <p:cNvSpPr txBox="1"/>
            <p:nvPr/>
          </p:nvSpPr>
          <p:spPr>
            <a:xfrm>
              <a:off x="0" y="0"/>
              <a:ext cx="9052500"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dirty="0">
                  <a:latin typeface="Century Gothic"/>
                  <a:sym typeface="Century Gothic"/>
                </a:rPr>
                <a:t>Twin Deficits</a:t>
              </a:r>
              <a:endParaRPr lang="en-US" sz="3200" dirty="0"/>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74" name="Google Shape;74;p3"/>
          <p:cNvSpPr txBox="1"/>
          <p:nvPr/>
        </p:nvSpPr>
        <p:spPr>
          <a:xfrm>
            <a:off x="2277821" y="4166432"/>
            <a:ext cx="8429626" cy="7607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a:solidFill>
                  <a:srgbClr val="FFFFFF"/>
                </a:solidFill>
                <a:latin typeface="Calibri"/>
                <a:ea typeface="Calibri"/>
                <a:cs typeface="Calibri"/>
                <a:sym typeface="Calibri"/>
              </a:rPr>
              <a:t>The CPI is subject to two types of bias: substitution bias and quality/new goods bias. </a:t>
            </a:r>
            <a:endParaRPr/>
          </a:p>
        </p:txBody>
      </p:sp>
      <p:sp>
        <p:nvSpPr>
          <p:cNvPr id="75" name="Google Shape;75;p3"/>
          <p:cNvSpPr txBox="1"/>
          <p:nvPr/>
        </p:nvSpPr>
        <p:spPr>
          <a:xfrm>
            <a:off x="2257990" y="5157249"/>
            <a:ext cx="8469288" cy="11290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a:solidFill>
                  <a:srgbClr val="FFFFFF"/>
                </a:solidFill>
                <a:latin typeface="Calibri"/>
                <a:ea typeface="Calibri"/>
                <a:cs typeface="Calibri"/>
                <a:sym typeface="Calibri"/>
              </a:rPr>
              <a:t>Both substitution bias and quality/new goods bias tend to overstate the negative impact of inflation on consumers. </a:t>
            </a:r>
            <a:endParaRPr lang="en-US" dirty="0"/>
          </a:p>
        </p:txBody>
      </p:sp>
      <p:grpSp>
        <p:nvGrpSpPr>
          <p:cNvPr id="11" name="Google Shape;154;p18">
            <a:extLst>
              <a:ext uri="{FF2B5EF4-FFF2-40B4-BE49-F238E27FC236}">
                <a16:creationId xmlns:a16="http://schemas.microsoft.com/office/drawing/2014/main" id="{8F4E44DC-A241-4411-96F1-1C705D4D565F}"/>
              </a:ext>
            </a:extLst>
          </p:cNvPr>
          <p:cNvGrpSpPr/>
          <p:nvPr/>
        </p:nvGrpSpPr>
        <p:grpSpPr>
          <a:xfrm>
            <a:off x="2066764" y="1515429"/>
            <a:ext cx="8058467" cy="1113705"/>
            <a:chOff x="542756" y="1736761"/>
            <a:chExt cx="8058467" cy="807000"/>
          </a:xfrm>
        </p:grpSpPr>
        <p:sp>
          <p:nvSpPr>
            <p:cNvPr id="12" name="Google Shape;155;p18">
              <a:extLst>
                <a:ext uri="{FF2B5EF4-FFF2-40B4-BE49-F238E27FC236}">
                  <a16:creationId xmlns:a16="http://schemas.microsoft.com/office/drawing/2014/main" id="{09F4D6FC-FD1D-4E00-AC0E-F8E426DDD0C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3" name="Google Shape;156;p18">
              <a:extLst>
                <a:ext uri="{FF2B5EF4-FFF2-40B4-BE49-F238E27FC236}">
                  <a16:creationId xmlns:a16="http://schemas.microsoft.com/office/drawing/2014/main" id="{CDD92B62-085C-40D2-B50B-9AB09AC97517}"/>
                </a:ext>
              </a:extLst>
            </p:cNvPr>
            <p:cNvSpPr txBox="1"/>
            <p:nvPr/>
          </p:nvSpPr>
          <p:spPr>
            <a:xfrm>
              <a:off x="542756" y="1764272"/>
              <a:ext cx="7807500" cy="400200"/>
            </a:xfrm>
            <a:prstGeom prst="rect">
              <a:avLst/>
            </a:prstGeom>
            <a:solidFill>
              <a:srgbClr val="627981"/>
            </a:solidFill>
            <a:ln>
              <a:noFill/>
            </a:ln>
          </p:spPr>
          <p:txBody>
            <a:bodyPr spcFirstLastPara="1" wrap="square" lIns="91425" tIns="45700" rIns="91425" bIns="45700" anchor="t" anchorCtr="0">
              <a:noAutofit/>
            </a:bodyPr>
            <a:lstStyle/>
            <a:p>
              <a:pPr marL="457200" marR="0" lvl="0" indent="-355600" algn="l" rtl="0">
                <a:spcBef>
                  <a:spcPts val="0"/>
                </a:spcBef>
                <a:spcAft>
                  <a:spcPts val="0"/>
                </a:spcAft>
                <a:buClr>
                  <a:schemeClr val="lt1"/>
                </a:buClr>
                <a:buSzPts val="2000"/>
                <a:buFont typeface="Arial" panose="020B0604020202020204" pitchFamily="34" charset="0"/>
                <a:buChar char="•"/>
              </a:pPr>
              <a:r>
                <a:rPr lang="en-US" sz="2000" dirty="0">
                  <a:solidFill>
                    <a:schemeClr val="bg1"/>
                  </a:solidFill>
                  <a:latin typeface="Calibri" panose="020F0502020204030204" pitchFamily="34" charset="0"/>
                  <a:cs typeface="Times New Roman" panose="02020603050405020304" pitchFamily="18" charset="0"/>
                </a:rPr>
                <a:t>In the 1980s, economists and newspaper articles often referred to </a:t>
              </a:r>
              <a:r>
                <a:rPr lang="en-US" sz="2000" b="1" dirty="0">
                  <a:solidFill>
                    <a:schemeClr val="bg1"/>
                  </a:solidFill>
                  <a:latin typeface="Calibri" panose="020F0502020204030204" pitchFamily="34" charset="0"/>
                  <a:cs typeface="Times New Roman" panose="02020603050405020304" pitchFamily="18" charset="0"/>
                </a:rPr>
                <a:t>twin deficits</a:t>
              </a:r>
              <a:r>
                <a:rPr lang="en-US" sz="2000" dirty="0">
                  <a:solidFill>
                    <a:schemeClr val="bg1"/>
                  </a:solidFill>
                  <a:latin typeface="Calibri" panose="020F0502020204030204" pitchFamily="34" charset="0"/>
                  <a:cs typeface="Times New Roman" panose="02020603050405020304" pitchFamily="18" charset="0"/>
                </a:rPr>
                <a:t> as the budget deficit and trade deficit both grew substantially.</a:t>
              </a:r>
              <a:endParaRPr lang="en-US" sz="2000" dirty="0">
                <a:solidFill>
                  <a:schemeClr val="bg1"/>
                </a:solidFill>
                <a:latin typeface="Calibri" panose="020F0502020204030204" pitchFamily="34" charset="0"/>
                <a:cs typeface="Times New Roman" panose="02020603050405020304" pitchFamily="18" charset="0"/>
                <a:sym typeface="Calibri"/>
              </a:endParaRPr>
            </a:p>
          </p:txBody>
        </p:sp>
      </p:grpSp>
      <p:grpSp>
        <p:nvGrpSpPr>
          <p:cNvPr id="17" name="Google Shape;157;p18">
            <a:extLst>
              <a:ext uri="{FF2B5EF4-FFF2-40B4-BE49-F238E27FC236}">
                <a16:creationId xmlns:a16="http://schemas.microsoft.com/office/drawing/2014/main" id="{9539C497-B2E0-4BDD-84E8-45AFD211ECCD}"/>
              </a:ext>
            </a:extLst>
          </p:cNvPr>
          <p:cNvGrpSpPr/>
          <p:nvPr/>
        </p:nvGrpSpPr>
        <p:grpSpPr>
          <a:xfrm>
            <a:off x="2066764" y="2737731"/>
            <a:ext cx="8058357" cy="987552"/>
            <a:chOff x="542866" y="1736761"/>
            <a:chExt cx="8058357" cy="807000"/>
          </a:xfrm>
        </p:grpSpPr>
        <p:sp>
          <p:nvSpPr>
            <p:cNvPr id="18" name="Google Shape;158;p18">
              <a:extLst>
                <a:ext uri="{FF2B5EF4-FFF2-40B4-BE49-F238E27FC236}">
                  <a16:creationId xmlns:a16="http://schemas.microsoft.com/office/drawing/2014/main" id="{C0019A3D-110C-4102-B754-8E00248DFF5B}"/>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9" name="Google Shape;159;p18">
              <a:extLst>
                <a:ext uri="{FF2B5EF4-FFF2-40B4-BE49-F238E27FC236}">
                  <a16:creationId xmlns:a16="http://schemas.microsoft.com/office/drawing/2014/main" id="{8473C8C0-9B51-49D4-8422-6B37D993633D}"/>
                </a:ext>
              </a:extLst>
            </p:cNvPr>
            <p:cNvSpPr txBox="1"/>
            <p:nvPr/>
          </p:nvSpPr>
          <p:spPr>
            <a:xfrm>
              <a:off x="542866" y="1840709"/>
              <a:ext cx="7807500" cy="400200"/>
            </a:xfrm>
            <a:prstGeom prst="rect">
              <a:avLst/>
            </a:prstGeom>
            <a:solidFill>
              <a:srgbClr val="627981"/>
            </a:solidFill>
            <a:ln>
              <a:noFill/>
            </a:ln>
          </p:spPr>
          <p:txBody>
            <a:bodyPr spcFirstLastPara="1" wrap="square" lIns="91425" tIns="45700" rIns="91425" bIns="45700" anchor="t" anchorCtr="0">
              <a:noAutofit/>
            </a:bodyPr>
            <a:lstStyle/>
            <a:p>
              <a:pPr marL="457200" marR="0" lvl="0" indent="-3556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From 1981 to 1985, the federal budget deficit increased from 2.4% of GDP to 5.2%, while the trade deficit increased from 0.2% to 2.7%. </a:t>
              </a:r>
              <a:endParaRPr sz="2000" dirty="0">
                <a:solidFill>
                  <a:schemeClr val="lt1"/>
                </a:solidFill>
                <a:latin typeface="Calibri"/>
                <a:ea typeface="Calibri"/>
                <a:cs typeface="Calibri"/>
                <a:sym typeface="Calibri"/>
              </a:endParaRPr>
            </a:p>
          </p:txBody>
        </p:sp>
      </p:grpSp>
      <p:grpSp>
        <p:nvGrpSpPr>
          <p:cNvPr id="20" name="Google Shape;157;p18">
            <a:extLst>
              <a:ext uri="{FF2B5EF4-FFF2-40B4-BE49-F238E27FC236}">
                <a16:creationId xmlns:a16="http://schemas.microsoft.com/office/drawing/2014/main" id="{22D14B2A-682C-497B-B318-ED33E60AA45F}"/>
              </a:ext>
            </a:extLst>
          </p:cNvPr>
          <p:cNvGrpSpPr/>
          <p:nvPr/>
        </p:nvGrpSpPr>
        <p:grpSpPr>
          <a:xfrm>
            <a:off x="2066778" y="3833216"/>
            <a:ext cx="8058385" cy="1115568"/>
            <a:chOff x="542838" y="1736761"/>
            <a:chExt cx="8058385" cy="807000"/>
          </a:xfrm>
        </p:grpSpPr>
        <p:sp>
          <p:nvSpPr>
            <p:cNvPr id="21" name="Google Shape;158;p18">
              <a:extLst>
                <a:ext uri="{FF2B5EF4-FFF2-40B4-BE49-F238E27FC236}">
                  <a16:creationId xmlns:a16="http://schemas.microsoft.com/office/drawing/2014/main" id="{A4DBEDAC-DD50-457D-ADEB-6B938C3F0587}"/>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22" name="Google Shape;159;p18">
              <a:extLst>
                <a:ext uri="{FF2B5EF4-FFF2-40B4-BE49-F238E27FC236}">
                  <a16:creationId xmlns:a16="http://schemas.microsoft.com/office/drawing/2014/main" id="{D5FAD466-CB2B-4EAE-9118-AD1EF35DEE27}"/>
                </a:ext>
              </a:extLst>
            </p:cNvPr>
            <p:cNvSpPr txBox="1"/>
            <p:nvPr/>
          </p:nvSpPr>
          <p:spPr>
            <a:xfrm>
              <a:off x="542838" y="1773724"/>
              <a:ext cx="7807500" cy="400200"/>
            </a:xfrm>
            <a:prstGeom prst="rect">
              <a:avLst/>
            </a:prstGeom>
            <a:solidFill>
              <a:srgbClr val="627981"/>
            </a:solidFill>
            <a:ln>
              <a:noFill/>
            </a:ln>
          </p:spPr>
          <p:txBody>
            <a:bodyPr spcFirstLastPara="1" wrap="square" lIns="91425" tIns="45700" rIns="91425" bIns="45700" anchor="t" anchorCtr="0">
              <a:noAutofit/>
            </a:bodyPr>
            <a:lstStyle/>
            <a:p>
              <a:pPr marL="457200" marR="0" lvl="0" indent="-3556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During this time, the inflow of foreign investment capital matched the increase in government borrowing, making the government budget deficit and trade deficit move together.</a:t>
              </a:r>
              <a:endParaRPr sz="2000" dirty="0">
                <a:solidFill>
                  <a:schemeClr val="lt1"/>
                </a:solidFill>
                <a:latin typeface="Calibri"/>
                <a:ea typeface="Calibri"/>
                <a:cs typeface="Calibri"/>
                <a:sym typeface="Calibri"/>
              </a:endParaRPr>
            </a:p>
          </p:txBody>
        </p:sp>
      </p:grpSp>
      <p:grpSp>
        <p:nvGrpSpPr>
          <p:cNvPr id="23" name="Google Shape;157;p18">
            <a:extLst>
              <a:ext uri="{FF2B5EF4-FFF2-40B4-BE49-F238E27FC236}">
                <a16:creationId xmlns:a16="http://schemas.microsoft.com/office/drawing/2014/main" id="{24C1B760-C371-46B4-9F29-0AE3F79868C9}"/>
              </a:ext>
            </a:extLst>
          </p:cNvPr>
          <p:cNvGrpSpPr/>
          <p:nvPr/>
        </p:nvGrpSpPr>
        <p:grpSpPr>
          <a:xfrm>
            <a:off x="2066764" y="5056717"/>
            <a:ext cx="8058357" cy="1115568"/>
            <a:chOff x="542866" y="1736761"/>
            <a:chExt cx="8058357" cy="807000"/>
          </a:xfrm>
        </p:grpSpPr>
        <p:sp>
          <p:nvSpPr>
            <p:cNvPr id="24" name="Google Shape;158;p18">
              <a:extLst>
                <a:ext uri="{FF2B5EF4-FFF2-40B4-BE49-F238E27FC236}">
                  <a16:creationId xmlns:a16="http://schemas.microsoft.com/office/drawing/2014/main" id="{4FC53407-8B83-4D78-BBAB-36C7F4770F75}"/>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25" name="Google Shape;159;p18">
              <a:extLst>
                <a:ext uri="{FF2B5EF4-FFF2-40B4-BE49-F238E27FC236}">
                  <a16:creationId xmlns:a16="http://schemas.microsoft.com/office/drawing/2014/main" id="{8F51165E-1A78-4FBF-A503-54F4B4330AFB}"/>
                </a:ext>
              </a:extLst>
            </p:cNvPr>
            <p:cNvSpPr txBox="1"/>
            <p:nvPr/>
          </p:nvSpPr>
          <p:spPr>
            <a:xfrm>
              <a:off x="542866" y="1773381"/>
              <a:ext cx="7807500" cy="400200"/>
            </a:xfrm>
            <a:prstGeom prst="rect">
              <a:avLst/>
            </a:prstGeom>
            <a:solidFill>
              <a:srgbClr val="627981"/>
            </a:solidFill>
            <a:ln>
              <a:noFill/>
            </a:ln>
          </p:spPr>
          <p:txBody>
            <a:bodyPr spcFirstLastPara="1" wrap="square" lIns="91425" tIns="45700" rIns="91425" bIns="45700" anchor="t" anchorCtr="0">
              <a:noAutofit/>
            </a:bodyPr>
            <a:lstStyle/>
            <a:p>
              <a:pPr marL="457200" marR="0" lvl="0" indent="-3556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The budget and trade deficit do not always move together because the other components of the national saving and investment identity often change as well.</a:t>
              </a:r>
            </a:p>
          </p:txBody>
        </p:sp>
      </p:grpSp>
    </p:spTree>
    <p:extLst>
      <p:ext uri="{BB962C8B-B14F-4D97-AF65-F5344CB8AC3E}">
        <p14:creationId xmlns:p14="http://schemas.microsoft.com/office/powerpoint/2010/main" val="21632399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569721" y="225068"/>
            <a:ext cx="9052563" cy="6339972"/>
            <a:chOff x="0" y="0"/>
            <a:chExt cx="9052562" cy="6339971"/>
          </a:xfrm>
        </p:grpSpPr>
        <p:sp>
          <p:nvSpPr>
            <p:cNvPr id="68" name="Google Shape;68;p3"/>
            <p:cNvSpPr txBox="1"/>
            <p:nvPr/>
          </p:nvSpPr>
          <p:spPr>
            <a:xfrm>
              <a:off x="0" y="0"/>
              <a:ext cx="9052500"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b="0" i="0" u="none" strike="noStrike" cap="none" dirty="0">
                  <a:solidFill>
                    <a:srgbClr val="000000"/>
                  </a:solidFill>
                  <a:latin typeface="Century Gothic"/>
                  <a:ea typeface="Century Gothic"/>
                  <a:cs typeface="Century Gothic"/>
                  <a:sym typeface="Century Gothic"/>
                </a:rPr>
                <a:t>Exchange Rates</a:t>
              </a:r>
              <a:endParaRPr dirty="0"/>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4" name="Rectangle 3">
            <a:extLst>
              <a:ext uri="{FF2B5EF4-FFF2-40B4-BE49-F238E27FC236}">
                <a16:creationId xmlns:a16="http://schemas.microsoft.com/office/drawing/2014/main" id="{E13C59C3-88D4-4D8B-B927-4B4BE1412456}"/>
              </a:ext>
            </a:extLst>
          </p:cNvPr>
          <p:cNvSpPr/>
          <p:nvPr/>
        </p:nvSpPr>
        <p:spPr>
          <a:xfrm>
            <a:off x="6464462" y="1475889"/>
            <a:ext cx="5089364" cy="5157043"/>
          </a:xfrm>
          <a:prstGeom prst="rect">
            <a:avLst/>
          </a:prstGeom>
          <a:solidFill>
            <a:srgbClr val="627981"/>
          </a:solidFill>
          <a:ln>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E3E8CAE7-E45C-478D-A30D-30561488E76F}"/>
              </a:ext>
            </a:extLst>
          </p:cNvPr>
          <p:cNvSpPr txBox="1"/>
          <p:nvPr/>
        </p:nvSpPr>
        <p:spPr>
          <a:xfrm>
            <a:off x="6588842" y="1582648"/>
            <a:ext cx="4812582" cy="5324535"/>
          </a:xfrm>
          <a:prstGeom prst="rect">
            <a:avLst/>
          </a:prstGeom>
          <a:noFill/>
        </p:spPr>
        <p:txBody>
          <a:bodyPr wrap="square" rtlCol="0">
            <a:spAutoFit/>
          </a:bodyPr>
          <a:lstStyle/>
          <a:p>
            <a:pPr marL="342900" indent="-342900">
              <a:buClr>
                <a:schemeClr val="bg1"/>
              </a:buClr>
              <a:buFont typeface="Arial" panose="020B0604020202020204" pitchFamily="34" charset="0"/>
              <a:buChar char="•"/>
            </a:pPr>
            <a:r>
              <a:rPr lang="en-US" sz="2000" dirty="0">
                <a:solidFill>
                  <a:schemeClr val="bg1"/>
                </a:solidFill>
                <a:latin typeface="Calibri" panose="020F0502020204030204" pitchFamily="34" charset="0"/>
                <a:cs typeface="Times New Roman" panose="02020603050405020304" pitchFamily="18" charset="0"/>
              </a:rPr>
              <a:t>Exchange rates can also help explain why budget deficits are linked to trade deficits.</a:t>
            </a:r>
          </a:p>
          <a:p>
            <a:pPr marL="342900" indent="-342900">
              <a:buClr>
                <a:schemeClr val="bg1"/>
              </a:buClr>
              <a:buFont typeface="Arial" panose="020B0604020202020204" pitchFamily="34" charset="0"/>
              <a:buChar char="•"/>
            </a:pPr>
            <a:endParaRPr lang="en-US" sz="2000" dirty="0">
              <a:solidFill>
                <a:schemeClr val="bg1"/>
              </a:solidFill>
              <a:latin typeface="Calibri" panose="020F0502020204030204" pitchFamily="34" charset="0"/>
              <a:cs typeface="Times New Roman" panose="02020603050405020304" pitchFamily="18" charset="0"/>
            </a:endParaRPr>
          </a:p>
          <a:p>
            <a:pPr marL="342900" indent="-342900">
              <a:buClr>
                <a:schemeClr val="bg1"/>
              </a:buClr>
              <a:buFont typeface="Calibri" panose="020F0502020204030204" pitchFamily="34" charset="0"/>
              <a:buChar char="•"/>
            </a:pPr>
            <a:r>
              <a:rPr lang="en-US" sz="2000" dirty="0">
                <a:solidFill>
                  <a:schemeClr val="bg1"/>
                </a:solidFill>
                <a:latin typeface="Calibri" panose="020F0502020204030204" pitchFamily="34" charset="0"/>
                <a:cs typeface="Times New Roman" panose="02020603050405020304" pitchFamily="18" charset="0"/>
              </a:rPr>
              <a:t>Suppose the budget deficit rises and the U.S. issues Treasury bonds to finance the deficit.</a:t>
            </a:r>
          </a:p>
          <a:p>
            <a:pPr marL="342900" indent="-342900">
              <a:buClr>
                <a:schemeClr val="bg1"/>
              </a:buClr>
              <a:buFont typeface="Calibri" panose="020F0502020204030204" pitchFamily="34" charset="0"/>
              <a:buChar char="•"/>
            </a:pPr>
            <a:endParaRPr lang="en-US" sz="2000" dirty="0">
              <a:solidFill>
                <a:schemeClr val="bg1"/>
              </a:solidFill>
              <a:latin typeface="Calibri" panose="020F0502020204030204" pitchFamily="34" charset="0"/>
              <a:cs typeface="Times New Roman" panose="02020603050405020304" pitchFamily="18" charset="0"/>
            </a:endParaRPr>
          </a:p>
          <a:p>
            <a:pPr marL="342900" indent="-342900">
              <a:buClr>
                <a:schemeClr val="bg1"/>
              </a:buClr>
              <a:buFont typeface="Calibri" panose="020F0502020204030204" pitchFamily="34" charset="0"/>
              <a:buChar char="•"/>
            </a:pPr>
            <a:r>
              <a:rPr lang="en-US" sz="2000" dirty="0">
                <a:solidFill>
                  <a:schemeClr val="bg1"/>
                </a:solidFill>
                <a:latin typeface="Calibri" panose="020F0502020204030204" pitchFamily="34" charset="0"/>
                <a:cs typeface="Times New Roman" panose="02020603050405020304" pitchFamily="18" charset="0"/>
              </a:rPr>
              <a:t>International investors will demand more dollars and supply fewer dollars.</a:t>
            </a:r>
          </a:p>
          <a:p>
            <a:pPr marL="342900" indent="-342900">
              <a:buClr>
                <a:schemeClr val="bg1"/>
              </a:buClr>
              <a:buFont typeface="Calibri" panose="020F0502020204030204" pitchFamily="34" charset="0"/>
              <a:buChar char="•"/>
            </a:pPr>
            <a:endParaRPr lang="en-US" sz="2000" dirty="0">
              <a:solidFill>
                <a:schemeClr val="bg1"/>
              </a:solidFill>
              <a:latin typeface="Calibri" panose="020F0502020204030204" pitchFamily="34" charset="0"/>
              <a:cs typeface="Times New Roman" panose="02020603050405020304" pitchFamily="18" charset="0"/>
            </a:endParaRPr>
          </a:p>
          <a:p>
            <a:pPr marL="342900" indent="-342900">
              <a:buClr>
                <a:schemeClr val="bg1"/>
              </a:buClr>
              <a:buFont typeface="Calibri" panose="020F0502020204030204" pitchFamily="34" charset="0"/>
              <a:buChar char="•"/>
            </a:pPr>
            <a:r>
              <a:rPr lang="en-US" sz="2000" dirty="0">
                <a:solidFill>
                  <a:schemeClr val="bg1"/>
                </a:solidFill>
                <a:latin typeface="Calibri" panose="020F0502020204030204" pitchFamily="34" charset="0"/>
                <a:cs typeface="Times New Roman" panose="02020603050405020304" pitchFamily="18" charset="0"/>
              </a:rPr>
              <a:t>The equilibrium exchange rate in the market for dollars increases.</a:t>
            </a:r>
          </a:p>
          <a:p>
            <a:pPr marL="342900" indent="-342900">
              <a:buClr>
                <a:schemeClr val="bg1"/>
              </a:buClr>
              <a:buFont typeface="Calibri" panose="020F0502020204030204" pitchFamily="34" charset="0"/>
              <a:buChar char="•"/>
            </a:pPr>
            <a:endParaRPr lang="en-US" sz="2000" dirty="0">
              <a:solidFill>
                <a:schemeClr val="bg1"/>
              </a:solidFill>
              <a:latin typeface="Calibri" panose="020F0502020204030204" pitchFamily="34" charset="0"/>
              <a:cs typeface="Times New Roman" panose="02020603050405020304" pitchFamily="18" charset="0"/>
            </a:endParaRPr>
          </a:p>
          <a:p>
            <a:pPr marL="342900" indent="-342900">
              <a:buClr>
                <a:schemeClr val="bg1"/>
              </a:buClr>
              <a:buFont typeface="Calibri" panose="020F0502020204030204" pitchFamily="34" charset="0"/>
              <a:buChar char="•"/>
            </a:pPr>
            <a:r>
              <a:rPr lang="en-US" sz="2000" dirty="0">
                <a:solidFill>
                  <a:schemeClr val="bg1"/>
                </a:solidFill>
                <a:latin typeface="Calibri" panose="020F0502020204030204" pitchFamily="34" charset="0"/>
                <a:cs typeface="Times New Roman" panose="02020603050405020304" pitchFamily="18" charset="0"/>
              </a:rPr>
              <a:t>The result is a trade deficit or a reduced trade surplus.</a:t>
            </a:r>
          </a:p>
          <a:p>
            <a:pPr marL="342900" indent="-342900">
              <a:buClr>
                <a:schemeClr val="bg1"/>
              </a:buClr>
              <a:buFont typeface="Calibri" panose="020F0502020204030204" pitchFamily="34" charset="0"/>
              <a:buChar char="•"/>
            </a:pPr>
            <a:endParaRPr lang="en-US" sz="2000" dirty="0">
              <a:solidFill>
                <a:schemeClr val="bg1"/>
              </a:solidFill>
              <a:latin typeface="Calibri" panose="020F0502020204030204" pitchFamily="34" charset="0"/>
              <a:cs typeface="Times New Roman" panose="02020603050405020304" pitchFamily="18" charset="0"/>
            </a:endParaRPr>
          </a:p>
        </p:txBody>
      </p:sp>
      <p:pic>
        <p:nvPicPr>
          <p:cNvPr id="6" name="Picture 5" descr="A graph of the market for U.S. dollars, measured in euros.">
            <a:extLst>
              <a:ext uri="{FF2B5EF4-FFF2-40B4-BE49-F238E27FC236}">
                <a16:creationId xmlns:a16="http://schemas.microsoft.com/office/drawing/2014/main" id="{C64F6B49-A57C-4424-99C7-2458A4587D31}"/>
              </a:ext>
            </a:extLst>
          </p:cNvPr>
          <p:cNvPicPr>
            <a:picLocks noChangeAspect="1"/>
          </p:cNvPicPr>
          <p:nvPr/>
        </p:nvPicPr>
        <p:blipFill>
          <a:blip r:embed="rId3"/>
          <a:stretch>
            <a:fillRect/>
          </a:stretch>
        </p:blipFill>
        <p:spPr>
          <a:xfrm>
            <a:off x="1138697" y="1582648"/>
            <a:ext cx="4957274" cy="4495452"/>
          </a:xfrm>
          <a:prstGeom prst="rect">
            <a:avLst/>
          </a:prstGeom>
        </p:spPr>
      </p:pic>
    </p:spTree>
    <p:extLst>
      <p:ext uri="{BB962C8B-B14F-4D97-AF65-F5344CB8AC3E}">
        <p14:creationId xmlns:p14="http://schemas.microsoft.com/office/powerpoint/2010/main" val="24825075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569721" y="225068"/>
            <a:ext cx="9052563" cy="6339972"/>
            <a:chOff x="0" y="0"/>
            <a:chExt cx="9052562" cy="6339971"/>
          </a:xfrm>
        </p:grpSpPr>
        <p:sp>
          <p:nvSpPr>
            <p:cNvPr id="68" name="Google Shape;68;p3"/>
            <p:cNvSpPr txBox="1"/>
            <p:nvPr/>
          </p:nvSpPr>
          <p:spPr>
            <a:xfrm>
              <a:off x="0" y="0"/>
              <a:ext cx="9052500"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dirty="0">
                  <a:latin typeface="Century Gothic"/>
                  <a:sym typeface="Century Gothic"/>
                </a:rPr>
                <a:t>Problems with Excessive Borrowing</a:t>
              </a:r>
              <a:endParaRPr dirty="0"/>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grpSp>
        <p:nvGrpSpPr>
          <p:cNvPr id="11" name="Google Shape;154;p18">
            <a:extLst>
              <a:ext uri="{FF2B5EF4-FFF2-40B4-BE49-F238E27FC236}">
                <a16:creationId xmlns:a16="http://schemas.microsoft.com/office/drawing/2014/main" id="{8F4E44DC-A241-4411-96F1-1C705D4D565F}"/>
              </a:ext>
            </a:extLst>
          </p:cNvPr>
          <p:cNvGrpSpPr/>
          <p:nvPr/>
        </p:nvGrpSpPr>
        <p:grpSpPr>
          <a:xfrm>
            <a:off x="2066769" y="1515231"/>
            <a:ext cx="8058462" cy="994870"/>
            <a:chOff x="542761" y="1736761"/>
            <a:chExt cx="8058462" cy="807000"/>
          </a:xfrm>
        </p:grpSpPr>
        <p:sp>
          <p:nvSpPr>
            <p:cNvPr id="12" name="Google Shape;155;p18">
              <a:extLst>
                <a:ext uri="{FF2B5EF4-FFF2-40B4-BE49-F238E27FC236}">
                  <a16:creationId xmlns:a16="http://schemas.microsoft.com/office/drawing/2014/main" id="{09F4D6FC-FD1D-4E00-AC0E-F8E426DDD0C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3" name="Google Shape;156;p18">
              <a:extLst>
                <a:ext uri="{FF2B5EF4-FFF2-40B4-BE49-F238E27FC236}">
                  <a16:creationId xmlns:a16="http://schemas.microsoft.com/office/drawing/2014/main" id="{CDD92B62-085C-40D2-B50B-9AB09AC97517}"/>
                </a:ext>
              </a:extLst>
            </p:cNvPr>
            <p:cNvSpPr txBox="1"/>
            <p:nvPr/>
          </p:nvSpPr>
          <p:spPr>
            <a:xfrm>
              <a:off x="542761" y="1860374"/>
              <a:ext cx="7807500" cy="400200"/>
            </a:xfrm>
            <a:prstGeom prst="rect">
              <a:avLst/>
            </a:prstGeom>
            <a:solidFill>
              <a:srgbClr val="627981"/>
            </a:solidFill>
            <a:ln>
              <a:noFill/>
            </a:ln>
          </p:spPr>
          <p:txBody>
            <a:bodyPr spcFirstLastPara="1" wrap="square" lIns="91425" tIns="45700" rIns="91425" bIns="45700" anchor="t" anchorCtr="0">
              <a:noAutofit/>
            </a:bodyPr>
            <a:lstStyle/>
            <a:p>
              <a:pPr marL="101600" marR="0" lvl="0" algn="ctr" rtl="0">
                <a:spcBef>
                  <a:spcPts val="0"/>
                </a:spcBef>
                <a:spcAft>
                  <a:spcPts val="0"/>
                </a:spcAft>
                <a:buClr>
                  <a:schemeClr val="lt1"/>
                </a:buClr>
                <a:buSzPts val="2000"/>
              </a:pPr>
              <a:r>
                <a:rPr lang="en-US" sz="2000" dirty="0">
                  <a:solidFill>
                    <a:schemeClr val="bg1"/>
                  </a:solidFill>
                  <a:latin typeface="Calibri" panose="020F0502020204030204" pitchFamily="34" charset="0"/>
                  <a:cs typeface="Calibri" panose="020F0502020204030204" pitchFamily="34" charset="0"/>
                </a:rPr>
                <a:t>It can be said that interest rates drive the exchange rate appreciation. </a:t>
              </a:r>
            </a:p>
            <a:p>
              <a:pPr marL="101600" marR="0" lvl="0" algn="ctr" rtl="0">
                <a:spcBef>
                  <a:spcPts val="0"/>
                </a:spcBef>
                <a:spcAft>
                  <a:spcPts val="0"/>
                </a:spcAft>
                <a:buClr>
                  <a:schemeClr val="lt1"/>
                </a:buClr>
                <a:buSzPts val="2000"/>
              </a:pPr>
              <a:r>
                <a:rPr lang="en-US" sz="2000" dirty="0">
                  <a:solidFill>
                    <a:schemeClr val="bg1"/>
                  </a:solidFill>
                  <a:latin typeface="Calibri" panose="020F0502020204030204" pitchFamily="34" charset="0"/>
                  <a:cs typeface="Calibri" panose="020F0502020204030204" pitchFamily="34" charset="0"/>
                </a:rPr>
                <a:t>A budget deficit can:</a:t>
              </a:r>
            </a:p>
          </p:txBody>
        </p:sp>
      </p:grpSp>
      <p:sp>
        <p:nvSpPr>
          <p:cNvPr id="2" name="Rectangle 1">
            <a:extLst>
              <a:ext uri="{FF2B5EF4-FFF2-40B4-BE49-F238E27FC236}">
                <a16:creationId xmlns:a16="http://schemas.microsoft.com/office/drawing/2014/main" id="{C6331EC3-7F39-4EB0-9CA7-F1C56C65BF7D}"/>
              </a:ext>
            </a:extLst>
          </p:cNvPr>
          <p:cNvSpPr/>
          <p:nvPr/>
        </p:nvSpPr>
        <p:spPr>
          <a:xfrm>
            <a:off x="5258608" y="4132486"/>
            <a:ext cx="1425143" cy="1129070"/>
          </a:xfrm>
          <a:prstGeom prst="rect">
            <a:avLst/>
          </a:prstGeom>
          <a:solidFill>
            <a:srgbClr val="627981"/>
          </a:solidFill>
          <a:ln>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libri" panose="020F0502020204030204" pitchFamily="34" charset="0"/>
                <a:cs typeface="Calibri" panose="020F0502020204030204" pitchFamily="34" charset="0"/>
              </a:rPr>
              <a:t>Increase demand for domestic financial capital</a:t>
            </a:r>
            <a:endParaRPr lang="en-US" sz="1600" dirty="0">
              <a:solidFill>
                <a:schemeClr val="bg1"/>
              </a:solidFill>
              <a:latin typeface="Calibri" panose="020F0502020204030204" pitchFamily="34" charset="0"/>
              <a:cs typeface="Calibri" panose="020F0502020204030204" pitchFamily="34" charset="0"/>
            </a:endParaRPr>
          </a:p>
        </p:txBody>
      </p:sp>
      <p:sp>
        <p:nvSpPr>
          <p:cNvPr id="9" name="Rectangle 8">
            <a:extLst>
              <a:ext uri="{FF2B5EF4-FFF2-40B4-BE49-F238E27FC236}">
                <a16:creationId xmlns:a16="http://schemas.microsoft.com/office/drawing/2014/main" id="{E3615853-FED4-4AB3-A757-DA3C64CE20E6}"/>
              </a:ext>
            </a:extLst>
          </p:cNvPr>
          <p:cNvSpPr/>
          <p:nvPr/>
        </p:nvSpPr>
        <p:spPr>
          <a:xfrm>
            <a:off x="3602608" y="2758767"/>
            <a:ext cx="1426464" cy="1129070"/>
          </a:xfrm>
          <a:prstGeom prst="rect">
            <a:avLst/>
          </a:prstGeom>
          <a:solidFill>
            <a:srgbClr val="627981"/>
          </a:solidFill>
          <a:ln>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libri" panose="020F0502020204030204" pitchFamily="34" charset="0"/>
                <a:cs typeface="Calibri" panose="020F0502020204030204" pitchFamily="34" charset="0"/>
              </a:rPr>
              <a:t>Increase domestic interest rate</a:t>
            </a:r>
          </a:p>
        </p:txBody>
      </p:sp>
      <p:sp>
        <p:nvSpPr>
          <p:cNvPr id="10" name="Rectangle 9">
            <a:extLst>
              <a:ext uri="{FF2B5EF4-FFF2-40B4-BE49-F238E27FC236}">
                <a16:creationId xmlns:a16="http://schemas.microsoft.com/office/drawing/2014/main" id="{02AC893D-A398-4153-8A77-D0B7F58CFC19}"/>
              </a:ext>
            </a:extLst>
          </p:cNvPr>
          <p:cNvSpPr/>
          <p:nvPr/>
        </p:nvSpPr>
        <p:spPr>
          <a:xfrm>
            <a:off x="5257287" y="2761435"/>
            <a:ext cx="1426464" cy="1129070"/>
          </a:xfrm>
          <a:prstGeom prst="rect">
            <a:avLst/>
          </a:prstGeom>
          <a:solidFill>
            <a:srgbClr val="627981"/>
          </a:solidFill>
          <a:ln>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libri" panose="020F0502020204030204" pitchFamily="34" charset="0"/>
                <a:cs typeface="Calibri" panose="020F0502020204030204" pitchFamily="34" charset="0"/>
              </a:rPr>
              <a:t>Attract inflow of foreign financial capital</a:t>
            </a:r>
          </a:p>
        </p:txBody>
      </p:sp>
      <p:sp>
        <p:nvSpPr>
          <p:cNvPr id="14" name="Rectangle 13">
            <a:extLst>
              <a:ext uri="{FF2B5EF4-FFF2-40B4-BE49-F238E27FC236}">
                <a16:creationId xmlns:a16="http://schemas.microsoft.com/office/drawing/2014/main" id="{4CFC4DF3-729F-40D9-AD2C-DBEB3E756C04}"/>
              </a:ext>
            </a:extLst>
          </p:cNvPr>
          <p:cNvSpPr/>
          <p:nvPr/>
        </p:nvSpPr>
        <p:spPr>
          <a:xfrm>
            <a:off x="6911966" y="2761435"/>
            <a:ext cx="1426464" cy="1129070"/>
          </a:xfrm>
          <a:prstGeom prst="rect">
            <a:avLst/>
          </a:prstGeom>
          <a:solidFill>
            <a:srgbClr val="627981"/>
          </a:solidFill>
          <a:ln>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libri" panose="020F0502020204030204" pitchFamily="34" charset="0"/>
                <a:cs typeface="Calibri" panose="020F0502020204030204" pitchFamily="34" charset="0"/>
              </a:rPr>
              <a:t>Appreciate the value of the dollar</a:t>
            </a:r>
          </a:p>
        </p:txBody>
      </p:sp>
      <p:sp>
        <p:nvSpPr>
          <p:cNvPr id="15" name="Rectangle 14">
            <a:extLst>
              <a:ext uri="{FF2B5EF4-FFF2-40B4-BE49-F238E27FC236}">
                <a16:creationId xmlns:a16="http://schemas.microsoft.com/office/drawing/2014/main" id="{E093CEE9-C25E-4B00-87A3-68CFF790260E}"/>
              </a:ext>
            </a:extLst>
          </p:cNvPr>
          <p:cNvSpPr/>
          <p:nvPr/>
        </p:nvSpPr>
        <p:spPr>
          <a:xfrm>
            <a:off x="3602608" y="4148185"/>
            <a:ext cx="1426464" cy="1129070"/>
          </a:xfrm>
          <a:prstGeom prst="rect">
            <a:avLst/>
          </a:prstGeom>
          <a:solidFill>
            <a:srgbClr val="627981"/>
          </a:solidFill>
          <a:ln>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libri" panose="020F0502020204030204" pitchFamily="34" charset="0"/>
                <a:cs typeface="Calibri" panose="020F0502020204030204" pitchFamily="34" charset="0"/>
              </a:rPr>
              <a:t>Cause Americans to buy fewer foreign bonds, supplying fewer dollars</a:t>
            </a:r>
          </a:p>
        </p:txBody>
      </p:sp>
      <p:sp>
        <p:nvSpPr>
          <p:cNvPr id="16" name="Rectangle 15">
            <a:extLst>
              <a:ext uri="{FF2B5EF4-FFF2-40B4-BE49-F238E27FC236}">
                <a16:creationId xmlns:a16="http://schemas.microsoft.com/office/drawing/2014/main" id="{3E624FDE-BCE8-4E12-8AA9-9EC0C7E3F1B8}"/>
              </a:ext>
            </a:extLst>
          </p:cNvPr>
          <p:cNvSpPr/>
          <p:nvPr/>
        </p:nvSpPr>
        <p:spPr>
          <a:xfrm>
            <a:off x="6911966" y="4138491"/>
            <a:ext cx="1426464" cy="1129070"/>
          </a:xfrm>
          <a:prstGeom prst="rect">
            <a:avLst/>
          </a:prstGeom>
          <a:solidFill>
            <a:srgbClr val="627981"/>
          </a:solidFill>
          <a:ln>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libri" panose="020F0502020204030204" pitchFamily="34" charset="0"/>
                <a:cs typeface="Calibri" panose="020F0502020204030204" pitchFamily="34" charset="0"/>
              </a:rPr>
              <a:t>Create a larger trade deficit (or a reduced trade surplus)</a:t>
            </a:r>
          </a:p>
        </p:txBody>
      </p:sp>
      <p:grpSp>
        <p:nvGrpSpPr>
          <p:cNvPr id="28" name="Google Shape;154;p18">
            <a:extLst>
              <a:ext uri="{FF2B5EF4-FFF2-40B4-BE49-F238E27FC236}">
                <a16:creationId xmlns:a16="http://schemas.microsoft.com/office/drawing/2014/main" id="{96A89A1D-1FBB-45BE-8983-95187ECF7E5F}"/>
              </a:ext>
            </a:extLst>
          </p:cNvPr>
          <p:cNvGrpSpPr/>
          <p:nvPr/>
        </p:nvGrpSpPr>
        <p:grpSpPr>
          <a:xfrm>
            <a:off x="2066769" y="5514033"/>
            <a:ext cx="8058462" cy="994870"/>
            <a:chOff x="542761" y="1736761"/>
            <a:chExt cx="8058462" cy="807000"/>
          </a:xfrm>
        </p:grpSpPr>
        <p:sp>
          <p:nvSpPr>
            <p:cNvPr id="29" name="Google Shape;155;p18">
              <a:extLst>
                <a:ext uri="{FF2B5EF4-FFF2-40B4-BE49-F238E27FC236}">
                  <a16:creationId xmlns:a16="http://schemas.microsoft.com/office/drawing/2014/main" id="{95593E97-27E5-4D0B-9053-579CB4DFC85C}"/>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30" name="Google Shape;156;p18">
              <a:extLst>
                <a:ext uri="{FF2B5EF4-FFF2-40B4-BE49-F238E27FC236}">
                  <a16:creationId xmlns:a16="http://schemas.microsoft.com/office/drawing/2014/main" id="{8A986D25-6378-4C9F-AC49-38C1CC413FA1}"/>
                </a:ext>
              </a:extLst>
            </p:cNvPr>
            <p:cNvSpPr txBox="1"/>
            <p:nvPr/>
          </p:nvSpPr>
          <p:spPr>
            <a:xfrm>
              <a:off x="542761" y="1860374"/>
              <a:ext cx="7807500" cy="400200"/>
            </a:xfrm>
            <a:prstGeom prst="rect">
              <a:avLst/>
            </a:prstGeom>
            <a:solidFill>
              <a:srgbClr val="627981"/>
            </a:solidFill>
            <a:ln>
              <a:noFill/>
            </a:ln>
          </p:spPr>
          <p:txBody>
            <a:bodyPr spcFirstLastPara="1" wrap="square" lIns="91425" tIns="45700" rIns="91425" bIns="45700" anchor="t" anchorCtr="0">
              <a:noAutofit/>
            </a:bodyPr>
            <a:lstStyle/>
            <a:p>
              <a:pPr marL="101600" marR="0" lvl="0" algn="ctr" rtl="0">
                <a:spcBef>
                  <a:spcPts val="0"/>
                </a:spcBef>
                <a:spcAft>
                  <a:spcPts val="0"/>
                </a:spcAft>
                <a:buClr>
                  <a:schemeClr val="lt1"/>
                </a:buClr>
                <a:buSzPts val="2000"/>
              </a:pPr>
              <a:r>
                <a:rPr lang="en-US" sz="2000" dirty="0">
                  <a:solidFill>
                    <a:schemeClr val="bg1"/>
                  </a:solidFill>
                  <a:latin typeface="Calibri" panose="020F0502020204030204" pitchFamily="34" charset="0"/>
                  <a:cs typeface="Calibri" panose="020F0502020204030204" pitchFamily="34" charset="0"/>
                </a:rPr>
                <a:t>A larger budget deficit can lead to a larger trade deficit, but the connection is not always one to one.</a:t>
              </a:r>
            </a:p>
          </p:txBody>
        </p:sp>
      </p:grpSp>
    </p:spTree>
    <p:extLst>
      <p:ext uri="{BB962C8B-B14F-4D97-AF65-F5344CB8AC3E}">
        <p14:creationId xmlns:p14="http://schemas.microsoft.com/office/powerpoint/2010/main" val="40963327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569721" y="225068"/>
            <a:ext cx="9052563" cy="6339972"/>
            <a:chOff x="0" y="0"/>
            <a:chExt cx="9052562" cy="6339971"/>
          </a:xfrm>
        </p:grpSpPr>
        <p:sp>
          <p:nvSpPr>
            <p:cNvPr id="68" name="Google Shape;68;p3"/>
            <p:cNvSpPr txBox="1"/>
            <p:nvPr/>
          </p:nvSpPr>
          <p:spPr>
            <a:xfrm>
              <a:off x="0" y="0"/>
              <a:ext cx="9052500"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dirty="0">
                  <a:latin typeface="Century Gothic"/>
                  <a:sym typeface="Century Gothic"/>
                </a:rPr>
                <a:t>From Budget Deficit to Economic Crisis: Turkey</a:t>
              </a:r>
              <a:endParaRPr lang="en-US" sz="3200" dirty="0"/>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74" name="Google Shape;74;p3"/>
          <p:cNvSpPr txBox="1"/>
          <p:nvPr/>
        </p:nvSpPr>
        <p:spPr>
          <a:xfrm>
            <a:off x="2277821" y="4166432"/>
            <a:ext cx="8429626" cy="7607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a:solidFill>
                  <a:srgbClr val="FFFFFF"/>
                </a:solidFill>
                <a:latin typeface="Calibri"/>
                <a:ea typeface="Calibri"/>
                <a:cs typeface="Calibri"/>
                <a:sym typeface="Calibri"/>
              </a:rPr>
              <a:t>The CPI is subject to two types of bias: substitution bias and quality/new goods bias. </a:t>
            </a:r>
            <a:endParaRPr/>
          </a:p>
        </p:txBody>
      </p:sp>
      <p:sp>
        <p:nvSpPr>
          <p:cNvPr id="75" name="Google Shape;75;p3"/>
          <p:cNvSpPr txBox="1"/>
          <p:nvPr/>
        </p:nvSpPr>
        <p:spPr>
          <a:xfrm>
            <a:off x="2257990" y="5157249"/>
            <a:ext cx="8469288" cy="11290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a:solidFill>
                  <a:srgbClr val="FFFFFF"/>
                </a:solidFill>
                <a:latin typeface="Calibri"/>
                <a:ea typeface="Calibri"/>
                <a:cs typeface="Calibri"/>
                <a:sym typeface="Calibri"/>
              </a:rPr>
              <a:t>Both substitution bias and quality/new goods bias tend to overstate the negative impact of inflation on consumers. </a:t>
            </a:r>
            <a:endParaRPr lang="en-US" dirty="0"/>
          </a:p>
        </p:txBody>
      </p:sp>
      <p:grpSp>
        <p:nvGrpSpPr>
          <p:cNvPr id="11" name="Google Shape;154;p18">
            <a:extLst>
              <a:ext uri="{FF2B5EF4-FFF2-40B4-BE49-F238E27FC236}">
                <a16:creationId xmlns:a16="http://schemas.microsoft.com/office/drawing/2014/main" id="{8F4E44DC-A241-4411-96F1-1C705D4D565F}"/>
              </a:ext>
            </a:extLst>
          </p:cNvPr>
          <p:cNvGrpSpPr/>
          <p:nvPr/>
        </p:nvGrpSpPr>
        <p:grpSpPr>
          <a:xfrm>
            <a:off x="2066764" y="1515231"/>
            <a:ext cx="8058467" cy="987552"/>
            <a:chOff x="542756" y="1736761"/>
            <a:chExt cx="8058467" cy="807000"/>
          </a:xfrm>
        </p:grpSpPr>
        <p:sp>
          <p:nvSpPr>
            <p:cNvPr id="12" name="Google Shape;155;p18">
              <a:extLst>
                <a:ext uri="{FF2B5EF4-FFF2-40B4-BE49-F238E27FC236}">
                  <a16:creationId xmlns:a16="http://schemas.microsoft.com/office/drawing/2014/main" id="{09F4D6FC-FD1D-4E00-AC0E-F8E426DDD0C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3" name="Google Shape;156;p18">
              <a:extLst>
                <a:ext uri="{FF2B5EF4-FFF2-40B4-BE49-F238E27FC236}">
                  <a16:creationId xmlns:a16="http://schemas.microsoft.com/office/drawing/2014/main" id="{CDD92B62-085C-40D2-B50B-9AB09AC97517}"/>
                </a:ext>
              </a:extLst>
            </p:cNvPr>
            <p:cNvSpPr txBox="1"/>
            <p:nvPr/>
          </p:nvSpPr>
          <p:spPr>
            <a:xfrm>
              <a:off x="542756" y="1826849"/>
              <a:ext cx="7807500" cy="400200"/>
            </a:xfrm>
            <a:prstGeom prst="rect">
              <a:avLst/>
            </a:prstGeom>
            <a:solidFill>
              <a:srgbClr val="627981"/>
            </a:solidFill>
            <a:ln>
              <a:noFill/>
            </a:ln>
          </p:spPr>
          <p:txBody>
            <a:bodyPr spcFirstLastPara="1" wrap="square" lIns="91425" tIns="45700" rIns="91425" bIns="45700" anchor="t" anchorCtr="0">
              <a:noAutofit/>
            </a:bodyPr>
            <a:lstStyle/>
            <a:p>
              <a:pPr marL="457200" marR="0" lvl="0" indent="-3556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In the early 2000s, Turkey often borrowed dollars to finance budget deficits, leading to high levels of inflation.</a:t>
              </a:r>
            </a:p>
          </p:txBody>
        </p:sp>
      </p:grpSp>
      <p:grpSp>
        <p:nvGrpSpPr>
          <p:cNvPr id="17" name="Google Shape;157;p18">
            <a:extLst>
              <a:ext uri="{FF2B5EF4-FFF2-40B4-BE49-F238E27FC236}">
                <a16:creationId xmlns:a16="http://schemas.microsoft.com/office/drawing/2014/main" id="{9539C497-B2E0-4BDD-84E8-45AFD211ECCD}"/>
              </a:ext>
            </a:extLst>
          </p:cNvPr>
          <p:cNvGrpSpPr/>
          <p:nvPr/>
        </p:nvGrpSpPr>
        <p:grpSpPr>
          <a:xfrm>
            <a:off x="2066764" y="2631583"/>
            <a:ext cx="8058357" cy="987551"/>
            <a:chOff x="542866" y="1736761"/>
            <a:chExt cx="8058357" cy="714393"/>
          </a:xfrm>
        </p:grpSpPr>
        <p:sp>
          <p:nvSpPr>
            <p:cNvPr id="18" name="Google Shape;158;p18">
              <a:extLst>
                <a:ext uri="{FF2B5EF4-FFF2-40B4-BE49-F238E27FC236}">
                  <a16:creationId xmlns:a16="http://schemas.microsoft.com/office/drawing/2014/main" id="{C0019A3D-110C-4102-B754-8E00248DFF5B}"/>
                </a:ext>
              </a:extLst>
            </p:cNvPr>
            <p:cNvSpPr/>
            <p:nvPr/>
          </p:nvSpPr>
          <p:spPr>
            <a:xfrm>
              <a:off x="542923" y="1736761"/>
              <a:ext cx="8058300" cy="714393"/>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9" name="Google Shape;159;p18">
              <a:extLst>
                <a:ext uri="{FF2B5EF4-FFF2-40B4-BE49-F238E27FC236}">
                  <a16:creationId xmlns:a16="http://schemas.microsoft.com/office/drawing/2014/main" id="{8473C8C0-9B51-49D4-8422-6B37D993633D}"/>
                </a:ext>
              </a:extLst>
            </p:cNvPr>
            <p:cNvSpPr txBox="1"/>
            <p:nvPr/>
          </p:nvSpPr>
          <p:spPr>
            <a:xfrm>
              <a:off x="542866" y="1810003"/>
              <a:ext cx="7807500" cy="400200"/>
            </a:xfrm>
            <a:prstGeom prst="rect">
              <a:avLst/>
            </a:prstGeom>
            <a:solidFill>
              <a:srgbClr val="627981"/>
            </a:solidFill>
            <a:ln>
              <a:noFill/>
            </a:ln>
          </p:spPr>
          <p:txBody>
            <a:bodyPr spcFirstLastPara="1" wrap="square" lIns="91425" tIns="45700" rIns="91425" bIns="45700" anchor="t" anchorCtr="0">
              <a:noAutofit/>
            </a:bodyPr>
            <a:lstStyle/>
            <a:p>
              <a:pPr marL="457200" marR="0" lvl="0" indent="-3556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In 2002, when investors from other countries withdrew their funds, the supply of the Turkish lira increased, causing it to depreciate.</a:t>
              </a:r>
            </a:p>
          </p:txBody>
        </p:sp>
      </p:grpSp>
      <p:grpSp>
        <p:nvGrpSpPr>
          <p:cNvPr id="20" name="Google Shape;157;p18">
            <a:extLst>
              <a:ext uri="{FF2B5EF4-FFF2-40B4-BE49-F238E27FC236}">
                <a16:creationId xmlns:a16="http://schemas.microsoft.com/office/drawing/2014/main" id="{22D14B2A-682C-497B-B318-ED33E60AA45F}"/>
              </a:ext>
            </a:extLst>
          </p:cNvPr>
          <p:cNvGrpSpPr/>
          <p:nvPr/>
        </p:nvGrpSpPr>
        <p:grpSpPr>
          <a:xfrm>
            <a:off x="2066778" y="3747827"/>
            <a:ext cx="8058385" cy="987552"/>
            <a:chOff x="542838" y="1736761"/>
            <a:chExt cx="8058385" cy="807000"/>
          </a:xfrm>
        </p:grpSpPr>
        <p:sp>
          <p:nvSpPr>
            <p:cNvPr id="21" name="Google Shape;158;p18">
              <a:extLst>
                <a:ext uri="{FF2B5EF4-FFF2-40B4-BE49-F238E27FC236}">
                  <a16:creationId xmlns:a16="http://schemas.microsoft.com/office/drawing/2014/main" id="{A4DBEDAC-DD50-457D-ADEB-6B938C3F0587}"/>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22" name="Google Shape;159;p18">
              <a:extLst>
                <a:ext uri="{FF2B5EF4-FFF2-40B4-BE49-F238E27FC236}">
                  <a16:creationId xmlns:a16="http://schemas.microsoft.com/office/drawing/2014/main" id="{D5FAD466-CB2B-4EAE-9118-AD1EF35DEE27}"/>
                </a:ext>
              </a:extLst>
            </p:cNvPr>
            <p:cNvSpPr txBox="1"/>
            <p:nvPr/>
          </p:nvSpPr>
          <p:spPr>
            <a:xfrm>
              <a:off x="542838" y="1831994"/>
              <a:ext cx="7807500" cy="400200"/>
            </a:xfrm>
            <a:prstGeom prst="rect">
              <a:avLst/>
            </a:prstGeom>
            <a:solidFill>
              <a:srgbClr val="627981"/>
            </a:solidFill>
            <a:ln>
              <a:noFill/>
            </a:ln>
          </p:spPr>
          <p:txBody>
            <a:bodyPr spcFirstLastPara="1" wrap="square" lIns="91425" tIns="45700" rIns="91425" bIns="45700" anchor="t" anchorCtr="0">
              <a:noAutofit/>
            </a:bodyPr>
            <a:lstStyle/>
            <a:p>
              <a:pPr marL="457200" marR="0" lvl="0" indent="-3556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Loans in dollars from the U.S. became more expensive for Turkish banks to repay due to the lira depreciating.</a:t>
              </a:r>
            </a:p>
          </p:txBody>
        </p:sp>
      </p:grpSp>
      <p:grpSp>
        <p:nvGrpSpPr>
          <p:cNvPr id="23" name="Google Shape;157;p18">
            <a:extLst>
              <a:ext uri="{FF2B5EF4-FFF2-40B4-BE49-F238E27FC236}">
                <a16:creationId xmlns:a16="http://schemas.microsoft.com/office/drawing/2014/main" id="{24C1B760-C371-46B4-9F29-0AE3F79868C9}"/>
              </a:ext>
            </a:extLst>
          </p:cNvPr>
          <p:cNvGrpSpPr/>
          <p:nvPr/>
        </p:nvGrpSpPr>
        <p:grpSpPr>
          <a:xfrm>
            <a:off x="2066792" y="4873834"/>
            <a:ext cx="8058357" cy="987552"/>
            <a:chOff x="542866" y="1736761"/>
            <a:chExt cx="8058357" cy="807000"/>
          </a:xfrm>
        </p:grpSpPr>
        <p:sp>
          <p:nvSpPr>
            <p:cNvPr id="24" name="Google Shape;158;p18">
              <a:extLst>
                <a:ext uri="{FF2B5EF4-FFF2-40B4-BE49-F238E27FC236}">
                  <a16:creationId xmlns:a16="http://schemas.microsoft.com/office/drawing/2014/main" id="{4FC53407-8B83-4D78-BBAB-36C7F4770F75}"/>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25" name="Google Shape;159;p18">
              <a:extLst>
                <a:ext uri="{FF2B5EF4-FFF2-40B4-BE49-F238E27FC236}">
                  <a16:creationId xmlns:a16="http://schemas.microsoft.com/office/drawing/2014/main" id="{8F51165E-1A78-4FBF-A503-54F4B4330AFB}"/>
                </a:ext>
              </a:extLst>
            </p:cNvPr>
            <p:cNvSpPr txBox="1"/>
            <p:nvPr/>
          </p:nvSpPr>
          <p:spPr>
            <a:xfrm>
              <a:off x="542866" y="1827483"/>
              <a:ext cx="7807500" cy="400200"/>
            </a:xfrm>
            <a:prstGeom prst="rect">
              <a:avLst/>
            </a:prstGeom>
            <a:solidFill>
              <a:srgbClr val="627981"/>
            </a:solidFill>
            <a:ln>
              <a:noFill/>
            </a:ln>
          </p:spPr>
          <p:txBody>
            <a:bodyPr spcFirstLastPara="1" wrap="square" lIns="91425" tIns="45700" rIns="91425" bIns="45700" anchor="t" anchorCtr="0">
              <a:noAutofit/>
            </a:bodyPr>
            <a:lstStyle/>
            <a:p>
              <a:pPr marL="457200" marR="0" lvl="0" indent="-3556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Many Turkish banks then went bankrupt, causing a large decrease in aggregate demand and a recession.</a:t>
              </a:r>
            </a:p>
          </p:txBody>
        </p:sp>
      </p:grpSp>
    </p:spTree>
    <p:extLst>
      <p:ext uri="{BB962C8B-B14F-4D97-AF65-F5344CB8AC3E}">
        <p14:creationId xmlns:p14="http://schemas.microsoft.com/office/powerpoint/2010/main" val="7505682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569721" y="225068"/>
            <a:ext cx="9052563" cy="6339972"/>
            <a:chOff x="0" y="0"/>
            <a:chExt cx="9052562" cy="6339971"/>
          </a:xfrm>
        </p:grpSpPr>
        <p:sp>
          <p:nvSpPr>
            <p:cNvPr id="68" name="Google Shape;68;p3"/>
            <p:cNvSpPr txBox="1"/>
            <p:nvPr/>
          </p:nvSpPr>
          <p:spPr>
            <a:xfrm>
              <a:off x="0" y="0"/>
              <a:ext cx="9052500"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dirty="0">
                  <a:latin typeface="Century Gothic"/>
                  <a:sym typeface="Century Gothic"/>
                </a:rPr>
                <a:t>On Your Own</a:t>
              </a:r>
              <a:endParaRPr lang="en-US" sz="3200" dirty="0"/>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74" name="Google Shape;74;p3"/>
          <p:cNvSpPr txBox="1"/>
          <p:nvPr/>
        </p:nvSpPr>
        <p:spPr>
          <a:xfrm>
            <a:off x="2277821" y="4166432"/>
            <a:ext cx="8429626" cy="7607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a:solidFill>
                  <a:srgbClr val="FFFFFF"/>
                </a:solidFill>
                <a:latin typeface="Calibri"/>
                <a:ea typeface="Calibri"/>
                <a:cs typeface="Calibri"/>
                <a:sym typeface="Calibri"/>
              </a:rPr>
              <a:t>The CPI is subject to two types of bias: substitution bias and quality/new goods bias. </a:t>
            </a:r>
            <a:endParaRPr/>
          </a:p>
        </p:txBody>
      </p:sp>
      <p:sp>
        <p:nvSpPr>
          <p:cNvPr id="75" name="Google Shape;75;p3"/>
          <p:cNvSpPr txBox="1"/>
          <p:nvPr/>
        </p:nvSpPr>
        <p:spPr>
          <a:xfrm>
            <a:off x="2257990" y="5157249"/>
            <a:ext cx="8469288" cy="11290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a:solidFill>
                  <a:srgbClr val="FFFFFF"/>
                </a:solidFill>
                <a:latin typeface="Calibri"/>
                <a:ea typeface="Calibri"/>
                <a:cs typeface="Calibri"/>
                <a:sym typeface="Calibri"/>
              </a:rPr>
              <a:t>Both substitution bias and quality/new goods bias tend to overstate the negative impact of inflation on consumers. </a:t>
            </a:r>
            <a:endParaRPr lang="en-US" dirty="0"/>
          </a:p>
        </p:txBody>
      </p:sp>
      <p:grpSp>
        <p:nvGrpSpPr>
          <p:cNvPr id="11" name="Google Shape;154;p18">
            <a:extLst>
              <a:ext uri="{FF2B5EF4-FFF2-40B4-BE49-F238E27FC236}">
                <a16:creationId xmlns:a16="http://schemas.microsoft.com/office/drawing/2014/main" id="{8F4E44DC-A241-4411-96F1-1C705D4D565F}"/>
              </a:ext>
            </a:extLst>
          </p:cNvPr>
          <p:cNvGrpSpPr/>
          <p:nvPr/>
        </p:nvGrpSpPr>
        <p:grpSpPr>
          <a:xfrm>
            <a:off x="2066764" y="1515231"/>
            <a:ext cx="8058467" cy="994870"/>
            <a:chOff x="542756" y="1736761"/>
            <a:chExt cx="8058467" cy="807000"/>
          </a:xfrm>
        </p:grpSpPr>
        <p:sp>
          <p:nvSpPr>
            <p:cNvPr id="12" name="Google Shape;155;p18">
              <a:extLst>
                <a:ext uri="{FF2B5EF4-FFF2-40B4-BE49-F238E27FC236}">
                  <a16:creationId xmlns:a16="http://schemas.microsoft.com/office/drawing/2014/main" id="{09F4D6FC-FD1D-4E00-AC0E-F8E426DDD0C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3" name="Google Shape;156;p18">
              <a:extLst>
                <a:ext uri="{FF2B5EF4-FFF2-40B4-BE49-F238E27FC236}">
                  <a16:creationId xmlns:a16="http://schemas.microsoft.com/office/drawing/2014/main" id="{CDD92B62-085C-40D2-B50B-9AB09AC97517}"/>
                </a:ext>
              </a:extLst>
            </p:cNvPr>
            <p:cNvSpPr txBox="1"/>
            <p:nvPr/>
          </p:nvSpPr>
          <p:spPr>
            <a:xfrm>
              <a:off x="542756" y="1736761"/>
              <a:ext cx="7807500" cy="400200"/>
            </a:xfrm>
            <a:prstGeom prst="rect">
              <a:avLst/>
            </a:prstGeom>
            <a:solidFill>
              <a:srgbClr val="627981"/>
            </a:solidFill>
            <a:ln>
              <a:noFill/>
            </a:ln>
          </p:spPr>
          <p:txBody>
            <a:bodyPr spcFirstLastPara="1" wrap="square" lIns="91425" tIns="45700" rIns="91425" bIns="45700" anchor="t" anchorCtr="0">
              <a:noAutofit/>
            </a:bodyPr>
            <a:lstStyle/>
            <a:p>
              <a:pPr marL="101600" marR="0" lvl="0" algn="ctr" rtl="0">
                <a:spcBef>
                  <a:spcPts val="0"/>
                </a:spcBef>
                <a:spcAft>
                  <a:spcPts val="0"/>
                </a:spcAft>
                <a:buClr>
                  <a:schemeClr val="lt1"/>
                </a:buClr>
                <a:buSzPts val="2000"/>
              </a:pPr>
              <a:r>
                <a:rPr lang="en-US" sz="2000" dirty="0">
                  <a:solidFill>
                    <a:schemeClr val="lt1"/>
                  </a:solidFill>
                  <a:latin typeface="Calibri"/>
                  <a:ea typeface="Calibri"/>
                  <a:cs typeface="Calibri"/>
                  <a:sym typeface="Calibri"/>
                </a:rPr>
                <a:t>Imagine the U.S. dollar depreciates overnight. How would this affect your daily consumption? Would you decide to invest or save more? How will this affect the economy in the long run?</a:t>
              </a:r>
            </a:p>
          </p:txBody>
        </p:sp>
      </p:grpSp>
      <p:pic>
        <p:nvPicPr>
          <p:cNvPr id="5" name="Picture 4" descr="A person's hands holding a fanned out dollar bill">
            <a:extLst>
              <a:ext uri="{FF2B5EF4-FFF2-40B4-BE49-F238E27FC236}">
                <a16:creationId xmlns:a16="http://schemas.microsoft.com/office/drawing/2014/main" id="{B294F6A4-E536-47CC-99EC-7F82DA8D96CC}"/>
              </a:ext>
            </a:extLst>
          </p:cNvPr>
          <p:cNvPicPr>
            <a:picLocks noChangeAspect="1"/>
          </p:cNvPicPr>
          <p:nvPr/>
        </p:nvPicPr>
        <p:blipFill>
          <a:blip r:embed="rId3"/>
          <a:stretch>
            <a:fillRect/>
          </a:stretch>
        </p:blipFill>
        <p:spPr>
          <a:xfrm>
            <a:off x="3464850" y="2813288"/>
            <a:ext cx="5262242" cy="3510330"/>
          </a:xfrm>
          <a:prstGeom prst="rect">
            <a:avLst/>
          </a:prstGeom>
        </p:spPr>
      </p:pic>
    </p:spTree>
    <p:extLst>
      <p:ext uri="{BB962C8B-B14F-4D97-AF65-F5344CB8AC3E}">
        <p14:creationId xmlns:p14="http://schemas.microsoft.com/office/powerpoint/2010/main" val="8768242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569721" y="225068"/>
            <a:ext cx="9052563" cy="6339972"/>
            <a:chOff x="0" y="0"/>
            <a:chExt cx="9052562" cy="6339971"/>
          </a:xfrm>
        </p:grpSpPr>
        <p:sp>
          <p:nvSpPr>
            <p:cNvPr id="68" name="Google Shape;68;p3"/>
            <p:cNvSpPr txBox="1"/>
            <p:nvPr/>
          </p:nvSpPr>
          <p:spPr>
            <a:xfrm>
              <a:off x="0" y="0"/>
              <a:ext cx="9052500"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dirty="0">
                  <a:latin typeface="Century Gothic"/>
                  <a:sym typeface="Century Gothic"/>
                </a:rPr>
                <a:t>Addressing Trade Imbalances</a:t>
              </a:r>
              <a:endParaRPr lang="en-US" sz="3200" dirty="0"/>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74" name="Google Shape;74;p3"/>
          <p:cNvSpPr txBox="1"/>
          <p:nvPr/>
        </p:nvSpPr>
        <p:spPr>
          <a:xfrm>
            <a:off x="2277821" y="4166432"/>
            <a:ext cx="8429626" cy="7607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a:solidFill>
                  <a:srgbClr val="FFFFFF"/>
                </a:solidFill>
                <a:latin typeface="Calibri"/>
                <a:ea typeface="Calibri"/>
                <a:cs typeface="Calibri"/>
                <a:sym typeface="Calibri"/>
              </a:rPr>
              <a:t>The CPI is subject to two types of bias: substitution bias and quality/new goods bias. </a:t>
            </a:r>
            <a:endParaRPr/>
          </a:p>
        </p:txBody>
      </p:sp>
      <p:sp>
        <p:nvSpPr>
          <p:cNvPr id="75" name="Google Shape;75;p3"/>
          <p:cNvSpPr txBox="1"/>
          <p:nvPr/>
        </p:nvSpPr>
        <p:spPr>
          <a:xfrm>
            <a:off x="2257990" y="5157249"/>
            <a:ext cx="8469288" cy="11290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a:solidFill>
                  <a:srgbClr val="FFFFFF"/>
                </a:solidFill>
                <a:latin typeface="Calibri"/>
                <a:ea typeface="Calibri"/>
                <a:cs typeface="Calibri"/>
                <a:sym typeface="Calibri"/>
              </a:rPr>
              <a:t>Both substitution bias and quality/new goods bias tend to overstate the negative impact of inflation on consumers. </a:t>
            </a:r>
            <a:endParaRPr lang="en-US" dirty="0"/>
          </a:p>
        </p:txBody>
      </p:sp>
      <p:grpSp>
        <p:nvGrpSpPr>
          <p:cNvPr id="11" name="Google Shape;154;p18">
            <a:extLst>
              <a:ext uri="{FF2B5EF4-FFF2-40B4-BE49-F238E27FC236}">
                <a16:creationId xmlns:a16="http://schemas.microsoft.com/office/drawing/2014/main" id="{8F4E44DC-A241-4411-96F1-1C705D4D565F}"/>
              </a:ext>
            </a:extLst>
          </p:cNvPr>
          <p:cNvGrpSpPr/>
          <p:nvPr/>
        </p:nvGrpSpPr>
        <p:grpSpPr>
          <a:xfrm>
            <a:off x="2066763" y="1515231"/>
            <a:ext cx="8058468" cy="1115568"/>
            <a:chOff x="542755" y="1736761"/>
            <a:chExt cx="8058468" cy="807000"/>
          </a:xfrm>
        </p:grpSpPr>
        <p:sp>
          <p:nvSpPr>
            <p:cNvPr id="12" name="Google Shape;155;p18">
              <a:extLst>
                <a:ext uri="{FF2B5EF4-FFF2-40B4-BE49-F238E27FC236}">
                  <a16:creationId xmlns:a16="http://schemas.microsoft.com/office/drawing/2014/main" id="{09F4D6FC-FD1D-4E00-AC0E-F8E426DDD0C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3" name="Google Shape;156;p18">
              <a:extLst>
                <a:ext uri="{FF2B5EF4-FFF2-40B4-BE49-F238E27FC236}">
                  <a16:creationId xmlns:a16="http://schemas.microsoft.com/office/drawing/2014/main" id="{CDD92B62-085C-40D2-B50B-9AB09AC97517}"/>
                </a:ext>
              </a:extLst>
            </p:cNvPr>
            <p:cNvSpPr txBox="1"/>
            <p:nvPr/>
          </p:nvSpPr>
          <p:spPr>
            <a:xfrm>
              <a:off x="542755" y="1763533"/>
              <a:ext cx="8058299" cy="400200"/>
            </a:xfrm>
            <a:prstGeom prst="rect">
              <a:avLst/>
            </a:prstGeom>
            <a:solidFill>
              <a:srgbClr val="627981"/>
            </a:solidFill>
            <a:ln>
              <a:noFill/>
            </a:ln>
          </p:spPr>
          <p:txBody>
            <a:bodyPr spcFirstLastPara="1" wrap="square" lIns="91425" tIns="45700" rIns="91425" bIns="45700" anchor="t" anchorCtr="0">
              <a:noAutofit/>
            </a:bodyPr>
            <a:lstStyle/>
            <a:p>
              <a:pPr marL="457200" marR="0" lvl="0" indent="-3556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When the inflow of foreign investment capital is from foreign investors making long-term direct investments in firms, there may be no reason for concern.</a:t>
              </a:r>
            </a:p>
          </p:txBody>
        </p:sp>
      </p:grpSp>
      <p:grpSp>
        <p:nvGrpSpPr>
          <p:cNvPr id="17" name="Google Shape;157;p18">
            <a:extLst>
              <a:ext uri="{FF2B5EF4-FFF2-40B4-BE49-F238E27FC236}">
                <a16:creationId xmlns:a16="http://schemas.microsoft.com/office/drawing/2014/main" id="{9539C497-B2E0-4BDD-84E8-45AFD211ECCD}"/>
              </a:ext>
            </a:extLst>
          </p:cNvPr>
          <p:cNvGrpSpPr/>
          <p:nvPr/>
        </p:nvGrpSpPr>
        <p:grpSpPr>
          <a:xfrm>
            <a:off x="2066764" y="2737730"/>
            <a:ext cx="8058357" cy="1115568"/>
            <a:chOff x="542866" y="1736761"/>
            <a:chExt cx="8058357" cy="807000"/>
          </a:xfrm>
        </p:grpSpPr>
        <p:sp>
          <p:nvSpPr>
            <p:cNvPr id="18" name="Google Shape;158;p18">
              <a:extLst>
                <a:ext uri="{FF2B5EF4-FFF2-40B4-BE49-F238E27FC236}">
                  <a16:creationId xmlns:a16="http://schemas.microsoft.com/office/drawing/2014/main" id="{C0019A3D-110C-4102-B754-8E00248DFF5B}"/>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9" name="Google Shape;159;p18">
              <a:extLst>
                <a:ext uri="{FF2B5EF4-FFF2-40B4-BE49-F238E27FC236}">
                  <a16:creationId xmlns:a16="http://schemas.microsoft.com/office/drawing/2014/main" id="{8473C8C0-9B51-49D4-8422-6B37D993633D}"/>
                </a:ext>
              </a:extLst>
            </p:cNvPr>
            <p:cNvSpPr txBox="1"/>
            <p:nvPr/>
          </p:nvSpPr>
          <p:spPr>
            <a:xfrm>
              <a:off x="542866" y="1775505"/>
              <a:ext cx="7953536" cy="400200"/>
            </a:xfrm>
            <a:prstGeom prst="rect">
              <a:avLst/>
            </a:prstGeom>
            <a:solidFill>
              <a:srgbClr val="627981"/>
            </a:solidFill>
            <a:ln>
              <a:noFill/>
            </a:ln>
          </p:spPr>
          <p:txBody>
            <a:bodyPr spcFirstLastPara="1" wrap="square" lIns="91425" tIns="45700" rIns="91425" bIns="45700" anchor="t" anchorCtr="0">
              <a:noAutofit/>
            </a:bodyPr>
            <a:lstStyle/>
            <a:p>
              <a:pPr marL="457200" marR="0" lvl="0" indent="-3556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The danger arises when foreign investment is not funding long-term physical capital investment but instead funding short-term portfolio investment in government bonds.</a:t>
              </a:r>
            </a:p>
          </p:txBody>
        </p:sp>
      </p:grpSp>
      <p:grpSp>
        <p:nvGrpSpPr>
          <p:cNvPr id="20" name="Google Shape;157;p18">
            <a:extLst>
              <a:ext uri="{FF2B5EF4-FFF2-40B4-BE49-F238E27FC236}">
                <a16:creationId xmlns:a16="http://schemas.microsoft.com/office/drawing/2014/main" id="{22D14B2A-682C-497B-B318-ED33E60AA45F}"/>
              </a:ext>
            </a:extLst>
          </p:cNvPr>
          <p:cNvGrpSpPr/>
          <p:nvPr/>
        </p:nvGrpSpPr>
        <p:grpSpPr>
          <a:xfrm>
            <a:off x="2066778" y="3960229"/>
            <a:ext cx="8058385" cy="987552"/>
            <a:chOff x="542838" y="1736761"/>
            <a:chExt cx="8058385" cy="807000"/>
          </a:xfrm>
        </p:grpSpPr>
        <p:sp>
          <p:nvSpPr>
            <p:cNvPr id="21" name="Google Shape;158;p18">
              <a:extLst>
                <a:ext uri="{FF2B5EF4-FFF2-40B4-BE49-F238E27FC236}">
                  <a16:creationId xmlns:a16="http://schemas.microsoft.com/office/drawing/2014/main" id="{A4DBEDAC-DD50-457D-ADEB-6B938C3F0587}"/>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22" name="Google Shape;159;p18">
              <a:extLst>
                <a:ext uri="{FF2B5EF4-FFF2-40B4-BE49-F238E27FC236}">
                  <a16:creationId xmlns:a16="http://schemas.microsoft.com/office/drawing/2014/main" id="{D5FAD466-CB2B-4EAE-9118-AD1EF35DEE27}"/>
                </a:ext>
              </a:extLst>
            </p:cNvPr>
            <p:cNvSpPr txBox="1"/>
            <p:nvPr/>
          </p:nvSpPr>
          <p:spPr>
            <a:xfrm>
              <a:off x="542838" y="1829270"/>
              <a:ext cx="7867218" cy="400200"/>
            </a:xfrm>
            <a:prstGeom prst="rect">
              <a:avLst/>
            </a:prstGeom>
            <a:solidFill>
              <a:srgbClr val="627981"/>
            </a:solidFill>
            <a:ln>
              <a:noFill/>
            </a:ln>
          </p:spPr>
          <p:txBody>
            <a:bodyPr spcFirstLastPara="1" wrap="square" lIns="91425" tIns="45700" rIns="91425" bIns="45700" anchor="t" anchorCtr="0">
              <a:noAutofit/>
            </a:bodyPr>
            <a:lstStyle/>
            <a:p>
              <a:pPr marL="457200" marR="0" lvl="0" indent="-3556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Foreign financial investors are on alert for any reason to fear a decrease in the exchange rate or a failure of repayment.</a:t>
              </a:r>
            </a:p>
          </p:txBody>
        </p:sp>
      </p:grpSp>
      <p:grpSp>
        <p:nvGrpSpPr>
          <p:cNvPr id="23" name="Google Shape;157;p18">
            <a:extLst>
              <a:ext uri="{FF2B5EF4-FFF2-40B4-BE49-F238E27FC236}">
                <a16:creationId xmlns:a16="http://schemas.microsoft.com/office/drawing/2014/main" id="{24C1B760-C371-46B4-9F29-0AE3F79868C9}"/>
              </a:ext>
            </a:extLst>
          </p:cNvPr>
          <p:cNvGrpSpPr/>
          <p:nvPr/>
        </p:nvGrpSpPr>
        <p:grpSpPr>
          <a:xfrm>
            <a:off x="2066792" y="5054712"/>
            <a:ext cx="8058357" cy="1115568"/>
            <a:chOff x="542866" y="1736761"/>
            <a:chExt cx="8058357" cy="807000"/>
          </a:xfrm>
        </p:grpSpPr>
        <p:sp>
          <p:nvSpPr>
            <p:cNvPr id="24" name="Google Shape;158;p18">
              <a:extLst>
                <a:ext uri="{FF2B5EF4-FFF2-40B4-BE49-F238E27FC236}">
                  <a16:creationId xmlns:a16="http://schemas.microsoft.com/office/drawing/2014/main" id="{4FC53407-8B83-4D78-BBAB-36C7F4770F75}"/>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25" name="Google Shape;159;p18">
              <a:extLst>
                <a:ext uri="{FF2B5EF4-FFF2-40B4-BE49-F238E27FC236}">
                  <a16:creationId xmlns:a16="http://schemas.microsoft.com/office/drawing/2014/main" id="{8F51165E-1A78-4FBF-A503-54F4B4330AFB}"/>
                </a:ext>
              </a:extLst>
            </p:cNvPr>
            <p:cNvSpPr txBox="1"/>
            <p:nvPr/>
          </p:nvSpPr>
          <p:spPr>
            <a:xfrm>
              <a:off x="542866" y="1787722"/>
              <a:ext cx="7867218" cy="400200"/>
            </a:xfrm>
            <a:prstGeom prst="rect">
              <a:avLst/>
            </a:prstGeom>
            <a:solidFill>
              <a:srgbClr val="627981"/>
            </a:solidFill>
            <a:ln>
              <a:noFill/>
            </a:ln>
          </p:spPr>
          <p:txBody>
            <a:bodyPr spcFirstLastPara="1" wrap="square" lIns="91425" tIns="45700" rIns="91425" bIns="45700" anchor="t" anchorCtr="0">
              <a:noAutofit/>
            </a:bodyPr>
            <a:lstStyle/>
            <a:p>
              <a:pPr marL="457200" marR="0" lvl="0" indent="-3556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Reducing a nation's budget deficit is not always successful in reducing its trade deficit because other elements of the national saving and investment identity may change instead.</a:t>
              </a:r>
            </a:p>
          </p:txBody>
        </p:sp>
      </p:grpSp>
    </p:spTree>
    <p:extLst>
      <p:ext uri="{BB962C8B-B14F-4D97-AF65-F5344CB8AC3E}">
        <p14:creationId xmlns:p14="http://schemas.microsoft.com/office/powerpoint/2010/main" val="9306423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56E9BCE-F8DF-4D43-9451-DE1D45B86F57}"/>
              </a:ext>
            </a:extLst>
          </p:cNvPr>
          <p:cNvSpPr/>
          <p:nvPr/>
        </p:nvSpPr>
        <p:spPr>
          <a:xfrm>
            <a:off x="1881188" y="1433251"/>
            <a:ext cx="8429625" cy="4633938"/>
          </a:xfrm>
          <a:prstGeom prst="rect">
            <a:avLst/>
          </a:prstGeom>
          <a:solidFill>
            <a:srgbClr val="627981"/>
          </a:solidFill>
          <a:ln>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1524001" y="288568"/>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Summary</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3" name="Google Shape;156;p18">
            <a:extLst>
              <a:ext uri="{FF2B5EF4-FFF2-40B4-BE49-F238E27FC236}">
                <a16:creationId xmlns:a16="http://schemas.microsoft.com/office/drawing/2014/main" id="{3601E3BA-053D-463A-9A46-79AA4CDD62A6}"/>
              </a:ext>
            </a:extLst>
          </p:cNvPr>
          <p:cNvSpPr txBox="1"/>
          <p:nvPr/>
        </p:nvSpPr>
        <p:spPr>
          <a:xfrm>
            <a:off x="2066769" y="1607520"/>
            <a:ext cx="7807500" cy="493367"/>
          </a:xfrm>
          <a:prstGeom prst="rect">
            <a:avLst/>
          </a:prstGeom>
          <a:solidFill>
            <a:srgbClr val="627981"/>
          </a:solidFill>
          <a:ln>
            <a:solidFill>
              <a:srgbClr val="627981"/>
            </a:solidFill>
          </a:ln>
        </p:spPr>
        <p:txBody>
          <a:bodyPr spcFirstLastPara="1" wrap="square" lIns="91425" tIns="45700" rIns="91425" bIns="45700" anchor="t" anchorCtr="0">
            <a:noAutofit/>
          </a:bodyPr>
          <a:lstStyle/>
          <a:p>
            <a:pPr marL="457200" marR="0" lvl="0" indent="-355600" algn="l" rtl="0">
              <a:spcBef>
                <a:spcPts val="0"/>
              </a:spcBef>
              <a:spcAft>
                <a:spcPts val="0"/>
              </a:spcAft>
              <a:buClr>
                <a:schemeClr val="lt1"/>
              </a:buClr>
              <a:buSzPts val="2000"/>
              <a:buFont typeface="Arial" panose="020B0604020202020204" pitchFamily="34" charset="0"/>
              <a:buChar char="•"/>
            </a:pPr>
            <a:r>
              <a:rPr lang="en-US" sz="2000" dirty="0">
                <a:solidFill>
                  <a:schemeClr val="bg1"/>
                </a:solidFill>
                <a:latin typeface="Calibri" panose="020F0502020204030204" pitchFamily="34" charset="0"/>
                <a:cs typeface="Times New Roman" panose="02020603050405020304" pitchFamily="18" charset="0"/>
              </a:rPr>
              <a:t>A sustained pattern of large budget deficits over time can lead to macroeconomic problems.</a:t>
            </a:r>
          </a:p>
          <a:p>
            <a:pPr marL="457200" marR="0" lvl="0" indent="-355600" algn="l" rtl="0">
              <a:spcBef>
                <a:spcPts val="0"/>
              </a:spcBef>
              <a:spcAft>
                <a:spcPts val="0"/>
              </a:spcAft>
              <a:buClr>
                <a:schemeClr val="lt1"/>
              </a:buClr>
              <a:buSzPts val="2000"/>
              <a:buFont typeface="Calibri"/>
              <a:buChar char="●"/>
            </a:pPr>
            <a:endParaRPr lang="en-US" sz="2000" dirty="0">
              <a:solidFill>
                <a:schemeClr val="bg1"/>
              </a:solidFill>
              <a:latin typeface="Calibri" panose="020F0502020204030204" pitchFamily="34" charset="0"/>
              <a:cs typeface="Times New Roman" panose="02020603050405020304" pitchFamily="18" charset="0"/>
            </a:endParaRPr>
          </a:p>
          <a:p>
            <a:pPr marL="457200" indent="-355600">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The budget and trade deficit do not always move together because the other components of the national saving and investment identity can change as well.</a:t>
            </a:r>
          </a:p>
          <a:p>
            <a:pPr marL="457200" indent="-355600">
              <a:buClr>
                <a:schemeClr val="lt1"/>
              </a:buClr>
              <a:buSzPts val="2000"/>
              <a:buFont typeface="Calibri"/>
              <a:buChar char="●"/>
            </a:pPr>
            <a:endParaRPr lang="en-US" sz="2000" dirty="0">
              <a:solidFill>
                <a:schemeClr val="lt1"/>
              </a:solidFill>
              <a:latin typeface="Calibri"/>
              <a:ea typeface="Calibri"/>
              <a:cs typeface="Calibri"/>
              <a:sym typeface="Calibri"/>
            </a:endParaRPr>
          </a:p>
          <a:p>
            <a:pPr marL="457200" indent="-355600">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Large budget deficits can lead to inflation, recession, and financial crises.</a:t>
            </a:r>
          </a:p>
          <a:p>
            <a:pPr marL="457200" marR="0" lvl="0" indent="-355600" algn="l" rtl="0">
              <a:spcBef>
                <a:spcPts val="0"/>
              </a:spcBef>
              <a:spcAft>
                <a:spcPts val="0"/>
              </a:spcAft>
              <a:buClr>
                <a:schemeClr val="lt1"/>
              </a:buClr>
              <a:buSzPts val="2000"/>
              <a:buFont typeface="Calibri"/>
              <a:buChar char="●"/>
            </a:pPr>
            <a:endParaRPr lang="en-US" sz="2000" dirty="0">
              <a:solidFill>
                <a:schemeClr val="bg1"/>
              </a:solidFill>
              <a:latin typeface="Calibri" panose="020F0502020204030204" pitchFamily="34" charset="0"/>
              <a:cs typeface="Times New Roman" panose="02020603050405020304" pitchFamily="18" charset="0"/>
            </a:endParaRPr>
          </a:p>
          <a:p>
            <a:pPr marL="457200" indent="-355600">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When foreign investment funds short-term portfolio investments in government bonds rather than long-term physical capital improvements, trade imbalances are riskier.</a:t>
            </a:r>
          </a:p>
          <a:p>
            <a:pPr marL="457200" marR="0" lvl="0" indent="-355600" algn="l" rtl="0">
              <a:spcBef>
                <a:spcPts val="0"/>
              </a:spcBef>
              <a:spcAft>
                <a:spcPts val="0"/>
              </a:spcAft>
              <a:buClr>
                <a:schemeClr val="lt1"/>
              </a:buClr>
              <a:buSzPts val="2000"/>
              <a:buFont typeface="Calibri"/>
              <a:buChar char="●"/>
            </a:pPr>
            <a:endParaRPr lang="en-US" sz="2000" dirty="0">
              <a:solidFill>
                <a:schemeClr val="bg1"/>
              </a:solidFill>
              <a:latin typeface="Calibri" panose="020F0502020204030204" pitchFamily="34" charset="0"/>
              <a:cs typeface="Times New Roman" panose="02020603050405020304" pitchFamily="18" charset="0"/>
            </a:endParaRPr>
          </a:p>
          <a:p>
            <a:pPr marL="457200" marR="0" lvl="0" indent="-355600" algn="l" rtl="0">
              <a:spcBef>
                <a:spcPts val="0"/>
              </a:spcBef>
              <a:spcAft>
                <a:spcPts val="0"/>
              </a:spcAft>
              <a:buClr>
                <a:schemeClr val="lt1"/>
              </a:buClr>
              <a:buSzPts val="2000"/>
              <a:buFont typeface="Calibri"/>
              <a:buChar char="●"/>
            </a:pPr>
            <a:endParaRPr lang="en-US" sz="2000" dirty="0">
              <a:solidFill>
                <a:schemeClr val="bg1"/>
              </a:solidFill>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44979055"/>
      </p:ext>
    </p:extLst>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1537</TotalTime>
  <Words>1441</Words>
  <Application>Microsoft Office PowerPoint</Application>
  <PresentationFormat>Widescreen</PresentationFormat>
  <Paragraphs>91</Paragraphs>
  <Slides>10</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Calibri</vt:lpstr>
      <vt:lpstr>Arial</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Nathan Mirmow</dc:creator>
  <cp:lastModifiedBy>Kelsey Gamel</cp:lastModifiedBy>
  <cp:revision>88</cp:revision>
  <dcterms:modified xsi:type="dcterms:W3CDTF">2023-08-09T19:46:29Z</dcterms:modified>
</cp:coreProperties>
</file>