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371" r:id="rId3"/>
    <p:sldId id="386" r:id="rId4"/>
    <p:sldId id="258" r:id="rId5"/>
    <p:sldId id="329" r:id="rId6"/>
    <p:sldId id="391" r:id="rId7"/>
    <p:sldId id="387" r:id="rId8"/>
    <p:sldId id="388" r:id="rId9"/>
    <p:sldId id="389" r:id="rId10"/>
    <p:sldId id="390" r:id="rId11"/>
    <p:sldId id="392" r:id="rId12"/>
    <p:sldId id="364" r:id="rId13"/>
    <p:sldId id="275"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7" clrIdx="1">
    <p:extLst>
      <p:ext uri="{19B8F6BF-5375-455C-9EA6-DF929625EA0E}">
        <p15:presenceInfo xmlns:p15="http://schemas.microsoft.com/office/powerpoint/2012/main" userId="Nathan Mirmow" providerId="None"/>
      </p:ext>
    </p:extLst>
  </p:cmAuthor>
  <p:cmAuthor id="3" name="Caitlin Coleman" initials="CC" lastIdx="2"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41" autoAdjust="0"/>
  </p:normalViewPr>
  <p:slideViewPr>
    <p:cSldViewPr snapToGrid="0">
      <p:cViewPr varScale="1">
        <p:scale>
          <a:sx n="97" d="100"/>
          <a:sy n="97" d="100"/>
        </p:scale>
        <p:origin x="10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Research and development, or R&amp;D, is the key to creating new technology. Fiscal policy can encourage R&amp;D through either direct spending or tax policy. The government could expand federal R&amp;D grants to universities and colleges, nonprofit organizations, and the private sector. Fiscal policy could support R&amp;D through tax incentives, which allow firms to reduce their tax bill as they increase spending on R&amp;D.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0865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Which do you think is more effective in producing economic growth, public or private investment? Explain your reasoning.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651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Economic growth requires investment in physical capital, human capital, and technology. The economic environment must provide well-functioning markets and flexible prices. Government borrowing can reduce the total amount of financial capital available for private firms to invest in physical capital. Government spending encourages certain elements of long-term growth, like education and research and development that creates new technology.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84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Larger budget deficits will increase demand for financial capital. If private saving and the trade balance remain the same, less financial capital will be available for private investment. When government borrowing soaks up available financial capital and leaves less for private investment, economists call the result crowding out.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982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If the government budget deficit increases, the demand for financial capital increases. The interest rate will then increase, which has the potential to crowd out private investment. A 1% increase in the budget deficit will lead to around a 0.5% to 1% rise in the interest rate, all else equal.</a:t>
            </a:r>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bg1"/>
                </a:solidFill>
                <a:latin typeface="Calibri" panose="020F0502020204030204" pitchFamily="34" charset="0"/>
                <a:cs typeface="Times New Roman" panose="02020603050405020304" pitchFamily="18" charset="0"/>
                <a:sym typeface="Calibri"/>
              </a:rPr>
              <a:t>If the economy is near potential GDP:</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dirty="0">
              <a:solidFill>
                <a:schemeClr val="bg1"/>
              </a:solidFill>
              <a:latin typeface="Calibri" panose="020F0502020204030204" pitchFamily="34" charset="0"/>
              <a:cs typeface="Times New Roman" panose="02020603050405020304" pitchFamily="18" charset="0"/>
              <a:sym typeface="Calibri"/>
            </a:endParaRP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higher interest rates crowd out a greater deal of private investment</a:t>
            </a:r>
          </a:p>
          <a:p>
            <a:pPr marL="342900" indent="-342900">
              <a:buClr>
                <a:schemeClr val="bg1"/>
              </a:buClr>
              <a:buFont typeface="+mj-lt"/>
              <a:buAutoNum type="arabicPeriod"/>
            </a:pPr>
            <a:endParaRPr lang="en-US" sz="1200" dirty="0">
              <a:solidFill>
                <a:schemeClr val="bg1"/>
              </a:solidFill>
              <a:latin typeface="Calibri" panose="020F0502020204030204" pitchFamily="34" charset="0"/>
              <a:cs typeface="Calibri" panose="020F0502020204030204" pitchFamily="34" charset="0"/>
            </a:endParaRPr>
          </a:p>
          <a:p>
            <a:pPr marL="0" indent="0">
              <a:buClr>
                <a:schemeClr val="bg1"/>
              </a:buClr>
              <a:buFont typeface="+mj-lt"/>
              <a:buNone/>
            </a:pPr>
            <a:r>
              <a:rPr lang="en-US" sz="1200" dirty="0">
                <a:solidFill>
                  <a:schemeClr val="bg1"/>
                </a:solidFill>
                <a:latin typeface="Calibri" panose="020F0502020204030204" pitchFamily="34" charset="0"/>
                <a:cs typeface="Calibri" panose="020F0502020204030204" pitchFamily="34" charset="0"/>
              </a:rPr>
              <a:t>If the economy is below potential GDP:</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2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200" dirty="0">
              <a:latin typeface="Calibri" panose="020F0502020204030204" pitchFamily="34" charset="0"/>
              <a:cs typeface="Calibri" panose="020F0502020204030204" pitchFamily="34" charset="0"/>
            </a:endParaRPr>
          </a:p>
          <a:p>
            <a:pPr marL="0" indent="0">
              <a:buClr>
                <a:schemeClr val="bg1"/>
              </a:buClr>
              <a:buFont typeface="+mj-lt"/>
              <a:buNone/>
            </a:pPr>
            <a:endParaRPr lang="en-US" dirty="0"/>
          </a:p>
        </p:txBody>
      </p:sp>
    </p:spTree>
    <p:extLst>
      <p:ext uri="{BB962C8B-B14F-4D97-AF65-F5344CB8AC3E}">
        <p14:creationId xmlns:p14="http://schemas.microsoft.com/office/powerpoint/2010/main" val="11797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
                <a:schemeClr val="bg1"/>
              </a:buClr>
              <a:buFont typeface="+mj-lt"/>
              <a:buNone/>
            </a:pPr>
            <a:r>
              <a:rPr lang="en-US" dirty="0"/>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p>
          <a:p>
            <a:pPr marL="0" indent="0">
              <a:buClr>
                <a:schemeClr val="bg1"/>
              </a:buClr>
              <a:buFont typeface="+mj-lt"/>
              <a:buNone/>
            </a:pPr>
            <a:endParaRPr lang="en-US" dirty="0"/>
          </a:p>
        </p:txBody>
      </p:sp>
    </p:spTree>
    <p:extLst>
      <p:ext uri="{BB962C8B-B14F-4D97-AF65-F5344CB8AC3E}">
        <p14:creationId xmlns:p14="http://schemas.microsoft.com/office/powerpoint/2010/main" val="183210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will invest in physical capital directly. Public physical capital investment can increase an economy's output and productivity. It is hard to determine how much government investment in physical capital will benefit the economy. Governments respond to both political and economic incentives.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6212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Lawmakers focused on spending money in key politicians' districts may spend public money on investment in physical capital that is not economically justified. Decisions to spend on infrastructure need to make both economic and political sense. When projects are funded by higher taxes, consumers may bear the burden. If the government finances an investment with borrowed money, it may increase interest rates and cause crowding out of productive private investment.</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527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The government plays a large role in society's investment in human capital through the education system. For low-income nations, additional investment in human capital seems likely to increase productivity and growth. In the U.S. there is a question as to how much additional government spending on education will improve the actual level of education. For the U.S., the current focus is on how to get a bigger return from existing spending on education rather than dramatic increases in education spending.</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217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1524000" y="1122362"/>
            <a:ext cx="9144000" cy="2387601"/>
          </a:xfrm>
          <a:prstGeom prst="rect">
            <a:avLst/>
          </a:prstGeom>
          <a:noFill/>
          <a:ln>
            <a:noFill/>
          </a:ln>
        </p:spPr>
        <p:txBody>
          <a:bodyPr spcFirstLastPara="1" wrap="square" lIns="45700" tIns="45700" rIns="45700" bIns="45700" anchor="b" anchorCtr="0">
            <a:normAutofit/>
          </a:bodyPr>
          <a:lstStyle>
            <a:lvl1pPr lvl="0" algn="ctr">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1" name="Google Shape;11;p22"/>
          <p:cNvSpPr txBox="1">
            <a:spLocks noGrp="1"/>
          </p:cNvSpPr>
          <p:nvPr>
            <p:ph type="body" idx="1"/>
          </p:nvPr>
        </p:nvSpPr>
        <p:spPr>
          <a:xfrm>
            <a:off x="1524000" y="3602037"/>
            <a:ext cx="9144000" cy="1655763"/>
          </a:xfrm>
          <a:prstGeom prst="rect">
            <a:avLst/>
          </a:prstGeom>
          <a:noFill/>
          <a:ln>
            <a:noFill/>
          </a:ln>
        </p:spPr>
        <p:txBody>
          <a:bodyPr spcFirstLastPara="1" wrap="square" lIns="45700" tIns="45700" rIns="45700" bIns="45700" anchor="t" anchorCtr="0">
            <a:normAutofit/>
          </a:bodyPr>
          <a:lstStyle>
            <a:lvl1pPr marL="457200" lvl="0" indent="-228600" algn="ctr">
              <a:lnSpc>
                <a:spcPct val="90000"/>
              </a:lnSpc>
              <a:spcBef>
                <a:spcPts val="1000"/>
              </a:spcBef>
              <a:spcAft>
                <a:spcPts val="0"/>
              </a:spcAft>
              <a:buClr>
                <a:srgbClr val="000000"/>
              </a:buClr>
              <a:buSzPts val="2400"/>
              <a:buFont typeface="Calibri"/>
              <a:buNone/>
              <a:defRPr sz="2400"/>
            </a:lvl1pPr>
            <a:lvl2pPr marL="914400" lvl="1" indent="-228600" algn="ctr">
              <a:lnSpc>
                <a:spcPct val="90000"/>
              </a:lnSpc>
              <a:spcBef>
                <a:spcPts val="1000"/>
              </a:spcBef>
              <a:spcAft>
                <a:spcPts val="0"/>
              </a:spcAft>
              <a:buClr>
                <a:srgbClr val="000000"/>
              </a:buClr>
              <a:buSzPts val="2400"/>
              <a:buFont typeface="Calibri"/>
              <a:buNone/>
              <a:defRPr sz="2400"/>
            </a:lvl2pPr>
            <a:lvl3pPr marL="1371600" lvl="2" indent="-228600" algn="ctr">
              <a:lnSpc>
                <a:spcPct val="90000"/>
              </a:lnSpc>
              <a:spcBef>
                <a:spcPts val="1000"/>
              </a:spcBef>
              <a:spcAft>
                <a:spcPts val="0"/>
              </a:spcAft>
              <a:buClr>
                <a:srgbClr val="000000"/>
              </a:buClr>
              <a:buSzPts val="2400"/>
              <a:buFont typeface="Calibri"/>
              <a:buNone/>
              <a:defRPr sz="2400"/>
            </a:lvl3pPr>
            <a:lvl4pPr marL="1828800" lvl="3" indent="-228600" algn="ctr">
              <a:lnSpc>
                <a:spcPct val="90000"/>
              </a:lnSpc>
              <a:spcBef>
                <a:spcPts val="1000"/>
              </a:spcBef>
              <a:spcAft>
                <a:spcPts val="0"/>
              </a:spcAft>
              <a:buClr>
                <a:srgbClr val="000000"/>
              </a:buClr>
              <a:buSzPts val="2400"/>
              <a:buFont typeface="Calibri"/>
              <a:buNone/>
              <a:defRPr sz="2400"/>
            </a:lvl4pPr>
            <a:lvl5pPr marL="2286000" lvl="4" indent="-228600" algn="ctr">
              <a:lnSpc>
                <a:spcPct val="90000"/>
              </a:lnSpc>
              <a:spcBef>
                <a:spcPts val="1000"/>
              </a:spcBef>
              <a:spcAft>
                <a:spcPts val="0"/>
              </a:spcAft>
              <a:buClr>
                <a:srgbClr val="000000"/>
              </a:buClr>
              <a:buSzPts val="2400"/>
              <a:buFont typeface="Calibri"/>
              <a:buNone/>
              <a:defRPr sz="24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2" name="Google Shape;12;p22"/>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tx">
  <p:cSld name="TITLE_AND_BODY">
    <p:spTree>
      <p:nvGrpSpPr>
        <p:cNvPr id="1" name="Shape 13"/>
        <p:cNvGrpSpPr/>
        <p:nvPr/>
      </p:nvGrpSpPr>
      <p:grpSpPr>
        <a:xfrm>
          <a:off x="0" y="0"/>
          <a:ext cx="0" cy="0"/>
          <a:chOff x="0" y="0"/>
          <a:chExt cx="0" cy="0"/>
        </a:xfrm>
      </p:grpSpPr>
      <p:sp>
        <p:nvSpPr>
          <p:cNvPr id="14" name="Google Shape;14;p23"/>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5" name="Google Shape;15;p23"/>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16" name="Google Shape;16;p23"/>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
        <p:cNvGrpSpPr/>
        <p:nvPr/>
      </p:nvGrpSpPr>
      <p:grpSpPr>
        <a:xfrm>
          <a:off x="0" y="0"/>
          <a:ext cx="0" cy="0"/>
          <a:chOff x="0" y="0"/>
          <a:chExt cx="0" cy="0"/>
        </a:xfrm>
      </p:grpSpPr>
      <p:sp>
        <p:nvSpPr>
          <p:cNvPr id="18" name="Google Shape;18;p24"/>
          <p:cNvSpPr txBox="1">
            <a:spLocks noGrp="1"/>
          </p:cNvSpPr>
          <p:nvPr>
            <p:ph type="title"/>
          </p:nvPr>
        </p:nvSpPr>
        <p:spPr>
          <a:xfrm>
            <a:off x="831850" y="1709738"/>
            <a:ext cx="10515600" cy="2852737"/>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6000"/>
              <a:buFont typeface="Calibri"/>
              <a:buNone/>
              <a:defRPr sz="60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19" name="Google Shape;19;p24"/>
          <p:cNvSpPr txBox="1">
            <a:spLocks noGrp="1"/>
          </p:cNvSpPr>
          <p:nvPr>
            <p:ph type="body" idx="1"/>
          </p:nvPr>
        </p:nvSpPr>
        <p:spPr>
          <a:xfrm>
            <a:off x="831850" y="4589462"/>
            <a:ext cx="10515600" cy="15001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888888"/>
              </a:buClr>
              <a:buSzPts val="2400"/>
              <a:buFont typeface="Calibri"/>
              <a:buNone/>
              <a:defRPr sz="2400">
                <a:solidFill>
                  <a:srgbClr val="888888"/>
                </a:solidFill>
              </a:defRPr>
            </a:lvl1pPr>
            <a:lvl2pPr marL="914400" lvl="1" indent="-228600" algn="l">
              <a:lnSpc>
                <a:spcPct val="90000"/>
              </a:lnSpc>
              <a:spcBef>
                <a:spcPts val="1000"/>
              </a:spcBef>
              <a:spcAft>
                <a:spcPts val="0"/>
              </a:spcAft>
              <a:buClr>
                <a:srgbClr val="888888"/>
              </a:buClr>
              <a:buSzPts val="2400"/>
              <a:buFont typeface="Calibri"/>
              <a:buNone/>
              <a:defRPr sz="2400">
                <a:solidFill>
                  <a:srgbClr val="888888"/>
                </a:solidFill>
              </a:defRPr>
            </a:lvl2pPr>
            <a:lvl3pPr marL="1371600" lvl="2" indent="-228600" algn="l">
              <a:lnSpc>
                <a:spcPct val="90000"/>
              </a:lnSpc>
              <a:spcBef>
                <a:spcPts val="1000"/>
              </a:spcBef>
              <a:spcAft>
                <a:spcPts val="0"/>
              </a:spcAft>
              <a:buClr>
                <a:srgbClr val="888888"/>
              </a:buClr>
              <a:buSzPts val="2400"/>
              <a:buFont typeface="Calibri"/>
              <a:buNone/>
              <a:defRPr sz="2400">
                <a:solidFill>
                  <a:srgbClr val="888888"/>
                </a:solidFill>
              </a:defRPr>
            </a:lvl3pPr>
            <a:lvl4pPr marL="1828800" lvl="3" indent="-228600" algn="l">
              <a:lnSpc>
                <a:spcPct val="90000"/>
              </a:lnSpc>
              <a:spcBef>
                <a:spcPts val="1000"/>
              </a:spcBef>
              <a:spcAft>
                <a:spcPts val="0"/>
              </a:spcAft>
              <a:buClr>
                <a:srgbClr val="888888"/>
              </a:buClr>
              <a:buSzPts val="2400"/>
              <a:buFont typeface="Calibri"/>
              <a:buNone/>
              <a:defRPr sz="2400">
                <a:solidFill>
                  <a:srgbClr val="888888"/>
                </a:solidFill>
              </a:defRPr>
            </a:lvl4pPr>
            <a:lvl5pPr marL="2286000" lvl="4" indent="-228600" algn="l">
              <a:lnSpc>
                <a:spcPct val="90000"/>
              </a:lnSpc>
              <a:spcBef>
                <a:spcPts val="1000"/>
              </a:spcBef>
              <a:spcAft>
                <a:spcPts val="0"/>
              </a:spcAft>
              <a:buClr>
                <a:srgbClr val="888888"/>
              </a:buClr>
              <a:buSzPts val="2400"/>
              <a:buFont typeface="Calibri"/>
              <a:buNone/>
              <a:defRPr sz="2400">
                <a:solidFill>
                  <a:srgbClr val="888888"/>
                </a:solidFill>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0" name="Google Shape;20;p24"/>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3" name="Google Shape;23;p25"/>
          <p:cNvSpPr txBox="1">
            <a:spLocks noGrp="1"/>
          </p:cNvSpPr>
          <p:nvPr>
            <p:ph type="body" idx="1"/>
          </p:nvPr>
        </p:nvSpPr>
        <p:spPr>
          <a:xfrm>
            <a:off x="838200" y="1825625"/>
            <a:ext cx="5181600" cy="435133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4" name="Google Shape;24;p25"/>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839787" y="365125"/>
            <a:ext cx="10515601"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27" name="Google Shape;27;p26"/>
          <p:cNvSpPr txBox="1">
            <a:spLocks noGrp="1"/>
          </p:cNvSpPr>
          <p:nvPr>
            <p:ph type="body" idx="1"/>
          </p:nvPr>
        </p:nvSpPr>
        <p:spPr>
          <a:xfrm>
            <a:off x="839787" y="1681163"/>
            <a:ext cx="5157789" cy="823913"/>
          </a:xfrm>
          <a:prstGeom prst="rect">
            <a:avLst/>
          </a:prstGeom>
          <a:noFill/>
          <a:ln>
            <a:noFill/>
          </a:ln>
        </p:spPr>
        <p:txBody>
          <a:bodyPr spcFirstLastPara="1" wrap="square" lIns="45700" tIns="45700" rIns="45700" bIns="45700" anchor="b" anchorCtr="0">
            <a:normAutofit/>
          </a:bodyPr>
          <a:lstStyle>
            <a:lvl1pPr marL="457200" lvl="0" indent="-228600" algn="l">
              <a:lnSpc>
                <a:spcPct val="90000"/>
              </a:lnSpc>
              <a:spcBef>
                <a:spcPts val="1000"/>
              </a:spcBef>
              <a:spcAft>
                <a:spcPts val="0"/>
              </a:spcAft>
              <a:buClr>
                <a:srgbClr val="000000"/>
              </a:buClr>
              <a:buSzPts val="2400"/>
              <a:buFont typeface="Calibri"/>
              <a:buNone/>
              <a:defRPr sz="2400" b="1"/>
            </a:lvl1pPr>
            <a:lvl2pPr marL="914400" lvl="1" indent="-228600" algn="l">
              <a:lnSpc>
                <a:spcPct val="90000"/>
              </a:lnSpc>
              <a:spcBef>
                <a:spcPts val="1000"/>
              </a:spcBef>
              <a:spcAft>
                <a:spcPts val="0"/>
              </a:spcAft>
              <a:buClr>
                <a:srgbClr val="000000"/>
              </a:buClr>
              <a:buSzPts val="2400"/>
              <a:buFont typeface="Calibri"/>
              <a:buNone/>
              <a:defRPr sz="2400" b="1"/>
            </a:lvl2pPr>
            <a:lvl3pPr marL="1371600" lvl="2" indent="-228600" algn="l">
              <a:lnSpc>
                <a:spcPct val="90000"/>
              </a:lnSpc>
              <a:spcBef>
                <a:spcPts val="1000"/>
              </a:spcBef>
              <a:spcAft>
                <a:spcPts val="0"/>
              </a:spcAft>
              <a:buClr>
                <a:srgbClr val="000000"/>
              </a:buClr>
              <a:buSzPts val="2400"/>
              <a:buFont typeface="Calibri"/>
              <a:buNone/>
              <a:defRPr sz="2400" b="1"/>
            </a:lvl3pPr>
            <a:lvl4pPr marL="1828800" lvl="3" indent="-228600" algn="l">
              <a:lnSpc>
                <a:spcPct val="90000"/>
              </a:lnSpc>
              <a:spcBef>
                <a:spcPts val="1000"/>
              </a:spcBef>
              <a:spcAft>
                <a:spcPts val="0"/>
              </a:spcAft>
              <a:buClr>
                <a:srgbClr val="000000"/>
              </a:buClr>
              <a:buSzPts val="2400"/>
              <a:buFont typeface="Calibri"/>
              <a:buNone/>
              <a:defRPr sz="2400" b="1"/>
            </a:lvl4pPr>
            <a:lvl5pPr marL="2286000" lvl="4" indent="-228600" algn="l">
              <a:lnSpc>
                <a:spcPct val="90000"/>
              </a:lnSpc>
              <a:spcBef>
                <a:spcPts val="1000"/>
              </a:spcBef>
              <a:spcAft>
                <a:spcPts val="0"/>
              </a:spcAft>
              <a:buClr>
                <a:srgbClr val="000000"/>
              </a:buClr>
              <a:buSzPts val="2400"/>
              <a:buFont typeface="Calibri"/>
              <a:buNone/>
              <a:defRPr sz="2400" b="1"/>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8" name="Google Shape;28;p26"/>
          <p:cNvSpPr txBox="1">
            <a:spLocks noGrp="1"/>
          </p:cNvSpPr>
          <p:nvPr>
            <p:ph type="body" idx="2"/>
          </p:nvPr>
        </p:nvSpPr>
        <p:spPr>
          <a:xfrm>
            <a:off x="6172200" y="1681163"/>
            <a:ext cx="5183188" cy="823913"/>
          </a:xfrm>
          <a:prstGeom prst="rect">
            <a:avLst/>
          </a:prstGeom>
          <a:noFill/>
          <a:ln>
            <a:noFill/>
          </a:ln>
        </p:spPr>
        <p:txBody>
          <a:bodyPr spcFirstLastPara="1" wrap="square" lIns="45700" tIns="45700" rIns="45700" bIns="45700" anchor="b"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29" name="Google Shape;29;p26"/>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27"/>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000000"/>
              </a:buClr>
              <a:buSzPts val="1800"/>
              <a:buNone/>
              <a:defRPr/>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2" name="Google Shape;32;p27"/>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3"/>
        <p:cNvGrpSpPr/>
        <p:nvPr/>
      </p:nvGrpSpPr>
      <p:grpSpPr>
        <a:xfrm>
          <a:off x="0" y="0"/>
          <a:ext cx="0" cy="0"/>
          <a:chOff x="0" y="0"/>
          <a:chExt cx="0" cy="0"/>
        </a:xfrm>
      </p:grpSpPr>
      <p:sp>
        <p:nvSpPr>
          <p:cNvPr id="34" name="Google Shape;34;p28"/>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5"/>
        <p:cNvGrpSpPr/>
        <p:nvPr/>
      </p:nvGrpSpPr>
      <p:grpSpPr>
        <a:xfrm>
          <a:off x="0" y="0"/>
          <a:ext cx="0" cy="0"/>
          <a:chOff x="0" y="0"/>
          <a:chExt cx="0" cy="0"/>
        </a:xfrm>
      </p:grpSpPr>
      <p:sp>
        <p:nvSpPr>
          <p:cNvPr id="36" name="Google Shape;36;p29"/>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5183187" y="987425"/>
            <a:ext cx="6172201" cy="4873625"/>
          </a:xfrm>
          <a:prstGeom prst="rect">
            <a:avLst/>
          </a:prstGeom>
          <a:noFill/>
          <a:ln>
            <a:noFill/>
          </a:ln>
        </p:spPr>
        <p:txBody>
          <a:bodyPr spcFirstLastPara="1" wrap="square" lIns="45700" tIns="45700" rIns="45700" bIns="45700" anchor="t" anchorCtr="0">
            <a:normAutofit/>
          </a:bodyPr>
          <a:lstStyle>
            <a:lvl1pPr marL="457200" lvl="0" indent="-431800" algn="l">
              <a:lnSpc>
                <a:spcPct val="90000"/>
              </a:lnSpc>
              <a:spcBef>
                <a:spcPts val="1000"/>
              </a:spcBef>
              <a:spcAft>
                <a:spcPts val="0"/>
              </a:spcAft>
              <a:buClr>
                <a:srgbClr val="000000"/>
              </a:buClr>
              <a:buSzPts val="3200"/>
              <a:buChar char="•"/>
              <a:defRPr sz="3200"/>
            </a:lvl1pPr>
            <a:lvl2pPr marL="914400" lvl="1" indent="-431800" algn="l">
              <a:lnSpc>
                <a:spcPct val="90000"/>
              </a:lnSpc>
              <a:spcBef>
                <a:spcPts val="1000"/>
              </a:spcBef>
              <a:spcAft>
                <a:spcPts val="0"/>
              </a:spcAft>
              <a:buClr>
                <a:srgbClr val="000000"/>
              </a:buClr>
              <a:buSzPts val="3200"/>
              <a:buChar char="•"/>
              <a:defRPr sz="3200"/>
            </a:lvl2pPr>
            <a:lvl3pPr marL="1371600" lvl="2" indent="-431800" algn="l">
              <a:lnSpc>
                <a:spcPct val="90000"/>
              </a:lnSpc>
              <a:spcBef>
                <a:spcPts val="1000"/>
              </a:spcBef>
              <a:spcAft>
                <a:spcPts val="0"/>
              </a:spcAft>
              <a:buClr>
                <a:srgbClr val="000000"/>
              </a:buClr>
              <a:buSzPts val="3200"/>
              <a:buChar char="•"/>
              <a:defRPr sz="3200"/>
            </a:lvl3pPr>
            <a:lvl4pPr marL="1828800" lvl="3" indent="-431800" algn="l">
              <a:lnSpc>
                <a:spcPct val="90000"/>
              </a:lnSpc>
              <a:spcBef>
                <a:spcPts val="1000"/>
              </a:spcBef>
              <a:spcAft>
                <a:spcPts val="0"/>
              </a:spcAft>
              <a:buClr>
                <a:srgbClr val="000000"/>
              </a:buClr>
              <a:buSzPts val="3200"/>
              <a:buChar char="•"/>
              <a:defRPr sz="3200"/>
            </a:lvl4pPr>
            <a:lvl5pPr marL="2286000" lvl="4" indent="-431800" algn="l">
              <a:lnSpc>
                <a:spcPct val="90000"/>
              </a:lnSpc>
              <a:spcBef>
                <a:spcPts val="1000"/>
              </a:spcBef>
              <a:spcAft>
                <a:spcPts val="0"/>
              </a:spcAft>
              <a:buClr>
                <a:srgbClr val="000000"/>
              </a:buClr>
              <a:buSzPts val="3200"/>
              <a:buChar char="•"/>
              <a:defRPr sz="32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8" name="Google Shape;38;p29"/>
          <p:cNvSpPr txBox="1">
            <a:spLocks noGrp="1"/>
          </p:cNvSpPr>
          <p:nvPr>
            <p:ph type="body" idx="2"/>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342900" algn="l">
              <a:lnSpc>
                <a:spcPct val="90000"/>
              </a:lnSpc>
              <a:spcBef>
                <a:spcPts val="1000"/>
              </a:spcBef>
              <a:spcAft>
                <a:spcPts val="0"/>
              </a:spcAft>
              <a:buClr>
                <a:srgbClr val="000000"/>
              </a:buClr>
              <a:buSzPts val="1800"/>
              <a:buChar char="•"/>
              <a:defRPr/>
            </a:lvl1pPr>
            <a:lvl2pPr marL="914400" lvl="1" indent="-342900" algn="l">
              <a:lnSpc>
                <a:spcPct val="90000"/>
              </a:lnSpc>
              <a:spcBef>
                <a:spcPts val="1000"/>
              </a:spcBef>
              <a:spcAft>
                <a:spcPts val="0"/>
              </a:spcAft>
              <a:buClr>
                <a:srgbClr val="000000"/>
              </a:buClr>
              <a:buSzPts val="1800"/>
              <a:buChar char="•"/>
              <a:defRPr/>
            </a:lvl2pPr>
            <a:lvl3pPr marL="1371600" lvl="2" indent="-342900" algn="l">
              <a:lnSpc>
                <a:spcPct val="90000"/>
              </a:lnSpc>
              <a:spcBef>
                <a:spcPts val="1000"/>
              </a:spcBef>
              <a:spcAft>
                <a:spcPts val="0"/>
              </a:spcAft>
              <a:buClr>
                <a:srgbClr val="000000"/>
              </a:buClr>
              <a:buSzPts val="1800"/>
              <a:buChar char="•"/>
              <a:defRPr/>
            </a:lvl3pPr>
            <a:lvl4pPr marL="1828800" lvl="3" indent="-342900" algn="l">
              <a:lnSpc>
                <a:spcPct val="90000"/>
              </a:lnSpc>
              <a:spcBef>
                <a:spcPts val="1000"/>
              </a:spcBef>
              <a:spcAft>
                <a:spcPts val="0"/>
              </a:spcAft>
              <a:buClr>
                <a:srgbClr val="000000"/>
              </a:buClr>
              <a:buSzPts val="1800"/>
              <a:buChar char="•"/>
              <a:defRPr/>
            </a:lvl4pPr>
            <a:lvl5pPr marL="2286000" lvl="4" indent="-342900" algn="l">
              <a:lnSpc>
                <a:spcPct val="90000"/>
              </a:lnSpc>
              <a:spcBef>
                <a:spcPts val="1000"/>
              </a:spcBef>
              <a:spcAft>
                <a:spcPts val="0"/>
              </a:spcAft>
              <a:buClr>
                <a:srgbClr val="000000"/>
              </a:buClr>
              <a:buSzPts val="1800"/>
              <a:buChar char="•"/>
              <a:defRPr/>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39" name="Google Shape;39;p29"/>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7" y="457200"/>
            <a:ext cx="3932239" cy="1600200"/>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000000"/>
              </a:buClr>
              <a:buSzPts val="3200"/>
              <a:buFont typeface="Calibri"/>
              <a:buNone/>
              <a:defRPr sz="3200"/>
            </a:lvl1pPr>
            <a:lvl2pPr lvl="1" algn="l">
              <a:lnSpc>
                <a:spcPct val="90000"/>
              </a:lnSpc>
              <a:spcBef>
                <a:spcPts val="0"/>
              </a:spcBef>
              <a:spcAft>
                <a:spcPts val="0"/>
              </a:spcAft>
              <a:buClr>
                <a:srgbClr val="000000"/>
              </a:buClr>
              <a:buSzPts val="1800"/>
              <a:buNone/>
              <a:defRPr/>
            </a:lvl2pPr>
            <a:lvl3pPr lvl="2" algn="l">
              <a:lnSpc>
                <a:spcPct val="90000"/>
              </a:lnSpc>
              <a:spcBef>
                <a:spcPts val="0"/>
              </a:spcBef>
              <a:spcAft>
                <a:spcPts val="0"/>
              </a:spcAft>
              <a:buClr>
                <a:srgbClr val="000000"/>
              </a:buClr>
              <a:buSzPts val="1800"/>
              <a:buNone/>
              <a:defRPr/>
            </a:lvl3pPr>
            <a:lvl4pPr lvl="3" algn="l">
              <a:lnSpc>
                <a:spcPct val="90000"/>
              </a:lnSpc>
              <a:spcBef>
                <a:spcPts val="0"/>
              </a:spcBef>
              <a:spcAft>
                <a:spcPts val="0"/>
              </a:spcAft>
              <a:buClr>
                <a:srgbClr val="000000"/>
              </a:buClr>
              <a:buSzPts val="1800"/>
              <a:buNone/>
              <a:defRPr/>
            </a:lvl4pPr>
            <a:lvl5pPr lvl="4" algn="l">
              <a:lnSpc>
                <a:spcPct val="90000"/>
              </a:lnSpc>
              <a:spcBef>
                <a:spcPts val="0"/>
              </a:spcBef>
              <a:spcAft>
                <a:spcPts val="0"/>
              </a:spcAft>
              <a:buClr>
                <a:srgbClr val="000000"/>
              </a:buClr>
              <a:buSzPts val="1800"/>
              <a:buNone/>
              <a:defRPr/>
            </a:lvl5pPr>
            <a:lvl6pPr lvl="5" algn="l">
              <a:lnSpc>
                <a:spcPct val="90000"/>
              </a:lnSpc>
              <a:spcBef>
                <a:spcPts val="0"/>
              </a:spcBef>
              <a:spcAft>
                <a:spcPts val="0"/>
              </a:spcAft>
              <a:buClr>
                <a:srgbClr val="000000"/>
              </a:buClr>
              <a:buSzPts val="1800"/>
              <a:buNone/>
              <a:defRPr/>
            </a:lvl6pPr>
            <a:lvl7pPr lvl="6" algn="l">
              <a:lnSpc>
                <a:spcPct val="90000"/>
              </a:lnSpc>
              <a:spcBef>
                <a:spcPts val="0"/>
              </a:spcBef>
              <a:spcAft>
                <a:spcPts val="0"/>
              </a:spcAft>
              <a:buClr>
                <a:srgbClr val="000000"/>
              </a:buClr>
              <a:buSzPts val="1800"/>
              <a:buNone/>
              <a:defRPr/>
            </a:lvl7pPr>
            <a:lvl8pPr lvl="7" algn="l">
              <a:lnSpc>
                <a:spcPct val="90000"/>
              </a:lnSpc>
              <a:spcBef>
                <a:spcPts val="0"/>
              </a:spcBef>
              <a:spcAft>
                <a:spcPts val="0"/>
              </a:spcAft>
              <a:buClr>
                <a:srgbClr val="000000"/>
              </a:buClr>
              <a:buSzPts val="1800"/>
              <a:buNone/>
              <a:defRPr/>
            </a:lvl8pPr>
            <a:lvl9pPr lvl="8" algn="l">
              <a:lnSpc>
                <a:spcPct val="90000"/>
              </a:lnSpc>
              <a:spcBef>
                <a:spcPts val="0"/>
              </a:spcBef>
              <a:spcAft>
                <a:spcPts val="0"/>
              </a:spcAft>
              <a:buClr>
                <a:srgbClr val="000000"/>
              </a:buClr>
              <a:buSzPts val="1800"/>
              <a:buNone/>
              <a:defRPr/>
            </a:lvl9pPr>
          </a:lstStyle>
          <a:p>
            <a:endParaRPr/>
          </a:p>
        </p:txBody>
      </p:sp>
      <p:sp>
        <p:nvSpPr>
          <p:cNvPr id="42" name="Google Shape;42;p30"/>
          <p:cNvSpPr>
            <a:spLocks noGrp="1"/>
          </p:cNvSpPr>
          <p:nvPr>
            <p:ph type="pic" idx="2"/>
          </p:nvPr>
        </p:nvSpPr>
        <p:spPr>
          <a:xfrm>
            <a:off x="5183187" y="987425"/>
            <a:ext cx="6172201"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R="0" lvl="1"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R="0" lvl="2"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R="0" lvl="3"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R="0" lvl="4"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R="0" lvl="5"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R="0" lvl="6"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R="0" lvl="7"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R="0" lvl="8"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43" name="Google Shape;43;p30"/>
          <p:cNvSpPr txBox="1">
            <a:spLocks noGrp="1"/>
          </p:cNvSpPr>
          <p:nvPr>
            <p:ph type="body" idx="1"/>
          </p:nvPr>
        </p:nvSpPr>
        <p:spPr>
          <a:xfrm>
            <a:off x="839787" y="2057400"/>
            <a:ext cx="3932239" cy="3811588"/>
          </a:xfrm>
          <a:prstGeom prst="rect">
            <a:avLst/>
          </a:prstGeom>
          <a:noFill/>
          <a:ln>
            <a:noFill/>
          </a:ln>
        </p:spPr>
        <p:txBody>
          <a:bodyPr spcFirstLastPara="1" wrap="square" lIns="45700" tIns="45700" rIns="45700" bIns="45700" anchor="t" anchorCtr="0">
            <a:normAutofit/>
          </a:bodyPr>
          <a:lstStyle>
            <a:lvl1pPr marL="457200" lvl="0" indent="-228600" algn="l">
              <a:lnSpc>
                <a:spcPct val="90000"/>
              </a:lnSpc>
              <a:spcBef>
                <a:spcPts val="1000"/>
              </a:spcBef>
              <a:spcAft>
                <a:spcPts val="0"/>
              </a:spcAft>
              <a:buClr>
                <a:srgbClr val="000000"/>
              </a:buClr>
              <a:buSzPts val="1600"/>
              <a:buFont typeface="Calibri"/>
              <a:buNone/>
              <a:defRPr sz="1600"/>
            </a:lvl1pPr>
            <a:lvl2pPr marL="914400" lvl="1" indent="-228600" algn="l">
              <a:lnSpc>
                <a:spcPct val="90000"/>
              </a:lnSpc>
              <a:spcBef>
                <a:spcPts val="1000"/>
              </a:spcBef>
              <a:spcAft>
                <a:spcPts val="0"/>
              </a:spcAft>
              <a:buClr>
                <a:srgbClr val="000000"/>
              </a:buClr>
              <a:buSzPts val="1600"/>
              <a:buFont typeface="Calibri"/>
              <a:buNone/>
              <a:defRPr sz="1600"/>
            </a:lvl2pPr>
            <a:lvl3pPr marL="1371600" lvl="2" indent="-228600" algn="l">
              <a:lnSpc>
                <a:spcPct val="90000"/>
              </a:lnSpc>
              <a:spcBef>
                <a:spcPts val="1000"/>
              </a:spcBef>
              <a:spcAft>
                <a:spcPts val="0"/>
              </a:spcAft>
              <a:buClr>
                <a:srgbClr val="000000"/>
              </a:buClr>
              <a:buSzPts val="1600"/>
              <a:buFont typeface="Calibri"/>
              <a:buNone/>
              <a:defRPr sz="1600"/>
            </a:lvl3pPr>
            <a:lvl4pPr marL="1828800" lvl="3" indent="-228600" algn="l">
              <a:lnSpc>
                <a:spcPct val="90000"/>
              </a:lnSpc>
              <a:spcBef>
                <a:spcPts val="1000"/>
              </a:spcBef>
              <a:spcAft>
                <a:spcPts val="0"/>
              </a:spcAft>
              <a:buClr>
                <a:srgbClr val="000000"/>
              </a:buClr>
              <a:buSzPts val="1600"/>
              <a:buFont typeface="Calibri"/>
              <a:buNone/>
              <a:defRPr sz="1600"/>
            </a:lvl4pPr>
            <a:lvl5pPr marL="2286000" lvl="4" indent="-228600" algn="l">
              <a:lnSpc>
                <a:spcPct val="90000"/>
              </a:lnSpc>
              <a:spcBef>
                <a:spcPts val="1000"/>
              </a:spcBef>
              <a:spcAft>
                <a:spcPts val="0"/>
              </a:spcAft>
              <a:buClr>
                <a:srgbClr val="000000"/>
              </a:buClr>
              <a:buSzPts val="1600"/>
              <a:buFont typeface="Calibri"/>
              <a:buNone/>
              <a:defRPr sz="1600"/>
            </a:lvl5pPr>
            <a:lvl6pPr marL="2743200" lvl="5" indent="-342900" algn="l">
              <a:lnSpc>
                <a:spcPct val="90000"/>
              </a:lnSpc>
              <a:spcBef>
                <a:spcPts val="1000"/>
              </a:spcBef>
              <a:spcAft>
                <a:spcPts val="0"/>
              </a:spcAft>
              <a:buClr>
                <a:srgbClr val="000000"/>
              </a:buClr>
              <a:buSzPts val="1800"/>
              <a:buChar char="•"/>
              <a:defRPr/>
            </a:lvl6pPr>
            <a:lvl7pPr marL="3200400" lvl="6" indent="-342900" algn="l">
              <a:lnSpc>
                <a:spcPct val="90000"/>
              </a:lnSpc>
              <a:spcBef>
                <a:spcPts val="1000"/>
              </a:spcBef>
              <a:spcAft>
                <a:spcPts val="0"/>
              </a:spcAft>
              <a:buClr>
                <a:srgbClr val="000000"/>
              </a:buClr>
              <a:buSzPts val="1800"/>
              <a:buChar char="•"/>
              <a:defRPr/>
            </a:lvl7pPr>
            <a:lvl8pPr marL="3657600" lvl="7" indent="-342900" algn="l">
              <a:lnSpc>
                <a:spcPct val="90000"/>
              </a:lnSpc>
              <a:spcBef>
                <a:spcPts val="1000"/>
              </a:spcBef>
              <a:spcAft>
                <a:spcPts val="0"/>
              </a:spcAft>
              <a:buClr>
                <a:srgbClr val="000000"/>
              </a:buClr>
              <a:buSzPts val="1800"/>
              <a:buChar char="•"/>
              <a:defRPr/>
            </a:lvl8pPr>
            <a:lvl9pPr marL="4114800" lvl="8" indent="-342900" algn="l">
              <a:lnSpc>
                <a:spcPct val="90000"/>
              </a:lnSpc>
              <a:spcBef>
                <a:spcPts val="1000"/>
              </a:spcBef>
              <a:spcAft>
                <a:spcPts val="0"/>
              </a:spcAft>
              <a:buClr>
                <a:srgbClr val="000000"/>
              </a:buClr>
              <a:buSzPts val="1800"/>
              <a:buChar char="•"/>
              <a:defRPr/>
            </a:lvl9pPr>
          </a:lstStyle>
          <a:p>
            <a:endParaRPr/>
          </a:p>
        </p:txBody>
      </p:sp>
      <p:sp>
        <p:nvSpPr>
          <p:cNvPr id="44" name="Google Shape;44;p30"/>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888888"/>
              </a:buClr>
              <a:buSzPts val="1200"/>
              <a:buFont typeface="Calibri"/>
              <a:buNone/>
              <a:defRPr sz="1200">
                <a:solidFill>
                  <a:srgbClr val="888888"/>
                </a:solidFill>
              </a:defRPr>
            </a:lvl1pPr>
            <a:lvl2pPr marL="0" lvl="1" indent="0" algn="r">
              <a:lnSpc>
                <a:spcPct val="100000"/>
              </a:lnSpc>
              <a:spcBef>
                <a:spcPts val="0"/>
              </a:spcBef>
              <a:spcAft>
                <a:spcPts val="0"/>
              </a:spcAft>
              <a:buClr>
                <a:srgbClr val="888888"/>
              </a:buClr>
              <a:buSzPts val="1200"/>
              <a:buFont typeface="Calibri"/>
              <a:buNone/>
              <a:defRPr sz="1200">
                <a:solidFill>
                  <a:srgbClr val="888888"/>
                </a:solidFill>
              </a:defRPr>
            </a:lvl2pPr>
            <a:lvl3pPr marL="0" lvl="2" indent="0" algn="r">
              <a:lnSpc>
                <a:spcPct val="100000"/>
              </a:lnSpc>
              <a:spcBef>
                <a:spcPts val="0"/>
              </a:spcBef>
              <a:spcAft>
                <a:spcPts val="0"/>
              </a:spcAft>
              <a:buClr>
                <a:srgbClr val="888888"/>
              </a:buClr>
              <a:buSzPts val="1200"/>
              <a:buFont typeface="Calibri"/>
              <a:buNone/>
              <a:defRPr sz="1200">
                <a:solidFill>
                  <a:srgbClr val="888888"/>
                </a:solidFill>
              </a:defRPr>
            </a:lvl3pPr>
            <a:lvl4pPr marL="0" lvl="3" indent="0" algn="r">
              <a:lnSpc>
                <a:spcPct val="100000"/>
              </a:lnSpc>
              <a:spcBef>
                <a:spcPts val="0"/>
              </a:spcBef>
              <a:spcAft>
                <a:spcPts val="0"/>
              </a:spcAft>
              <a:buClr>
                <a:srgbClr val="888888"/>
              </a:buClr>
              <a:buSzPts val="1200"/>
              <a:buFont typeface="Calibri"/>
              <a:buNone/>
              <a:defRPr sz="1200">
                <a:solidFill>
                  <a:srgbClr val="888888"/>
                </a:solidFill>
              </a:defRPr>
            </a:lvl4pPr>
            <a:lvl5pPr marL="0" lvl="4" indent="0" algn="r">
              <a:lnSpc>
                <a:spcPct val="100000"/>
              </a:lnSpc>
              <a:spcBef>
                <a:spcPts val="0"/>
              </a:spcBef>
              <a:spcAft>
                <a:spcPts val="0"/>
              </a:spcAft>
              <a:buClr>
                <a:srgbClr val="888888"/>
              </a:buClr>
              <a:buSzPts val="1200"/>
              <a:buFont typeface="Calibri"/>
              <a:buNone/>
              <a:defRPr sz="1200">
                <a:solidFill>
                  <a:srgbClr val="888888"/>
                </a:solidFill>
              </a:defRPr>
            </a:lvl5pPr>
            <a:lvl6pPr marL="0" lvl="5" indent="0" algn="r">
              <a:lnSpc>
                <a:spcPct val="100000"/>
              </a:lnSpc>
              <a:spcBef>
                <a:spcPts val="0"/>
              </a:spcBef>
              <a:spcAft>
                <a:spcPts val="0"/>
              </a:spcAft>
              <a:buClr>
                <a:srgbClr val="888888"/>
              </a:buClr>
              <a:buSzPts val="1200"/>
              <a:buFont typeface="Calibri"/>
              <a:buNone/>
              <a:defRPr sz="1200">
                <a:solidFill>
                  <a:srgbClr val="888888"/>
                </a:solidFill>
              </a:defRPr>
            </a:lvl6pPr>
            <a:lvl7pPr marL="0" lvl="6" indent="0" algn="r">
              <a:lnSpc>
                <a:spcPct val="100000"/>
              </a:lnSpc>
              <a:spcBef>
                <a:spcPts val="0"/>
              </a:spcBef>
              <a:spcAft>
                <a:spcPts val="0"/>
              </a:spcAft>
              <a:buClr>
                <a:srgbClr val="888888"/>
              </a:buClr>
              <a:buSzPts val="1200"/>
              <a:buFont typeface="Calibri"/>
              <a:buNone/>
              <a:defRPr sz="1200">
                <a:solidFill>
                  <a:srgbClr val="888888"/>
                </a:solidFill>
              </a:defRPr>
            </a:lvl7pPr>
            <a:lvl8pPr marL="0" lvl="7" indent="0" algn="r">
              <a:lnSpc>
                <a:spcPct val="100000"/>
              </a:lnSpc>
              <a:spcBef>
                <a:spcPts val="0"/>
              </a:spcBef>
              <a:spcAft>
                <a:spcPts val="0"/>
              </a:spcAft>
              <a:buClr>
                <a:srgbClr val="888888"/>
              </a:buClr>
              <a:buSzPts val="1200"/>
              <a:buFont typeface="Calibri"/>
              <a:buNone/>
              <a:defRPr sz="1200">
                <a:solidFill>
                  <a:srgbClr val="888888"/>
                </a:solidFill>
              </a:defRPr>
            </a:lvl8pPr>
            <a:lvl9pPr marL="0" lvl="8" indent="0" algn="r">
              <a:lnSpc>
                <a:spcPct val="100000"/>
              </a:lnSpc>
              <a:spcBef>
                <a:spcPts val="0"/>
              </a:spcBef>
              <a:spcAft>
                <a:spcPts val="0"/>
              </a:spcAft>
              <a:buClr>
                <a:srgbClr val="888888"/>
              </a:buClr>
              <a:buSzPts val="1200"/>
              <a:buFont typeface="Calibri"/>
              <a:buNone/>
              <a:defRPr sz="1200">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1"/>
          <p:cNvSpPr txBox="1">
            <a:spLocks noGrp="1"/>
          </p:cNvSpPr>
          <p:nvPr>
            <p:ph type="title"/>
          </p:nvPr>
        </p:nvSpPr>
        <p:spPr>
          <a:xfrm>
            <a:off x="838200" y="365125"/>
            <a:ext cx="10515600" cy="1325563"/>
          </a:xfrm>
          <a:prstGeom prst="rect">
            <a:avLst/>
          </a:prstGeom>
          <a:noFill/>
          <a:ln>
            <a:noFill/>
          </a:ln>
        </p:spPr>
        <p:txBody>
          <a:bodyPr spcFirstLastPara="1" wrap="square" lIns="45700" tIns="45700" rIns="45700" bIns="45700" anchor="ctr" anchorCtr="0">
            <a:normAutofit/>
          </a:bodyPr>
          <a:lstStyle>
            <a:lvl1pPr marR="0" lvl="0"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1pPr>
            <a:lvl2pPr marR="0" lvl="1"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2pPr>
            <a:lvl3pPr marR="0" lvl="2"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3pPr>
            <a:lvl4pPr marR="0" lvl="3"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4pPr>
            <a:lvl5pPr marR="0" lvl="4"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5pPr>
            <a:lvl6pPr marR="0" lvl="5"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6pPr>
            <a:lvl7pPr marR="0" lvl="6"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7pPr>
            <a:lvl8pPr marR="0" lvl="7"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8pPr>
            <a:lvl9pPr marR="0" lvl="8" algn="l" rtl="0">
              <a:lnSpc>
                <a:spcPct val="90000"/>
              </a:lnSpc>
              <a:spcBef>
                <a:spcPts val="0"/>
              </a:spcBef>
              <a:spcAft>
                <a:spcPts val="0"/>
              </a:spcAft>
              <a:buClr>
                <a:srgbClr val="000000"/>
              </a:buClr>
              <a:buSzPts val="4400"/>
              <a:buFont typeface="Calibri"/>
              <a:buNone/>
              <a:defRPr sz="4400" b="0" i="0" u="none" strike="noStrike" cap="none">
                <a:solidFill>
                  <a:srgbClr val="000000"/>
                </a:solidFill>
                <a:latin typeface="Calibri"/>
                <a:ea typeface="Calibri"/>
                <a:cs typeface="Calibri"/>
                <a:sym typeface="Calibri"/>
              </a:defRPr>
            </a:lvl9pPr>
          </a:lstStyle>
          <a:p>
            <a:endParaRPr/>
          </a:p>
        </p:txBody>
      </p:sp>
      <p:sp>
        <p:nvSpPr>
          <p:cNvPr id="7" name="Google Shape;7;p21"/>
          <p:cNvSpPr txBox="1">
            <a:spLocks noGrp="1"/>
          </p:cNvSpPr>
          <p:nvPr>
            <p:ph type="body" idx="1"/>
          </p:nvPr>
        </p:nvSpPr>
        <p:spPr>
          <a:xfrm>
            <a:off x="838200" y="1825625"/>
            <a:ext cx="10515600" cy="4351338"/>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2pPr>
            <a:lvl3pPr marL="1371600" marR="0" lvl="2"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3pPr>
            <a:lvl4pPr marL="1828800" marR="0" lvl="3"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4pPr>
            <a:lvl5pPr marL="2286000" marR="0" lvl="4"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5pPr>
            <a:lvl6pPr marL="2743200" marR="0" lvl="5"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6pPr>
            <a:lvl7pPr marL="3200400" marR="0" lvl="6"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7pPr>
            <a:lvl8pPr marL="3657600" marR="0" lvl="7"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8pPr>
            <a:lvl9pPr marL="4114800" marR="0" lvl="8" indent="-406400" algn="l" rtl="0">
              <a:lnSpc>
                <a:spcPct val="90000"/>
              </a:lnSpc>
              <a:spcBef>
                <a:spcPts val="1000"/>
              </a:spcBef>
              <a:spcAft>
                <a:spcPts val="0"/>
              </a:spcAft>
              <a:buClr>
                <a:srgbClr val="000000"/>
              </a:buClr>
              <a:buSzPts val="2800"/>
              <a:buFont typeface="Arial"/>
              <a:buChar char="•"/>
              <a:defRPr sz="2800" b="0" i="0" u="none" strike="noStrike" cap="none">
                <a:solidFill>
                  <a:srgbClr val="000000"/>
                </a:solidFill>
                <a:latin typeface="Calibri"/>
                <a:ea typeface="Calibri"/>
                <a:cs typeface="Calibri"/>
                <a:sym typeface="Calibri"/>
              </a:defRPr>
            </a:lvl9pPr>
          </a:lstStyle>
          <a:p>
            <a:endParaRPr/>
          </a:p>
        </p:txBody>
      </p:sp>
      <p:sp>
        <p:nvSpPr>
          <p:cNvPr id="8" name="Google Shape;8;p21"/>
          <p:cNvSpPr txBox="1">
            <a:spLocks noGrp="1"/>
          </p:cNvSpPr>
          <p:nvPr>
            <p:ph type="sldNum" idx="12"/>
          </p:nvPr>
        </p:nvSpPr>
        <p:spPr>
          <a:xfrm>
            <a:off x="11095176" y="6414760"/>
            <a:ext cx="258624" cy="248305"/>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8" y="2209531"/>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Fiscal Policy, Investment, and Economic Growth</a:t>
            </a:r>
            <a:endParaRPr lang="en-US" dirty="0"/>
          </a:p>
        </p:txBody>
      </p:sp>
      <p:cxnSp>
        <p:nvCxnSpPr>
          <p:cNvPr id="51" name="Google Shape;51;p1"/>
          <p:cNvCxnSpPr/>
          <p:nvPr/>
        </p:nvCxnSpPr>
        <p:spPr>
          <a:xfrm>
            <a:off x="3130059" y="5071812"/>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130060" y="22095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How Fiscal Policy Can Improve Technology</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Research and development, or R&amp;D, is the key to creating new technology.</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388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can encourage R&amp;D through either direct spending or tax policy.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08" y="3754573"/>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64002"/>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government could expand federal R&amp;D grants to universities and colleges, nonprofit organizations, and the private sector.</a:t>
              </a: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36" y="4895260"/>
            <a:ext cx="8058357" cy="1047325"/>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8508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Fiscal policy could support R&amp;D through tax incentives, which allow firms to reduce their tax bill as they increase spending on R&amp;D.</a:t>
              </a:r>
            </a:p>
          </p:txBody>
        </p:sp>
      </p:grpSp>
    </p:spTree>
    <p:extLst>
      <p:ext uri="{BB962C8B-B14F-4D97-AF65-F5344CB8AC3E}">
        <p14:creationId xmlns:p14="http://schemas.microsoft.com/office/powerpoint/2010/main" val="139091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On Your Own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sym typeface="Calibri"/>
                </a:rPr>
                <a:t>Which do you think is more effective in producing economic growth, public or private investment? Explain your reasoning.</a:t>
              </a:r>
            </a:p>
          </p:txBody>
        </p:sp>
      </p:grpSp>
      <p:pic>
        <p:nvPicPr>
          <p:cNvPr id="3" name="Picture 2" descr="A tablet displaying a graph of data exhibiting growth">
            <a:extLst>
              <a:ext uri="{FF2B5EF4-FFF2-40B4-BE49-F238E27FC236}">
                <a16:creationId xmlns:a16="http://schemas.microsoft.com/office/drawing/2014/main" id="{B6681D14-763E-40FF-8F6D-463B49FCEECF}"/>
              </a:ext>
            </a:extLst>
          </p:cNvPr>
          <p:cNvPicPr>
            <a:picLocks noChangeAspect="1"/>
          </p:cNvPicPr>
          <p:nvPr/>
        </p:nvPicPr>
        <p:blipFill>
          <a:blip r:embed="rId3"/>
          <a:stretch>
            <a:fillRect/>
          </a:stretch>
        </p:blipFill>
        <p:spPr>
          <a:xfrm>
            <a:off x="3478774" y="3049063"/>
            <a:ext cx="4983479" cy="3322319"/>
          </a:xfrm>
          <a:prstGeom prst="rect">
            <a:avLst/>
          </a:prstGeom>
        </p:spPr>
      </p:pic>
    </p:spTree>
    <p:extLst>
      <p:ext uri="{BB962C8B-B14F-4D97-AF65-F5344CB8AC3E}">
        <p14:creationId xmlns:p14="http://schemas.microsoft.com/office/powerpoint/2010/main" val="1233647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56E9BCE-F8DF-4D43-9451-DE1D45B86F57}"/>
              </a:ext>
            </a:extLst>
          </p:cNvPr>
          <p:cNvSpPr/>
          <p:nvPr/>
        </p:nvSpPr>
        <p:spPr>
          <a:xfrm>
            <a:off x="1881188" y="1433251"/>
            <a:ext cx="8429625" cy="4437458"/>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3" name="Google Shape;156;p18">
            <a:extLst>
              <a:ext uri="{FF2B5EF4-FFF2-40B4-BE49-F238E27FC236}">
                <a16:creationId xmlns:a16="http://schemas.microsoft.com/office/drawing/2014/main" id="{3601E3BA-053D-463A-9A46-79AA4CDD62A6}"/>
              </a:ext>
            </a:extLst>
          </p:cNvPr>
          <p:cNvSpPr txBox="1"/>
          <p:nvPr/>
        </p:nvSpPr>
        <p:spPr>
          <a:xfrm>
            <a:off x="2066769" y="1607520"/>
            <a:ext cx="7807500" cy="493367"/>
          </a:xfrm>
          <a:prstGeom prst="rect">
            <a:avLst/>
          </a:prstGeom>
          <a:solidFill>
            <a:srgbClr val="627981"/>
          </a:solidFill>
          <a:ln>
            <a:solidFill>
              <a:srgbClr val="627981"/>
            </a:solid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comes from a combination of investment in physical capital, human capital, and technology.</a:t>
            </a:r>
          </a:p>
          <a:p>
            <a:pPr marL="444500" marR="0" lvl="0" indent="-342900" algn="l" rtl="0">
              <a:spcBef>
                <a:spcPts val="0"/>
              </a:spcBef>
              <a:spcAft>
                <a:spcPts val="0"/>
              </a:spcAft>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crowd out private investment, but fiscal policy can increase investment in publicly owned physical capital, human capital </a:t>
            </a:r>
            <a:r>
              <a:rPr lang="en-US" sz="2000">
                <a:solidFill>
                  <a:schemeClr val="lt1"/>
                </a:solidFill>
                <a:latin typeface="Calibri"/>
                <a:ea typeface="Calibri"/>
                <a:cs typeface="Calibri"/>
                <a:sym typeface="Calibri"/>
              </a:rPr>
              <a:t>(education), </a:t>
            </a:r>
            <a:r>
              <a:rPr lang="en-US" sz="2000" dirty="0">
                <a:solidFill>
                  <a:schemeClr val="lt1"/>
                </a:solidFill>
                <a:latin typeface="Calibri"/>
                <a:ea typeface="Calibri"/>
                <a:cs typeface="Calibri"/>
                <a:sym typeface="Calibri"/>
              </a:rPr>
              <a:t>and R&amp;D.</a:t>
            </a:r>
          </a:p>
          <a:p>
            <a:pPr marL="444500" indent="-342900">
              <a:buClr>
                <a:schemeClr val="lt1"/>
              </a:buClr>
              <a:buSzPts val="20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improving society's investment in human capital include spending more money on education resources and reorganizing the education system to provide greater incentives for success. </a:t>
            </a:r>
          </a:p>
          <a:p>
            <a:pPr marL="444500" indent="-342900">
              <a:buClr>
                <a:schemeClr val="lt1"/>
              </a:buClr>
              <a:buSzPts val="2000"/>
              <a:buFont typeface="Arial" panose="020B0604020202020204" pitchFamily="34" charset="0"/>
              <a:buChar char="•"/>
            </a:pPr>
            <a:endParaRPr lang="en-US" sz="2000" dirty="0">
              <a:solidFill>
                <a:schemeClr val="bg1"/>
              </a:solidFill>
              <a:latin typeface="Calibri" panose="020F0502020204030204" pitchFamily="34" charset="0"/>
              <a:cs typeface="Times New Roman" panose="02020603050405020304" pitchFamily="18" charset="0"/>
            </a:endParaRPr>
          </a:p>
          <a:p>
            <a:pPr marL="444500" indent="-342900">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Methods for increasing R&amp;D spending include direct government spending and tax incentives.</a:t>
            </a:r>
            <a:endParaRPr lang="en-US" sz="2000" dirty="0">
              <a:solidFill>
                <a:schemeClr val="bg1"/>
              </a:solidFill>
              <a:latin typeface="Calibri" panose="020F0502020204030204" pitchFamily="34" charset="0"/>
              <a:cs typeface="Times New Roman" panose="02020603050405020304" pitchFamily="18" charset="0"/>
            </a:endParaRPr>
          </a:p>
          <a:p>
            <a:pPr marL="457200" marR="0" lvl="0" indent="-355600" algn="l" rtl="0">
              <a:spcBef>
                <a:spcPts val="0"/>
              </a:spcBef>
              <a:spcAft>
                <a:spcPts val="0"/>
              </a:spcAft>
              <a:buClr>
                <a:schemeClr val="lt1"/>
              </a:buClr>
              <a:buSzPts val="2000"/>
              <a:buFont typeface="Calibri"/>
              <a:buChar char="●"/>
            </a:pPr>
            <a:endParaRPr lang="en-US" sz="2000" dirty="0">
              <a:solidFill>
                <a:schemeClr val="bg1"/>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79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Introduction</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481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Economic growth requires investment in physical capital, human capital, and technology.</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42677"/>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0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The economic environment must provide well-functioning markets and flexible prices.</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64" y="3813854"/>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37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borrowing can reduce the total amount of financial capital available for private firms to invest in physical capital.</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24C1B760-C371-46B4-9F29-0AE3F79868C9}"/>
              </a:ext>
            </a:extLst>
          </p:cNvPr>
          <p:cNvGrpSpPr/>
          <p:nvPr/>
        </p:nvGrpSpPr>
        <p:grpSpPr>
          <a:xfrm>
            <a:off x="2066764" y="4993800"/>
            <a:ext cx="8058357" cy="1129070"/>
            <a:chOff x="542866" y="1736761"/>
            <a:chExt cx="8058357" cy="807000"/>
          </a:xfrm>
        </p:grpSpPr>
        <p:sp>
          <p:nvSpPr>
            <p:cNvPr id="24" name="Google Shape;158;p18">
              <a:extLst>
                <a:ext uri="{FF2B5EF4-FFF2-40B4-BE49-F238E27FC236}">
                  <a16:creationId xmlns:a16="http://schemas.microsoft.com/office/drawing/2014/main" id="{4FC53407-8B83-4D78-BBAB-36C7F4770F75}"/>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8F51165E-1A78-4FBF-A503-54F4B4330AFB}"/>
                </a:ext>
              </a:extLst>
            </p:cNvPr>
            <p:cNvSpPr txBox="1"/>
            <p:nvPr/>
          </p:nvSpPr>
          <p:spPr>
            <a:xfrm>
              <a:off x="542866" y="178863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 spending encourages certain elements of long-term growth, like education and research and development that creates new technology.</a:t>
              </a:r>
              <a:endParaRPr sz="20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379884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Crowding Out</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916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Larger budget deficits will increase demand for financial capital.</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3217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5376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private saving and the trade balance remain the same, less financial capital will be available for private investment.</a:t>
              </a:r>
              <a:endParaRPr sz="2000" dirty="0">
                <a:solidFill>
                  <a:schemeClr val="lt1"/>
                </a:solidFill>
                <a:latin typeface="Calibri"/>
                <a:ea typeface="Calibri"/>
                <a:cs typeface="Calibri"/>
                <a:sym typeface="Calibri"/>
              </a:endParaRP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800582"/>
            <a:ext cx="8058385" cy="1235589"/>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790819"/>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government borrowing soaks up available financial capital and leaves less for private investment, economists call the result </a:t>
              </a:r>
              <a:r>
                <a:rPr lang="en-US" sz="2000" b="1" dirty="0">
                  <a:solidFill>
                    <a:schemeClr val="lt1"/>
                  </a:solidFill>
                  <a:latin typeface="Calibri"/>
                  <a:ea typeface="Calibri"/>
                  <a:cs typeface="Calibri"/>
                  <a:sym typeface="Calibri"/>
                </a:rPr>
                <a:t>crowding out</a:t>
              </a:r>
              <a:r>
                <a:rPr lang="en-US" sz="2000" dirty="0">
                  <a:solidFill>
                    <a:schemeClr val="lt1"/>
                  </a:solidFill>
                  <a:latin typeface="Calibri"/>
                  <a:ea typeface="Calibri"/>
                  <a:cs typeface="Calibri"/>
                  <a:sym typeface="Calibri"/>
                </a:rPr>
                <a:t>.</a:t>
              </a:r>
            </a:p>
          </p:txBody>
        </p:sp>
      </p:grpSp>
    </p:spTree>
    <p:extLst>
      <p:ext uri="{BB962C8B-B14F-4D97-AF65-F5344CB8AC3E}">
        <p14:creationId xmlns:p14="http://schemas.microsoft.com/office/powerpoint/2010/main" val="147084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Interest Rate Connection</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4" name="Rectangle 3">
            <a:extLst>
              <a:ext uri="{FF2B5EF4-FFF2-40B4-BE49-F238E27FC236}">
                <a16:creationId xmlns:a16="http://schemas.microsoft.com/office/drawing/2014/main" id="{E13C59C3-88D4-4D8B-B927-4B4BE1412456}"/>
              </a:ext>
            </a:extLst>
          </p:cNvPr>
          <p:cNvSpPr/>
          <p:nvPr/>
        </p:nvSpPr>
        <p:spPr>
          <a:xfrm>
            <a:off x="6781800" y="1657077"/>
            <a:ext cx="3727132" cy="4346594"/>
          </a:xfrm>
          <a:prstGeom prst="rect">
            <a:avLst/>
          </a:prstGeom>
          <a:solidFill>
            <a:srgbClr val="627981"/>
          </a:solidFill>
          <a:ln>
            <a:solidFill>
              <a:srgbClr val="627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5A22DE-1D2D-483B-A7C2-A66EA77C9FB2}"/>
              </a:ext>
            </a:extLst>
          </p:cNvPr>
          <p:cNvSpPr txBox="1"/>
          <p:nvPr/>
        </p:nvSpPr>
        <p:spPr>
          <a:xfrm>
            <a:off x="6781800" y="1858780"/>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If the government budget deficit increases, the demand for financial capital increases.</a:t>
            </a:r>
          </a:p>
        </p:txBody>
      </p:sp>
      <p:sp>
        <p:nvSpPr>
          <p:cNvPr id="9" name="TextBox 8">
            <a:extLst>
              <a:ext uri="{FF2B5EF4-FFF2-40B4-BE49-F238E27FC236}">
                <a16:creationId xmlns:a16="http://schemas.microsoft.com/office/drawing/2014/main" id="{B5E91B25-57AA-4A9F-8AE3-45B6A52573AE}"/>
              </a:ext>
            </a:extLst>
          </p:cNvPr>
          <p:cNvSpPr txBox="1"/>
          <p:nvPr/>
        </p:nvSpPr>
        <p:spPr>
          <a:xfrm>
            <a:off x="6781794" y="3193248"/>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The interest rate will then increase, which has the potential to crowd out private investment.</a:t>
            </a:r>
          </a:p>
        </p:txBody>
      </p:sp>
      <p:sp>
        <p:nvSpPr>
          <p:cNvPr id="10" name="TextBox 9">
            <a:extLst>
              <a:ext uri="{FF2B5EF4-FFF2-40B4-BE49-F238E27FC236}">
                <a16:creationId xmlns:a16="http://schemas.microsoft.com/office/drawing/2014/main" id="{E3E8CAE7-E45C-478D-A30D-30561488E76F}"/>
              </a:ext>
            </a:extLst>
          </p:cNvPr>
          <p:cNvSpPr txBox="1"/>
          <p:nvPr/>
        </p:nvSpPr>
        <p:spPr>
          <a:xfrm>
            <a:off x="6781793" y="4528024"/>
            <a:ext cx="3575523" cy="1323439"/>
          </a:xfrm>
          <a:prstGeom prst="rect">
            <a:avLst/>
          </a:prstGeom>
          <a:noFill/>
        </p:spPr>
        <p:txBody>
          <a:bodyPr wrap="square" rtlCol="0">
            <a:spAutoFit/>
          </a:bodyPr>
          <a:lstStyle/>
          <a:p>
            <a:pPr marL="342900" indent="-342900">
              <a:buClr>
                <a:schemeClr val="bg1"/>
              </a:buClr>
              <a:buFont typeface="Calibri" panose="020F0502020204030204" pitchFamily="34" charset="0"/>
              <a:buChar char="•"/>
            </a:pPr>
            <a:r>
              <a:rPr lang="en-US" sz="2000" dirty="0">
                <a:solidFill>
                  <a:schemeClr val="bg1"/>
                </a:solidFill>
                <a:latin typeface="Calibri" panose="020F0502020204030204" pitchFamily="34" charset="0"/>
                <a:cs typeface="Times New Roman" panose="02020603050405020304" pitchFamily="18" charset="0"/>
              </a:rPr>
              <a:t>A 1% increase in the budget deficit will lead to around a 0.5% to 1% rise in the interest rate, all else equal.</a:t>
            </a:r>
          </a:p>
        </p:txBody>
      </p:sp>
      <p:pic>
        <p:nvPicPr>
          <p:cNvPr id="5" name="Picture 4" descr="A graph showing how interest rates increase as the demand for financial capital increases.">
            <a:extLst>
              <a:ext uri="{FF2B5EF4-FFF2-40B4-BE49-F238E27FC236}">
                <a16:creationId xmlns:a16="http://schemas.microsoft.com/office/drawing/2014/main" id="{E754154D-0F86-47A2-B79D-70CA1B0794A8}"/>
              </a:ext>
            </a:extLst>
          </p:cNvPr>
          <p:cNvPicPr>
            <a:picLocks noChangeAspect="1"/>
          </p:cNvPicPr>
          <p:nvPr/>
        </p:nvPicPr>
        <p:blipFill>
          <a:blip r:embed="rId3"/>
          <a:stretch>
            <a:fillRect/>
          </a:stretch>
        </p:blipFill>
        <p:spPr>
          <a:xfrm>
            <a:off x="1407967" y="1511678"/>
            <a:ext cx="4944165" cy="477269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062672" y="2619569"/>
            <a:ext cx="8058300" cy="3252040"/>
            <a:chOff x="365111" y="1821206"/>
            <a:chExt cx="8443024" cy="3298655"/>
          </a:xfrm>
          <a:solidFill>
            <a:srgbClr val="627981"/>
          </a:solidFill>
        </p:grpSpPr>
        <p:sp>
          <p:nvSpPr>
            <p:cNvPr id="16" name="Rectangle 15"/>
            <p:cNvSpPr/>
            <p:nvPr/>
          </p:nvSpPr>
          <p:spPr>
            <a:xfrm>
              <a:off x="365111"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632374" y="1821206"/>
              <a:ext cx="4175761" cy="32986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206109" y="3036198"/>
              <a:ext cx="751943" cy="740213"/>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&amp;</a:t>
              </a:r>
              <a:endParaRPr lang="en-US" sz="4000" b="1" dirty="0">
                <a:solidFill>
                  <a:schemeClr val="bg1"/>
                </a:solidFill>
              </a:endParaRPr>
            </a:p>
          </p:txBody>
        </p:sp>
      </p:grp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672" y="1381304"/>
            <a:ext cx="8058467" cy="994870"/>
            <a:chOff x="542756" y="1736761"/>
            <a:chExt cx="8058467"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756" y="1855180"/>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Why can’t the Federal Reserve just use expansionary monetary policy to reduce interest rates or prevent interest rates from rising? </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
        <p:nvSpPr>
          <p:cNvPr id="3" name="TextBox 2">
            <a:extLst>
              <a:ext uri="{FF2B5EF4-FFF2-40B4-BE49-F238E27FC236}">
                <a16:creationId xmlns:a16="http://schemas.microsoft.com/office/drawing/2014/main" id="{953C6788-58A4-449B-AE44-43C5BCB8CCE9}"/>
              </a:ext>
            </a:extLst>
          </p:cNvPr>
          <p:cNvSpPr txBox="1"/>
          <p:nvPr/>
        </p:nvSpPr>
        <p:spPr>
          <a:xfrm>
            <a:off x="2508228"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near potential GDP</a:t>
            </a:r>
          </a:p>
        </p:txBody>
      </p:sp>
      <p:sp>
        <p:nvSpPr>
          <p:cNvPr id="5" name="TextBox 4">
            <a:extLst>
              <a:ext uri="{FF2B5EF4-FFF2-40B4-BE49-F238E27FC236}">
                <a16:creationId xmlns:a16="http://schemas.microsoft.com/office/drawing/2014/main" id="{73640BCC-FD60-4CBF-8A8F-0DD67B42F60B}"/>
              </a:ext>
            </a:extLst>
          </p:cNvPr>
          <p:cNvSpPr txBox="1"/>
          <p:nvPr/>
        </p:nvSpPr>
        <p:spPr>
          <a:xfrm>
            <a:off x="6493712" y="2671277"/>
            <a:ext cx="3502282" cy="369332"/>
          </a:xfrm>
          <a:prstGeom prst="rect">
            <a:avLst/>
          </a:prstGeom>
          <a:noFill/>
        </p:spPr>
        <p:txBody>
          <a:bodyPr wrap="square" rtlCol="0">
            <a:spAutoFit/>
          </a:bodyPr>
          <a:lstStyle/>
          <a:p>
            <a:r>
              <a:rPr lang="en-US" sz="1800" u="sng" dirty="0">
                <a:solidFill>
                  <a:schemeClr val="bg1"/>
                </a:solidFill>
                <a:latin typeface="Calibri" panose="020F0502020204030204" pitchFamily="34" charset="0"/>
                <a:cs typeface="Times New Roman" panose="02020603050405020304" pitchFamily="18" charset="0"/>
              </a:rPr>
              <a:t>Economy is below potential GDP</a:t>
            </a:r>
          </a:p>
        </p:txBody>
      </p:sp>
      <p:sp>
        <p:nvSpPr>
          <p:cNvPr id="7" name="TextBox 6">
            <a:extLst>
              <a:ext uri="{FF2B5EF4-FFF2-40B4-BE49-F238E27FC236}">
                <a16:creationId xmlns:a16="http://schemas.microsoft.com/office/drawing/2014/main" id="{BDAF5B1D-433D-4592-98C6-C77472B0F8C2}"/>
              </a:ext>
            </a:extLst>
          </p:cNvPr>
          <p:cNvSpPr txBox="1"/>
          <p:nvPr/>
        </p:nvSpPr>
        <p:spPr>
          <a:xfrm>
            <a:off x="2554123" y="3024948"/>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very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contractionary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higher interest rates crowd out a greater deal of private investment.</a:t>
            </a:r>
            <a:endParaRPr lang="en-US" sz="18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7AC0581D-5B6B-4E8F-9B1F-ECB525CF23E4}"/>
              </a:ext>
            </a:extLst>
          </p:cNvPr>
          <p:cNvSpPr txBox="1"/>
          <p:nvPr/>
        </p:nvSpPr>
        <p:spPr>
          <a:xfrm>
            <a:off x="6597793" y="3009287"/>
            <a:ext cx="3371711" cy="2862322"/>
          </a:xfrm>
          <a:prstGeom prst="rect">
            <a:avLst/>
          </a:prstGeom>
          <a:noFill/>
        </p:spPr>
        <p:txBody>
          <a:bodyPr wrap="square" rtlCol="0">
            <a:spAutoFit/>
          </a:bodyPr>
          <a:lstStyle/>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is faced with a government running large budget deficits.</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Inflation is not likely.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Fed then reacts with expansionary monetary policy.</a:t>
            </a:r>
          </a:p>
          <a:p>
            <a:pPr marL="342900" indent="-342900">
              <a:buClr>
                <a:schemeClr val="bg1"/>
              </a:buClr>
              <a:buFont typeface="+mj-lt"/>
              <a:buAutoNum type="arabicPeriod"/>
            </a:pPr>
            <a:r>
              <a:rPr lang="en-US" sz="1800" dirty="0">
                <a:solidFill>
                  <a:schemeClr val="bg1"/>
                </a:solidFill>
                <a:latin typeface="Calibri" panose="020F0502020204030204" pitchFamily="34" charset="0"/>
                <a:cs typeface="Calibri" panose="020F0502020204030204" pitchFamily="34" charset="0"/>
              </a:rPr>
              <a:t>The interest rates cancel out, resulting in little crowding out of private investment.</a:t>
            </a:r>
            <a:endParaRPr lang="en-US"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9779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Monetary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oogle Shape;154;p18">
            <a:extLst>
              <a:ext uri="{FF2B5EF4-FFF2-40B4-BE49-F238E27FC236}">
                <a16:creationId xmlns:a16="http://schemas.microsoft.com/office/drawing/2014/main" id="{C37A557C-5CCA-44CB-B371-9F8AA674CCAF}"/>
              </a:ext>
            </a:extLst>
          </p:cNvPr>
          <p:cNvGrpSpPr/>
          <p:nvPr/>
        </p:nvGrpSpPr>
        <p:grpSpPr>
          <a:xfrm>
            <a:off x="2062839" y="1381304"/>
            <a:ext cx="8058300" cy="2047696"/>
            <a:chOff x="542923" y="1736761"/>
            <a:chExt cx="8058300" cy="807000"/>
          </a:xfrm>
        </p:grpSpPr>
        <p:sp>
          <p:nvSpPr>
            <p:cNvPr id="14" name="Google Shape;155;p18">
              <a:extLst>
                <a:ext uri="{FF2B5EF4-FFF2-40B4-BE49-F238E27FC236}">
                  <a16:creationId xmlns:a16="http://schemas.microsoft.com/office/drawing/2014/main" id="{C1E3718A-A4EB-45CC-89DA-71BD42D8BC29}"/>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5" name="Google Shape;156;p18">
              <a:extLst>
                <a:ext uri="{FF2B5EF4-FFF2-40B4-BE49-F238E27FC236}">
                  <a16:creationId xmlns:a16="http://schemas.microsoft.com/office/drawing/2014/main" id="{5C93BDBF-418D-4C8E-A498-B3B1975CF8D2}"/>
                </a:ext>
              </a:extLst>
            </p:cNvPr>
            <p:cNvSpPr txBox="1"/>
            <p:nvPr/>
          </p:nvSpPr>
          <p:spPr>
            <a:xfrm>
              <a:off x="542923" y="1765455"/>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bg1"/>
                  </a:solidFill>
                  <a:latin typeface="Calibri" panose="020F0502020204030204" pitchFamily="34" charset="0"/>
                  <a:cs typeface="Times New Roman" panose="02020603050405020304" pitchFamily="18" charset="0"/>
                </a:rPr>
                <a:t>In 2020, the economy experienced an abrupt downturn in response to the COVID-19 pandemic. The U.S. government responded swiftly, and the bipartisan CARES Act provided over $2 trillion in aid. The Federal Reserve also responded with expansionary monetary policy. Do you think these policies led to the crowding out of private investment? Why or why not?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pic>
        <p:nvPicPr>
          <p:cNvPr id="8" name="Picture 7" descr="A closeup of a COVID-19 virus particle">
            <a:extLst>
              <a:ext uri="{FF2B5EF4-FFF2-40B4-BE49-F238E27FC236}">
                <a16:creationId xmlns:a16="http://schemas.microsoft.com/office/drawing/2014/main" id="{67C0598B-8060-4F0B-BD5F-C886BD886B6F}"/>
              </a:ext>
            </a:extLst>
          </p:cNvPr>
          <p:cNvPicPr>
            <a:picLocks noChangeAspect="1"/>
          </p:cNvPicPr>
          <p:nvPr/>
        </p:nvPicPr>
        <p:blipFill>
          <a:blip r:embed="rId3"/>
          <a:stretch>
            <a:fillRect/>
          </a:stretch>
        </p:blipFill>
        <p:spPr>
          <a:xfrm>
            <a:off x="3432609" y="3580518"/>
            <a:ext cx="5318760" cy="2991803"/>
          </a:xfrm>
          <a:prstGeom prst="rect">
            <a:avLst/>
          </a:prstGeom>
        </p:spPr>
      </p:pic>
    </p:spTree>
    <p:extLst>
      <p:ext uri="{BB962C8B-B14F-4D97-AF65-F5344CB8AC3E}">
        <p14:creationId xmlns:p14="http://schemas.microsoft.com/office/powerpoint/2010/main" val="4057679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941083"/>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will invest in physical capital directly. </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92" y="261564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Public physical capital investment can increase an economy's output and productivity.</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782368"/>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9237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It is hard to determine how much government investment in physical capital will benefit the economy.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35241"/>
            <a:ext cx="8058385" cy="104732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94016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Governments respond to both political and economic incentives. </a:t>
              </a:r>
            </a:p>
          </p:txBody>
        </p:sp>
      </p:grpSp>
    </p:spTree>
    <p:extLst>
      <p:ext uri="{BB962C8B-B14F-4D97-AF65-F5344CB8AC3E}">
        <p14:creationId xmlns:p14="http://schemas.microsoft.com/office/powerpoint/2010/main" val="1956015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Problems with Investment in Physical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43"/>
            <a:ext cx="8058467" cy="1164301"/>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768563"/>
              <a:ext cx="7963061"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Lawmakers focused on spending money in key politicians' districts may spend public money on investment in physical capital that is not economically justified.</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774439"/>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46724"/>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Decisions to spend on infrastructure need to make both economic and political sense.</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8" y="3922212"/>
            <a:ext cx="8058385" cy="1047325"/>
            <a:chOff x="542838" y="1736761"/>
            <a:chExt cx="8058385"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8" y="1855228"/>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When projects are funded by higher taxes, consumers may bear the burden.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92" y="5080485"/>
            <a:ext cx="8058357" cy="1203618"/>
            <a:chOff x="542866" y="1736761"/>
            <a:chExt cx="8058357"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66" y="1775881"/>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If the government finances an investment with borrowed money, it may increase interest rates and cause crowding out of productive private investment.</a:t>
              </a:r>
            </a:p>
          </p:txBody>
        </p:sp>
      </p:grpSp>
    </p:spTree>
    <p:extLst>
      <p:ext uri="{BB962C8B-B14F-4D97-AF65-F5344CB8AC3E}">
        <p14:creationId xmlns:p14="http://schemas.microsoft.com/office/powerpoint/2010/main" val="3508904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Public Investment in Human Capital</a:t>
              </a:r>
              <a:endParaRPr lang="en-US" sz="3200"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4" name="Google Shape;74;p3"/>
          <p:cNvSpPr txBox="1"/>
          <p:nvPr/>
        </p:nvSpPr>
        <p:spPr>
          <a:xfrm>
            <a:off x="2277821" y="4166432"/>
            <a:ext cx="8429626" cy="7607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a:solidFill>
                  <a:srgbClr val="FFFFFF"/>
                </a:solidFill>
                <a:latin typeface="Calibri"/>
                <a:ea typeface="Calibri"/>
                <a:cs typeface="Calibri"/>
                <a:sym typeface="Calibri"/>
              </a:rPr>
              <a:t>The CPI is subject to two types of bias: substitution bias and quality/new goods bias. </a:t>
            </a:r>
            <a:endParaRPr/>
          </a:p>
        </p:txBody>
      </p: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lang="en-US"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64" y="1515231"/>
            <a:ext cx="8058467" cy="994870"/>
            <a:chOff x="542756" y="1736761"/>
            <a:chExt cx="8058467"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56" y="186787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sym typeface="Calibri"/>
                </a:rPr>
                <a:t>The government plays a large role in society's investment in human capital through the education system.</a:t>
              </a: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64" y="2633546"/>
            <a:ext cx="8058357" cy="1047325"/>
            <a:chOff x="542866" y="1736761"/>
            <a:chExt cx="8058357"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66" y="1869207"/>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low-income nations, additional investment in human capital seems likely to increase productivity and growth.</a:t>
              </a:r>
            </a:p>
          </p:txBody>
        </p:sp>
      </p:grpSp>
      <p:grpSp>
        <p:nvGrpSpPr>
          <p:cNvPr id="20" name="Google Shape;157;p18">
            <a:extLst>
              <a:ext uri="{FF2B5EF4-FFF2-40B4-BE49-F238E27FC236}">
                <a16:creationId xmlns:a16="http://schemas.microsoft.com/office/drawing/2014/main" id="{22D14B2A-682C-497B-B318-ED33E60AA45F}"/>
              </a:ext>
            </a:extLst>
          </p:cNvPr>
          <p:cNvGrpSpPr/>
          <p:nvPr/>
        </p:nvGrpSpPr>
        <p:grpSpPr>
          <a:xfrm>
            <a:off x="2066777" y="3810375"/>
            <a:ext cx="8058386" cy="1047325"/>
            <a:chOff x="542837" y="1736761"/>
            <a:chExt cx="8058386" cy="807000"/>
          </a:xfrm>
        </p:grpSpPr>
        <p:sp>
          <p:nvSpPr>
            <p:cNvPr id="21" name="Google Shape;158;p18">
              <a:extLst>
                <a:ext uri="{FF2B5EF4-FFF2-40B4-BE49-F238E27FC236}">
                  <a16:creationId xmlns:a16="http://schemas.microsoft.com/office/drawing/2014/main" id="{A4DBEDAC-DD50-457D-ADEB-6B938C3F0587}"/>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D5FAD466-CB2B-4EAE-9118-AD1EF35DEE27}"/>
                </a:ext>
              </a:extLst>
            </p:cNvPr>
            <p:cNvSpPr txBox="1"/>
            <p:nvPr/>
          </p:nvSpPr>
          <p:spPr>
            <a:xfrm>
              <a:off x="542837" y="1864002"/>
              <a:ext cx="7982097"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In the U.S., there is a question as to how much additional government spending on education will improve the actual level of education. </a:t>
              </a:r>
              <a:endParaRPr sz="2000" dirty="0">
                <a:solidFill>
                  <a:schemeClr val="lt1"/>
                </a:solidFill>
                <a:latin typeface="Calibri"/>
                <a:ea typeface="Calibri"/>
                <a:cs typeface="Calibri"/>
                <a:sym typeface="Calibri"/>
              </a:endParaRPr>
            </a:p>
          </p:txBody>
        </p:sp>
      </p:grpSp>
      <p:grpSp>
        <p:nvGrpSpPr>
          <p:cNvPr id="23" name="Google Shape;157;p18">
            <a:extLst>
              <a:ext uri="{FF2B5EF4-FFF2-40B4-BE49-F238E27FC236}">
                <a16:creationId xmlns:a16="http://schemas.microsoft.com/office/drawing/2014/main" id="{D2677579-C37F-49EA-A538-F856A95F51B9}"/>
              </a:ext>
            </a:extLst>
          </p:cNvPr>
          <p:cNvGrpSpPr/>
          <p:nvPr/>
        </p:nvGrpSpPr>
        <p:grpSpPr>
          <a:xfrm>
            <a:off x="2066764" y="4987204"/>
            <a:ext cx="8058385" cy="1164015"/>
            <a:chOff x="542838" y="1736761"/>
            <a:chExt cx="8058385" cy="807000"/>
          </a:xfrm>
        </p:grpSpPr>
        <p:sp>
          <p:nvSpPr>
            <p:cNvPr id="24" name="Google Shape;158;p18">
              <a:extLst>
                <a:ext uri="{FF2B5EF4-FFF2-40B4-BE49-F238E27FC236}">
                  <a16:creationId xmlns:a16="http://schemas.microsoft.com/office/drawing/2014/main" id="{5F456904-DFD3-4939-9F26-25F30CCDD6D0}"/>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5" name="Google Shape;159;p18">
              <a:extLst>
                <a:ext uri="{FF2B5EF4-FFF2-40B4-BE49-F238E27FC236}">
                  <a16:creationId xmlns:a16="http://schemas.microsoft.com/office/drawing/2014/main" id="{642D798E-9DD1-4C70-9F8A-314E67F6392D}"/>
                </a:ext>
              </a:extLst>
            </p:cNvPr>
            <p:cNvSpPr txBox="1"/>
            <p:nvPr/>
          </p:nvSpPr>
          <p:spPr>
            <a:xfrm>
              <a:off x="542838" y="1784946"/>
              <a:ext cx="7807500" cy="400200"/>
            </a:xfrm>
            <a:prstGeom prst="rect">
              <a:avLst/>
            </a:prstGeom>
            <a:solidFill>
              <a:srgbClr val="627981"/>
            </a:solidFill>
            <a:ln>
              <a:noFill/>
            </a:ln>
          </p:spPr>
          <p:txBody>
            <a:bodyPr spcFirstLastPara="1" wrap="square" lIns="91425" tIns="45700" rIns="91425" bIns="45700" anchor="t" anchorCtr="0">
              <a:noAutofit/>
            </a:bodyPr>
            <a:lstStyle/>
            <a:p>
              <a:pPr marL="444500" marR="0" lvl="0" indent="-342900" algn="l" rtl="0">
                <a:spcBef>
                  <a:spcPts val="0"/>
                </a:spcBef>
                <a:spcAft>
                  <a:spcPts val="0"/>
                </a:spcAft>
                <a:buClr>
                  <a:schemeClr val="lt1"/>
                </a:buClr>
                <a:buSzPts val="2000"/>
                <a:buFont typeface="Arial" panose="020B0604020202020204" pitchFamily="34" charset="0"/>
                <a:buChar char="•"/>
              </a:pPr>
              <a:r>
                <a:rPr lang="en-US" sz="2000" dirty="0">
                  <a:solidFill>
                    <a:schemeClr val="lt1"/>
                  </a:solidFill>
                  <a:latin typeface="Calibri"/>
                  <a:ea typeface="Calibri"/>
                  <a:cs typeface="Calibri"/>
                  <a:sym typeface="Calibri"/>
                </a:rPr>
                <a:t>For the U.S., the current focus is on how to get a bigger return from existing spending on education rather than dramatic increases in education spending.</a:t>
              </a:r>
            </a:p>
          </p:txBody>
        </p:sp>
      </p:grpSp>
    </p:spTree>
    <p:extLst>
      <p:ext uri="{BB962C8B-B14F-4D97-AF65-F5344CB8AC3E}">
        <p14:creationId xmlns:p14="http://schemas.microsoft.com/office/powerpoint/2010/main" val="262095409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TotalTime>
  <Words>1747</Words>
  <Application>Microsoft Office PowerPoint</Application>
  <PresentationFormat>Widescreen</PresentationFormat>
  <Paragraphs>119</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105</cp:revision>
  <dcterms:modified xsi:type="dcterms:W3CDTF">2023-08-09T19:50:08Z</dcterms:modified>
</cp:coreProperties>
</file>