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4" r:id="rId5"/>
    <p:sldId id="400" r:id="rId6"/>
    <p:sldId id="401" r:id="rId7"/>
    <p:sldId id="402" r:id="rId8"/>
    <p:sldId id="403"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2" autoAdjust="0"/>
  </p:normalViewPr>
  <p:slideViewPr>
    <p:cSldViewPr snapToGrid="0">
      <p:cViewPr varScale="1">
        <p:scale>
          <a:sx n="92" d="100"/>
          <a:sy n="92" d="100"/>
        </p:scale>
        <p:origin x="12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ways to categorize the causes of unemployment in the world's high-income countries:</a:t>
            </a:r>
          </a:p>
          <a:p>
            <a:pPr marL="0" lvl="0" indent="0" algn="l" rtl="0">
              <a:spcBef>
                <a:spcPts val="0"/>
              </a:spcBef>
              <a:spcAft>
                <a:spcPts val="0"/>
              </a:spcAft>
              <a:buNone/>
            </a:pPr>
            <a:r>
              <a:rPr lang="en-US" dirty="0"/>
              <a:t>Cyclical unemployment caused by a recession</a:t>
            </a:r>
          </a:p>
          <a:p>
            <a:pPr marL="0" lvl="0" indent="0" algn="l" rtl="0">
              <a:spcBef>
                <a:spcPts val="0"/>
              </a:spcBef>
              <a:spcAft>
                <a:spcPts val="0"/>
              </a:spcAft>
              <a:buNone/>
            </a:pPr>
            <a:r>
              <a:rPr lang="en-US" dirty="0"/>
              <a:t>Natural rate of unemployment caused by factors in labor markets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Keynesian economic model shows that there are effective tools to counteract unemployment caused by a recession. Expansionary monetary policy is used to increase the quantity of money and loans, drive down interest rates, and increase aggregate demand. During a recession, there is little danger of inflation, so even a central bank that prioritizes fighting inflation can justify some reduction in interest rates.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Regarding fiscal policy, automatic stabilizers should be allowed to work, even if this means larger budget deficits in times of recession. There is less of an argument on whether governments should also try to adopt a discretionary fiscal policy of additional tax cuts or increased spending. For a minor recession, countries should use discretionary fiscal policy with caution due to the time lags of policy implementation. Once a recession is over, it can take a long time before firms believe the economic climate is healthy enough to expand their workforces.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82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Typically, unemployment rates are higher in Europe than in the United States. European countries have more rules and restrictions that discourage firms from hiring and unemployed workers from taking new jobs. Government can play a useful role in providing unemployment and welfare payments; however, sometimes these laws can become intrusive enough to prevent businesses from hiring new workers.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Individuals in lower-income economies often provide for their own needs by farming, fishing, trading, and other similar occupations. They are not unemployed in the same way unemployed individuals in high-income countries are, nor are they employed in a steady job. Workers in these countries are often not connected to a labor market and are unable to specialize. A key factor for people escaping poverty is a connection to a somewhat consistent, wage-paying job.</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Policy makers in high-income economies appear to have learned some lessons about fighting inflation. Whatever happens with AS and AD in the short run, countries can use monetary policy to prevent inflation from becoming entrenched in the medium and long term. Allowing inflation to become lasting and persistent poses undesirable risks and tradeoffs.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many middle- and low-income economies around the world, inflation is far from a solved problem. High levels of inflation are generally a result of huge budget deficits, which the government finances by printing large amounts of its own domestic currency. Some of these countries have maintained solid levels of economic growth even with inflation levels of 10% to 30% per year. It is possible for a converging economy to live with a degree of uncertainty regarding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By late 2008, Zimbabwe’s currency was nearly worthless, which led the country to adopt the U.S. dollar, immediately halting hyperinflation.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0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6" y="1839802"/>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Causes of Unemployment and Inflation around the World</a:t>
            </a:r>
            <a:endParaRPr lang="en-US" dirty="0"/>
          </a:p>
        </p:txBody>
      </p:sp>
      <p:cxnSp>
        <p:nvCxnSpPr>
          <p:cNvPr id="51" name="Google Shape;51;p1"/>
          <p:cNvCxnSpPr/>
          <p:nvPr/>
        </p:nvCxnSpPr>
        <p:spPr>
          <a:xfrm>
            <a:off x="3130057" y="5625413"/>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8" y="1839802"/>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Summary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Monetary policy can address cyclical unemployment, but the natural rate of unemployment is harder to address.</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People in low- and middle-income nations are not unemployed in the same sense meant in Western culture, but neither are they always employed in a consistent wage-paying job.</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high-income economies have learned that their central banks can control inflation in the long-term and that inflation has no long-term benefits.</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Smaller economies may face more volatile inflation because they can be unsettled by international movements of capital and goods.</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There are two ways to categorize the causes of unemployment in the world's high-income countries: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D46ACDC7-A394-4FEA-8DED-5E909CDC0FCF}"/>
              </a:ext>
            </a:extLst>
          </p:cNvPr>
          <p:cNvSpPr/>
          <p:nvPr/>
        </p:nvSpPr>
        <p:spPr>
          <a:xfrm>
            <a:off x="2066768"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Cyclical unemployment caused by a recession</a:t>
            </a:r>
          </a:p>
        </p:txBody>
      </p:sp>
      <p:sp>
        <p:nvSpPr>
          <p:cNvPr id="3" name="Rectangle 2">
            <a:extLst>
              <a:ext uri="{FF2B5EF4-FFF2-40B4-BE49-F238E27FC236}">
                <a16:creationId xmlns:a16="http://schemas.microsoft.com/office/drawing/2014/main" id="{DCBAEA57-12E4-4EA1-B53A-9D1D624F0FC8}"/>
              </a:ext>
            </a:extLst>
          </p:cNvPr>
          <p:cNvSpPr/>
          <p:nvPr/>
        </p:nvSpPr>
        <p:spPr>
          <a:xfrm>
            <a:off x="6414052"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The natural rate of unemployment caused by factors in labor markets</a:t>
            </a:r>
          </a:p>
        </p:txBody>
      </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32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Keynesian economic model shows that there are effective tools to counteract unemployment caused by a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1375"/>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440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Expansionary monetary policy is used to increase the quantity of money and loans, drive down interest rates, and increase aggregate demand.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24237"/>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1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a recession, there is little danger of inflation, so even a central bank that prioritizes fighting inflation can justify some reduction in interest rates.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Regarding fiscal policy, automatic stabilizers should be allowed to work, even if this means larger budget deficits in times of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4428"/>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677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There is less of an argument on whether governments should also try to adopt a discretionary fiscal policy of additional tax cuts or increased spending.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8669"/>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2919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a minor recession, countries should use discretionary fiscal policy with caution due to the time lags of policy implementation.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AF60E2A4-F209-451F-8200-F25FD80746E6}"/>
              </a:ext>
            </a:extLst>
          </p:cNvPr>
          <p:cNvGrpSpPr/>
          <p:nvPr/>
        </p:nvGrpSpPr>
        <p:grpSpPr>
          <a:xfrm>
            <a:off x="2066764" y="4937773"/>
            <a:ext cx="8058357" cy="996696"/>
            <a:chOff x="542866" y="1736761"/>
            <a:chExt cx="8058357" cy="807000"/>
          </a:xfrm>
        </p:grpSpPr>
        <p:sp>
          <p:nvSpPr>
            <p:cNvPr id="24" name="Google Shape;158;p18">
              <a:extLst>
                <a:ext uri="{FF2B5EF4-FFF2-40B4-BE49-F238E27FC236}">
                  <a16:creationId xmlns:a16="http://schemas.microsoft.com/office/drawing/2014/main" id="{FC0FA97C-E983-4BCD-B8E9-2D4DB33E6BF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09F5CAB7-394F-44FC-B000-25BD9847C6A7}"/>
                </a:ext>
              </a:extLst>
            </p:cNvPr>
            <p:cNvSpPr txBox="1"/>
            <p:nvPr/>
          </p:nvSpPr>
          <p:spPr>
            <a:xfrm>
              <a:off x="542866" y="183807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Once a recession is over, it can take a long time before firms believe the economic climate is healthy enough to expand their workforces.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9819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Natural Rate of Unemployment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Typically, unemployment rates are higher in Europe than in the United States.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6" y="2627230"/>
            <a:ext cx="8058385" cy="996696"/>
            <a:chOff x="542838" y="1736761"/>
            <a:chExt cx="8058385"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38" y="182967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European countries have more rules and restrictions that discourage firms from hiring and unemployed workers from taking new jobs.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38686"/>
            <a:ext cx="8058385" cy="107899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443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can play a useful role in providing unemployment and welfare payments; however, sometimes these laws can become intrusive enough to prevent businesses from hiring new workers.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Undeveloped Labor Markets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Individuals in lower-income economies often provide for their own needs by farming, fishing, trading, and other similar occupations.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3618"/>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24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are not unemployed in the same way unemployed individuals in high-income countries are, nor are they employed in a steady job.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739628"/>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9869"/>
              <a:ext cx="784741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Workers in these countries are often not connected to a labor market and are unable to specialize.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2" y="4849841"/>
            <a:ext cx="8058358" cy="996696"/>
            <a:chOff x="542865" y="1736761"/>
            <a:chExt cx="8058358"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5" y="183627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key factor for people escaping poverty is a connection to a somewhat consistent, wage-paying job.</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Policy makers in high-income economies appear to have learned some lessons about fighting inflation.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8859"/>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262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Whatever happens with AS and AD in the short run, countries can use monetary policy to prevent inflation from becoming entrenched in the medium and long term.</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6609"/>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326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Allowing inflation to become lasting and persistent poses undesirable risks and tradeoffs.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4770"/>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many middle- and low-income economies around the world, inflation is far from a solved problem.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5416"/>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33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 levels of inflation are generally a result of huge budget deficits, which the government finances by printing large amounts of its own domestic currency.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819723"/>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86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of these countries have maintained solid levels of economic growth even with inflation levels of 10% to 30% per year.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3" y="4927202"/>
            <a:ext cx="8058357" cy="996697"/>
            <a:chOff x="542866" y="1736761"/>
            <a:chExt cx="8058357" cy="767989"/>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70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possible for a converging economy to live with a degree of uncertainty regarding inflation.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Real Life Example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477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By late 2008, Zimbabwe’s currency was nearly worthless, which led the country to adopt the U.S. dollar, immediately halting hyperinflation.</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Zimbabwe one hundred trillion dollar bill">
            <a:extLst>
              <a:ext uri="{FF2B5EF4-FFF2-40B4-BE49-F238E27FC236}">
                <a16:creationId xmlns:a16="http://schemas.microsoft.com/office/drawing/2014/main" id="{02B3A6FF-767F-407C-A8EC-506B18454B50}"/>
              </a:ext>
            </a:extLst>
          </p:cNvPr>
          <p:cNvPicPr>
            <a:picLocks noChangeAspect="1"/>
          </p:cNvPicPr>
          <p:nvPr/>
        </p:nvPicPr>
        <p:blipFill>
          <a:blip r:embed="rId3"/>
          <a:stretch>
            <a:fillRect/>
          </a:stretch>
        </p:blipFill>
        <p:spPr>
          <a:xfrm>
            <a:off x="2670663" y="2887424"/>
            <a:ext cx="6599701" cy="3672979"/>
          </a:xfrm>
          <a:prstGeom prst="rect">
            <a:avLst/>
          </a:prstGeom>
        </p:spPr>
      </p:pic>
    </p:spTree>
    <p:extLst>
      <p:ext uri="{BB962C8B-B14F-4D97-AF65-F5344CB8AC3E}">
        <p14:creationId xmlns:p14="http://schemas.microsoft.com/office/powerpoint/2010/main" val="10964367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1460</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116</cp:revision>
  <dcterms:modified xsi:type="dcterms:W3CDTF">2023-08-09T20:21:33Z</dcterms:modified>
</cp:coreProperties>
</file>