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5"/>
  </p:notesMasterIdLst>
  <p:sldIdLst>
    <p:sldId id="256" r:id="rId2"/>
    <p:sldId id="391" r:id="rId3"/>
    <p:sldId id="404" r:id="rId4"/>
    <p:sldId id="400" r:id="rId5"/>
    <p:sldId id="405" r:id="rId6"/>
    <p:sldId id="401" r:id="rId7"/>
    <p:sldId id="402" r:id="rId8"/>
    <p:sldId id="406" r:id="rId9"/>
    <p:sldId id="407" r:id="rId10"/>
    <p:sldId id="408" r:id="rId11"/>
    <p:sldId id="409" r:id="rId12"/>
    <p:sldId id="364" r:id="rId13"/>
    <p:sldId id="275" r:id="rId14"/>
  </p:sldIdLst>
  <p:sldSz cx="12192000" cy="6858000"/>
  <p:notesSz cx="6858000" cy="9144000"/>
  <p:embeddedFontLst>
    <p:embeddedFont>
      <p:font typeface="Calibri" panose="020F0502020204030204" pitchFamily="34" charset="0"/>
      <p:regular r:id="rId16"/>
      <p:bold r:id="rId17"/>
      <p:italic r:id="rId18"/>
      <p:boldItalic r:id="rId19"/>
    </p:embeddedFont>
    <p:embeddedFont>
      <p:font typeface="Century Gothic" panose="020B0502020202020204" pitchFamily="3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1" roundtripDataSignature="AMtx7mgpqKudZmLSWKrr7AFFTErfzhMQc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Edahl" initials="CE" lastIdx="15" clrIdx="0">
    <p:extLst>
      <p:ext uri="{19B8F6BF-5375-455C-9EA6-DF929625EA0E}">
        <p15:presenceInfo xmlns:p15="http://schemas.microsoft.com/office/powerpoint/2012/main" userId="S::cedahl@hawkeslearning.com::f9c8dab7-bc9e-4aed-a3a5-891b49192fba" providerId="AD"/>
      </p:ext>
    </p:extLst>
  </p:cmAuthor>
  <p:cmAuthor id="2" name="Nathan Mirmow" initials="NM" lastIdx="7" clrIdx="1">
    <p:extLst>
      <p:ext uri="{19B8F6BF-5375-455C-9EA6-DF929625EA0E}">
        <p15:presenceInfo xmlns:p15="http://schemas.microsoft.com/office/powerpoint/2012/main" userId="Nathan Mirmow" providerId="None"/>
      </p:ext>
    </p:extLst>
  </p:cmAuthor>
  <p:cmAuthor id="3" name="Caitlin Coleman" initials="CC" lastIdx="2" clrIdx="2">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787" autoAdjust="0"/>
  </p:normalViewPr>
  <p:slideViewPr>
    <p:cSldViewPr snapToGrid="0">
      <p:cViewPr varScale="1">
        <p:scale>
          <a:sx n="94" d="100"/>
          <a:sy n="94" d="100"/>
        </p:scale>
        <p:origin x="119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font" Target="fonts/font6.fntdata"/><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4.fntdata"/><Relationship Id="rId31"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7" name="Google Shape;4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If you were an economic advisor to the president of a low- or middle-income country, would you encourage inflows of foreign financial capital? Why or why not?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938843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If you were an economic advisor to the president of a low- or middle-income country, would you encourage inflows of foreign financial capital? Why or why not? Small low- and middle-income economies do not usually have enough domestic saving for meaningful investment in the human and physical capital needed for economic growth. However, foreign financial capital can be abruptly withdrawn, so the country should consider holding reserves of foreign currency and regulating domestic banks to prevent them from making high-risk loans.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79911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20: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6" name="Google Shape;346;p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In the mid- to late twentieth century, low- and middle-income countries often had a negative view of trade. They feared that foreign trade would lead to economic losses if   high-income trading partners exploited their economies. They also feared losing domestic political control to powerful multinational corporations. Small economies have now learned that if they do not actively participate in world trade, they are unlikely to join the success stories of converging economies. </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28752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Although most countries now claim that their goal is to participate in global trade, there are still potential negative consequences. These potential consequences can be divided into issues involving trade of goods and services and issues involving international capital flows. An economy could have a high level of trade relative to GDP, but if exports and imports are balanced, the net flow of foreign investment will be zero. An economy could have a moderate level of trade relative to GDP but a significant current account trade imbalance.</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5829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There is a long list of worries about foreign trade in goods and services. The most controversial is the infant industry argument: subsidizing or protecting new industries for a time until they become established. In the world as a whole, support is often directed at long-established industries with substantial political power that are suffering losses and laying off workers. If a government intends to favor certain industries, it must do so in a way that is temporary and effective, not unending.</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6623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Trade deficits occur when a country's imports are greater than its exports. In the case of a deficit, foreign countries supply capital as loans and investments, which will be repaid when the deficit turns into a surplus. To change a deficit to a surplus, the country's exports must increase, and imports must decrease. Imports decrease and exports increase when the country's currency depreciates.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031442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High-income economies will run trade surpluses, which means they will experience a net outflow of capital to foreign countries. Low- and middle-income economies will run trade deficits, which means they will experience a net inflow of foreign capital. Investors in high-income countries can receive high returns on their investments and can diversify their funds. Low-income economies that receive inflows have the potential for rapid catch-up economic growth.</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25643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Due to its large trade deficits, the U.S. economy is soaking up savings from all over the world. While trade deficits are not immediately a bad thing, the question is whether they will be reduced gradually or hastily. In a gradual reduction scenario, U.S. exports could grow more rapidly than imports aided by dollar depreciation. If foreign investors became less willing to hold dollar assets, the dollar exchange rate could weaken, causing speculators to rush to unload their dollar assets, which would rapidly reduce the trade deficit.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529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Countries like Ireland, Iceland, and Greece have all experienced severe shocks when foreign leaders decided to stop extending funds. Many nations take steps to reduce the risk that their economies will be injured when losing foreign financial capital. These can include holding large amounts of reserves of foreign exchange, increasing regulations on domestic banks to avoid imprudent lending, and discouraging speculative short-term inflow.</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473715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In the last half century, the standard of living has increased dramatically for billions of people around the world. The challenge for most countries is to maintain these growth rates. The economically challenged regions of the world have stagnated and become stuck in poverty traps. Modern technology allows investment in education and human capital development in ways that would not have been possible just a few decades ago.</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63892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1524000" y="1122362"/>
            <a:ext cx="9144000" cy="2387601"/>
          </a:xfrm>
          <a:prstGeom prst="rect">
            <a:avLst/>
          </a:prstGeom>
          <a:noFill/>
          <a:ln>
            <a:noFill/>
          </a:ln>
        </p:spPr>
        <p:txBody>
          <a:bodyPr spcFirstLastPara="1" wrap="square" lIns="45700" tIns="45700" rIns="45700" bIns="45700" anchor="b" anchorCtr="0">
            <a:normAutofit/>
          </a:bodyPr>
          <a:lstStyle>
            <a:lvl1pPr lvl="0" algn="ctr">
              <a:lnSpc>
                <a:spcPct val="90000"/>
              </a:lnSpc>
              <a:spcBef>
                <a:spcPts val="0"/>
              </a:spcBef>
              <a:spcAft>
                <a:spcPts val="0"/>
              </a:spcAft>
              <a:buClr>
                <a:srgbClr val="000000"/>
              </a:buClr>
              <a:buSzPts val="6000"/>
              <a:buFont typeface="Calibri"/>
              <a:buNone/>
              <a:defRPr sz="60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1" name="Google Shape;11;p22"/>
          <p:cNvSpPr txBox="1">
            <a:spLocks noGrp="1"/>
          </p:cNvSpPr>
          <p:nvPr>
            <p:ph type="body" idx="1"/>
          </p:nvPr>
        </p:nvSpPr>
        <p:spPr>
          <a:xfrm>
            <a:off x="1524000" y="3602037"/>
            <a:ext cx="9144000" cy="1655763"/>
          </a:xfrm>
          <a:prstGeom prst="rect">
            <a:avLst/>
          </a:prstGeom>
          <a:noFill/>
          <a:ln>
            <a:noFill/>
          </a:ln>
        </p:spPr>
        <p:txBody>
          <a:bodyPr spcFirstLastPara="1" wrap="square" lIns="45700" tIns="45700" rIns="45700" bIns="45700" anchor="t" anchorCtr="0">
            <a:normAutofit/>
          </a:bodyPr>
          <a:lstStyle>
            <a:lvl1pPr marL="457200" lvl="0" indent="-228600" algn="ctr">
              <a:lnSpc>
                <a:spcPct val="90000"/>
              </a:lnSpc>
              <a:spcBef>
                <a:spcPts val="1000"/>
              </a:spcBef>
              <a:spcAft>
                <a:spcPts val="0"/>
              </a:spcAft>
              <a:buClr>
                <a:srgbClr val="000000"/>
              </a:buClr>
              <a:buSzPts val="2400"/>
              <a:buFont typeface="Calibri"/>
              <a:buNone/>
              <a:defRPr sz="2400"/>
            </a:lvl1pPr>
            <a:lvl2pPr marL="914400" lvl="1" indent="-228600" algn="ctr">
              <a:lnSpc>
                <a:spcPct val="90000"/>
              </a:lnSpc>
              <a:spcBef>
                <a:spcPts val="1000"/>
              </a:spcBef>
              <a:spcAft>
                <a:spcPts val="0"/>
              </a:spcAft>
              <a:buClr>
                <a:srgbClr val="000000"/>
              </a:buClr>
              <a:buSzPts val="2400"/>
              <a:buFont typeface="Calibri"/>
              <a:buNone/>
              <a:defRPr sz="2400"/>
            </a:lvl2pPr>
            <a:lvl3pPr marL="1371600" lvl="2" indent="-228600" algn="ctr">
              <a:lnSpc>
                <a:spcPct val="90000"/>
              </a:lnSpc>
              <a:spcBef>
                <a:spcPts val="1000"/>
              </a:spcBef>
              <a:spcAft>
                <a:spcPts val="0"/>
              </a:spcAft>
              <a:buClr>
                <a:srgbClr val="000000"/>
              </a:buClr>
              <a:buSzPts val="2400"/>
              <a:buFont typeface="Calibri"/>
              <a:buNone/>
              <a:defRPr sz="2400"/>
            </a:lvl3pPr>
            <a:lvl4pPr marL="1828800" lvl="3" indent="-228600" algn="ctr">
              <a:lnSpc>
                <a:spcPct val="90000"/>
              </a:lnSpc>
              <a:spcBef>
                <a:spcPts val="1000"/>
              </a:spcBef>
              <a:spcAft>
                <a:spcPts val="0"/>
              </a:spcAft>
              <a:buClr>
                <a:srgbClr val="000000"/>
              </a:buClr>
              <a:buSzPts val="2400"/>
              <a:buFont typeface="Calibri"/>
              <a:buNone/>
              <a:defRPr sz="2400"/>
            </a:lvl4pPr>
            <a:lvl5pPr marL="2286000" lvl="4" indent="-228600" algn="ctr">
              <a:lnSpc>
                <a:spcPct val="90000"/>
              </a:lnSpc>
              <a:spcBef>
                <a:spcPts val="1000"/>
              </a:spcBef>
              <a:spcAft>
                <a:spcPts val="0"/>
              </a:spcAft>
              <a:buClr>
                <a:srgbClr val="000000"/>
              </a:buClr>
              <a:buSzPts val="2400"/>
              <a:buFont typeface="Calibri"/>
              <a:buNone/>
              <a:defRPr sz="24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12" name="Google Shape;12;p22"/>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tx">
  <p:cSld name="TITLE_AND_BODY">
    <p:spTree>
      <p:nvGrpSpPr>
        <p:cNvPr id="1" name="Shape 13"/>
        <p:cNvGrpSpPr/>
        <p:nvPr/>
      </p:nvGrpSpPr>
      <p:grpSpPr>
        <a:xfrm>
          <a:off x="0" y="0"/>
          <a:ext cx="0" cy="0"/>
          <a:chOff x="0" y="0"/>
          <a:chExt cx="0" cy="0"/>
        </a:xfrm>
      </p:grpSpPr>
      <p:sp>
        <p:nvSpPr>
          <p:cNvPr id="14" name="Google Shape;14;p23"/>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5" name="Google Shape;15;p23"/>
          <p:cNvSpPr txBox="1">
            <a:spLocks noGrp="1"/>
          </p:cNvSpPr>
          <p:nvPr>
            <p:ph type="body" idx="1"/>
          </p:nvPr>
        </p:nvSpPr>
        <p:spPr>
          <a:xfrm>
            <a:off x="838200" y="1825625"/>
            <a:ext cx="10515600" cy="435133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16" name="Google Shape;16;p23"/>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17"/>
        <p:cNvGrpSpPr/>
        <p:nvPr/>
      </p:nvGrpSpPr>
      <p:grpSpPr>
        <a:xfrm>
          <a:off x="0" y="0"/>
          <a:ext cx="0" cy="0"/>
          <a:chOff x="0" y="0"/>
          <a:chExt cx="0" cy="0"/>
        </a:xfrm>
      </p:grpSpPr>
      <p:sp>
        <p:nvSpPr>
          <p:cNvPr id="18" name="Google Shape;18;p24"/>
          <p:cNvSpPr txBox="1">
            <a:spLocks noGrp="1"/>
          </p:cNvSpPr>
          <p:nvPr>
            <p:ph type="title"/>
          </p:nvPr>
        </p:nvSpPr>
        <p:spPr>
          <a:xfrm>
            <a:off x="831850" y="1709738"/>
            <a:ext cx="10515600" cy="2852737"/>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6000"/>
              <a:buFont typeface="Calibri"/>
              <a:buNone/>
              <a:defRPr sz="60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9" name="Google Shape;19;p24"/>
          <p:cNvSpPr txBox="1">
            <a:spLocks noGrp="1"/>
          </p:cNvSpPr>
          <p:nvPr>
            <p:ph type="body" idx="1"/>
          </p:nvPr>
        </p:nvSpPr>
        <p:spPr>
          <a:xfrm>
            <a:off x="831850" y="4589462"/>
            <a:ext cx="10515600" cy="1500188"/>
          </a:xfrm>
          <a:prstGeom prst="rect">
            <a:avLst/>
          </a:prstGeom>
          <a:noFill/>
          <a:ln>
            <a:noFill/>
          </a:ln>
        </p:spPr>
        <p:txBody>
          <a:bodyPr spcFirstLastPara="1" wrap="square" lIns="45700" tIns="45700" rIns="45700" bIns="45700" anchor="t" anchorCtr="0">
            <a:normAutofit/>
          </a:bodyPr>
          <a:lstStyle>
            <a:lvl1pPr marL="457200" lvl="0" indent="-228600" algn="l">
              <a:lnSpc>
                <a:spcPct val="90000"/>
              </a:lnSpc>
              <a:spcBef>
                <a:spcPts val="1000"/>
              </a:spcBef>
              <a:spcAft>
                <a:spcPts val="0"/>
              </a:spcAft>
              <a:buClr>
                <a:srgbClr val="888888"/>
              </a:buClr>
              <a:buSzPts val="2400"/>
              <a:buFont typeface="Calibri"/>
              <a:buNone/>
              <a:defRPr sz="2400">
                <a:solidFill>
                  <a:srgbClr val="888888"/>
                </a:solidFill>
              </a:defRPr>
            </a:lvl1pPr>
            <a:lvl2pPr marL="914400" lvl="1" indent="-228600" algn="l">
              <a:lnSpc>
                <a:spcPct val="90000"/>
              </a:lnSpc>
              <a:spcBef>
                <a:spcPts val="1000"/>
              </a:spcBef>
              <a:spcAft>
                <a:spcPts val="0"/>
              </a:spcAft>
              <a:buClr>
                <a:srgbClr val="888888"/>
              </a:buClr>
              <a:buSzPts val="2400"/>
              <a:buFont typeface="Calibri"/>
              <a:buNone/>
              <a:defRPr sz="2400">
                <a:solidFill>
                  <a:srgbClr val="888888"/>
                </a:solidFill>
              </a:defRPr>
            </a:lvl2pPr>
            <a:lvl3pPr marL="1371600" lvl="2" indent="-228600" algn="l">
              <a:lnSpc>
                <a:spcPct val="90000"/>
              </a:lnSpc>
              <a:spcBef>
                <a:spcPts val="1000"/>
              </a:spcBef>
              <a:spcAft>
                <a:spcPts val="0"/>
              </a:spcAft>
              <a:buClr>
                <a:srgbClr val="888888"/>
              </a:buClr>
              <a:buSzPts val="2400"/>
              <a:buFont typeface="Calibri"/>
              <a:buNone/>
              <a:defRPr sz="2400">
                <a:solidFill>
                  <a:srgbClr val="888888"/>
                </a:solidFill>
              </a:defRPr>
            </a:lvl3pPr>
            <a:lvl4pPr marL="1828800" lvl="3" indent="-228600" algn="l">
              <a:lnSpc>
                <a:spcPct val="90000"/>
              </a:lnSpc>
              <a:spcBef>
                <a:spcPts val="1000"/>
              </a:spcBef>
              <a:spcAft>
                <a:spcPts val="0"/>
              </a:spcAft>
              <a:buClr>
                <a:srgbClr val="888888"/>
              </a:buClr>
              <a:buSzPts val="2400"/>
              <a:buFont typeface="Calibri"/>
              <a:buNone/>
              <a:defRPr sz="2400">
                <a:solidFill>
                  <a:srgbClr val="888888"/>
                </a:solidFill>
              </a:defRPr>
            </a:lvl4pPr>
            <a:lvl5pPr marL="2286000" lvl="4" indent="-228600" algn="l">
              <a:lnSpc>
                <a:spcPct val="90000"/>
              </a:lnSpc>
              <a:spcBef>
                <a:spcPts val="1000"/>
              </a:spcBef>
              <a:spcAft>
                <a:spcPts val="0"/>
              </a:spcAft>
              <a:buClr>
                <a:srgbClr val="888888"/>
              </a:buClr>
              <a:buSzPts val="2400"/>
              <a:buFont typeface="Calibri"/>
              <a:buNone/>
              <a:defRPr sz="2400">
                <a:solidFill>
                  <a:srgbClr val="888888"/>
                </a:solidFill>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0" name="Google Shape;20;p24"/>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1"/>
        <p:cNvGrpSpPr/>
        <p:nvPr/>
      </p:nvGrpSpPr>
      <p:grpSpPr>
        <a:xfrm>
          <a:off x="0" y="0"/>
          <a:ext cx="0" cy="0"/>
          <a:chOff x="0" y="0"/>
          <a:chExt cx="0" cy="0"/>
        </a:xfrm>
      </p:grpSpPr>
      <p:sp>
        <p:nvSpPr>
          <p:cNvPr id="22" name="Google Shape;22;p25"/>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23" name="Google Shape;23;p25"/>
          <p:cNvSpPr txBox="1">
            <a:spLocks noGrp="1"/>
          </p:cNvSpPr>
          <p:nvPr>
            <p:ph type="body" idx="1"/>
          </p:nvPr>
        </p:nvSpPr>
        <p:spPr>
          <a:xfrm>
            <a:off x="838200" y="1825625"/>
            <a:ext cx="5181600" cy="435133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4" name="Google Shape;24;p25"/>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25"/>
        <p:cNvGrpSpPr/>
        <p:nvPr/>
      </p:nvGrpSpPr>
      <p:grpSpPr>
        <a:xfrm>
          <a:off x="0" y="0"/>
          <a:ext cx="0" cy="0"/>
          <a:chOff x="0" y="0"/>
          <a:chExt cx="0" cy="0"/>
        </a:xfrm>
      </p:grpSpPr>
      <p:sp>
        <p:nvSpPr>
          <p:cNvPr id="26" name="Google Shape;26;p26"/>
          <p:cNvSpPr txBox="1">
            <a:spLocks noGrp="1"/>
          </p:cNvSpPr>
          <p:nvPr>
            <p:ph type="title"/>
          </p:nvPr>
        </p:nvSpPr>
        <p:spPr>
          <a:xfrm>
            <a:off x="839787" y="365125"/>
            <a:ext cx="10515601"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27" name="Google Shape;27;p26"/>
          <p:cNvSpPr txBox="1">
            <a:spLocks noGrp="1"/>
          </p:cNvSpPr>
          <p:nvPr>
            <p:ph type="body" idx="1"/>
          </p:nvPr>
        </p:nvSpPr>
        <p:spPr>
          <a:xfrm>
            <a:off x="839787" y="1681163"/>
            <a:ext cx="5157789" cy="823913"/>
          </a:xfrm>
          <a:prstGeom prst="rect">
            <a:avLst/>
          </a:prstGeom>
          <a:noFill/>
          <a:ln>
            <a:noFill/>
          </a:ln>
        </p:spPr>
        <p:txBody>
          <a:bodyPr spcFirstLastPara="1" wrap="square" lIns="45700" tIns="45700" rIns="45700" bIns="45700" anchor="b" anchorCtr="0">
            <a:normAutofit/>
          </a:bodyPr>
          <a:lstStyle>
            <a:lvl1pPr marL="457200" lvl="0" indent="-228600" algn="l">
              <a:lnSpc>
                <a:spcPct val="90000"/>
              </a:lnSpc>
              <a:spcBef>
                <a:spcPts val="1000"/>
              </a:spcBef>
              <a:spcAft>
                <a:spcPts val="0"/>
              </a:spcAft>
              <a:buClr>
                <a:srgbClr val="000000"/>
              </a:buClr>
              <a:buSzPts val="2400"/>
              <a:buFont typeface="Calibri"/>
              <a:buNone/>
              <a:defRPr sz="2400" b="1"/>
            </a:lvl1pPr>
            <a:lvl2pPr marL="914400" lvl="1" indent="-228600" algn="l">
              <a:lnSpc>
                <a:spcPct val="90000"/>
              </a:lnSpc>
              <a:spcBef>
                <a:spcPts val="1000"/>
              </a:spcBef>
              <a:spcAft>
                <a:spcPts val="0"/>
              </a:spcAft>
              <a:buClr>
                <a:srgbClr val="000000"/>
              </a:buClr>
              <a:buSzPts val="2400"/>
              <a:buFont typeface="Calibri"/>
              <a:buNone/>
              <a:defRPr sz="2400" b="1"/>
            </a:lvl2pPr>
            <a:lvl3pPr marL="1371600" lvl="2" indent="-228600" algn="l">
              <a:lnSpc>
                <a:spcPct val="90000"/>
              </a:lnSpc>
              <a:spcBef>
                <a:spcPts val="1000"/>
              </a:spcBef>
              <a:spcAft>
                <a:spcPts val="0"/>
              </a:spcAft>
              <a:buClr>
                <a:srgbClr val="000000"/>
              </a:buClr>
              <a:buSzPts val="2400"/>
              <a:buFont typeface="Calibri"/>
              <a:buNone/>
              <a:defRPr sz="2400" b="1"/>
            </a:lvl3pPr>
            <a:lvl4pPr marL="1828800" lvl="3" indent="-228600" algn="l">
              <a:lnSpc>
                <a:spcPct val="90000"/>
              </a:lnSpc>
              <a:spcBef>
                <a:spcPts val="1000"/>
              </a:spcBef>
              <a:spcAft>
                <a:spcPts val="0"/>
              </a:spcAft>
              <a:buClr>
                <a:srgbClr val="000000"/>
              </a:buClr>
              <a:buSzPts val="2400"/>
              <a:buFont typeface="Calibri"/>
              <a:buNone/>
              <a:defRPr sz="2400" b="1"/>
            </a:lvl4pPr>
            <a:lvl5pPr marL="2286000" lvl="4" indent="-228600" algn="l">
              <a:lnSpc>
                <a:spcPct val="90000"/>
              </a:lnSpc>
              <a:spcBef>
                <a:spcPts val="1000"/>
              </a:spcBef>
              <a:spcAft>
                <a:spcPts val="0"/>
              </a:spcAft>
              <a:buClr>
                <a:srgbClr val="000000"/>
              </a:buClr>
              <a:buSzPts val="2400"/>
              <a:buFont typeface="Calibri"/>
              <a:buNone/>
              <a:defRPr sz="2400" b="1"/>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8" name="Google Shape;28;p26"/>
          <p:cNvSpPr txBox="1">
            <a:spLocks noGrp="1"/>
          </p:cNvSpPr>
          <p:nvPr>
            <p:ph type="body" idx="2"/>
          </p:nvPr>
        </p:nvSpPr>
        <p:spPr>
          <a:xfrm>
            <a:off x="6172200" y="1681163"/>
            <a:ext cx="5183188" cy="823913"/>
          </a:xfrm>
          <a:prstGeom prst="rect">
            <a:avLst/>
          </a:prstGeom>
          <a:noFill/>
          <a:ln>
            <a:noFill/>
          </a:ln>
        </p:spPr>
        <p:txBody>
          <a:bodyPr spcFirstLastPara="1" wrap="square" lIns="45700" tIns="45700" rIns="45700" bIns="45700" anchor="b"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9" name="Google Shape;29;p26"/>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0"/>
        <p:cNvGrpSpPr/>
        <p:nvPr/>
      </p:nvGrpSpPr>
      <p:grpSpPr>
        <a:xfrm>
          <a:off x="0" y="0"/>
          <a:ext cx="0" cy="0"/>
          <a:chOff x="0" y="0"/>
          <a:chExt cx="0" cy="0"/>
        </a:xfrm>
      </p:grpSpPr>
      <p:sp>
        <p:nvSpPr>
          <p:cNvPr id="31" name="Google Shape;31;p27"/>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32" name="Google Shape;32;p27"/>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3"/>
        <p:cNvGrpSpPr/>
        <p:nvPr/>
      </p:nvGrpSpPr>
      <p:grpSpPr>
        <a:xfrm>
          <a:off x="0" y="0"/>
          <a:ext cx="0" cy="0"/>
          <a:chOff x="0" y="0"/>
          <a:chExt cx="0" cy="0"/>
        </a:xfrm>
      </p:grpSpPr>
      <p:sp>
        <p:nvSpPr>
          <p:cNvPr id="34" name="Google Shape;34;p28"/>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35"/>
        <p:cNvGrpSpPr/>
        <p:nvPr/>
      </p:nvGrpSpPr>
      <p:grpSpPr>
        <a:xfrm>
          <a:off x="0" y="0"/>
          <a:ext cx="0" cy="0"/>
          <a:chOff x="0" y="0"/>
          <a:chExt cx="0" cy="0"/>
        </a:xfrm>
      </p:grpSpPr>
      <p:sp>
        <p:nvSpPr>
          <p:cNvPr id="36" name="Google Shape;36;p29"/>
          <p:cNvSpPr txBox="1">
            <a:spLocks noGrp="1"/>
          </p:cNvSpPr>
          <p:nvPr>
            <p:ph type="title"/>
          </p:nvPr>
        </p:nvSpPr>
        <p:spPr>
          <a:xfrm>
            <a:off x="839787" y="457200"/>
            <a:ext cx="3932239" cy="1600200"/>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3200"/>
              <a:buFont typeface="Calibri"/>
              <a:buNone/>
              <a:defRPr sz="32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37" name="Google Shape;37;p29"/>
          <p:cNvSpPr txBox="1">
            <a:spLocks noGrp="1"/>
          </p:cNvSpPr>
          <p:nvPr>
            <p:ph type="body" idx="1"/>
          </p:nvPr>
        </p:nvSpPr>
        <p:spPr>
          <a:xfrm>
            <a:off x="5183187" y="987425"/>
            <a:ext cx="6172201" cy="4873625"/>
          </a:xfrm>
          <a:prstGeom prst="rect">
            <a:avLst/>
          </a:prstGeom>
          <a:noFill/>
          <a:ln>
            <a:noFill/>
          </a:ln>
        </p:spPr>
        <p:txBody>
          <a:bodyPr spcFirstLastPara="1" wrap="square" lIns="45700" tIns="45700" rIns="45700" bIns="45700" anchor="t" anchorCtr="0">
            <a:normAutofit/>
          </a:bodyPr>
          <a:lstStyle>
            <a:lvl1pPr marL="457200" lvl="0" indent="-431800" algn="l">
              <a:lnSpc>
                <a:spcPct val="90000"/>
              </a:lnSpc>
              <a:spcBef>
                <a:spcPts val="1000"/>
              </a:spcBef>
              <a:spcAft>
                <a:spcPts val="0"/>
              </a:spcAft>
              <a:buClr>
                <a:srgbClr val="000000"/>
              </a:buClr>
              <a:buSzPts val="3200"/>
              <a:buChar char="•"/>
              <a:defRPr sz="3200"/>
            </a:lvl1pPr>
            <a:lvl2pPr marL="914400" lvl="1" indent="-431800" algn="l">
              <a:lnSpc>
                <a:spcPct val="90000"/>
              </a:lnSpc>
              <a:spcBef>
                <a:spcPts val="1000"/>
              </a:spcBef>
              <a:spcAft>
                <a:spcPts val="0"/>
              </a:spcAft>
              <a:buClr>
                <a:srgbClr val="000000"/>
              </a:buClr>
              <a:buSzPts val="3200"/>
              <a:buChar char="•"/>
              <a:defRPr sz="3200"/>
            </a:lvl2pPr>
            <a:lvl3pPr marL="1371600" lvl="2" indent="-431800" algn="l">
              <a:lnSpc>
                <a:spcPct val="90000"/>
              </a:lnSpc>
              <a:spcBef>
                <a:spcPts val="1000"/>
              </a:spcBef>
              <a:spcAft>
                <a:spcPts val="0"/>
              </a:spcAft>
              <a:buClr>
                <a:srgbClr val="000000"/>
              </a:buClr>
              <a:buSzPts val="3200"/>
              <a:buChar char="•"/>
              <a:defRPr sz="3200"/>
            </a:lvl3pPr>
            <a:lvl4pPr marL="1828800" lvl="3" indent="-431800" algn="l">
              <a:lnSpc>
                <a:spcPct val="90000"/>
              </a:lnSpc>
              <a:spcBef>
                <a:spcPts val="1000"/>
              </a:spcBef>
              <a:spcAft>
                <a:spcPts val="0"/>
              </a:spcAft>
              <a:buClr>
                <a:srgbClr val="000000"/>
              </a:buClr>
              <a:buSzPts val="3200"/>
              <a:buChar char="•"/>
              <a:defRPr sz="3200"/>
            </a:lvl4pPr>
            <a:lvl5pPr marL="2286000" lvl="4" indent="-431800" algn="l">
              <a:lnSpc>
                <a:spcPct val="90000"/>
              </a:lnSpc>
              <a:spcBef>
                <a:spcPts val="1000"/>
              </a:spcBef>
              <a:spcAft>
                <a:spcPts val="0"/>
              </a:spcAft>
              <a:buClr>
                <a:srgbClr val="000000"/>
              </a:buClr>
              <a:buSzPts val="3200"/>
              <a:buChar char="•"/>
              <a:defRPr sz="32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38" name="Google Shape;38;p29"/>
          <p:cNvSpPr txBox="1">
            <a:spLocks noGrp="1"/>
          </p:cNvSpPr>
          <p:nvPr>
            <p:ph type="body" idx="2"/>
          </p:nvPr>
        </p:nvSpPr>
        <p:spPr>
          <a:xfrm>
            <a:off x="839787" y="2057400"/>
            <a:ext cx="3932239" cy="381158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39" name="Google Shape;39;p29"/>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40"/>
        <p:cNvGrpSpPr/>
        <p:nvPr/>
      </p:nvGrpSpPr>
      <p:grpSpPr>
        <a:xfrm>
          <a:off x="0" y="0"/>
          <a:ext cx="0" cy="0"/>
          <a:chOff x="0" y="0"/>
          <a:chExt cx="0" cy="0"/>
        </a:xfrm>
      </p:grpSpPr>
      <p:sp>
        <p:nvSpPr>
          <p:cNvPr id="41" name="Google Shape;41;p30"/>
          <p:cNvSpPr txBox="1">
            <a:spLocks noGrp="1"/>
          </p:cNvSpPr>
          <p:nvPr>
            <p:ph type="title"/>
          </p:nvPr>
        </p:nvSpPr>
        <p:spPr>
          <a:xfrm>
            <a:off x="839787" y="457200"/>
            <a:ext cx="3932239" cy="1600200"/>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3200"/>
              <a:buFont typeface="Calibri"/>
              <a:buNone/>
              <a:defRPr sz="32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42" name="Google Shape;42;p30"/>
          <p:cNvSpPr>
            <a:spLocks noGrp="1"/>
          </p:cNvSpPr>
          <p:nvPr>
            <p:ph type="pic" idx="2"/>
          </p:nvPr>
        </p:nvSpPr>
        <p:spPr>
          <a:xfrm>
            <a:off x="5183187" y="987425"/>
            <a:ext cx="6172201"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1pPr>
            <a:lvl2pPr marR="0" lvl="1"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2pPr>
            <a:lvl3pPr marR="0" lvl="2"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3pPr>
            <a:lvl4pPr marR="0" lvl="3"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4pPr>
            <a:lvl5pPr marR="0" lvl="4"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5pPr>
            <a:lvl6pPr marR="0" lvl="5"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6pPr>
            <a:lvl7pPr marR="0" lvl="6"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7pPr>
            <a:lvl8pPr marR="0" lvl="7"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8pPr>
            <a:lvl9pPr marR="0" lvl="8"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9pPr>
          </a:lstStyle>
          <a:p>
            <a:endParaRPr/>
          </a:p>
        </p:txBody>
      </p:sp>
      <p:sp>
        <p:nvSpPr>
          <p:cNvPr id="43" name="Google Shape;43;p30"/>
          <p:cNvSpPr txBox="1">
            <a:spLocks noGrp="1"/>
          </p:cNvSpPr>
          <p:nvPr>
            <p:ph type="body" idx="1"/>
          </p:nvPr>
        </p:nvSpPr>
        <p:spPr>
          <a:xfrm>
            <a:off x="839787" y="2057400"/>
            <a:ext cx="3932239" cy="3811588"/>
          </a:xfrm>
          <a:prstGeom prst="rect">
            <a:avLst/>
          </a:prstGeom>
          <a:noFill/>
          <a:ln>
            <a:noFill/>
          </a:ln>
        </p:spPr>
        <p:txBody>
          <a:bodyPr spcFirstLastPara="1" wrap="square" lIns="45700" tIns="45700" rIns="45700" bIns="45700" anchor="t" anchorCtr="0">
            <a:normAutofit/>
          </a:bodyPr>
          <a:lstStyle>
            <a:lvl1pPr marL="457200" lvl="0" indent="-228600" algn="l">
              <a:lnSpc>
                <a:spcPct val="90000"/>
              </a:lnSpc>
              <a:spcBef>
                <a:spcPts val="1000"/>
              </a:spcBef>
              <a:spcAft>
                <a:spcPts val="0"/>
              </a:spcAft>
              <a:buClr>
                <a:srgbClr val="000000"/>
              </a:buClr>
              <a:buSzPts val="1600"/>
              <a:buFont typeface="Calibri"/>
              <a:buNone/>
              <a:defRPr sz="1600"/>
            </a:lvl1pPr>
            <a:lvl2pPr marL="914400" lvl="1" indent="-228600" algn="l">
              <a:lnSpc>
                <a:spcPct val="90000"/>
              </a:lnSpc>
              <a:spcBef>
                <a:spcPts val="1000"/>
              </a:spcBef>
              <a:spcAft>
                <a:spcPts val="0"/>
              </a:spcAft>
              <a:buClr>
                <a:srgbClr val="000000"/>
              </a:buClr>
              <a:buSzPts val="1600"/>
              <a:buFont typeface="Calibri"/>
              <a:buNone/>
              <a:defRPr sz="1600"/>
            </a:lvl2pPr>
            <a:lvl3pPr marL="1371600" lvl="2" indent="-228600" algn="l">
              <a:lnSpc>
                <a:spcPct val="90000"/>
              </a:lnSpc>
              <a:spcBef>
                <a:spcPts val="1000"/>
              </a:spcBef>
              <a:spcAft>
                <a:spcPts val="0"/>
              </a:spcAft>
              <a:buClr>
                <a:srgbClr val="000000"/>
              </a:buClr>
              <a:buSzPts val="1600"/>
              <a:buFont typeface="Calibri"/>
              <a:buNone/>
              <a:defRPr sz="1600"/>
            </a:lvl3pPr>
            <a:lvl4pPr marL="1828800" lvl="3" indent="-228600" algn="l">
              <a:lnSpc>
                <a:spcPct val="90000"/>
              </a:lnSpc>
              <a:spcBef>
                <a:spcPts val="1000"/>
              </a:spcBef>
              <a:spcAft>
                <a:spcPts val="0"/>
              </a:spcAft>
              <a:buClr>
                <a:srgbClr val="000000"/>
              </a:buClr>
              <a:buSzPts val="1600"/>
              <a:buFont typeface="Calibri"/>
              <a:buNone/>
              <a:defRPr sz="1600"/>
            </a:lvl4pPr>
            <a:lvl5pPr marL="2286000" lvl="4" indent="-228600" algn="l">
              <a:lnSpc>
                <a:spcPct val="90000"/>
              </a:lnSpc>
              <a:spcBef>
                <a:spcPts val="1000"/>
              </a:spcBef>
              <a:spcAft>
                <a:spcPts val="0"/>
              </a:spcAft>
              <a:buClr>
                <a:srgbClr val="000000"/>
              </a:buClr>
              <a:buSzPts val="1600"/>
              <a:buFont typeface="Calibri"/>
              <a:buNone/>
              <a:defRPr sz="16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44" name="Google Shape;44;p30"/>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21"/>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marR="0" lvl="0"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1pPr>
            <a:lvl2pPr marR="0" lvl="1"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2pPr>
            <a:lvl3pPr marR="0" lvl="2"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3pPr>
            <a:lvl4pPr marR="0" lvl="3"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4pPr>
            <a:lvl5pPr marR="0" lvl="4"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5pPr>
            <a:lvl6pPr marR="0" lvl="5"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6pPr>
            <a:lvl7pPr marR="0" lvl="6"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7pPr>
            <a:lvl8pPr marR="0" lvl="7"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8pPr>
            <a:lvl9pPr marR="0" lvl="8"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9pPr>
          </a:lstStyle>
          <a:p>
            <a:endParaRPr/>
          </a:p>
        </p:txBody>
      </p:sp>
      <p:sp>
        <p:nvSpPr>
          <p:cNvPr id="7" name="Google Shape;7;p21"/>
          <p:cNvSpPr txBox="1">
            <a:spLocks noGrp="1"/>
          </p:cNvSpPr>
          <p:nvPr>
            <p:ph type="body" idx="1"/>
          </p:nvPr>
        </p:nvSpPr>
        <p:spPr>
          <a:xfrm>
            <a:off x="838200" y="1825625"/>
            <a:ext cx="10515600" cy="4351338"/>
          </a:xfrm>
          <a:prstGeom prst="rect">
            <a:avLst/>
          </a:prstGeom>
          <a:noFill/>
          <a:ln>
            <a:noFill/>
          </a:ln>
        </p:spPr>
        <p:txBody>
          <a:bodyPr spcFirstLastPara="1" wrap="square" lIns="45700" tIns="45700" rIns="45700" bIns="45700" anchor="t" anchorCtr="0">
            <a:normAutofit/>
          </a:bodyPr>
          <a:lstStyle>
            <a:lvl1pPr marL="457200" marR="0" lvl="0"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1pPr>
            <a:lvl2pPr marL="914400" marR="0" lvl="1"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2pPr>
            <a:lvl3pPr marL="1371600" marR="0" lvl="2"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3pPr>
            <a:lvl4pPr marL="1828800" marR="0" lvl="3"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4pPr>
            <a:lvl5pPr marL="2286000" marR="0" lvl="4"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5pPr>
            <a:lvl6pPr marL="2743200" marR="0" lvl="5"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6pPr>
            <a:lvl7pPr marL="3200400" marR="0" lvl="6"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7pPr>
            <a:lvl8pPr marL="3657600" marR="0" lvl="7"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8pPr>
            <a:lvl9pPr marL="4114800" marR="0" lvl="8"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9pPr>
          </a:lstStyle>
          <a:p>
            <a:endParaRPr/>
          </a:p>
        </p:txBody>
      </p:sp>
      <p:sp>
        <p:nvSpPr>
          <p:cNvPr id="8" name="Google Shape;8;p21"/>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marR="0" lvl="0"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Google Shape;49;p1"/>
          <p:cNvSpPr/>
          <p:nvPr/>
        </p:nvSpPr>
        <p:spPr>
          <a:xfrm>
            <a:off x="0" y="0"/>
            <a:ext cx="12192000" cy="1194957"/>
          </a:xfrm>
          <a:prstGeom prst="rect">
            <a:avLst/>
          </a:prstGeom>
          <a:solidFill>
            <a:srgbClr val="5A7E83"/>
          </a:solidFill>
          <a:ln>
            <a:noFill/>
          </a:ln>
        </p:spPr>
        <p:txBody>
          <a:bodyPr spcFirstLastPara="1" wrap="square" lIns="45700" tIns="45700" rIns="45700" bIns="45700" anchor="ctr" anchorCtr="0">
            <a:noAutofit/>
          </a:bodyPr>
          <a:lstStyle/>
          <a:p>
            <a:pPr marL="0" marR="0" lvl="0" indent="0" algn="ctr" rtl="0">
              <a:lnSpc>
                <a:spcPct val="100000"/>
              </a:lnSpc>
              <a:spcBef>
                <a:spcPts val="0"/>
              </a:spcBef>
              <a:spcAft>
                <a:spcPts val="0"/>
              </a:spcAft>
              <a:buClr>
                <a:srgbClr val="404040"/>
              </a:buClr>
              <a:buSzPts val="1800"/>
              <a:buFont typeface="Calibri"/>
              <a:buNone/>
            </a:pPr>
            <a:endParaRPr sz="1800" b="0" i="0" u="none" strike="noStrike" cap="none">
              <a:solidFill>
                <a:srgbClr val="404040"/>
              </a:solidFill>
              <a:latin typeface="Calibri"/>
              <a:ea typeface="Calibri"/>
              <a:cs typeface="Calibri"/>
              <a:sym typeface="Calibri"/>
            </a:endParaRPr>
          </a:p>
        </p:txBody>
      </p:sp>
      <p:sp>
        <p:nvSpPr>
          <p:cNvPr id="50" name="Google Shape;50;p1"/>
          <p:cNvSpPr txBox="1"/>
          <p:nvPr/>
        </p:nvSpPr>
        <p:spPr>
          <a:xfrm>
            <a:off x="1569716" y="1839802"/>
            <a:ext cx="9052562" cy="1938952"/>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6000"/>
              <a:buFont typeface="Century Gothic"/>
              <a:buNone/>
            </a:pPr>
            <a:r>
              <a:rPr lang="en-US" sz="6000" b="0" i="0" u="none" strike="noStrike" cap="none" dirty="0">
                <a:solidFill>
                  <a:srgbClr val="000000"/>
                </a:solidFill>
                <a:latin typeface="Century Gothic"/>
                <a:ea typeface="Century Gothic"/>
                <a:cs typeface="Century Gothic"/>
                <a:sym typeface="Century Gothic"/>
              </a:rPr>
              <a:t>Balance of Trade Concerns</a:t>
            </a:r>
            <a:endParaRPr lang="en-US" dirty="0"/>
          </a:p>
        </p:txBody>
      </p:sp>
      <p:cxnSp>
        <p:nvCxnSpPr>
          <p:cNvPr id="51" name="Google Shape;51;p1"/>
          <p:cNvCxnSpPr/>
          <p:nvPr/>
        </p:nvCxnSpPr>
        <p:spPr>
          <a:xfrm>
            <a:off x="3130057" y="3778754"/>
            <a:ext cx="5931879" cy="1"/>
          </a:xfrm>
          <a:prstGeom prst="straightConnector1">
            <a:avLst/>
          </a:prstGeom>
          <a:noFill/>
          <a:ln w="9525" cap="flat" cmpd="sng">
            <a:solidFill>
              <a:srgbClr val="000000"/>
            </a:solidFill>
            <a:prstDash val="solid"/>
            <a:miter lim="8000"/>
            <a:headEnd type="none" w="sm" len="sm"/>
            <a:tailEnd type="none" w="sm" len="sm"/>
          </a:ln>
        </p:spPr>
      </p:cxnSp>
      <p:sp>
        <p:nvSpPr>
          <p:cNvPr id="52" name="Google Shape;52;p1"/>
          <p:cNvSpPr txBox="1"/>
          <p:nvPr/>
        </p:nvSpPr>
        <p:spPr>
          <a:xfrm>
            <a:off x="481647" y="320477"/>
            <a:ext cx="3565363" cy="561341"/>
          </a:xfrm>
          <a:prstGeom prst="rect">
            <a:avLst/>
          </a:prstGeom>
          <a:solidFill>
            <a:srgbClr val="5A7E83"/>
          </a:solid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cxnSp>
        <p:nvCxnSpPr>
          <p:cNvPr id="53" name="Google Shape;53;p1"/>
          <p:cNvCxnSpPr/>
          <p:nvPr/>
        </p:nvCxnSpPr>
        <p:spPr>
          <a:xfrm>
            <a:off x="3130058" y="1839802"/>
            <a:ext cx="5931879" cy="1"/>
          </a:xfrm>
          <a:prstGeom prst="straightConnector1">
            <a:avLst/>
          </a:prstGeom>
          <a:noFill/>
          <a:ln w="9525" cap="flat" cmpd="sng">
            <a:solidFill>
              <a:srgbClr val="000000"/>
            </a:solidFill>
            <a:prstDash val="solid"/>
            <a:miter lim="8000"/>
            <a:headEnd type="none" w="sm" len="sm"/>
            <a:tailEnd type="none" w="sm" len="sm"/>
          </a:ln>
        </p:spPr>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Market-Oriented Economic Reforms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0"/>
            <a:ext cx="8058467" cy="1432919"/>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101600" marR="0" lvl="0" algn="ctr" rtl="0">
                <a:spcBef>
                  <a:spcPts val="0"/>
                </a:spcBef>
                <a:spcAft>
                  <a:spcPts val="0"/>
                </a:spcAft>
                <a:buClr>
                  <a:schemeClr val="lt1"/>
                </a:buClr>
                <a:buSzPts val="2000"/>
              </a:pPr>
              <a:r>
                <a:rPr lang="en-US" sz="2000" dirty="0">
                  <a:solidFill>
                    <a:schemeClr val="bg1"/>
                  </a:solidFill>
                  <a:latin typeface="Calibri" panose="020F0502020204030204" pitchFamily="34" charset="0"/>
                  <a:cs typeface="Times New Roman" panose="02020603050405020304" pitchFamily="18" charset="0"/>
                </a:rPr>
                <a:t>If you were an economic advisor to the president of a low- or middle-income country, would you encourage inflows of foreign financial capital? Why or why not?</a:t>
              </a:r>
            </a:p>
          </p:txBody>
        </p:sp>
      </p:grpSp>
    </p:spTree>
    <p:extLst>
      <p:ext uri="{BB962C8B-B14F-4D97-AF65-F5344CB8AC3E}">
        <p14:creationId xmlns:p14="http://schemas.microsoft.com/office/powerpoint/2010/main" val="40673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Market-Oriented Economic Reforms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9" y="1515230"/>
            <a:ext cx="8058462" cy="3411971"/>
            <a:chOff x="542761" y="1736761"/>
            <a:chExt cx="8058462"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61" y="1779568"/>
              <a:ext cx="7807500" cy="400200"/>
            </a:xfrm>
            <a:prstGeom prst="rect">
              <a:avLst/>
            </a:prstGeom>
            <a:solidFill>
              <a:srgbClr val="627981"/>
            </a:solidFill>
            <a:ln>
              <a:noFill/>
            </a:ln>
          </p:spPr>
          <p:txBody>
            <a:bodyPr spcFirstLastPara="1" wrap="square" lIns="91425" tIns="45700" rIns="91425" bIns="45700" anchor="t" anchorCtr="0">
              <a:noAutofit/>
            </a:bodyPr>
            <a:lstStyle/>
            <a:p>
              <a:pPr marL="101600" marR="0" lvl="0" algn="ctr" rtl="0">
                <a:spcBef>
                  <a:spcPts val="0"/>
                </a:spcBef>
                <a:spcAft>
                  <a:spcPts val="0"/>
                </a:spcAft>
                <a:buClr>
                  <a:schemeClr val="lt1"/>
                </a:buClr>
                <a:buSzPts val="2000"/>
              </a:pPr>
              <a:r>
                <a:rPr lang="en-US" sz="2000" dirty="0">
                  <a:solidFill>
                    <a:schemeClr val="bg1"/>
                  </a:solidFill>
                  <a:latin typeface="Calibri" panose="020F0502020204030204" pitchFamily="34" charset="0"/>
                  <a:cs typeface="Times New Roman" panose="02020603050405020304" pitchFamily="18" charset="0"/>
                </a:rPr>
                <a:t>If you were an economic advisor to the president of a low- or middle-income country, would you encourage inflows of foreign financial capital? Why or why not?</a:t>
              </a:r>
            </a:p>
            <a:p>
              <a:pPr marL="101600" marR="0" lvl="0" algn="ctr" rtl="0">
                <a:spcBef>
                  <a:spcPts val="0"/>
                </a:spcBef>
                <a:spcAft>
                  <a:spcPts val="0"/>
                </a:spcAft>
                <a:buClr>
                  <a:schemeClr val="lt1"/>
                </a:buClr>
                <a:buSzPts val="2000"/>
              </a:pPr>
              <a:endParaRPr lang="en-US" sz="2000" dirty="0">
                <a:solidFill>
                  <a:schemeClr val="bg1"/>
                </a:solidFill>
                <a:latin typeface="Calibri" panose="020F0502020204030204" pitchFamily="34" charset="0"/>
                <a:cs typeface="Times New Roman" panose="02020603050405020304" pitchFamily="18" charset="0"/>
              </a:endParaRPr>
            </a:p>
            <a:p>
              <a:pPr marL="101600" marR="0" lvl="0" algn="ctr" rtl="0">
                <a:spcBef>
                  <a:spcPts val="0"/>
                </a:spcBef>
                <a:spcAft>
                  <a:spcPts val="0"/>
                </a:spcAft>
                <a:buClr>
                  <a:schemeClr val="lt1"/>
                </a:buClr>
                <a:buSzPts val="2000"/>
              </a:pPr>
              <a:r>
                <a:rPr lang="en-US" sz="2000" i="1" dirty="0">
                  <a:solidFill>
                    <a:schemeClr val="bg1"/>
                  </a:solidFill>
                  <a:latin typeface="Calibri" panose="020F0502020204030204" pitchFamily="34" charset="0"/>
                  <a:cs typeface="Times New Roman" panose="02020603050405020304" pitchFamily="18" charset="0"/>
                </a:rPr>
                <a:t>Small low- and middle-income economies do not usually have enough domestic saving for meaningful investment in the human and physical capital needed for economic growth. However, foreign financial capital can be abruptly withdrawn, so the country should consider holding reserves of foreign currency and regulating domestic banks to prevent them from making high-risk loans.</a:t>
              </a:r>
            </a:p>
          </p:txBody>
        </p:sp>
      </p:grpSp>
    </p:spTree>
    <p:extLst>
      <p:ext uri="{BB962C8B-B14F-4D97-AF65-F5344CB8AC3E}">
        <p14:creationId xmlns:p14="http://schemas.microsoft.com/office/powerpoint/2010/main" val="4070292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56E9BCE-F8DF-4D43-9451-DE1D45B86F57}"/>
              </a:ext>
            </a:extLst>
          </p:cNvPr>
          <p:cNvSpPr/>
          <p:nvPr/>
        </p:nvSpPr>
        <p:spPr>
          <a:xfrm>
            <a:off x="1881188" y="1433251"/>
            <a:ext cx="8429625" cy="4437458"/>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Google Shape;156;p18">
            <a:extLst>
              <a:ext uri="{FF2B5EF4-FFF2-40B4-BE49-F238E27FC236}">
                <a16:creationId xmlns:a16="http://schemas.microsoft.com/office/drawing/2014/main" id="{3601E3BA-053D-463A-9A46-79AA4CDD62A6}"/>
              </a:ext>
            </a:extLst>
          </p:cNvPr>
          <p:cNvSpPr txBox="1"/>
          <p:nvPr/>
        </p:nvSpPr>
        <p:spPr>
          <a:xfrm>
            <a:off x="2066769" y="1607520"/>
            <a:ext cx="7807500" cy="493367"/>
          </a:xfrm>
          <a:prstGeom prst="rect">
            <a:avLst/>
          </a:prstGeom>
          <a:solidFill>
            <a:srgbClr val="627981"/>
          </a:solidFill>
          <a:ln>
            <a:solidFill>
              <a:srgbClr val="627981"/>
            </a:solid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The challenge for most smaller economies is to maintain solid growth rates. </a:t>
            </a:r>
          </a:p>
          <a:p>
            <a:pPr marL="444500" marR="0" lvl="0" indent="-342900" algn="l" rtl="0">
              <a:spcBef>
                <a:spcPts val="0"/>
              </a:spcBef>
              <a:spcAft>
                <a:spcPts val="0"/>
              </a:spcAft>
              <a:buClr>
                <a:schemeClr val="lt1"/>
              </a:buClr>
              <a:buSzPts val="2000"/>
              <a:buFont typeface="Arial" panose="020B0604020202020204" pitchFamily="34" charset="0"/>
              <a:buChar char="•"/>
            </a:pPr>
            <a:endParaRPr lang="en-US" sz="2000" dirty="0">
              <a:solidFill>
                <a:schemeClr val="bg1"/>
              </a:solidFill>
              <a:latin typeface="Calibri" panose="020F0502020204030204" pitchFamily="34" charset="0"/>
              <a:cs typeface="Times New Roman" panose="02020603050405020304" pitchFamily="18" charset="0"/>
            </a:endParaRPr>
          </a:p>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ea typeface="Calibri"/>
                <a:cs typeface="Times New Roman" panose="02020603050405020304" pitchFamily="18" charset="0"/>
                <a:sym typeface="Calibri"/>
              </a:rPr>
              <a:t>Trade imbalances can disrupt domestic savings and domestic investment if not handled appropriately.</a:t>
            </a:r>
          </a:p>
          <a:p>
            <a:pPr marL="444500" marR="0" lvl="0" indent="-342900" algn="l" rtl="0">
              <a:spcBef>
                <a:spcPts val="0"/>
              </a:spcBef>
              <a:spcAft>
                <a:spcPts val="0"/>
              </a:spcAft>
              <a:buClr>
                <a:schemeClr val="lt1"/>
              </a:buClr>
              <a:buSzPts val="2000"/>
              <a:buFont typeface="Arial" panose="020B0604020202020204" pitchFamily="34" charset="0"/>
              <a:buChar char="•"/>
            </a:pPr>
            <a:endParaRPr lang="en-US" sz="2000" dirty="0">
              <a:solidFill>
                <a:schemeClr val="lt1"/>
              </a:solidFill>
              <a:latin typeface="Calibri"/>
              <a:ea typeface="Calibri"/>
              <a:cs typeface="Calibri"/>
              <a:sym typeface="Calibri"/>
            </a:endParaRPr>
          </a:p>
          <a:p>
            <a:pPr marL="444500" indent="-342900">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There is a problem with U.S. trade deficits and whether they will come down gradually or hastily.</a:t>
            </a:r>
          </a:p>
          <a:p>
            <a:pPr marL="444500" indent="-342900">
              <a:buClr>
                <a:schemeClr val="lt1"/>
              </a:buClr>
              <a:buSzPts val="2000"/>
              <a:buFont typeface="Arial" panose="020B0604020202020204" pitchFamily="34" charset="0"/>
              <a:buChar char="•"/>
            </a:pPr>
            <a:endParaRPr lang="en-US" sz="2000" dirty="0">
              <a:solidFill>
                <a:schemeClr val="bg1"/>
              </a:solidFill>
              <a:latin typeface="Calibri" panose="020F0502020204030204" pitchFamily="34" charset="0"/>
              <a:cs typeface="Times New Roman" panose="02020603050405020304" pitchFamily="18" charset="0"/>
            </a:endParaRPr>
          </a:p>
          <a:p>
            <a:pPr marL="444500" indent="-342900">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There is debate on whether smaller countries around the world should take some steps to limit flows of international capital, in the hope that they will not be as vulnerable to sudden inflows and outflows of international financial capital.</a:t>
            </a:r>
            <a:endParaRPr lang="en-US" sz="2000" dirty="0">
              <a:solidFill>
                <a:schemeClr val="bg1"/>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4979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Shape 347"/>
        <p:cNvGrpSpPr/>
        <p:nvPr/>
      </p:nvGrpSpPr>
      <p:grpSpPr>
        <a:xfrm>
          <a:off x="0" y="0"/>
          <a:ext cx="0" cy="0"/>
          <a:chOff x="0" y="0"/>
          <a:chExt cx="0" cy="0"/>
        </a:xfrm>
      </p:grpSpPr>
      <p:cxnSp>
        <p:nvCxnSpPr>
          <p:cNvPr id="348" name="Google Shape;348;p20"/>
          <p:cNvCxnSpPr/>
          <p:nvPr/>
        </p:nvCxnSpPr>
        <p:spPr>
          <a:xfrm>
            <a:off x="1859169" y="2729726"/>
            <a:ext cx="8429626" cy="1"/>
          </a:xfrm>
          <a:prstGeom prst="straightConnector1">
            <a:avLst/>
          </a:prstGeom>
          <a:noFill/>
          <a:ln w="12700" cap="flat" cmpd="sng">
            <a:solidFill>
              <a:srgbClr val="FFFFFF"/>
            </a:solidFill>
            <a:prstDash val="solid"/>
            <a:miter lim="8000"/>
            <a:headEnd type="none" w="sm" len="sm"/>
            <a:tailEnd type="none" w="sm" len="sm"/>
          </a:ln>
        </p:spPr>
      </p:cxnSp>
      <p:sp>
        <p:nvSpPr>
          <p:cNvPr id="349" name="Google Shape;349;p20"/>
          <p:cNvSpPr txBox="1"/>
          <p:nvPr/>
        </p:nvSpPr>
        <p:spPr>
          <a:xfrm>
            <a:off x="1569719" y="1410227"/>
            <a:ext cx="9052562" cy="1209041"/>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FFFFFF"/>
              </a:buClr>
              <a:buSzPts val="7200"/>
              <a:buFont typeface="Century Gothic"/>
              <a:buNone/>
            </a:pPr>
            <a:r>
              <a:rPr lang="en-US" sz="7200" b="1" i="0" u="none" strike="noStrike" cap="none">
                <a:solidFill>
                  <a:srgbClr val="FFFFFF"/>
                </a:solidFill>
                <a:latin typeface="Century Gothic"/>
                <a:ea typeface="Century Gothic"/>
                <a:cs typeface="Century Gothic"/>
                <a:sym typeface="Century Gothic"/>
              </a:rPr>
              <a:t>HAWKES</a:t>
            </a:r>
            <a:r>
              <a:rPr lang="en-US" sz="7200" b="0" i="0" u="none" strike="noStrike" cap="none">
                <a:solidFill>
                  <a:srgbClr val="FFFFFF"/>
                </a:solidFill>
                <a:latin typeface="Century Gothic"/>
                <a:ea typeface="Century Gothic"/>
                <a:cs typeface="Century Gothic"/>
                <a:sym typeface="Century Gothic"/>
              </a:rPr>
              <a:t> LEARNING</a:t>
            </a:r>
            <a:endParaRPr/>
          </a:p>
        </p:txBody>
      </p:sp>
      <p:pic>
        <p:nvPicPr>
          <p:cNvPr id="350" name="Google Shape;350;p20" descr="Picture 5"/>
          <p:cNvPicPr preferRelativeResize="0"/>
          <p:nvPr/>
        </p:nvPicPr>
        <p:blipFill rotWithShape="1">
          <a:blip r:embed="rId3">
            <a:alphaModFix/>
          </a:blip>
          <a:srcRect/>
          <a:stretch/>
        </p:blipFill>
        <p:spPr>
          <a:xfrm>
            <a:off x="3281107" y="3050910"/>
            <a:ext cx="609601" cy="609601"/>
          </a:xfrm>
          <a:prstGeom prst="rect">
            <a:avLst/>
          </a:prstGeom>
          <a:noFill/>
          <a:ln>
            <a:noFill/>
          </a:ln>
        </p:spPr>
      </p:pic>
      <p:pic>
        <p:nvPicPr>
          <p:cNvPr id="351" name="Google Shape;351;p20" descr="Picture 6"/>
          <p:cNvPicPr preferRelativeResize="0"/>
          <p:nvPr/>
        </p:nvPicPr>
        <p:blipFill rotWithShape="1">
          <a:blip r:embed="rId4">
            <a:alphaModFix/>
          </a:blip>
          <a:srcRect/>
          <a:stretch/>
        </p:blipFill>
        <p:spPr>
          <a:xfrm>
            <a:off x="4666179" y="3050910"/>
            <a:ext cx="609601" cy="609601"/>
          </a:xfrm>
          <a:prstGeom prst="rect">
            <a:avLst/>
          </a:prstGeom>
          <a:noFill/>
          <a:ln>
            <a:noFill/>
          </a:ln>
        </p:spPr>
      </p:pic>
      <p:pic>
        <p:nvPicPr>
          <p:cNvPr id="352" name="Google Shape;352;p20" descr="Picture 7"/>
          <p:cNvPicPr preferRelativeResize="0"/>
          <p:nvPr/>
        </p:nvPicPr>
        <p:blipFill rotWithShape="1">
          <a:blip r:embed="rId5">
            <a:alphaModFix/>
          </a:blip>
          <a:srcRect/>
          <a:stretch/>
        </p:blipFill>
        <p:spPr>
          <a:xfrm>
            <a:off x="6217122" y="3050910"/>
            <a:ext cx="609601" cy="609601"/>
          </a:xfrm>
          <a:prstGeom prst="rect">
            <a:avLst/>
          </a:prstGeom>
          <a:noFill/>
          <a:ln>
            <a:noFill/>
          </a:ln>
        </p:spPr>
      </p:pic>
      <p:pic>
        <p:nvPicPr>
          <p:cNvPr id="353" name="Google Shape;353;p20" descr="Picture 8"/>
          <p:cNvPicPr preferRelativeResize="0"/>
          <p:nvPr/>
        </p:nvPicPr>
        <p:blipFill rotWithShape="1">
          <a:blip r:embed="rId6">
            <a:alphaModFix/>
          </a:blip>
          <a:srcRect/>
          <a:stretch/>
        </p:blipFill>
        <p:spPr>
          <a:xfrm>
            <a:off x="7768065" y="3050910"/>
            <a:ext cx="609601" cy="60960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Viewpoints on Trade</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69270"/>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In the mid- to late twentieth century, low- and middle-income countries often had a negative view of global trade.</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4" y="2606192"/>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62186"/>
              <a:ext cx="7952307"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They feared that foreign trade would lead to economic losses if high-income trading partners exploited their economies. </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77" y="3705927"/>
            <a:ext cx="8058386" cy="996696"/>
            <a:chOff x="542837" y="1736761"/>
            <a:chExt cx="8058386"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7" y="1848974"/>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They also feared losing domestic political control to powerful multinational corporations.</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6D5DD9D3-4123-498B-AF35-39849358FBFC}"/>
              </a:ext>
            </a:extLst>
          </p:cNvPr>
          <p:cNvGrpSpPr/>
          <p:nvPr/>
        </p:nvGrpSpPr>
        <p:grpSpPr>
          <a:xfrm>
            <a:off x="2066791" y="4793415"/>
            <a:ext cx="8058358" cy="1078992"/>
            <a:chOff x="542865" y="1736761"/>
            <a:chExt cx="8058358" cy="807000"/>
          </a:xfrm>
        </p:grpSpPr>
        <p:sp>
          <p:nvSpPr>
            <p:cNvPr id="24" name="Google Shape;158;p18">
              <a:extLst>
                <a:ext uri="{FF2B5EF4-FFF2-40B4-BE49-F238E27FC236}">
                  <a16:creationId xmlns:a16="http://schemas.microsoft.com/office/drawing/2014/main" id="{49342086-5DCC-4C71-AD65-5A131CC32233}"/>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8851FF84-BA10-40B6-B23E-26919BFCFE0F}"/>
                </a:ext>
              </a:extLst>
            </p:cNvPr>
            <p:cNvSpPr txBox="1"/>
            <p:nvPr/>
          </p:nvSpPr>
          <p:spPr>
            <a:xfrm>
              <a:off x="542865" y="1763012"/>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Small economies have now learned that if they do not actively participate in world trade, they are unlikely to join the success stories of converging economies. </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3174398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Potential Consequences of Trade</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dirty="0">
                <a:solidFill>
                  <a:srgbClr val="FFFFFF"/>
                </a:solidFill>
                <a:latin typeface="Calibri"/>
                <a:ea typeface="Calibri"/>
                <a:cs typeface="Calibri"/>
                <a:sym typeface="Calibri"/>
              </a:rPr>
              <a:t>The CPI is subject to two types of bias: substitution bias and quality/new goods bias. </a:t>
            </a:r>
            <a:endParaRPr dirty="0"/>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6530"/>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Although most countries now claim that their goal is to participate in global trade, there are still potential negative consequences.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3" y="2615476"/>
            <a:ext cx="8058358" cy="996696"/>
            <a:chOff x="542865" y="1736761"/>
            <a:chExt cx="8058358"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5" y="1813707"/>
              <a:ext cx="8058283"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These potential consequences can be divided into issues involving trade of goods and services and issues involving international capital flows.</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661" y="3737297"/>
            <a:ext cx="8058385" cy="1078992"/>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50043"/>
              <a:ext cx="8058284"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An economy could have a high level of trade relative to GDP, but if exports and imports are balanced, the net flow of foreign investment will be zero. </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AF60E2A4-F209-451F-8200-F25FD80746E6}"/>
              </a:ext>
            </a:extLst>
          </p:cNvPr>
          <p:cNvGrpSpPr/>
          <p:nvPr/>
        </p:nvGrpSpPr>
        <p:grpSpPr>
          <a:xfrm>
            <a:off x="2066661" y="4948276"/>
            <a:ext cx="8058358" cy="996696"/>
            <a:chOff x="542865" y="1736761"/>
            <a:chExt cx="8058358" cy="807000"/>
          </a:xfrm>
        </p:grpSpPr>
        <p:sp>
          <p:nvSpPr>
            <p:cNvPr id="24" name="Google Shape;158;p18">
              <a:extLst>
                <a:ext uri="{FF2B5EF4-FFF2-40B4-BE49-F238E27FC236}">
                  <a16:creationId xmlns:a16="http://schemas.microsoft.com/office/drawing/2014/main" id="{FC0FA97C-E983-4BCD-B8E9-2D4DB33E6BF8}"/>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09F5CAB7-394F-44FC-B000-25BD9847C6A7}"/>
                </a:ext>
              </a:extLst>
            </p:cNvPr>
            <p:cNvSpPr txBox="1"/>
            <p:nvPr/>
          </p:nvSpPr>
          <p:spPr>
            <a:xfrm>
              <a:off x="542865" y="1838072"/>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An economy could have a moderate level of trade relative to GDP but a significant current account trade imbalance.</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3698198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Concerns over International Trade</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dirty="0">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36" y="1515231"/>
            <a:ext cx="8058495" cy="996696"/>
            <a:chOff x="542728" y="1736761"/>
            <a:chExt cx="8058495"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28" y="1976228"/>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There is a long list of worries about foreign trade in goods and services.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4" y="2608711"/>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54056"/>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 most controversial is the infant industry argument: subsidizing or protecting new industries for a time until they become established. </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36" y="3709067"/>
            <a:ext cx="8058385" cy="1078992"/>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5671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 the world as a whole, support is often directed at long-established industries with substantial political power that are suffering losses and laying off workers. </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DE586F77-D402-452D-82E6-B1585C9C75FB}"/>
              </a:ext>
            </a:extLst>
          </p:cNvPr>
          <p:cNvGrpSpPr/>
          <p:nvPr/>
        </p:nvGrpSpPr>
        <p:grpSpPr>
          <a:xfrm>
            <a:off x="2066771" y="4900690"/>
            <a:ext cx="8058399" cy="996696"/>
            <a:chOff x="542824" y="1736761"/>
            <a:chExt cx="8058399" cy="807000"/>
          </a:xfrm>
        </p:grpSpPr>
        <p:sp>
          <p:nvSpPr>
            <p:cNvPr id="24" name="Google Shape;158;p18">
              <a:extLst>
                <a:ext uri="{FF2B5EF4-FFF2-40B4-BE49-F238E27FC236}">
                  <a16:creationId xmlns:a16="http://schemas.microsoft.com/office/drawing/2014/main" id="{6D605914-30EA-43DC-88BC-D20B1A44BE21}"/>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7F06D8E6-7DD4-4BAF-BFB1-783AC63A6E5B}"/>
                </a:ext>
              </a:extLst>
            </p:cNvPr>
            <p:cNvSpPr txBox="1"/>
            <p:nvPr/>
          </p:nvSpPr>
          <p:spPr>
            <a:xfrm>
              <a:off x="542824" y="1847706"/>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If a government intends to favor certain industries, it must do so in a way that is temporary and effective, not unending.</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738676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Concerns over International Flows of Capital</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dirty="0">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37487"/>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Trade deficits occur when a country's imports are greater than its exports.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92" y="2634271"/>
            <a:ext cx="8058357" cy="1078992"/>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75687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 the case of a deficit, foreign countries supply capital as loans and investments, which will be repaid when the deficit turns into a surplus.</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64" y="3837433"/>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4217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To change a deficit to a surplus, the country's exports must increase, and imports must decrease.</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DE586F77-D402-452D-82E6-B1585C9C75FB}"/>
              </a:ext>
            </a:extLst>
          </p:cNvPr>
          <p:cNvGrpSpPr/>
          <p:nvPr/>
        </p:nvGrpSpPr>
        <p:grpSpPr>
          <a:xfrm>
            <a:off x="2066771" y="4954097"/>
            <a:ext cx="8058399" cy="996696"/>
            <a:chOff x="542824" y="1736761"/>
            <a:chExt cx="8058399" cy="807000"/>
          </a:xfrm>
        </p:grpSpPr>
        <p:sp>
          <p:nvSpPr>
            <p:cNvPr id="24" name="Google Shape;158;p18">
              <a:extLst>
                <a:ext uri="{FF2B5EF4-FFF2-40B4-BE49-F238E27FC236}">
                  <a16:creationId xmlns:a16="http://schemas.microsoft.com/office/drawing/2014/main" id="{6D605914-30EA-43DC-88BC-D20B1A44BE21}"/>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7F06D8E6-7DD4-4BAF-BFB1-783AC63A6E5B}"/>
                </a:ext>
              </a:extLst>
            </p:cNvPr>
            <p:cNvSpPr txBox="1"/>
            <p:nvPr/>
          </p:nvSpPr>
          <p:spPr>
            <a:xfrm>
              <a:off x="542824" y="1847706"/>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Imports decrease and exports increase when the country's currency depreciates.</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3107462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Expected Pattern of Trade Imbalances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High-income economies will run trade surpluses, which means they will experience a net outflow of capital to foreign countries.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92" y="2619467"/>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60288"/>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Low- and middle-income economies will run trade deficits, which means they will experience a net inflow of foreign capital.</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07" y="3727401"/>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59869"/>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Investors in high-income countries can receive high returns on their investments and can diversify their funds.</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274DE29F-AF88-4D2F-8298-D0569DB109DC}"/>
              </a:ext>
            </a:extLst>
          </p:cNvPr>
          <p:cNvGrpSpPr/>
          <p:nvPr/>
        </p:nvGrpSpPr>
        <p:grpSpPr>
          <a:xfrm>
            <a:off x="2066763" y="4835335"/>
            <a:ext cx="8058357" cy="996696"/>
            <a:chOff x="542866" y="1736761"/>
            <a:chExt cx="8058357" cy="807000"/>
          </a:xfrm>
        </p:grpSpPr>
        <p:sp>
          <p:nvSpPr>
            <p:cNvPr id="24" name="Google Shape;158;p18">
              <a:extLst>
                <a:ext uri="{FF2B5EF4-FFF2-40B4-BE49-F238E27FC236}">
                  <a16:creationId xmlns:a16="http://schemas.microsoft.com/office/drawing/2014/main" id="{8C7026AC-7106-46EB-82A1-60A8D1719BE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8E31787E-5B95-4F4A-9F4E-E42B0751318A}"/>
                </a:ext>
              </a:extLst>
            </p:cNvPr>
            <p:cNvSpPr txBox="1"/>
            <p:nvPr/>
          </p:nvSpPr>
          <p:spPr>
            <a:xfrm>
              <a:off x="542866" y="1869880"/>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Low-income economies that receive inflows have the potential for rapid catch-up economic growth.</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1847533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Trade Deficits for the U.S. Economy</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6696"/>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Due to its large trade deficits, the U.S. economy is soaking up savings from all over the world.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4" y="2606193"/>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50341"/>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While trade deficits are not immediately a bad thing, the question is whether they will be reduced gradually or hastily. </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78" y="3708159"/>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50341"/>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 a gradual reduction scenario, U.S. exports could grow more rapidly than imports aided by dollar depreciation. </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8C0182C8-B6DF-417B-91FB-418EF95CA0B7}"/>
              </a:ext>
            </a:extLst>
          </p:cNvPr>
          <p:cNvGrpSpPr/>
          <p:nvPr/>
        </p:nvGrpSpPr>
        <p:grpSpPr>
          <a:xfrm>
            <a:off x="2066771" y="4820342"/>
            <a:ext cx="8058400" cy="1078992"/>
            <a:chOff x="542823" y="1736761"/>
            <a:chExt cx="8058400" cy="807000"/>
          </a:xfrm>
        </p:grpSpPr>
        <p:sp>
          <p:nvSpPr>
            <p:cNvPr id="24" name="Google Shape;158;p18">
              <a:extLst>
                <a:ext uri="{FF2B5EF4-FFF2-40B4-BE49-F238E27FC236}">
                  <a16:creationId xmlns:a16="http://schemas.microsoft.com/office/drawing/2014/main" id="{199C4BBF-2999-4570-AB55-853ED5D850C0}"/>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EEC10B0C-4E9C-4E50-AE1D-FAEFD518D869}"/>
                </a:ext>
              </a:extLst>
            </p:cNvPr>
            <p:cNvSpPr txBox="1"/>
            <p:nvPr/>
          </p:nvSpPr>
          <p:spPr>
            <a:xfrm>
              <a:off x="542823" y="1762299"/>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If foreign investors became less willing to hold dollar assets, the dollar exchange rate could weaken, causing speculators to rush to unload their dollar assets, which would rapidly reduce the trade deficit.</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670009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Trade Deficits in Small Economies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Countries like Ireland, Iceland, and Greece have all experienced severe shocks when foreign leaders decided to stop extending funds.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92" y="2632198"/>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5663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Many nations take steps to reduce the risk that their economies will be injured when losing foreign financial capital.</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78" y="3743478"/>
            <a:ext cx="8058385" cy="1078992"/>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5617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These can include holding large amounts of reserves of foreign exchange, increasing regulations on domestic banks to avoid imprudent lending, and discouraging speculative short-term inflow.</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398713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Market-Oriented Economic Reforms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In the last half century, the standard of living has increased dramatically for billions of people around the world.</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4" y="2623518"/>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950570"/>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 challenge for most countries is to maintain these growth rates.</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78" y="3737328"/>
            <a:ext cx="8058386" cy="996696"/>
            <a:chOff x="542837" y="1736761"/>
            <a:chExt cx="8058386"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7" y="1850341"/>
              <a:ext cx="7971957"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 economically challenged regions of the world have stagnated and become stuck in poverty traps.</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8C0182C8-B6DF-417B-91FB-418EF95CA0B7}"/>
              </a:ext>
            </a:extLst>
          </p:cNvPr>
          <p:cNvGrpSpPr/>
          <p:nvPr/>
        </p:nvGrpSpPr>
        <p:grpSpPr>
          <a:xfrm>
            <a:off x="2066771" y="4830465"/>
            <a:ext cx="8058399" cy="1078992"/>
            <a:chOff x="542824" y="1736761"/>
            <a:chExt cx="8058399" cy="807000"/>
          </a:xfrm>
        </p:grpSpPr>
        <p:sp>
          <p:nvSpPr>
            <p:cNvPr id="24" name="Google Shape;158;p18">
              <a:extLst>
                <a:ext uri="{FF2B5EF4-FFF2-40B4-BE49-F238E27FC236}">
                  <a16:creationId xmlns:a16="http://schemas.microsoft.com/office/drawing/2014/main" id="{199C4BBF-2999-4570-AB55-853ED5D850C0}"/>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EEC10B0C-4E9C-4E50-AE1D-FAEFD518D869}"/>
                </a:ext>
              </a:extLst>
            </p:cNvPr>
            <p:cNvSpPr txBox="1"/>
            <p:nvPr/>
          </p:nvSpPr>
          <p:spPr>
            <a:xfrm>
              <a:off x="542824" y="1762299"/>
              <a:ext cx="7971956"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Modern technology allows investment in education and human capital development in ways that would not have been possible just a few decades ago.</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300095664"/>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1865</TotalTime>
  <Words>2035</Words>
  <Application>Microsoft Office PowerPoint</Application>
  <PresentationFormat>Widescreen</PresentationFormat>
  <Paragraphs>123</Paragraphs>
  <Slides>13</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Arial</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Nathan Mirmow</dc:creator>
  <cp:lastModifiedBy>Kelsey Gamel</cp:lastModifiedBy>
  <cp:revision>122</cp:revision>
  <dcterms:modified xsi:type="dcterms:W3CDTF">2023-08-09T20:21:52Z</dcterms:modified>
</cp:coreProperties>
</file>