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0"/>
  </p:notesMasterIdLst>
  <p:sldIdLst>
    <p:sldId id="256" r:id="rId3"/>
    <p:sldId id="367" r:id="rId4"/>
    <p:sldId id="257" r:id="rId5"/>
    <p:sldId id="289" r:id="rId6"/>
    <p:sldId id="299" r:id="rId7"/>
    <p:sldId id="290" r:id="rId8"/>
    <p:sldId id="291" r:id="rId9"/>
    <p:sldId id="365" r:id="rId10"/>
    <p:sldId id="366" r:id="rId11"/>
    <p:sldId id="293" r:id="rId12"/>
    <p:sldId id="368" r:id="rId13"/>
    <p:sldId id="294" r:id="rId14"/>
    <p:sldId id="295" r:id="rId15"/>
    <p:sldId id="296" r:id="rId16"/>
    <p:sldId id="297" r:id="rId17"/>
    <p:sldId id="364" r:id="rId18"/>
    <p:sldId id="27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70" d="100"/>
          <a:sy n="70" d="100"/>
        </p:scale>
        <p:origin x="116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Economics is ultimately concerned with how individuals and society choose to allocate resources. Why is it that not everyone can have everything that they want or need?</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Think about how you make decisions given scarcity. There are only 24 hours in a day. You get to choose how you want to use those hours. You choose how many hours you want to spend sleeping, how many hours you want to spend studying, how many hours you want to hang out with friends, etc. There may be consequences for those choices, but ultimately, the decision is up to you. </a:t>
            </a:r>
          </a:p>
          <a:p>
            <a:r>
              <a:rPr lang="en-US" sz="1800" b="0" i="0" u="none" strike="noStrike" baseline="0" dirty="0">
                <a:solidFill>
                  <a:srgbClr val="000000"/>
                </a:solidFill>
                <a:latin typeface="Open Sans" panose="020B0606030504020204" pitchFamily="34" charset="0"/>
              </a:rPr>
              <a:t>Now, consider opportunity cost. What is the opportunity cost of choosing to spend one hour sleeping?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we consider the tradeoffs involved in making a choice to consume an additional bus ticket or burger, we are looking at the costs and benefits of that decision. This is known as </a:t>
            </a:r>
            <a:r>
              <a:rPr lang="en-US" sz="1200" b="1" kern="1200" dirty="0">
                <a:solidFill>
                  <a:schemeClr val="tx1"/>
                </a:solidFill>
                <a:effectLst/>
                <a:latin typeface="+mn-lt"/>
                <a:ea typeface="+mn-ea"/>
                <a:cs typeface="+mn-cs"/>
              </a:rPr>
              <a:t>marginal analysis, </a:t>
            </a:r>
            <a:r>
              <a:rPr lang="en-US" sz="1200" b="0" kern="1200" dirty="0">
                <a:solidFill>
                  <a:schemeClr val="tx1"/>
                </a:solidFill>
                <a:effectLst/>
                <a:latin typeface="+mn-lt"/>
                <a:ea typeface="+mn-ea"/>
                <a:cs typeface="+mn-cs"/>
              </a:rPr>
              <a:t>the process of comparing the costs and benefits of choosing a little more or a little less of a good. </a:t>
            </a:r>
            <a:r>
              <a:rPr lang="en-US" b="0" i="0" dirty="0">
                <a:solidFill>
                  <a:srgbClr val="4D4D4D"/>
                </a:solidFill>
                <a:effectLst/>
                <a:latin typeface="Times New Roman" panose="02020603050405020304" pitchFamily="18" charset="0"/>
              </a:rPr>
              <a:t>We often look at total costs and total benefits, when the optimal choice necessitates comparing how costs and benefits change from one option to another.</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16968945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Satisfaction is referred to as </a:t>
            </a:r>
            <a:r>
              <a:rPr lang="en-US" sz="1200" b="1" kern="1200" dirty="0">
                <a:solidFill>
                  <a:schemeClr val="tx1"/>
                </a:solidFill>
                <a:effectLst/>
                <a:latin typeface="+mn-lt"/>
                <a:ea typeface="+mn-ea"/>
                <a:cs typeface="+mn-cs"/>
              </a:rPr>
              <a:t>utility</a:t>
            </a:r>
            <a:r>
              <a:rPr lang="en-US" sz="1200" kern="1200" dirty="0">
                <a:solidFill>
                  <a:schemeClr val="tx1"/>
                </a:solidFill>
                <a:effectLst/>
                <a:latin typeface="+mn-lt"/>
                <a:ea typeface="+mn-ea"/>
                <a:cs typeface="+mn-cs"/>
              </a:rPr>
              <a:t> in economics. Total utility usually increases at a decreasing rate. The </a:t>
            </a:r>
            <a:r>
              <a:rPr lang="en-US" sz="1200" b="1" kern="1200" dirty="0">
                <a:solidFill>
                  <a:schemeClr val="tx1"/>
                </a:solidFill>
                <a:effectLst/>
                <a:latin typeface="+mn-lt"/>
                <a:ea typeface="+mn-ea"/>
                <a:cs typeface="+mn-cs"/>
              </a:rPr>
              <a:t>law of diminishing marginal utility </a:t>
            </a:r>
            <a:r>
              <a:rPr lang="en-US" sz="1200" kern="1200" dirty="0">
                <a:solidFill>
                  <a:schemeClr val="tx1"/>
                </a:solidFill>
                <a:effectLst/>
                <a:latin typeface="+mn-lt"/>
                <a:ea typeface="+mn-ea"/>
                <a:cs typeface="+mn-cs"/>
              </a:rPr>
              <a:t>states that </a:t>
            </a:r>
            <a:r>
              <a:rPr lang="en-US" sz="1200" dirty="0">
                <a:solidFill>
                  <a:schemeClr val="bg1"/>
                </a:solidFill>
              </a:rPr>
              <a:t>as a person receives more of a good, the additional utility from each additional unit of the good declines.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206411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Think of ordering pizza by the slice. The first piece of pizza usually tastes the best, giving you the most utility. The second piece still tastes great, but it is usually not as wonderful as that first slice of pizza. After several more slices, your marginal utility declines quickly, as eating more pizza could cause you to feel worse. This is known as </a:t>
            </a:r>
            <a:r>
              <a:rPr lang="en-US" sz="1200" b="1" kern="1200" dirty="0">
                <a:solidFill>
                  <a:schemeClr val="tx1"/>
                </a:solidFill>
                <a:effectLst/>
                <a:latin typeface="+mn-lt"/>
                <a:ea typeface="+mn-ea"/>
                <a:cs typeface="+mn-cs"/>
              </a:rPr>
              <a:t>diminishing marginal utility</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29111569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Sunk costs </a:t>
            </a:r>
            <a:r>
              <a:rPr lang="en-US" sz="1200" kern="1200" dirty="0">
                <a:solidFill>
                  <a:schemeClr val="tx1"/>
                </a:solidFill>
                <a:effectLst/>
                <a:latin typeface="+mn-lt"/>
                <a:ea typeface="+mn-ea"/>
                <a:cs typeface="+mn-cs"/>
              </a:rPr>
              <a:t>are costs that were incurred in the past and cannot be recovered. Dealing with failing sunk costs can be frustrating, as people and firms often don’t wish to admit an error in judgement. The lesson of sunk costs is to ignore them and make decisions based on what may happen in the future. Your decision-making about future consumption (or production) should not include sunk costs.</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33754162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People live in a world of scarcity, meaning neither individuals nor societies can have all the time, money, possessions, and experiences they wish.</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 budget constraint shows the possible combinations of two goods that are affordable given an individual’s limited income.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Opportunity cost is what one must give up of the next best alternative to obtain what he or she desires, also the slope of a budget constraint.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Utility refers to the satisfaction that a good or service provides, which diminishes as a person receives more of a good, known as diminishing marginal utility.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Sunk costs are costs that were incurred in the past that cannot be recovered.</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1940828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fundamental problem of economics is that we generally have unlimited wants and limited resources to fulfill our wants. In other words, we are faced with the problem of scarcity, meaning neither individuals nor societies can have all the time, money, possessions and experiences they wish.</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Suppose you have $20 of spending money each week that you can split up to buy burgers and bus tickets. Burgers cost $4 each, and bus tickets cost $1 each. What combinations of the two goods can you buy?</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Graphing burgers on the vertical axis, the maximum amount of burgers you could buy each week would be found by taking the amount you have to spend, or $20, divided by the price of burgers, which is $4. So, if you spent all your money on burgers, you could buy five burgers each week. Alternatively, if you spent all your money on bus tickets, you could purchase 20 tickets, which is found by dividing $20 by the cost of a bus ticket, which is $1.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26956058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Connecting these points gives the </a:t>
            </a:r>
            <a:r>
              <a:rPr lang="en-US" sz="1200" b="1" kern="1200" dirty="0">
                <a:solidFill>
                  <a:schemeClr val="tx1"/>
                </a:solidFill>
                <a:effectLst/>
                <a:latin typeface="+mn-lt"/>
                <a:ea typeface="+mn-ea"/>
                <a:cs typeface="+mn-cs"/>
              </a:rPr>
              <a:t>budget constraint</a:t>
            </a:r>
            <a:r>
              <a:rPr lang="en-US" sz="1200" kern="1200" dirty="0">
                <a:solidFill>
                  <a:schemeClr val="tx1"/>
                </a:solidFill>
                <a:effectLst/>
                <a:latin typeface="+mn-lt"/>
                <a:ea typeface="+mn-ea"/>
                <a:cs typeface="+mn-cs"/>
              </a:rPr>
              <a:t>. A budget constraint shows the possible combinations of two goods that are affordable given an individual’s limited income. Any point along the budget constraint represents a combination of burgers and bus tickets that you can purchase given the price of each good and a $20 budget. Any point outside of the budget constraint is unaffordable. </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relative prices of the two goods will determine the slope of your budget constraint. The slope represents the opportunity cost of trading off one good for the other. Opportunity cost represents what one must give up of the next best alternative to obtain what he or she desires. Moving to a different point on a budget constraint represents purchasing a different quantity of the goods represented. Purchasing more of one good means giving up the opportunity to purchase more of the other good. In this case, the opportunity cost of purchasing a $4 burger is the four $1 bus tickets that could have been purchased.</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endParaRPr lang="en-US" sz="1200" dirty="0">
              <a:solidFill>
                <a:schemeClr val="bg1"/>
              </a:solidFill>
            </a:endParaRPr>
          </a:p>
          <a:p>
            <a:pPr algn="l"/>
            <a:r>
              <a:rPr lang="en-US" sz="1200" dirty="0">
                <a:solidFill>
                  <a:schemeClr val="bg1"/>
                </a:solidFill>
              </a:rPr>
              <a:t>Suppose you have a budget of $468. If you spend it all on ice cream, you can buy 120 pints of ice cream. If the price of a glass of lemonade is 3 times less than the price of ice cream, how much lemonade can you buy if you decide to spend all your money on it?</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3022095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solidFill>
                  <a:schemeClr val="bg1"/>
                </a:solidFill>
              </a:rPr>
              <a:t>Start by calculating the price of ice cream. If $468 can buy 120 pints, the price per pint is $3.90. Then, given that the price of a glass of lemonade is 3 times less than a pint of ice cream, the price per glass is $1.30. Finally, to calculate how many glasses of lemonade could be bought at a price of $1.30 per glass, divide the total budget by the price per glass. This gives you 360 glasses of lemonade.</a:t>
            </a:r>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42212585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Opportunity cost is often expressed as the price of something, but price may not always accurately capture the true opportunity cost. Opportunity cost encompasses all lost opportunity to do or consume something else. For example, attending college not only costs money, but you are also foregoing the opportunity to do something else like work a paying job. In economics, we consider the cost of time and other factors, too.</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1384970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8/2/2023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8/2/2023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24.svg"/></Relationships>
</file>

<file path=ppt/slides/_rels/slide1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8.svg"/></Relationships>
</file>

<file path=ppt/slides/_rels/slide14.xml.rels><?xml version="1.0" encoding="UTF-8" standalone="yes"?>
<Relationships xmlns="http://schemas.openxmlformats.org/package/2006/relationships"><Relationship Id="rId8" Type="http://schemas.openxmlformats.org/officeDocument/2006/relationships/image" Target="../media/image34.svg"/><Relationship Id="rId3" Type="http://schemas.openxmlformats.org/officeDocument/2006/relationships/image" Target="../media/image29.png"/><Relationship Id="rId7" Type="http://schemas.openxmlformats.org/officeDocument/2006/relationships/image" Target="../media/image33.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32.svg"/><Relationship Id="rId5" Type="http://schemas.openxmlformats.org/officeDocument/2006/relationships/image" Target="../media/image31.png"/><Relationship Id="rId10" Type="http://schemas.openxmlformats.org/officeDocument/2006/relationships/image" Target="../media/image36.svg"/><Relationship Id="rId4" Type="http://schemas.openxmlformats.org/officeDocument/2006/relationships/image" Target="../media/image30.svg"/><Relationship Id="rId9" Type="http://schemas.openxmlformats.org/officeDocument/2006/relationships/image" Target="../media/image35.png"/></Relationships>
</file>

<file path=ppt/slides/_rels/slide15.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40.svg"/><Relationship Id="rId5" Type="http://schemas.openxmlformats.org/officeDocument/2006/relationships/image" Target="../media/image39.png"/><Relationship Id="rId4" Type="http://schemas.openxmlformats.org/officeDocument/2006/relationships/image" Target="../media/image38.sv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png"/><Relationship Id="rId1" Type="http://schemas.openxmlformats.org/officeDocument/2006/relationships/slideLayout" Target="../slideLayouts/slideLayout12.xml"/><Relationship Id="rId5" Type="http://schemas.openxmlformats.org/officeDocument/2006/relationships/image" Target="../media/image44.png"/><Relationship Id="rId4" Type="http://schemas.openxmlformats.org/officeDocument/2006/relationships/image" Target="../media/image43.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6.sv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15.sv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openxmlformats.org/officeDocument/2006/relationships/image" Target="../media/image19.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21.wmf"/><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8.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20.wmf"/><Relationship Id="rId4" Type="http://schemas.openxmlformats.org/officeDocument/2006/relationships/image" Target="../media/image17.wmf"/><Relationship Id="rId9" Type="http://schemas.openxmlformats.org/officeDocument/2006/relationships/oleObject" Target="../embeddings/oleObject4.bin"/><Relationship Id="rId14" Type="http://schemas.openxmlformats.org/officeDocument/2006/relationships/image" Target="../media/image2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1795043"/>
            <a:ext cx="9265024" cy="2585323"/>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How Individuals Make Choices Based on Their Budget Constraint</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Opportunity Cost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Opportunity cost is often expressed as the price of something, but price may not always accurately capture the true opportunity cost.</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Opportunity cost includes </a:t>
              </a:r>
              <a:r>
                <a:rPr lang="en-US" sz="2000" u="sng" dirty="0">
                  <a:solidFill>
                    <a:schemeClr val="bg1"/>
                  </a:solidFill>
                </a:rPr>
                <a:t>all lost opportunity</a:t>
              </a:r>
              <a:r>
                <a:rPr lang="en-US" sz="2000" dirty="0">
                  <a:solidFill>
                    <a:schemeClr val="bg1"/>
                  </a:solidFill>
                </a:rPr>
                <a:t> to do or consume something else.</a:t>
              </a:r>
            </a:p>
          </p:txBody>
        </p:sp>
      </p:grpSp>
      <p:grpSp>
        <p:nvGrpSpPr>
          <p:cNvPr id="21" name="Group 20">
            <a:extLst>
              <a:ext uri="{FF2B5EF4-FFF2-40B4-BE49-F238E27FC236}">
                <a16:creationId xmlns:a16="http://schemas.microsoft.com/office/drawing/2014/main" id="{4D0E1E7B-FE4D-443A-B921-805511369B2E}"/>
              </a:ext>
            </a:extLst>
          </p:cNvPr>
          <p:cNvGrpSpPr/>
          <p:nvPr/>
        </p:nvGrpSpPr>
        <p:grpSpPr>
          <a:xfrm>
            <a:off x="2066922" y="435304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8A9EED36-EDF6-4EB9-B28B-431076EEE0E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7C896E5A-1A32-40BE-AB40-9228090EEAF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attending college includes not only tuition costs, but also the foregone opportunity to do something else, like work a paying job.</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Opportunity cost encompasses many things, including monetary cost, time lost, and experiences that one could have had.</a:t>
              </a:r>
            </a:p>
          </p:txBody>
        </p:sp>
      </p:grpSp>
    </p:spTree>
    <p:extLst>
      <p:ext uri="{BB962C8B-B14F-4D97-AF65-F5344CB8AC3E}">
        <p14:creationId xmlns:p14="http://schemas.microsoft.com/office/powerpoint/2010/main" val="1837120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36B01FD4-BF71-4ABB-AD66-EB5BBE9E9DC7}"/>
              </a:ext>
            </a:extLst>
          </p:cNvPr>
          <p:cNvSpPr txBox="1"/>
          <p:nvPr/>
        </p:nvSpPr>
        <p:spPr>
          <a:xfrm>
            <a:off x="1524001" y="1383374"/>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881188" y="1565108"/>
            <a:ext cx="8851342" cy="4154984"/>
          </a:xfrm>
          <a:prstGeom prst="rect">
            <a:avLst/>
          </a:prstGeom>
          <a:solidFill>
            <a:srgbClr val="627981"/>
          </a:solidFill>
        </p:spPr>
        <p:txBody>
          <a:bodyPr wrap="square" rtlCol="0" anchor="ctr">
            <a:spAutoFit/>
          </a:bodyPr>
          <a:lstStyle/>
          <a:p>
            <a:r>
              <a:rPr lang="en-US" sz="2400" dirty="0">
                <a:solidFill>
                  <a:schemeClr val="bg1"/>
                </a:solidFill>
              </a:rPr>
              <a:t>Think about how you make decisions given scarcity. </a:t>
            </a:r>
          </a:p>
          <a:p>
            <a:endParaRPr lang="en-US" sz="2400" dirty="0">
              <a:solidFill>
                <a:schemeClr val="bg1"/>
              </a:solidFill>
            </a:endParaRPr>
          </a:p>
          <a:p>
            <a:r>
              <a:rPr lang="en-US" sz="2400" dirty="0">
                <a:solidFill>
                  <a:schemeClr val="bg1"/>
                </a:solidFill>
              </a:rPr>
              <a:t>There are only 24 hours in a day. You get to choose how you want to use those hours. You choose how many hours you want to spend sleeping, how many hours you want to spend studying, how many hours you want to hang out with friends, etc. There may be consequences for those choices, but ultimately, the decision is up to you. </a:t>
            </a:r>
          </a:p>
          <a:p>
            <a:endParaRPr lang="en-US" sz="2400" dirty="0">
              <a:solidFill>
                <a:schemeClr val="bg1"/>
              </a:solidFill>
            </a:endParaRPr>
          </a:p>
          <a:p>
            <a:r>
              <a:rPr lang="en-US" sz="2400" dirty="0">
                <a:solidFill>
                  <a:schemeClr val="bg1"/>
                </a:solidFill>
              </a:rPr>
              <a:t>Now, consider opportunity cost. What is the opportunity cost of choosing to spend one hour sleeping? </a:t>
            </a:r>
          </a:p>
        </p:txBody>
      </p:sp>
    </p:spTree>
    <p:extLst>
      <p:ext uri="{BB962C8B-B14F-4D97-AF65-F5344CB8AC3E}">
        <p14:creationId xmlns:p14="http://schemas.microsoft.com/office/powerpoint/2010/main" val="25727999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Marginal Decision-Making and Diminishing Marginal Utility</a:t>
            </a:r>
          </a:p>
        </p:txBody>
      </p:sp>
      <p:cxnSp>
        <p:nvCxnSpPr>
          <p:cNvPr id="55" name="Straight Connector 54"/>
          <p:cNvCxnSpPr/>
          <p:nvPr/>
        </p:nvCxnSpPr>
        <p:spPr>
          <a:xfrm>
            <a:off x="1881187" y="1432876"/>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Thumbs down sign">
            <a:extLst>
              <a:ext uri="{FF2B5EF4-FFF2-40B4-BE49-F238E27FC236}">
                <a16:creationId xmlns:a16="http://schemas.microsoft.com/office/drawing/2014/main" id="{31669E36-A715-4635-900F-9371BCDE69A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0800000">
            <a:off x="3849329" y="4353651"/>
            <a:ext cx="1828800" cy="1828800"/>
          </a:xfrm>
          <a:prstGeom prst="rect">
            <a:avLst/>
          </a:prstGeom>
        </p:spPr>
      </p:pic>
      <p:pic>
        <p:nvPicPr>
          <p:cNvPr id="7" name="Graphic 6" descr="Thumbs up sign">
            <a:extLst>
              <a:ext uri="{FF2B5EF4-FFF2-40B4-BE49-F238E27FC236}">
                <a16:creationId xmlns:a16="http://schemas.microsoft.com/office/drawing/2014/main" id="{1ADD5099-0692-44C9-80AF-09DEDF8A0DF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513873" y="4353652"/>
            <a:ext cx="1828800" cy="1828800"/>
          </a:xfrm>
          <a:prstGeom prst="rect">
            <a:avLst/>
          </a:prstGeom>
        </p:spPr>
      </p:pic>
      <p:sp>
        <p:nvSpPr>
          <p:cNvPr id="13" name="TextBox 12">
            <a:extLst>
              <a:ext uri="{FF2B5EF4-FFF2-40B4-BE49-F238E27FC236}">
                <a16:creationId xmlns:a16="http://schemas.microsoft.com/office/drawing/2014/main" id="{30E10DC8-8A90-4C5A-8B12-7D2F169C3FF3}"/>
              </a:ext>
            </a:extLst>
          </p:cNvPr>
          <p:cNvSpPr txBox="1"/>
          <p:nvPr/>
        </p:nvSpPr>
        <p:spPr>
          <a:xfrm>
            <a:off x="2192213" y="1946471"/>
            <a:ext cx="7807571" cy="707886"/>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000" b="1" dirty="0">
                <a:solidFill>
                  <a:schemeClr val="bg1"/>
                </a:solidFill>
              </a:rPr>
              <a:t>Marginal analysis </a:t>
            </a:r>
            <a:r>
              <a:rPr lang="en-US" sz="2000" dirty="0">
                <a:solidFill>
                  <a:schemeClr val="bg1"/>
                </a:solidFill>
              </a:rPr>
              <a:t>is the process of comparing the costs and benefits of a choosing a little more or a little less of a good.</a:t>
            </a:r>
          </a:p>
        </p:txBody>
      </p:sp>
      <p:sp>
        <p:nvSpPr>
          <p:cNvPr id="11" name="TextBox 10">
            <a:extLst>
              <a:ext uri="{FF2B5EF4-FFF2-40B4-BE49-F238E27FC236}">
                <a16:creationId xmlns:a16="http://schemas.microsoft.com/office/drawing/2014/main" id="{223BE521-CA82-492C-AE0B-670FE99AD346}"/>
              </a:ext>
            </a:extLst>
          </p:cNvPr>
          <p:cNvSpPr txBox="1"/>
          <p:nvPr/>
        </p:nvSpPr>
        <p:spPr>
          <a:xfrm>
            <a:off x="2192213" y="2814008"/>
            <a:ext cx="7807571" cy="707886"/>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000" dirty="0">
                <a:solidFill>
                  <a:schemeClr val="bg1"/>
                </a:solidFill>
              </a:rPr>
              <a:t>The optimal choice necessitates comparing how costs and benefits change from one option to another.</a:t>
            </a:r>
          </a:p>
        </p:txBody>
      </p:sp>
    </p:spTree>
    <p:extLst>
      <p:ext uri="{BB962C8B-B14F-4D97-AF65-F5344CB8AC3E}">
        <p14:creationId xmlns:p14="http://schemas.microsoft.com/office/powerpoint/2010/main" val="28357059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Utility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4" name="Group 43" descr="A graph showing units of goods consumed on the x-axis and utility on the y-axis. Marginal utility is graphed as a negatively sloped line, and total utility is graphed as a positively sloped line.">
            <a:extLst>
              <a:ext uri="{FF2B5EF4-FFF2-40B4-BE49-F238E27FC236}">
                <a16:creationId xmlns:a16="http://schemas.microsoft.com/office/drawing/2014/main" id="{91C9B666-28C8-4A6C-9EE2-76931B17343B}"/>
              </a:ext>
            </a:extLst>
          </p:cNvPr>
          <p:cNvGrpSpPr/>
          <p:nvPr/>
        </p:nvGrpSpPr>
        <p:grpSpPr>
          <a:xfrm>
            <a:off x="873023" y="2210960"/>
            <a:ext cx="4710010" cy="3916061"/>
            <a:chOff x="3557417" y="2469597"/>
            <a:chExt cx="4710010" cy="3916061"/>
          </a:xfrm>
        </p:grpSpPr>
        <p:cxnSp>
          <p:nvCxnSpPr>
            <p:cNvPr id="5" name="Straight Connector 4">
              <a:extLst>
                <a:ext uri="{FF2B5EF4-FFF2-40B4-BE49-F238E27FC236}">
                  <a16:creationId xmlns:a16="http://schemas.microsoft.com/office/drawing/2014/main" id="{420BBDFA-389F-4736-B692-C2D6DDAA722C}"/>
                </a:ext>
              </a:extLst>
            </p:cNvPr>
            <p:cNvCxnSpPr>
              <a:cxnSpLocks/>
            </p:cNvCxnSpPr>
            <p:nvPr/>
          </p:nvCxnSpPr>
          <p:spPr>
            <a:xfrm>
              <a:off x="4648657" y="2469597"/>
              <a:ext cx="0" cy="32004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3B863B0F-3625-43F7-96FB-5B7C9E929AEB}"/>
                </a:ext>
              </a:extLst>
            </p:cNvPr>
            <p:cNvCxnSpPr>
              <a:cxnSpLocks/>
            </p:cNvCxnSpPr>
            <p:nvPr/>
          </p:nvCxnSpPr>
          <p:spPr>
            <a:xfrm flipH="1">
              <a:off x="4648657" y="5660165"/>
              <a:ext cx="320040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7171BFFA-C85F-45A7-ADC8-F66321E2357C}"/>
                </a:ext>
              </a:extLst>
            </p:cNvPr>
            <p:cNvSpPr txBox="1"/>
            <p:nvPr/>
          </p:nvSpPr>
          <p:spPr>
            <a:xfrm>
              <a:off x="3557417" y="3663410"/>
              <a:ext cx="785793" cy="400110"/>
            </a:xfrm>
            <a:prstGeom prst="rect">
              <a:avLst/>
            </a:prstGeom>
            <a:noFill/>
          </p:spPr>
          <p:txBody>
            <a:bodyPr wrap="none" rtlCol="0">
              <a:spAutoFit/>
            </a:bodyPr>
            <a:lstStyle/>
            <a:p>
              <a:r>
                <a:rPr lang="en-US" sz="2000" dirty="0"/>
                <a:t>utility</a:t>
              </a:r>
            </a:p>
          </p:txBody>
        </p:sp>
        <p:sp>
          <p:nvSpPr>
            <p:cNvPr id="8" name="TextBox 7">
              <a:extLst>
                <a:ext uri="{FF2B5EF4-FFF2-40B4-BE49-F238E27FC236}">
                  <a16:creationId xmlns:a16="http://schemas.microsoft.com/office/drawing/2014/main" id="{7687B6A0-719E-4836-B4AA-A0EB545433FA}"/>
                </a:ext>
              </a:extLst>
            </p:cNvPr>
            <p:cNvSpPr txBox="1"/>
            <p:nvPr/>
          </p:nvSpPr>
          <p:spPr>
            <a:xfrm>
              <a:off x="4853603" y="5985548"/>
              <a:ext cx="2790508" cy="400110"/>
            </a:xfrm>
            <a:prstGeom prst="rect">
              <a:avLst/>
            </a:prstGeom>
            <a:noFill/>
          </p:spPr>
          <p:txBody>
            <a:bodyPr wrap="none" rtlCol="0">
              <a:spAutoFit/>
            </a:bodyPr>
            <a:lstStyle/>
            <a:p>
              <a:r>
                <a:rPr lang="en-US" sz="2000" dirty="0"/>
                <a:t>units of goods consumed</a:t>
              </a:r>
            </a:p>
          </p:txBody>
        </p:sp>
        <p:sp>
          <p:nvSpPr>
            <p:cNvPr id="9" name="TextBox 8">
              <a:extLst>
                <a:ext uri="{FF2B5EF4-FFF2-40B4-BE49-F238E27FC236}">
                  <a16:creationId xmlns:a16="http://schemas.microsoft.com/office/drawing/2014/main" id="{259A21DF-1698-4421-B2FF-7C6597374EBC}"/>
                </a:ext>
              </a:extLst>
            </p:cNvPr>
            <p:cNvSpPr txBox="1"/>
            <p:nvPr/>
          </p:nvSpPr>
          <p:spPr>
            <a:xfrm>
              <a:off x="6659230" y="5045367"/>
              <a:ext cx="1608197" cy="369332"/>
            </a:xfrm>
            <a:prstGeom prst="rect">
              <a:avLst/>
            </a:prstGeom>
            <a:noFill/>
          </p:spPr>
          <p:txBody>
            <a:bodyPr wrap="none" rtlCol="0">
              <a:spAutoFit/>
            </a:bodyPr>
            <a:lstStyle/>
            <a:p>
              <a:r>
                <a:rPr lang="en-US" dirty="0">
                  <a:solidFill>
                    <a:srgbClr val="C00000"/>
                  </a:solidFill>
                </a:rPr>
                <a:t>marginal utility</a:t>
              </a:r>
            </a:p>
          </p:txBody>
        </p:sp>
        <p:sp>
          <p:nvSpPr>
            <p:cNvPr id="10" name="TextBox 9">
              <a:extLst>
                <a:ext uri="{FF2B5EF4-FFF2-40B4-BE49-F238E27FC236}">
                  <a16:creationId xmlns:a16="http://schemas.microsoft.com/office/drawing/2014/main" id="{4738FBE1-AB80-4A99-A02E-736AD8000EB7}"/>
                </a:ext>
              </a:extLst>
            </p:cNvPr>
            <p:cNvSpPr txBox="1"/>
            <p:nvPr/>
          </p:nvSpPr>
          <p:spPr>
            <a:xfrm>
              <a:off x="6095999" y="3229149"/>
              <a:ext cx="1210331" cy="369332"/>
            </a:xfrm>
            <a:prstGeom prst="rect">
              <a:avLst/>
            </a:prstGeom>
            <a:noFill/>
          </p:spPr>
          <p:txBody>
            <a:bodyPr wrap="none" rtlCol="0">
              <a:spAutoFit/>
            </a:bodyPr>
            <a:lstStyle/>
            <a:p>
              <a:r>
                <a:rPr lang="en-US" dirty="0">
                  <a:solidFill>
                    <a:schemeClr val="accent1"/>
                  </a:solidFill>
                </a:rPr>
                <a:t>total utility</a:t>
              </a:r>
            </a:p>
          </p:txBody>
        </p:sp>
        <p:cxnSp>
          <p:nvCxnSpPr>
            <p:cNvPr id="7" name="Straight Connector 6">
              <a:extLst>
                <a:ext uri="{FF2B5EF4-FFF2-40B4-BE49-F238E27FC236}">
                  <a16:creationId xmlns:a16="http://schemas.microsoft.com/office/drawing/2014/main" id="{781285C6-6635-4B3E-A846-631EEADA0DCF}"/>
                </a:ext>
              </a:extLst>
            </p:cNvPr>
            <p:cNvCxnSpPr>
              <a:cxnSpLocks/>
            </p:cNvCxnSpPr>
            <p:nvPr/>
          </p:nvCxnSpPr>
          <p:spPr>
            <a:xfrm>
              <a:off x="4648657" y="4503174"/>
              <a:ext cx="2509227" cy="1147160"/>
            </a:xfrm>
            <a:prstGeom prst="line">
              <a:avLst/>
            </a:prstGeom>
            <a:ln w="76200">
              <a:solidFill>
                <a:srgbClr val="C00000"/>
              </a:solidFill>
            </a:ln>
          </p:spPr>
          <p:style>
            <a:lnRef idx="1">
              <a:schemeClr val="accent1"/>
            </a:lnRef>
            <a:fillRef idx="0">
              <a:schemeClr val="accent1"/>
            </a:fillRef>
            <a:effectRef idx="0">
              <a:schemeClr val="accent1"/>
            </a:effectRef>
            <a:fontRef idx="minor">
              <a:schemeClr val="tx1"/>
            </a:fontRef>
          </p:style>
        </p:cxnSp>
        <p:pic>
          <p:nvPicPr>
            <p:cNvPr id="43" name="Graphic 42" descr="Line arrow: Clockwise curve">
              <a:extLst>
                <a:ext uri="{FF2B5EF4-FFF2-40B4-BE49-F238E27FC236}">
                  <a16:creationId xmlns:a16="http://schemas.microsoft.com/office/drawing/2014/main" id="{65073972-96C8-4A5C-869C-59A27039CD7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654548">
              <a:off x="5095860" y="2559069"/>
              <a:ext cx="1614819" cy="3008903"/>
            </a:xfrm>
            <a:prstGeom prst="rect">
              <a:avLst/>
            </a:prstGeom>
          </p:spPr>
        </p:pic>
      </p:grpSp>
      <p:grpSp>
        <p:nvGrpSpPr>
          <p:cNvPr id="27" name="Group 26">
            <a:extLst>
              <a:ext uri="{FF2B5EF4-FFF2-40B4-BE49-F238E27FC236}">
                <a16:creationId xmlns:a16="http://schemas.microsoft.com/office/drawing/2014/main" id="{FAC021D9-FE06-4616-847E-B49F5A78A12F}"/>
              </a:ext>
            </a:extLst>
          </p:cNvPr>
          <p:cNvGrpSpPr/>
          <p:nvPr/>
        </p:nvGrpSpPr>
        <p:grpSpPr>
          <a:xfrm>
            <a:off x="6608968" y="1772804"/>
            <a:ext cx="3701843" cy="4822824"/>
            <a:chOff x="542921" y="1664821"/>
            <a:chExt cx="8492547" cy="947095"/>
          </a:xfrm>
          <a:solidFill>
            <a:srgbClr val="627981"/>
          </a:solidFill>
        </p:grpSpPr>
        <p:sp>
          <p:nvSpPr>
            <p:cNvPr id="28" name="Rectangle 27">
              <a:extLst>
                <a:ext uri="{FF2B5EF4-FFF2-40B4-BE49-F238E27FC236}">
                  <a16:creationId xmlns:a16="http://schemas.microsoft.com/office/drawing/2014/main" id="{317A5644-2DBD-4BD6-BD91-32E3A84E62F7}"/>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a:extLst>
                <a:ext uri="{FF2B5EF4-FFF2-40B4-BE49-F238E27FC236}">
                  <a16:creationId xmlns:a16="http://schemas.microsoft.com/office/drawing/2014/main" id="{51BE0C3A-D5A7-47AF-B0D0-2088DEE230F6}"/>
                </a:ext>
              </a:extLst>
            </p:cNvPr>
            <p:cNvSpPr txBox="1"/>
            <p:nvPr/>
          </p:nvSpPr>
          <p:spPr>
            <a:xfrm>
              <a:off x="760116" y="1750865"/>
              <a:ext cx="8058152" cy="782704"/>
            </a:xfrm>
            <a:prstGeom prst="rect">
              <a:avLst/>
            </a:prstGeom>
            <a:grpFill/>
          </p:spPr>
          <p:txBody>
            <a:bodyPr wrap="square" rtlCol="0">
              <a:spAutoFit/>
            </a:bodyPr>
            <a:lstStyle/>
            <a:p>
              <a:pPr marL="342900" indent="-342900">
                <a:buFont typeface="Arial" panose="020B0604020202020204" pitchFamily="34" charset="0"/>
                <a:buChar char="•"/>
              </a:pPr>
              <a:r>
                <a:rPr lang="en-US" sz="2300" b="1" dirty="0">
                  <a:solidFill>
                    <a:schemeClr val="bg1"/>
                  </a:solidFill>
                </a:rPr>
                <a:t>Utility</a:t>
              </a:r>
              <a:r>
                <a:rPr lang="en-US" sz="2300" dirty="0">
                  <a:solidFill>
                    <a:schemeClr val="bg1"/>
                  </a:solidFill>
                </a:rPr>
                <a:t> refers to the satisfaction that a good or service provides.</a:t>
              </a:r>
            </a:p>
            <a:p>
              <a:endParaRPr lang="en-US" sz="2300" dirty="0">
                <a:solidFill>
                  <a:schemeClr val="bg1"/>
                </a:solidFill>
              </a:endParaRPr>
            </a:p>
            <a:p>
              <a:pPr marL="342900" indent="-342900">
                <a:buFont typeface="Arial" panose="020B0604020202020204" pitchFamily="34" charset="0"/>
                <a:buChar char="•"/>
              </a:pPr>
              <a:r>
                <a:rPr lang="en-US" sz="2300" dirty="0">
                  <a:solidFill>
                    <a:schemeClr val="bg1"/>
                  </a:solidFill>
                </a:rPr>
                <a:t>The </a:t>
              </a:r>
              <a:r>
                <a:rPr lang="en-US" sz="2300" b="1" dirty="0">
                  <a:solidFill>
                    <a:schemeClr val="bg1"/>
                  </a:solidFill>
                </a:rPr>
                <a:t>law of diminishing marginal utility</a:t>
              </a:r>
              <a:r>
                <a:rPr lang="en-US" sz="2300" dirty="0">
                  <a:solidFill>
                    <a:schemeClr val="bg1"/>
                  </a:solidFill>
                </a:rPr>
                <a:t> states that as a person receives more of a good, the additional utility from each additional unit of the good declines.</a:t>
              </a:r>
            </a:p>
          </p:txBody>
        </p:sp>
      </p:grpSp>
    </p:spTree>
    <p:extLst>
      <p:ext uri="{BB962C8B-B14F-4D97-AF65-F5344CB8AC3E}">
        <p14:creationId xmlns:p14="http://schemas.microsoft.com/office/powerpoint/2010/main" val="2564768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Diminishing Marginal Utility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Smiling face with no fill">
            <a:extLst>
              <a:ext uri="{FF2B5EF4-FFF2-40B4-BE49-F238E27FC236}">
                <a16:creationId xmlns:a16="http://schemas.microsoft.com/office/drawing/2014/main" id="{5F746644-F411-4DA1-AD38-DADF086A3AF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5826" y="2651760"/>
            <a:ext cx="1554480" cy="1554480"/>
          </a:xfrm>
          <a:prstGeom prst="rect">
            <a:avLst/>
          </a:prstGeom>
        </p:spPr>
      </p:pic>
      <p:pic>
        <p:nvPicPr>
          <p:cNvPr id="5" name="Graphic 4" descr="Neutral face with no fill">
            <a:extLst>
              <a:ext uri="{FF2B5EF4-FFF2-40B4-BE49-F238E27FC236}">
                <a16:creationId xmlns:a16="http://schemas.microsoft.com/office/drawing/2014/main" id="{29EBF9AB-4CA7-4568-BDBC-46A932B8C31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931694" y="2651760"/>
            <a:ext cx="1554480" cy="1554480"/>
          </a:xfrm>
          <a:prstGeom prst="rect">
            <a:avLst/>
          </a:prstGeom>
        </p:spPr>
      </p:pic>
      <p:pic>
        <p:nvPicPr>
          <p:cNvPr id="7" name="Graphic 6" descr="Grinning face with no fill">
            <a:extLst>
              <a:ext uri="{FF2B5EF4-FFF2-40B4-BE49-F238E27FC236}">
                <a16:creationId xmlns:a16="http://schemas.microsoft.com/office/drawing/2014/main" id="{64CC47BB-B97E-4368-866A-CCC5997D396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318760" y="2651760"/>
            <a:ext cx="1554480" cy="1554480"/>
          </a:xfrm>
          <a:prstGeom prst="rect">
            <a:avLst/>
          </a:prstGeom>
        </p:spPr>
      </p:pic>
      <p:pic>
        <p:nvPicPr>
          <p:cNvPr id="9" name="Graphic 8" descr="Pizza">
            <a:extLst>
              <a:ext uri="{FF2B5EF4-FFF2-40B4-BE49-F238E27FC236}">
                <a16:creationId xmlns:a16="http://schemas.microsoft.com/office/drawing/2014/main" id="{A32C447B-158C-450C-B01D-5957AB915ED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rot="1923331">
            <a:off x="2785436" y="3434237"/>
            <a:ext cx="914400" cy="914400"/>
          </a:xfrm>
          <a:prstGeom prst="rect">
            <a:avLst/>
          </a:prstGeom>
        </p:spPr>
      </p:pic>
      <p:sp>
        <p:nvSpPr>
          <p:cNvPr id="10" name="Rectangle 9">
            <a:extLst>
              <a:ext uri="{FF2B5EF4-FFF2-40B4-BE49-F238E27FC236}">
                <a16:creationId xmlns:a16="http://schemas.microsoft.com/office/drawing/2014/main" id="{134BA425-1888-48DA-86C8-8F73CA48A877}"/>
              </a:ext>
            </a:extLst>
          </p:cNvPr>
          <p:cNvSpPr/>
          <p:nvPr/>
        </p:nvSpPr>
        <p:spPr>
          <a:xfrm>
            <a:off x="1955678" y="4396135"/>
            <a:ext cx="1054776" cy="400110"/>
          </a:xfrm>
          <a:prstGeom prst="rect">
            <a:avLst/>
          </a:prstGeom>
        </p:spPr>
        <p:txBody>
          <a:bodyPr wrap="none">
            <a:spAutoFit/>
          </a:bodyPr>
          <a:lstStyle/>
          <a:p>
            <a:r>
              <a:rPr lang="en-US" sz="2000" dirty="0"/>
              <a:t>1</a:t>
            </a:r>
            <a:r>
              <a:rPr lang="en-US" sz="2000" baseline="30000" dirty="0"/>
              <a:t>st</a:t>
            </a:r>
            <a:r>
              <a:rPr lang="en-US" sz="2000" dirty="0"/>
              <a:t> piece</a:t>
            </a:r>
          </a:p>
        </p:txBody>
      </p:sp>
      <p:sp>
        <p:nvSpPr>
          <p:cNvPr id="13" name="Rectangle 12">
            <a:extLst>
              <a:ext uri="{FF2B5EF4-FFF2-40B4-BE49-F238E27FC236}">
                <a16:creationId xmlns:a16="http://schemas.microsoft.com/office/drawing/2014/main" id="{B19445EA-7E5C-434A-BC9E-A325909C5C2B}"/>
              </a:ext>
            </a:extLst>
          </p:cNvPr>
          <p:cNvSpPr/>
          <p:nvPr/>
        </p:nvSpPr>
        <p:spPr>
          <a:xfrm>
            <a:off x="5540399" y="4396135"/>
            <a:ext cx="1111202" cy="400110"/>
          </a:xfrm>
          <a:prstGeom prst="rect">
            <a:avLst/>
          </a:prstGeom>
        </p:spPr>
        <p:txBody>
          <a:bodyPr wrap="none">
            <a:spAutoFit/>
          </a:bodyPr>
          <a:lstStyle/>
          <a:p>
            <a:r>
              <a:rPr lang="en-US" sz="2000" dirty="0"/>
              <a:t>2</a:t>
            </a:r>
            <a:r>
              <a:rPr lang="en-US" sz="2000" baseline="30000" dirty="0"/>
              <a:t>nd</a:t>
            </a:r>
            <a:r>
              <a:rPr lang="en-US" sz="2000" dirty="0"/>
              <a:t> piece</a:t>
            </a:r>
          </a:p>
        </p:txBody>
      </p:sp>
      <p:sp>
        <p:nvSpPr>
          <p:cNvPr id="14" name="Rectangle 13">
            <a:extLst>
              <a:ext uri="{FF2B5EF4-FFF2-40B4-BE49-F238E27FC236}">
                <a16:creationId xmlns:a16="http://schemas.microsoft.com/office/drawing/2014/main" id="{A6720412-D0D0-495A-8631-2DAED3BE329F}"/>
              </a:ext>
            </a:extLst>
          </p:cNvPr>
          <p:cNvSpPr/>
          <p:nvPr/>
        </p:nvSpPr>
        <p:spPr>
          <a:xfrm>
            <a:off x="1054130" y="1998123"/>
            <a:ext cx="2864439" cy="461665"/>
          </a:xfrm>
          <a:prstGeom prst="rect">
            <a:avLst/>
          </a:prstGeom>
        </p:spPr>
        <p:txBody>
          <a:bodyPr wrap="none">
            <a:spAutoFit/>
          </a:bodyPr>
          <a:lstStyle/>
          <a:p>
            <a:r>
              <a:rPr lang="en-US" sz="2400" dirty="0"/>
              <a:t>"This pizza is GREAT!"</a:t>
            </a:r>
          </a:p>
        </p:txBody>
      </p:sp>
      <p:sp>
        <p:nvSpPr>
          <p:cNvPr id="15" name="Rectangle 14">
            <a:extLst>
              <a:ext uri="{FF2B5EF4-FFF2-40B4-BE49-F238E27FC236}">
                <a16:creationId xmlns:a16="http://schemas.microsoft.com/office/drawing/2014/main" id="{AF305DF7-D15E-49E6-98BA-9F2E3080415A}"/>
              </a:ext>
            </a:extLst>
          </p:cNvPr>
          <p:cNvSpPr/>
          <p:nvPr/>
        </p:nvSpPr>
        <p:spPr>
          <a:xfrm>
            <a:off x="4756146" y="1998123"/>
            <a:ext cx="2679708" cy="461665"/>
          </a:xfrm>
          <a:prstGeom prst="rect">
            <a:avLst/>
          </a:prstGeom>
        </p:spPr>
        <p:txBody>
          <a:bodyPr wrap="none">
            <a:spAutoFit/>
          </a:bodyPr>
          <a:lstStyle/>
          <a:p>
            <a:r>
              <a:rPr lang="en-US" sz="2400" dirty="0"/>
              <a:t>"This pizza is good!"</a:t>
            </a:r>
          </a:p>
        </p:txBody>
      </p:sp>
      <p:sp>
        <p:nvSpPr>
          <p:cNvPr id="16" name="Rectangle 15">
            <a:extLst>
              <a:ext uri="{FF2B5EF4-FFF2-40B4-BE49-F238E27FC236}">
                <a16:creationId xmlns:a16="http://schemas.microsoft.com/office/drawing/2014/main" id="{D38CF649-FEBC-415A-BCEC-8F1AC12D44FC}"/>
              </a:ext>
            </a:extLst>
          </p:cNvPr>
          <p:cNvSpPr/>
          <p:nvPr/>
        </p:nvSpPr>
        <p:spPr>
          <a:xfrm>
            <a:off x="8111413" y="1998123"/>
            <a:ext cx="3195042" cy="461665"/>
          </a:xfrm>
          <a:prstGeom prst="rect">
            <a:avLst/>
          </a:prstGeom>
        </p:spPr>
        <p:txBody>
          <a:bodyPr wrap="none">
            <a:spAutoFit/>
          </a:bodyPr>
          <a:lstStyle/>
          <a:p>
            <a:r>
              <a:rPr lang="en-US" sz="2400" dirty="0"/>
              <a:t>“I don’t want anymore."</a:t>
            </a:r>
          </a:p>
        </p:txBody>
      </p:sp>
      <p:sp>
        <p:nvSpPr>
          <p:cNvPr id="17" name="Rectangle 16">
            <a:extLst>
              <a:ext uri="{FF2B5EF4-FFF2-40B4-BE49-F238E27FC236}">
                <a16:creationId xmlns:a16="http://schemas.microsoft.com/office/drawing/2014/main" id="{28154331-8BDE-491A-BC3E-EDB25995615F}"/>
              </a:ext>
            </a:extLst>
          </p:cNvPr>
          <p:cNvSpPr/>
          <p:nvPr/>
        </p:nvSpPr>
        <p:spPr>
          <a:xfrm>
            <a:off x="8700613" y="4396135"/>
            <a:ext cx="2016642" cy="400110"/>
          </a:xfrm>
          <a:prstGeom prst="rect">
            <a:avLst/>
          </a:prstGeom>
        </p:spPr>
        <p:txBody>
          <a:bodyPr wrap="none">
            <a:spAutoFit/>
          </a:bodyPr>
          <a:lstStyle/>
          <a:p>
            <a:r>
              <a:rPr lang="en-US" sz="2000" dirty="0"/>
              <a:t>many pieces later</a:t>
            </a:r>
          </a:p>
        </p:txBody>
      </p:sp>
      <p:sp>
        <p:nvSpPr>
          <p:cNvPr id="11" name="Arrow: Right 10">
            <a:extLst>
              <a:ext uri="{FF2B5EF4-FFF2-40B4-BE49-F238E27FC236}">
                <a16:creationId xmlns:a16="http://schemas.microsoft.com/office/drawing/2014/main" id="{CF9D01B2-5B2A-4439-ABB6-AF07A08F1459}"/>
              </a:ext>
            </a:extLst>
          </p:cNvPr>
          <p:cNvSpPr/>
          <p:nvPr/>
        </p:nvSpPr>
        <p:spPr>
          <a:xfrm>
            <a:off x="3872784" y="3186684"/>
            <a:ext cx="978408" cy="484632"/>
          </a:xfrm>
          <a:prstGeom prst="rightArrow">
            <a:avLst/>
          </a:prstGeom>
          <a:solidFill>
            <a:schemeClr val="accent6">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Arrow: Right 19">
            <a:extLst>
              <a:ext uri="{FF2B5EF4-FFF2-40B4-BE49-F238E27FC236}">
                <a16:creationId xmlns:a16="http://schemas.microsoft.com/office/drawing/2014/main" id="{5ACED529-CD96-4931-95DD-1610023E5914}"/>
              </a:ext>
            </a:extLst>
          </p:cNvPr>
          <p:cNvSpPr/>
          <p:nvPr/>
        </p:nvSpPr>
        <p:spPr>
          <a:xfrm>
            <a:off x="7413263" y="3180910"/>
            <a:ext cx="978408" cy="484632"/>
          </a:xfrm>
          <a:prstGeom prst="rightArrow">
            <a:avLst/>
          </a:prstGeom>
          <a:solidFill>
            <a:schemeClr val="accent6">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044173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Sunk Costs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Stopwatch">
            <a:extLst>
              <a:ext uri="{FF2B5EF4-FFF2-40B4-BE49-F238E27FC236}">
                <a16:creationId xmlns:a16="http://schemas.microsoft.com/office/drawing/2014/main" id="{7C306C6E-BDFF-4346-AEB9-2C5C90702A9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36992" y="5152586"/>
            <a:ext cx="1833715" cy="1833715"/>
          </a:xfrm>
          <a:prstGeom prst="rect">
            <a:avLst/>
          </a:prstGeom>
        </p:spPr>
      </p:pic>
      <p:pic>
        <p:nvPicPr>
          <p:cNvPr id="8" name="Graphic 7" descr="Dollar">
            <a:extLst>
              <a:ext uri="{FF2B5EF4-FFF2-40B4-BE49-F238E27FC236}">
                <a16:creationId xmlns:a16="http://schemas.microsoft.com/office/drawing/2014/main" id="{14DFE7A9-DCAC-4B26-887A-0C354B1808D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970707" y="5106758"/>
            <a:ext cx="1833716" cy="1833716"/>
          </a:xfrm>
          <a:prstGeom prst="rect">
            <a:avLst/>
          </a:prstGeom>
        </p:spPr>
      </p:pic>
      <p:grpSp>
        <p:nvGrpSpPr>
          <p:cNvPr id="16" name="Group 15">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Sunk costs </a:t>
              </a:r>
              <a:r>
                <a:rPr lang="en-US" sz="2000" dirty="0">
                  <a:solidFill>
                    <a:schemeClr val="bg1"/>
                  </a:solidFill>
                </a:rPr>
                <a:t>are costs that were incurred in the past that cannot be recovered.</a:t>
              </a:r>
            </a:p>
          </p:txBody>
        </p:sp>
      </p:grpSp>
      <p:grpSp>
        <p:nvGrpSpPr>
          <p:cNvPr id="19" name="Group 18">
            <a:extLst>
              <a:ext uri="{FF2B5EF4-FFF2-40B4-BE49-F238E27FC236}">
                <a16:creationId xmlns:a16="http://schemas.microsoft.com/office/drawing/2014/main" id="{C9D8EA16-E629-4411-B7D7-0C526319D3EA}"/>
              </a:ext>
            </a:extLst>
          </p:cNvPr>
          <p:cNvGrpSpPr/>
          <p:nvPr/>
        </p:nvGrpSpPr>
        <p:grpSpPr>
          <a:xfrm>
            <a:off x="2066922" y="250495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2FAE1B5A-C308-4D1C-B0B1-CD79DC93EE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CD14CBB4-F18A-4405-B356-E94C0B44BA0B}"/>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Dealing with failing sunk costs can be frustrating, as people and firms often don’t wish to admit an error in judgement.</a:t>
              </a:r>
            </a:p>
          </p:txBody>
        </p:sp>
      </p:grpSp>
      <p:grpSp>
        <p:nvGrpSpPr>
          <p:cNvPr id="22" name="Group 21">
            <a:extLst>
              <a:ext uri="{FF2B5EF4-FFF2-40B4-BE49-F238E27FC236}">
                <a16:creationId xmlns:a16="http://schemas.microsoft.com/office/drawing/2014/main" id="{F75CF5F7-5C2F-4992-A5CC-998A7C324EF1}"/>
              </a:ext>
            </a:extLst>
          </p:cNvPr>
          <p:cNvGrpSpPr/>
          <p:nvPr/>
        </p:nvGrpSpPr>
        <p:grpSpPr>
          <a:xfrm>
            <a:off x="2066922" y="435304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1B1635ED-4B9E-41EF-88CE-4D1BA65145B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B2F1120D-BE64-4DDC-9637-74CAB57AC64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lesson of sunk costs is to ignore them and make decisions based on what may happen in the future.</a:t>
              </a:r>
            </a:p>
          </p:txBody>
        </p:sp>
      </p:grpSp>
      <p:grpSp>
        <p:nvGrpSpPr>
          <p:cNvPr id="15" name="Group 14">
            <a:extLst>
              <a:ext uri="{FF2B5EF4-FFF2-40B4-BE49-F238E27FC236}">
                <a16:creationId xmlns:a16="http://schemas.microsoft.com/office/drawing/2014/main" id="{B93BB8C4-AD44-4859-BE2F-97B1AD6C8A21}"/>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FF00322C-FFED-4F8D-B046-2BF8D543D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97F831-36FA-44D5-970E-D654A78AE9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may find it hard to give up on a new product that is doing poorly because they spent so much money in creating the product.</a:t>
              </a:r>
            </a:p>
          </p:txBody>
        </p:sp>
      </p:grpSp>
    </p:spTree>
    <p:extLst>
      <p:ext uri="{BB962C8B-B14F-4D97-AF65-F5344CB8AC3E}">
        <p14:creationId xmlns:p14="http://schemas.microsoft.com/office/powerpoint/2010/main" val="14417049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People live in a world of scarcity, meaning neither individuals nor societies can have all the time, money, possessions, and experiences they wish.</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budget constraint shows the possible combinations of two goods that are affordable given an individual’s limited income.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Opportunity cost is what one must give up of the next best alternative to obtain what he or she desires, also the slope of a budget constraint.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Utility refers to the satisfaction that a good or service provides, which diminishes as a person receives more of a good, known as diminishing marginal utility.</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Sunk costs are costs that were incurred in the past that cannot be recovered.</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Choice in a World of Scarcity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1" name="Picture 20" descr="A picture depicting a consumer purchasing fruit from a vendor.">
            <a:extLst>
              <a:ext uri="{FF2B5EF4-FFF2-40B4-BE49-F238E27FC236}">
                <a16:creationId xmlns:a16="http://schemas.microsoft.com/office/drawing/2014/main" id="{A9C62ED3-B7BC-4C82-9EB9-F604B96F4F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81183" y="1572795"/>
            <a:ext cx="8429625" cy="3335282"/>
          </a:xfrm>
          <a:prstGeom prst="rect">
            <a:avLst/>
          </a:prstGeom>
        </p:spPr>
      </p:pic>
      <p:grpSp>
        <p:nvGrpSpPr>
          <p:cNvPr id="17" name="Group 16">
            <a:extLst>
              <a:ext uri="{FF2B5EF4-FFF2-40B4-BE49-F238E27FC236}">
                <a16:creationId xmlns:a16="http://schemas.microsoft.com/office/drawing/2014/main" id="{635484E1-69B7-45C0-93D1-3E34A99FCB56}"/>
              </a:ext>
            </a:extLst>
          </p:cNvPr>
          <p:cNvGrpSpPr/>
          <p:nvPr/>
        </p:nvGrpSpPr>
        <p:grpSpPr>
          <a:xfrm>
            <a:off x="1881183" y="5250158"/>
            <a:ext cx="8429625" cy="1257248"/>
            <a:chOff x="542921" y="1664821"/>
            <a:chExt cx="8492547" cy="947095"/>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8" y="1743598"/>
              <a:ext cx="8058152" cy="799884"/>
            </a:xfrm>
            <a:prstGeom prst="rect">
              <a:avLst/>
            </a:prstGeom>
            <a:grpFill/>
          </p:spPr>
          <p:txBody>
            <a:bodyPr wrap="square" rtlCol="0">
              <a:spAutoFit/>
            </a:bodyPr>
            <a:lstStyle/>
            <a:p>
              <a:pPr algn="ctr"/>
              <a:r>
                <a:rPr lang="en-US" sz="2100" dirty="0">
                  <a:solidFill>
                    <a:schemeClr val="bg1"/>
                  </a:solidFill>
                </a:rPr>
                <a:t>Economics is ultimately concerned with how individuals and society choose to allocate resources. Why is it that not everyone can have everything they want or need?</a:t>
              </a:r>
            </a:p>
          </p:txBody>
        </p:sp>
      </p:grpSp>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Choice in a World of Scarcity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11662FAF-CDB2-4282-A006-48CA0F15F63C}"/>
              </a:ext>
              <a:ext uri="{C183D7F6-B498-43B3-948B-1728B52AA6E4}">
                <adec:decorative xmlns:adec="http://schemas.microsoft.com/office/drawing/2017/decorative" val="1"/>
              </a:ext>
            </a:extLst>
          </p:cNvPr>
          <p:cNvGrpSpPr/>
          <p:nvPr/>
        </p:nvGrpSpPr>
        <p:grpSpPr>
          <a:xfrm>
            <a:off x="1881188" y="1671145"/>
            <a:ext cx="3701846" cy="4822825"/>
            <a:chOff x="4245076" y="2210883"/>
            <a:chExt cx="3701846" cy="3701846"/>
          </a:xfrm>
        </p:grpSpPr>
        <p:pic>
          <p:nvPicPr>
            <p:cNvPr id="4" name="Graphic 3" descr="A scale balancing the terms &quot;wants&quot; and &quot;resources&quot;">
              <a:extLst>
                <a:ext uri="{FF2B5EF4-FFF2-40B4-BE49-F238E27FC236}">
                  <a16:creationId xmlns:a16="http://schemas.microsoft.com/office/drawing/2014/main" id="{834B706B-243B-4F72-8433-A7F200F19B3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45076" y="2210883"/>
              <a:ext cx="3701846" cy="3701846"/>
            </a:xfrm>
            <a:prstGeom prst="rect">
              <a:avLst/>
            </a:prstGeom>
          </p:spPr>
        </p:pic>
        <p:sp>
          <p:nvSpPr>
            <p:cNvPr id="5" name="TextBox 4">
              <a:extLst>
                <a:ext uri="{FF2B5EF4-FFF2-40B4-BE49-F238E27FC236}">
                  <a16:creationId xmlns:a16="http://schemas.microsoft.com/office/drawing/2014/main" id="{430CEF8D-E5D7-4F73-A7C2-75ED641188EE}"/>
                </a:ext>
              </a:extLst>
            </p:cNvPr>
            <p:cNvSpPr txBox="1"/>
            <p:nvPr/>
          </p:nvSpPr>
          <p:spPr>
            <a:xfrm>
              <a:off x="4616819" y="4061806"/>
              <a:ext cx="744243" cy="322608"/>
            </a:xfrm>
            <a:prstGeom prst="rect">
              <a:avLst/>
            </a:prstGeom>
            <a:solidFill>
              <a:srgbClr val="627981"/>
            </a:solidFill>
          </p:spPr>
          <p:txBody>
            <a:bodyPr wrap="none" rtlCol="0">
              <a:spAutoFit/>
            </a:bodyPr>
            <a:lstStyle/>
            <a:p>
              <a:r>
                <a:rPr lang="en-US" dirty="0">
                  <a:solidFill>
                    <a:schemeClr val="bg1"/>
                  </a:solidFill>
                </a:rPr>
                <a:t>wants</a:t>
              </a:r>
            </a:p>
          </p:txBody>
        </p:sp>
        <p:sp>
          <p:nvSpPr>
            <p:cNvPr id="8" name="TextBox 7">
              <a:extLst>
                <a:ext uri="{FF2B5EF4-FFF2-40B4-BE49-F238E27FC236}">
                  <a16:creationId xmlns:a16="http://schemas.microsoft.com/office/drawing/2014/main" id="{256907B2-27ED-4F71-9F82-2EFAC808061F}"/>
                </a:ext>
              </a:extLst>
            </p:cNvPr>
            <p:cNvSpPr txBox="1"/>
            <p:nvPr/>
          </p:nvSpPr>
          <p:spPr>
            <a:xfrm>
              <a:off x="6641352" y="4060834"/>
              <a:ext cx="1090363" cy="322608"/>
            </a:xfrm>
            <a:prstGeom prst="rect">
              <a:avLst/>
            </a:prstGeom>
            <a:solidFill>
              <a:srgbClr val="627981"/>
            </a:solidFill>
          </p:spPr>
          <p:txBody>
            <a:bodyPr wrap="none" rtlCol="0">
              <a:spAutoFit/>
            </a:bodyPr>
            <a:lstStyle/>
            <a:p>
              <a:r>
                <a:rPr lang="en-US" dirty="0">
                  <a:solidFill>
                    <a:schemeClr val="bg1"/>
                  </a:solidFill>
                </a:rPr>
                <a:t>resources</a:t>
              </a:r>
            </a:p>
          </p:txBody>
        </p:sp>
      </p:grpSp>
      <p:grpSp>
        <p:nvGrpSpPr>
          <p:cNvPr id="9" name="Group 8">
            <a:extLst>
              <a:ext uri="{FF2B5EF4-FFF2-40B4-BE49-F238E27FC236}">
                <a16:creationId xmlns:a16="http://schemas.microsoft.com/office/drawing/2014/main" id="{FC4B2BB7-FC11-48B1-AD73-D10D6911836E}"/>
              </a:ext>
            </a:extLst>
          </p:cNvPr>
          <p:cNvGrpSpPr/>
          <p:nvPr/>
        </p:nvGrpSpPr>
        <p:grpSpPr>
          <a:xfrm>
            <a:off x="6608968" y="1772804"/>
            <a:ext cx="3701843" cy="4822824"/>
            <a:chOff x="542921" y="1664821"/>
            <a:chExt cx="8492547" cy="947095"/>
          </a:xfrm>
          <a:solidFill>
            <a:srgbClr val="627981"/>
          </a:solidFill>
        </p:grpSpPr>
        <p:sp>
          <p:nvSpPr>
            <p:cNvPr id="10" name="Rectangle 9">
              <a:extLst>
                <a:ext uri="{FF2B5EF4-FFF2-40B4-BE49-F238E27FC236}">
                  <a16:creationId xmlns:a16="http://schemas.microsoft.com/office/drawing/2014/main" id="{897E4D71-AE5E-4E29-9538-7BA3A67564D4}"/>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D6E496C2-FEBF-4302-9A31-69113AD23CBA}"/>
                </a:ext>
              </a:extLst>
            </p:cNvPr>
            <p:cNvSpPr txBox="1"/>
            <p:nvPr/>
          </p:nvSpPr>
          <p:spPr>
            <a:xfrm>
              <a:off x="760116" y="1750865"/>
              <a:ext cx="8058152" cy="843144"/>
            </a:xfrm>
            <a:prstGeom prst="rect">
              <a:avLst/>
            </a:prstGeom>
            <a:grpFill/>
          </p:spPr>
          <p:txBody>
            <a:bodyPr wrap="square" rtlCol="0">
              <a:spAutoFit/>
            </a:bodyPr>
            <a:lstStyle/>
            <a:p>
              <a:pPr marL="342900" indent="-342900">
                <a:buFont typeface="Arial" panose="020B0604020202020204" pitchFamily="34" charset="0"/>
                <a:buChar char="•"/>
              </a:pPr>
              <a:r>
                <a:rPr lang="en-US" sz="2300" dirty="0">
                  <a:solidFill>
                    <a:schemeClr val="bg1"/>
                  </a:solidFill>
                </a:rPr>
                <a:t>We have unlimited wants and limited resources to fulfill them.</a:t>
              </a:r>
            </a:p>
            <a:p>
              <a:pPr marL="342900" indent="-342900">
                <a:buFont typeface="Arial" panose="020B0604020202020204" pitchFamily="34" charset="0"/>
                <a:buChar char="•"/>
              </a:pPr>
              <a:endParaRPr lang="en-US" sz="2300" dirty="0">
                <a:solidFill>
                  <a:schemeClr val="bg1"/>
                </a:solidFill>
              </a:endParaRPr>
            </a:p>
            <a:p>
              <a:pPr marL="342900" indent="-342900">
                <a:buFont typeface="Arial" panose="020B0604020202020204" pitchFamily="34" charset="0"/>
                <a:buChar char="•"/>
              </a:pPr>
              <a:r>
                <a:rPr lang="en-US" sz="2300" dirty="0">
                  <a:solidFill>
                    <a:schemeClr val="bg1"/>
                  </a:solidFill>
                </a:rPr>
                <a:t>People live in a world of </a:t>
              </a:r>
              <a:r>
                <a:rPr lang="en-US" sz="2300" b="1" dirty="0">
                  <a:solidFill>
                    <a:schemeClr val="bg1"/>
                  </a:solidFill>
                </a:rPr>
                <a:t>scarcity</a:t>
              </a:r>
              <a:r>
                <a:rPr lang="en-US" sz="2300" dirty="0">
                  <a:solidFill>
                    <a:schemeClr val="bg1"/>
                  </a:solidFill>
                </a:rPr>
                <a:t>, meaning neither individuals nor societies can have all the time, money, possessions, and experiences they wish.</a:t>
              </a:r>
            </a:p>
            <a:p>
              <a:pPr marL="342900" indent="-342900">
                <a:buFont typeface="Arial" panose="020B0604020202020204" pitchFamily="34" charset="0"/>
                <a:buChar char="•"/>
              </a:pPr>
              <a:endParaRPr lang="en-US" sz="2000" dirty="0">
                <a:solidFill>
                  <a:schemeClr val="bg1"/>
                </a:solidFill>
              </a:endParaRP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Do Individuals Make Decisions?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Burger and drink">
            <a:extLst>
              <a:ext uri="{FF2B5EF4-FFF2-40B4-BE49-F238E27FC236}">
                <a16:creationId xmlns:a16="http://schemas.microsoft.com/office/drawing/2014/main" id="{D8F600A3-321F-4518-AE00-8781C810CBD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141462" y="3674466"/>
            <a:ext cx="1686231" cy="1686231"/>
          </a:xfrm>
          <a:prstGeom prst="rect">
            <a:avLst/>
          </a:prstGeom>
        </p:spPr>
      </p:pic>
      <p:pic>
        <p:nvPicPr>
          <p:cNvPr id="7" name="Graphic 6" descr="Bus">
            <a:extLst>
              <a:ext uri="{FF2B5EF4-FFF2-40B4-BE49-F238E27FC236}">
                <a16:creationId xmlns:a16="http://schemas.microsoft.com/office/drawing/2014/main" id="{ADFCE03C-63C3-4303-B3FA-7D39CBECC007}"/>
              </a:ext>
              <a:ext uri="{C183D7F6-B498-43B3-948B-1728B52AA6E4}">
                <adec:decorative xmlns:adec="http://schemas.microsoft.com/office/drawing/2017/decorative" val="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246660" y="3869510"/>
            <a:ext cx="1686231" cy="1686232"/>
          </a:xfrm>
          <a:prstGeom prst="rect">
            <a:avLst/>
          </a:prstGeom>
        </p:spPr>
      </p:pic>
      <p:cxnSp>
        <p:nvCxnSpPr>
          <p:cNvPr id="9" name="Straight Arrow Connector 8">
            <a:extLst>
              <a:ext uri="{FF2B5EF4-FFF2-40B4-BE49-F238E27FC236}">
                <a16:creationId xmlns:a16="http://schemas.microsoft.com/office/drawing/2014/main" id="{E7CDB978-3C71-45DD-B402-353BC30BC0B3}"/>
              </a:ext>
            </a:extLst>
          </p:cNvPr>
          <p:cNvCxnSpPr>
            <a:cxnSpLocks/>
          </p:cNvCxnSpPr>
          <p:nvPr/>
        </p:nvCxnSpPr>
        <p:spPr>
          <a:xfrm>
            <a:off x="6332260" y="3412310"/>
            <a:ext cx="793754" cy="1033566"/>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2" name="Group 11" descr="Dollar bills">
            <a:extLst>
              <a:ext uri="{FF2B5EF4-FFF2-40B4-BE49-F238E27FC236}">
                <a16:creationId xmlns:a16="http://schemas.microsoft.com/office/drawing/2014/main" id="{C47F57C9-A862-4937-BC85-9C12DDF7EDC7}"/>
              </a:ext>
              <a:ext uri="{C183D7F6-B498-43B3-948B-1728B52AA6E4}">
                <adec:decorative xmlns:adec="http://schemas.microsoft.com/office/drawing/2017/decorative" val="0"/>
              </a:ext>
            </a:extLst>
          </p:cNvPr>
          <p:cNvGrpSpPr/>
          <p:nvPr/>
        </p:nvGrpSpPr>
        <p:grpSpPr>
          <a:xfrm>
            <a:off x="5118879" y="1383374"/>
            <a:ext cx="1686232" cy="2044988"/>
            <a:chOff x="5019369" y="1383374"/>
            <a:chExt cx="1686232" cy="2044988"/>
          </a:xfrm>
        </p:grpSpPr>
        <p:pic>
          <p:nvPicPr>
            <p:cNvPr id="3" name="Graphic 2" descr="Money">
              <a:extLst>
                <a:ext uri="{FF2B5EF4-FFF2-40B4-BE49-F238E27FC236}">
                  <a16:creationId xmlns:a16="http://schemas.microsoft.com/office/drawing/2014/main" id="{50694EE5-DF07-4DFB-A885-5FED5995D47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019369" y="1383374"/>
              <a:ext cx="1686232" cy="1686232"/>
            </a:xfrm>
            <a:prstGeom prst="rect">
              <a:avLst/>
            </a:prstGeom>
          </p:spPr>
        </p:pic>
        <p:sp>
          <p:nvSpPr>
            <p:cNvPr id="10" name="TextBox 9">
              <a:extLst>
                <a:ext uri="{FF2B5EF4-FFF2-40B4-BE49-F238E27FC236}">
                  <a16:creationId xmlns:a16="http://schemas.microsoft.com/office/drawing/2014/main" id="{26F628C7-6C46-4548-830A-0786E36655A6}"/>
                </a:ext>
              </a:extLst>
            </p:cNvPr>
            <p:cNvSpPr txBox="1"/>
            <p:nvPr/>
          </p:nvSpPr>
          <p:spPr>
            <a:xfrm>
              <a:off x="5460082" y="2843587"/>
              <a:ext cx="809837" cy="584775"/>
            </a:xfrm>
            <a:prstGeom prst="rect">
              <a:avLst/>
            </a:prstGeom>
            <a:noFill/>
          </p:spPr>
          <p:txBody>
            <a:bodyPr wrap="none" rtlCol="0">
              <a:spAutoFit/>
            </a:bodyPr>
            <a:lstStyle/>
            <a:p>
              <a:r>
                <a:rPr lang="en-US" sz="3200" dirty="0"/>
                <a:t>$20</a:t>
              </a:r>
            </a:p>
          </p:txBody>
        </p:sp>
      </p:grpSp>
      <p:cxnSp>
        <p:nvCxnSpPr>
          <p:cNvPr id="15" name="Straight Arrow Connector 14">
            <a:extLst>
              <a:ext uri="{FF2B5EF4-FFF2-40B4-BE49-F238E27FC236}">
                <a16:creationId xmlns:a16="http://schemas.microsoft.com/office/drawing/2014/main" id="{14FA7F5B-E60C-4E80-A6FF-A64D9696847F}"/>
              </a:ext>
            </a:extLst>
          </p:cNvPr>
          <p:cNvCxnSpPr>
            <a:cxnSpLocks/>
          </p:cNvCxnSpPr>
          <p:nvPr/>
        </p:nvCxnSpPr>
        <p:spPr>
          <a:xfrm flipH="1">
            <a:off x="4682359" y="3412310"/>
            <a:ext cx="873040" cy="1033566"/>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55F7D137-E840-44D8-AFF6-A4A9653A3716}"/>
              </a:ext>
            </a:extLst>
          </p:cNvPr>
          <p:cNvSpPr txBox="1"/>
          <p:nvPr/>
        </p:nvSpPr>
        <p:spPr>
          <a:xfrm>
            <a:off x="3683853" y="5183714"/>
            <a:ext cx="601447" cy="584775"/>
          </a:xfrm>
          <a:prstGeom prst="rect">
            <a:avLst/>
          </a:prstGeom>
          <a:noFill/>
        </p:spPr>
        <p:txBody>
          <a:bodyPr wrap="none" rtlCol="0">
            <a:spAutoFit/>
          </a:bodyPr>
          <a:lstStyle/>
          <a:p>
            <a:r>
              <a:rPr lang="en-US" sz="3200" dirty="0"/>
              <a:t>$2</a:t>
            </a:r>
          </a:p>
        </p:txBody>
      </p:sp>
      <p:sp>
        <p:nvSpPr>
          <p:cNvPr id="13" name="TextBox 12">
            <a:extLst>
              <a:ext uri="{FF2B5EF4-FFF2-40B4-BE49-F238E27FC236}">
                <a16:creationId xmlns:a16="http://schemas.microsoft.com/office/drawing/2014/main" id="{A8BE43A4-3931-404B-AD80-7E1F19CC207D}"/>
              </a:ext>
            </a:extLst>
          </p:cNvPr>
          <p:cNvSpPr txBox="1"/>
          <p:nvPr/>
        </p:nvSpPr>
        <p:spPr>
          <a:xfrm>
            <a:off x="7605978" y="5183714"/>
            <a:ext cx="601447" cy="584775"/>
          </a:xfrm>
          <a:prstGeom prst="rect">
            <a:avLst/>
          </a:prstGeom>
          <a:noFill/>
        </p:spPr>
        <p:txBody>
          <a:bodyPr wrap="none" rtlCol="0">
            <a:spAutoFit/>
          </a:bodyPr>
          <a:lstStyle/>
          <a:p>
            <a:r>
              <a:rPr lang="en-US" sz="3200" dirty="0"/>
              <a:t>$1</a:t>
            </a:r>
          </a:p>
        </p:txBody>
      </p:sp>
    </p:spTree>
    <p:extLst>
      <p:ext uri="{BB962C8B-B14F-4D97-AF65-F5344CB8AC3E}">
        <p14:creationId xmlns:p14="http://schemas.microsoft.com/office/powerpoint/2010/main" val="4190631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budget constraint graph with bus tickets on the x-axis and burgers on the y-axis. A straight line connecting the values of twenty on the x-axis and five on the y-axis depict the possible combinations of the two goods given the budget of twenty dollars, the four dollar cost of burgers, and the one dollar cost of bus tickets. The points on each axis are circled to depict the scenarios where the budget is entirely allocated to either burgers or bus tickets.">
            <a:extLst>
              <a:ext uri="{FF2B5EF4-FFF2-40B4-BE49-F238E27FC236}">
                <a16:creationId xmlns:a16="http://schemas.microsoft.com/office/drawing/2014/main" id="{EBA6C8A3-8063-2E23-B5D6-4E90E8A1FCF1}"/>
              </a:ext>
            </a:extLst>
          </p:cNvPr>
          <p:cNvPicPr>
            <a:picLocks noChangeAspect="1"/>
          </p:cNvPicPr>
          <p:nvPr/>
        </p:nvPicPr>
        <p:blipFill>
          <a:blip r:embed="rId3"/>
          <a:stretch>
            <a:fillRect/>
          </a:stretch>
        </p:blipFill>
        <p:spPr>
          <a:xfrm>
            <a:off x="3461703" y="1451268"/>
            <a:ext cx="4879856" cy="3570166"/>
          </a:xfrm>
          <a:prstGeom prst="rect">
            <a:avLst/>
          </a:prstGeom>
        </p:spPr>
      </p:pic>
      <p:pic>
        <p:nvPicPr>
          <p:cNvPr id="7" name="Picture 6">
            <a:extLst>
              <a:ext uri="{FF2B5EF4-FFF2-40B4-BE49-F238E27FC236}">
                <a16:creationId xmlns:a16="http://schemas.microsoft.com/office/drawing/2014/main" id="{5BA1D076-1BCF-4273-8D1B-4038AF3AFC9E}"/>
              </a:ext>
            </a:extLst>
          </p:cNvPr>
          <p:cNvPicPr>
            <a:picLocks noChangeAspect="1"/>
          </p:cNvPicPr>
          <p:nvPr/>
        </p:nvPicPr>
        <p:blipFill>
          <a:blip r:embed="rId4"/>
          <a:stretch>
            <a:fillRect/>
          </a:stretch>
        </p:blipFill>
        <p:spPr>
          <a:xfrm>
            <a:off x="3931949" y="5089808"/>
            <a:ext cx="4328100" cy="1435014"/>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Axis Values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822F6BF2-8A67-4B16-9566-F7B01794E2D6}"/>
                  </a:ext>
                </a:extLst>
              </p:cNvPr>
              <p:cNvSpPr txBox="1"/>
              <p:nvPr/>
            </p:nvSpPr>
            <p:spPr>
              <a:xfrm>
                <a:off x="4689365" y="5222197"/>
                <a:ext cx="2813271" cy="5187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box>
                        <m:boxPr>
                          <m:ctrlPr>
                            <a:rPr lang="en-US" sz="2400" i="1" smtClean="0">
                              <a:solidFill>
                                <a:schemeClr val="bg1"/>
                              </a:solidFill>
                              <a:latin typeface="Cambria Math" panose="02040503050406030204" pitchFamily="18" charset="0"/>
                            </a:rPr>
                          </m:ctrlPr>
                        </m:boxPr>
                        <m:e>
                          <m:argPr>
                            <m:argSz m:val="-1"/>
                          </m:argPr>
                          <m:f>
                            <m:fPr>
                              <m:ctrlPr>
                                <a:rPr lang="en-US" sz="2400" i="1" smtClean="0">
                                  <a:solidFill>
                                    <a:schemeClr val="bg1"/>
                                  </a:solidFill>
                                  <a:latin typeface="Cambria Math" panose="02040503050406030204" pitchFamily="18" charset="0"/>
                                </a:rPr>
                              </m:ctrlPr>
                            </m:fPr>
                            <m:num>
                              <m:r>
                                <a:rPr lang="en-US" sz="2400" i="0">
                                  <a:solidFill>
                                    <a:schemeClr val="bg1"/>
                                  </a:solidFill>
                                  <a:latin typeface="Cambria Math" panose="02040503050406030204" pitchFamily="18" charset="0"/>
                                </a:rPr>
                                <m:t>$</m:t>
                              </m:r>
                              <m:r>
                                <a:rPr lang="en-US" sz="2400" b="0" i="0" smtClean="0">
                                  <a:solidFill>
                                    <a:schemeClr val="bg1"/>
                                  </a:solidFill>
                                  <a:latin typeface="Cambria Math" panose="02040503050406030204" pitchFamily="18" charset="0"/>
                                </a:rPr>
                                <m:t>2</m:t>
                              </m:r>
                              <m:r>
                                <a:rPr lang="en-US" sz="2400" i="0">
                                  <a:solidFill>
                                    <a:schemeClr val="bg1"/>
                                  </a:solidFill>
                                  <a:latin typeface="Cambria Math" panose="02040503050406030204" pitchFamily="18" charset="0"/>
                                </a:rPr>
                                <m:t>0</m:t>
                              </m:r>
                            </m:num>
                            <m:den>
                              <m:r>
                                <a:rPr lang="en-US" sz="2400" i="0">
                                  <a:solidFill>
                                    <a:schemeClr val="bg1"/>
                                  </a:solidFill>
                                  <a:latin typeface="Cambria Math" panose="02040503050406030204" pitchFamily="18" charset="0"/>
                                </a:rPr>
                                <m:t>$</m:t>
                              </m:r>
                              <m:r>
                                <a:rPr lang="en-US" sz="2400" b="0" i="0" smtClean="0">
                                  <a:solidFill>
                                    <a:schemeClr val="bg1"/>
                                  </a:solidFill>
                                  <a:latin typeface="Cambria Math" panose="02040503050406030204" pitchFamily="18" charset="0"/>
                                </a:rPr>
                                <m:t>4</m:t>
                              </m:r>
                              <m:r>
                                <a:rPr lang="en-US" sz="2400" i="0">
                                  <a:solidFill>
                                    <a:schemeClr val="bg1"/>
                                  </a:solidFill>
                                  <a:latin typeface="Cambria Math" panose="02040503050406030204" pitchFamily="18" charset="0"/>
                                </a:rPr>
                                <m:t> </m:t>
                              </m:r>
                              <m:r>
                                <m:rPr>
                                  <m:sty m:val="p"/>
                                </m:rPr>
                                <a:rPr lang="en-US" sz="2400" i="0">
                                  <a:solidFill>
                                    <a:schemeClr val="bg1"/>
                                  </a:solidFill>
                                  <a:latin typeface="Cambria Math" panose="02040503050406030204" pitchFamily="18" charset="0"/>
                                </a:rPr>
                                <m:t>per</m:t>
                              </m:r>
                              <m:r>
                                <a:rPr lang="en-US" sz="2400" i="0">
                                  <a:solidFill>
                                    <a:schemeClr val="bg1"/>
                                  </a:solidFill>
                                  <a:latin typeface="Cambria Math" panose="02040503050406030204" pitchFamily="18" charset="0"/>
                                </a:rPr>
                                <m:t> </m:t>
                              </m:r>
                              <m:r>
                                <m:rPr>
                                  <m:sty m:val="p"/>
                                </m:rPr>
                                <a:rPr lang="en-US" sz="2400" i="0">
                                  <a:solidFill>
                                    <a:schemeClr val="bg1"/>
                                  </a:solidFill>
                                  <a:latin typeface="Cambria Math" panose="02040503050406030204" pitchFamily="18" charset="0"/>
                                </a:rPr>
                                <m:t>burger</m:t>
                              </m:r>
                            </m:den>
                          </m:f>
                          <m:r>
                            <a:rPr lang="en-US" sz="2400" i="0">
                              <a:solidFill>
                                <a:schemeClr val="bg1"/>
                              </a:solidFill>
                              <a:latin typeface="Cambria Math" panose="02040503050406030204" pitchFamily="18" charset="0"/>
                            </a:rPr>
                            <m:t> = 5 </m:t>
                          </m:r>
                          <m:r>
                            <m:rPr>
                              <m:sty m:val="p"/>
                            </m:rPr>
                            <a:rPr lang="en-US" sz="2400" i="0">
                              <a:solidFill>
                                <a:schemeClr val="bg1"/>
                              </a:solidFill>
                              <a:latin typeface="Cambria Math" panose="02040503050406030204" pitchFamily="18" charset="0"/>
                            </a:rPr>
                            <m:t>burgers</m:t>
                          </m:r>
                        </m:e>
                      </m:box>
                    </m:oMath>
                  </m:oMathPara>
                </a14:m>
                <a:endParaRPr lang="en-US" sz="2400" dirty="0">
                  <a:solidFill>
                    <a:schemeClr val="bg1"/>
                  </a:solidFill>
                </a:endParaRPr>
              </a:p>
            </p:txBody>
          </p:sp>
        </mc:Choice>
        <mc:Fallback>
          <p:sp>
            <p:nvSpPr>
              <p:cNvPr id="3" name="TextBox 2">
                <a:extLst>
                  <a:ext uri="{FF2B5EF4-FFF2-40B4-BE49-F238E27FC236}">
                    <a16:creationId xmlns:a16="http://schemas.microsoft.com/office/drawing/2014/main" id="{822F6BF2-8A67-4B16-9566-F7B01794E2D6}"/>
                  </a:ext>
                </a:extLst>
              </p:cNvPr>
              <p:cNvSpPr txBox="1">
                <a:spLocks noRot="1" noChangeAspect="1" noMove="1" noResize="1" noEditPoints="1" noAdjustHandles="1" noChangeArrowheads="1" noChangeShapeType="1" noTextEdit="1"/>
              </p:cNvSpPr>
              <p:nvPr/>
            </p:nvSpPr>
            <p:spPr>
              <a:xfrm>
                <a:off x="4689365" y="5222197"/>
                <a:ext cx="2813271" cy="518732"/>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9" name="TextBox 8">
                <a:extLst>
                  <a:ext uri="{FF2B5EF4-FFF2-40B4-BE49-F238E27FC236}">
                    <a16:creationId xmlns:a16="http://schemas.microsoft.com/office/drawing/2014/main" id="{6D93DBC6-9D3A-453D-9078-34EF63177E09}"/>
                  </a:ext>
                </a:extLst>
              </p:cNvPr>
              <p:cNvSpPr txBox="1"/>
              <p:nvPr/>
            </p:nvSpPr>
            <p:spPr>
              <a:xfrm>
                <a:off x="3098265" y="5807315"/>
                <a:ext cx="5942494" cy="516745"/>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box>
                        <m:boxPr>
                          <m:ctrlPr>
                            <a:rPr lang="en-US" sz="2400" i="1" smtClean="0">
                              <a:solidFill>
                                <a:schemeClr val="bg1"/>
                              </a:solidFill>
                              <a:latin typeface="Cambria Math" panose="02040503050406030204" pitchFamily="18" charset="0"/>
                            </a:rPr>
                          </m:ctrlPr>
                        </m:boxPr>
                        <m:e>
                          <m:argPr>
                            <m:argSz m:val="-1"/>
                          </m:argPr>
                          <m:f>
                            <m:fPr>
                              <m:ctrlPr>
                                <a:rPr lang="en-US" sz="2400" i="1">
                                  <a:solidFill>
                                    <a:schemeClr val="bg1"/>
                                  </a:solidFill>
                                  <a:latin typeface="Cambria Math" panose="02040503050406030204" pitchFamily="18" charset="0"/>
                                </a:rPr>
                              </m:ctrlPr>
                            </m:fPr>
                            <m:num>
                              <m:r>
                                <a:rPr lang="en-US" sz="2400" i="0">
                                  <a:solidFill>
                                    <a:schemeClr val="bg1"/>
                                  </a:solidFill>
                                  <a:latin typeface="Cambria Math" panose="02040503050406030204" pitchFamily="18" charset="0"/>
                                </a:rPr>
                                <m:t>$</m:t>
                              </m:r>
                              <m:r>
                                <a:rPr lang="en-US" sz="2400" b="0" i="0" smtClean="0">
                                  <a:solidFill>
                                    <a:schemeClr val="bg1"/>
                                  </a:solidFill>
                                  <a:latin typeface="Cambria Math" panose="02040503050406030204" pitchFamily="18" charset="0"/>
                                </a:rPr>
                                <m:t>2</m:t>
                              </m:r>
                              <m:r>
                                <a:rPr lang="en-US" sz="2400" i="0">
                                  <a:solidFill>
                                    <a:schemeClr val="bg1"/>
                                  </a:solidFill>
                                  <a:latin typeface="Cambria Math" panose="02040503050406030204" pitchFamily="18" charset="0"/>
                                </a:rPr>
                                <m:t>0</m:t>
                              </m:r>
                            </m:num>
                            <m:den>
                              <m:r>
                                <a:rPr lang="en-US" sz="2400" i="0">
                                  <a:solidFill>
                                    <a:schemeClr val="bg1"/>
                                  </a:solidFill>
                                  <a:latin typeface="Cambria Math" panose="02040503050406030204" pitchFamily="18" charset="0"/>
                                </a:rPr>
                                <m:t>$</m:t>
                              </m:r>
                              <m:r>
                                <a:rPr lang="en-US" sz="2400" b="0" i="0" smtClean="0">
                                  <a:solidFill>
                                    <a:schemeClr val="bg1"/>
                                  </a:solidFill>
                                  <a:latin typeface="Cambria Math" panose="02040503050406030204" pitchFamily="18" charset="0"/>
                                </a:rPr>
                                <m:t>1</m:t>
                              </m:r>
                              <m:r>
                                <a:rPr lang="en-US" sz="2400" i="0">
                                  <a:solidFill>
                                    <a:schemeClr val="bg1"/>
                                  </a:solidFill>
                                  <a:latin typeface="Cambria Math" panose="02040503050406030204" pitchFamily="18" charset="0"/>
                                </a:rPr>
                                <m:t> </m:t>
                              </m:r>
                              <m:r>
                                <m:rPr>
                                  <m:sty m:val="p"/>
                                </m:rPr>
                                <a:rPr lang="en-US" sz="2400" i="0">
                                  <a:solidFill>
                                    <a:schemeClr val="bg1"/>
                                  </a:solidFill>
                                  <a:latin typeface="Cambria Math" panose="02040503050406030204" pitchFamily="18" charset="0"/>
                                </a:rPr>
                                <m:t>per</m:t>
                              </m:r>
                              <m:r>
                                <a:rPr lang="en-US" sz="2400" i="0">
                                  <a:solidFill>
                                    <a:schemeClr val="bg1"/>
                                  </a:solidFill>
                                  <a:latin typeface="Cambria Math" panose="02040503050406030204" pitchFamily="18" charset="0"/>
                                </a:rPr>
                                <m:t> </m:t>
                              </m:r>
                              <m:r>
                                <m:rPr>
                                  <m:sty m:val="p"/>
                                </m:rPr>
                                <a:rPr lang="en-US" sz="2400" i="0">
                                  <a:solidFill>
                                    <a:schemeClr val="bg1"/>
                                  </a:solidFill>
                                  <a:latin typeface="Cambria Math" panose="02040503050406030204" pitchFamily="18" charset="0"/>
                                </a:rPr>
                                <m:t>bus</m:t>
                              </m:r>
                              <m:r>
                                <a:rPr lang="en-US" sz="2400" i="0">
                                  <a:solidFill>
                                    <a:schemeClr val="bg1"/>
                                  </a:solidFill>
                                  <a:latin typeface="Cambria Math" panose="02040503050406030204" pitchFamily="18" charset="0"/>
                                </a:rPr>
                                <m:t> </m:t>
                              </m:r>
                              <m:r>
                                <m:rPr>
                                  <m:sty m:val="p"/>
                                </m:rPr>
                                <a:rPr lang="en-US" sz="2400" i="0">
                                  <a:solidFill>
                                    <a:schemeClr val="bg1"/>
                                  </a:solidFill>
                                  <a:latin typeface="Cambria Math" panose="02040503050406030204" pitchFamily="18" charset="0"/>
                                </a:rPr>
                                <m:t>ticket</m:t>
                              </m:r>
                              <m:r>
                                <a:rPr lang="en-US" sz="2400" i="0">
                                  <a:solidFill>
                                    <a:schemeClr val="bg1"/>
                                  </a:solidFill>
                                  <a:latin typeface="Cambria Math" panose="02040503050406030204" pitchFamily="18" charset="0"/>
                                </a:rPr>
                                <m:t> </m:t>
                              </m:r>
                            </m:den>
                          </m:f>
                          <m:r>
                            <a:rPr lang="en-US" sz="2400" i="0">
                              <a:solidFill>
                                <a:schemeClr val="bg1"/>
                              </a:solidFill>
                              <a:latin typeface="Cambria Math" panose="02040503050406030204" pitchFamily="18" charset="0"/>
                            </a:rPr>
                            <m:t>= 20 </m:t>
                          </m:r>
                          <m:r>
                            <m:rPr>
                              <m:sty m:val="p"/>
                            </m:rPr>
                            <a:rPr lang="en-US" sz="2400" i="0">
                              <a:solidFill>
                                <a:schemeClr val="bg1"/>
                              </a:solidFill>
                              <a:latin typeface="Cambria Math" panose="02040503050406030204" pitchFamily="18" charset="0"/>
                            </a:rPr>
                            <m:t>bus</m:t>
                          </m:r>
                          <m:r>
                            <a:rPr lang="en-US" sz="2400" i="0">
                              <a:solidFill>
                                <a:schemeClr val="bg1"/>
                              </a:solidFill>
                              <a:latin typeface="Cambria Math" panose="02040503050406030204" pitchFamily="18" charset="0"/>
                            </a:rPr>
                            <m:t> </m:t>
                          </m:r>
                          <m:r>
                            <m:rPr>
                              <m:sty m:val="p"/>
                            </m:rPr>
                            <a:rPr lang="en-US" sz="2400" i="0">
                              <a:solidFill>
                                <a:schemeClr val="bg1"/>
                              </a:solidFill>
                              <a:latin typeface="Cambria Math" panose="02040503050406030204" pitchFamily="18" charset="0"/>
                            </a:rPr>
                            <m:t>tickets</m:t>
                          </m:r>
                        </m:e>
                      </m:box>
                    </m:oMath>
                  </m:oMathPara>
                </a14:m>
                <a:endParaRPr lang="en-US" sz="2400" dirty="0">
                  <a:solidFill>
                    <a:srgbClr val="FF0000"/>
                  </a:solidFill>
                </a:endParaRPr>
              </a:p>
            </p:txBody>
          </p:sp>
        </mc:Choice>
        <mc:Fallback>
          <p:sp>
            <p:nvSpPr>
              <p:cNvPr id="9" name="TextBox 8">
                <a:extLst>
                  <a:ext uri="{FF2B5EF4-FFF2-40B4-BE49-F238E27FC236}">
                    <a16:creationId xmlns:a16="http://schemas.microsoft.com/office/drawing/2014/main" id="{6D93DBC6-9D3A-453D-9078-34EF63177E09}"/>
                  </a:ext>
                </a:extLst>
              </p:cNvPr>
              <p:cNvSpPr txBox="1">
                <a:spLocks noRot="1" noChangeAspect="1" noMove="1" noResize="1" noEditPoints="1" noAdjustHandles="1" noChangeArrowheads="1" noChangeShapeType="1" noTextEdit="1"/>
              </p:cNvSpPr>
              <p:nvPr/>
            </p:nvSpPr>
            <p:spPr>
              <a:xfrm>
                <a:off x="3098265" y="5807315"/>
                <a:ext cx="5942494" cy="516745"/>
              </a:xfrm>
              <a:prstGeom prst="rect">
                <a:avLst/>
              </a:prstGeom>
              <a:blipFill>
                <a:blip r:embed="rId6"/>
                <a:stretch>
                  <a:fillRect b="-1190"/>
                </a:stretch>
              </a:blipFill>
            </p:spPr>
            <p:txBody>
              <a:bodyPr/>
              <a:lstStyle/>
              <a:p>
                <a:r>
                  <a:rPr lang="en-US">
                    <a:noFill/>
                  </a:rPr>
                  <a:t> </a:t>
                </a:r>
              </a:p>
            </p:txBody>
          </p:sp>
        </mc:Fallback>
      </mc:AlternateContent>
      <p:sp>
        <p:nvSpPr>
          <p:cNvPr id="6" name="Oval 5">
            <a:extLst>
              <a:ext uri="{FF2B5EF4-FFF2-40B4-BE49-F238E27FC236}">
                <a16:creationId xmlns:a16="http://schemas.microsoft.com/office/drawing/2014/main" id="{76F38B61-5EC0-66C4-A739-853EB0FA6220}"/>
              </a:ext>
            </a:extLst>
          </p:cNvPr>
          <p:cNvSpPr/>
          <p:nvPr/>
        </p:nvSpPr>
        <p:spPr>
          <a:xfrm>
            <a:off x="7132349" y="4064000"/>
            <a:ext cx="589251" cy="632868"/>
          </a:xfrm>
          <a:prstGeom prst="ellipse">
            <a:avLst/>
          </a:prstGeom>
          <a:noFill/>
          <a:ln w="38100">
            <a:solidFill>
              <a:srgbClr val="6279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86B1D1AB-C505-BC8D-B32E-03CAA43E679C}"/>
              </a:ext>
            </a:extLst>
          </p:cNvPr>
          <p:cNvSpPr/>
          <p:nvPr/>
        </p:nvSpPr>
        <p:spPr>
          <a:xfrm>
            <a:off x="3850669" y="1858516"/>
            <a:ext cx="589251" cy="632868"/>
          </a:xfrm>
          <a:prstGeom prst="ellipse">
            <a:avLst/>
          </a:prstGeom>
          <a:noFill/>
          <a:ln w="38100">
            <a:solidFill>
              <a:srgbClr val="6279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5673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budget constraint graph with bus tickets on the x-axis and burgers on the y-axis. A straight line connecting the values of twenty on the x-axis and five on the y-axis depict the possible combinations of the two goods given the budget of twenty dollars, the four dollar cost of burgers, and the one dollar cost of bus tickets. The points on each axis are circled to depict the scenarios where the budget is entirely allocated to either burgers or bus tickets.">
            <a:extLst>
              <a:ext uri="{FF2B5EF4-FFF2-40B4-BE49-F238E27FC236}">
                <a16:creationId xmlns:a16="http://schemas.microsoft.com/office/drawing/2014/main" id="{09BFD3A6-FF45-1FF2-6472-AFDA5CFBE249}"/>
              </a:ext>
            </a:extLst>
          </p:cNvPr>
          <p:cNvPicPr>
            <a:picLocks noChangeAspect="1"/>
          </p:cNvPicPr>
          <p:nvPr/>
        </p:nvPicPr>
        <p:blipFill>
          <a:blip r:embed="rId3"/>
          <a:stretch>
            <a:fillRect/>
          </a:stretch>
        </p:blipFill>
        <p:spPr>
          <a:xfrm>
            <a:off x="3324836" y="1141576"/>
            <a:ext cx="5219724" cy="3818818"/>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Budget Constraint: Burgers vs. Bus Tickets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7" name="Group 36">
            <a:extLst>
              <a:ext uri="{FF2B5EF4-FFF2-40B4-BE49-F238E27FC236}">
                <a16:creationId xmlns:a16="http://schemas.microsoft.com/office/drawing/2014/main" id="{C1E1693F-E002-440B-BCEF-BBB4F2548205}"/>
              </a:ext>
            </a:extLst>
          </p:cNvPr>
          <p:cNvGrpSpPr/>
          <p:nvPr/>
        </p:nvGrpSpPr>
        <p:grpSpPr>
          <a:xfrm>
            <a:off x="1881187" y="4993691"/>
            <a:ext cx="8429625" cy="1648010"/>
            <a:chOff x="542921" y="1664821"/>
            <a:chExt cx="8492547" cy="947095"/>
          </a:xfrm>
          <a:solidFill>
            <a:srgbClr val="627981"/>
          </a:solidFill>
        </p:grpSpPr>
        <p:sp>
          <p:nvSpPr>
            <p:cNvPr id="38" name="Rectangle 37">
              <a:extLst>
                <a:ext uri="{FF2B5EF4-FFF2-40B4-BE49-F238E27FC236}">
                  <a16:creationId xmlns:a16="http://schemas.microsoft.com/office/drawing/2014/main" id="{E6E9EBB8-5BE0-482F-BAD8-E112729B019A}"/>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9" name="TextBox 38">
              <a:extLst>
                <a:ext uri="{FF2B5EF4-FFF2-40B4-BE49-F238E27FC236}">
                  <a16:creationId xmlns:a16="http://schemas.microsoft.com/office/drawing/2014/main" id="{A8FE70EC-BBE7-4D1E-948F-05ACB5FD7B22}"/>
                </a:ext>
              </a:extLst>
            </p:cNvPr>
            <p:cNvSpPr txBox="1"/>
            <p:nvPr/>
          </p:nvSpPr>
          <p:spPr>
            <a:xfrm>
              <a:off x="760116" y="1750865"/>
              <a:ext cx="8058152" cy="795943"/>
            </a:xfrm>
            <a:prstGeom prst="rect">
              <a:avLst/>
            </a:prstGeom>
            <a:grpFill/>
          </p:spPr>
          <p:txBody>
            <a:bodyPr wrap="square" rtlCol="0">
              <a:spAutoFit/>
            </a:bodyPr>
            <a:lstStyle/>
            <a:p>
              <a:pPr marL="342900" indent="-342900">
                <a:buFont typeface="Arial" panose="020B0604020202020204" pitchFamily="34" charset="0"/>
                <a:buChar char="•"/>
              </a:pPr>
              <a:r>
                <a:rPr lang="en-US" sz="2100" dirty="0">
                  <a:solidFill>
                    <a:schemeClr val="bg1"/>
                  </a:solidFill>
                </a:rPr>
                <a:t>A </a:t>
              </a:r>
              <a:r>
                <a:rPr lang="en-US" sz="2100" b="1" dirty="0">
                  <a:solidFill>
                    <a:schemeClr val="bg1"/>
                  </a:solidFill>
                </a:rPr>
                <a:t>budget constraint </a:t>
              </a:r>
              <a:r>
                <a:rPr lang="en-US" sz="2100" dirty="0">
                  <a:solidFill>
                    <a:schemeClr val="bg1"/>
                  </a:solidFill>
                </a:rPr>
                <a:t>shows the possible combinations of two goods that are affordable given an individual’s limited income.</a:t>
              </a:r>
            </a:p>
            <a:p>
              <a:pPr marL="342900" indent="-342900">
                <a:buFont typeface="Arial" panose="020B0604020202020204" pitchFamily="34" charset="0"/>
                <a:buChar char="•"/>
              </a:pPr>
              <a:r>
                <a:rPr lang="en-US" sz="2100" dirty="0">
                  <a:solidFill>
                    <a:schemeClr val="bg1"/>
                  </a:solidFill>
                </a:rPr>
                <a:t>Any point along the budget constraint represents an affordable combination of burgers and bus tickets given a $20 budget.</a:t>
              </a:r>
            </a:p>
          </p:txBody>
        </p:sp>
      </p:grpSp>
      <p:pic>
        <p:nvPicPr>
          <p:cNvPr id="2" name="Picture 1">
            <a:extLst>
              <a:ext uri="{FF2B5EF4-FFF2-40B4-BE49-F238E27FC236}">
                <a16:creationId xmlns:a16="http://schemas.microsoft.com/office/drawing/2014/main" id="{04CB9FC1-30B1-4CE6-BC3E-0ABF8D7E6FE6}"/>
              </a:ext>
            </a:extLst>
          </p:cNvPr>
          <p:cNvPicPr>
            <a:picLocks noChangeAspect="1"/>
          </p:cNvPicPr>
          <p:nvPr/>
        </p:nvPicPr>
        <p:blipFill>
          <a:blip r:embed="rId4"/>
          <a:stretch>
            <a:fillRect/>
          </a:stretch>
        </p:blipFill>
        <p:spPr>
          <a:xfrm>
            <a:off x="3750874" y="1533358"/>
            <a:ext cx="688908" cy="707197"/>
          </a:xfrm>
          <a:prstGeom prst="rect">
            <a:avLst/>
          </a:prstGeom>
        </p:spPr>
      </p:pic>
      <p:sp>
        <p:nvSpPr>
          <p:cNvPr id="22" name="Oval 21">
            <a:extLst>
              <a:ext uri="{FF2B5EF4-FFF2-40B4-BE49-F238E27FC236}">
                <a16:creationId xmlns:a16="http://schemas.microsoft.com/office/drawing/2014/main" id="{D540264B-D506-4712-AB4E-E2E5442E185D}"/>
              </a:ext>
            </a:extLst>
          </p:cNvPr>
          <p:cNvSpPr/>
          <p:nvPr/>
        </p:nvSpPr>
        <p:spPr>
          <a:xfrm>
            <a:off x="7290807" y="3943238"/>
            <a:ext cx="638475" cy="650395"/>
          </a:xfrm>
          <a:prstGeom prst="ellipse">
            <a:avLst/>
          </a:prstGeom>
          <a:noFill/>
          <a:ln w="5715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3" name="Straight Connector 22">
            <a:extLst>
              <a:ext uri="{FF2B5EF4-FFF2-40B4-BE49-F238E27FC236}">
                <a16:creationId xmlns:a16="http://schemas.microsoft.com/office/drawing/2014/main" id="{7F1A30D4-A674-47F4-A9F6-09F44FC7E16D}"/>
              </a:ext>
            </a:extLst>
          </p:cNvPr>
          <p:cNvCxnSpPr>
            <a:cxnSpLocks/>
          </p:cNvCxnSpPr>
          <p:nvPr/>
        </p:nvCxnSpPr>
        <p:spPr>
          <a:xfrm>
            <a:off x="4104069" y="1920254"/>
            <a:ext cx="3492989" cy="2326626"/>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7B081A5B-90E1-4F1D-A51F-B4AC028F327C}"/>
              </a:ext>
            </a:extLst>
          </p:cNvPr>
          <p:cNvCxnSpPr>
            <a:cxnSpLocks/>
          </p:cNvCxnSpPr>
          <p:nvPr/>
        </p:nvCxnSpPr>
        <p:spPr>
          <a:xfrm flipH="1">
            <a:off x="5205404" y="2084345"/>
            <a:ext cx="321803" cy="504206"/>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D0080C5E-67DD-4154-AB77-9D933D920EF1}"/>
              </a:ext>
            </a:extLst>
          </p:cNvPr>
          <p:cNvCxnSpPr>
            <a:cxnSpLocks/>
          </p:cNvCxnSpPr>
          <p:nvPr/>
        </p:nvCxnSpPr>
        <p:spPr>
          <a:xfrm flipH="1">
            <a:off x="5936271" y="2567099"/>
            <a:ext cx="321803" cy="504206"/>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EE6AA72B-3CAE-4889-AB4F-27D86DDBB074}"/>
              </a:ext>
            </a:extLst>
          </p:cNvPr>
          <p:cNvCxnSpPr>
            <a:cxnSpLocks/>
          </p:cNvCxnSpPr>
          <p:nvPr/>
        </p:nvCxnSpPr>
        <p:spPr>
          <a:xfrm flipH="1">
            <a:off x="6621723" y="3050985"/>
            <a:ext cx="321803" cy="504206"/>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9294EC55-9DBA-4473-B158-393774BC73F5}"/>
              </a:ext>
            </a:extLst>
          </p:cNvPr>
          <p:cNvCxnSpPr>
            <a:cxnSpLocks/>
          </p:cNvCxnSpPr>
          <p:nvPr/>
        </p:nvCxnSpPr>
        <p:spPr>
          <a:xfrm flipH="1">
            <a:off x="7775158" y="1625715"/>
            <a:ext cx="424652" cy="0"/>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6453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udget constraint graph with bus tickets on the x-axis and burgers on the y-axis. A straight line connecting the values of twenty on the x-axis and five on the y-axis depict the possible combinations of the two goods given the budget of twenty dollars, the four dollar cost of burgers, and the one dollar cost of bus tickets. The points on each axis are circled to depict the scenarios where the budget is entirely allocated to either burgers or bus tickets.">
            <a:extLst>
              <a:ext uri="{FF2B5EF4-FFF2-40B4-BE49-F238E27FC236}">
                <a16:creationId xmlns:a16="http://schemas.microsoft.com/office/drawing/2014/main" id="{A17AEE2A-E5F4-592C-6639-3E9AF6B4A89B}"/>
              </a:ext>
            </a:extLst>
          </p:cNvPr>
          <p:cNvPicPr>
            <a:picLocks noChangeAspect="1"/>
          </p:cNvPicPr>
          <p:nvPr/>
        </p:nvPicPr>
        <p:blipFill>
          <a:blip r:embed="rId3"/>
          <a:stretch>
            <a:fillRect/>
          </a:stretch>
        </p:blipFill>
        <p:spPr>
          <a:xfrm>
            <a:off x="962922" y="1186119"/>
            <a:ext cx="4879856" cy="3570166"/>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Slope of the Budget Constraint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5DD22823-1E2F-470F-BC4A-BFBFDD9318B5}"/>
              </a:ext>
            </a:extLst>
          </p:cNvPr>
          <p:cNvGrpSpPr/>
          <p:nvPr/>
        </p:nvGrpSpPr>
        <p:grpSpPr>
          <a:xfrm>
            <a:off x="1881186" y="4871545"/>
            <a:ext cx="8429625" cy="1864792"/>
            <a:chOff x="542921" y="1664821"/>
            <a:chExt cx="8492547" cy="1024391"/>
          </a:xfrm>
          <a:solidFill>
            <a:srgbClr val="627981"/>
          </a:solidFill>
        </p:grpSpPr>
        <p:sp>
          <p:nvSpPr>
            <p:cNvPr id="12" name="Rectangle 11">
              <a:extLst>
                <a:ext uri="{FF2B5EF4-FFF2-40B4-BE49-F238E27FC236}">
                  <a16:creationId xmlns:a16="http://schemas.microsoft.com/office/drawing/2014/main" id="{F396BAC6-82AB-45C9-9F95-6EFFBF36C42A}"/>
                </a:ext>
              </a:extLst>
            </p:cNvPr>
            <p:cNvSpPr/>
            <p:nvPr/>
          </p:nvSpPr>
          <p:spPr>
            <a:xfrm>
              <a:off x="542921" y="1664821"/>
              <a:ext cx="8492547" cy="102439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0B9C4402-76C8-49AA-BF98-9B495555158A}"/>
                </a:ext>
              </a:extLst>
            </p:cNvPr>
            <p:cNvSpPr txBox="1"/>
            <p:nvPr/>
          </p:nvSpPr>
          <p:spPr>
            <a:xfrm>
              <a:off x="760116" y="1750865"/>
              <a:ext cx="8058152" cy="89608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slope of a budget constraint gives </a:t>
              </a:r>
              <a:r>
                <a:rPr lang="en-US" sz="2000" b="1" dirty="0">
                  <a:solidFill>
                    <a:schemeClr val="bg1"/>
                  </a:solidFill>
                </a:rPr>
                <a:t>opportunity cost</a:t>
              </a:r>
              <a:r>
                <a:rPr lang="en-US" sz="2000" dirty="0">
                  <a:solidFill>
                    <a:schemeClr val="bg1"/>
                  </a:solidFill>
                </a:rPr>
                <a:t>, or what one must give up of the next best alternative to obtain what he or she desires.</a:t>
              </a:r>
            </a:p>
            <a:p>
              <a:pPr marL="342900" indent="-342900">
                <a:buFont typeface="Arial" panose="020B0604020202020204" pitchFamily="34" charset="0"/>
                <a:buChar char="•"/>
              </a:pPr>
              <a:r>
                <a:rPr lang="en-US" sz="2000" dirty="0">
                  <a:solidFill>
                    <a:schemeClr val="bg1"/>
                  </a:solidFill>
                </a:rPr>
                <a:t>The opportunity cost of a burger is the 4 bus tickets that must be given up, as the $4 spent on a burger could have bought 4 bus tickets.</a:t>
              </a:r>
            </a:p>
          </p:txBody>
        </p:sp>
      </p:grpSp>
      <p:pic>
        <p:nvPicPr>
          <p:cNvPr id="23" name="Graphic 22" descr="Burger and drink">
            <a:extLst>
              <a:ext uri="{FF2B5EF4-FFF2-40B4-BE49-F238E27FC236}">
                <a16:creationId xmlns:a16="http://schemas.microsoft.com/office/drawing/2014/main" id="{05FB7FEC-F27D-4348-A3B1-0E57E5D27F6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626420" y="1579738"/>
            <a:ext cx="2016662" cy="2016658"/>
          </a:xfrm>
          <a:prstGeom prst="rect">
            <a:avLst/>
          </a:prstGeom>
        </p:spPr>
      </p:pic>
      <p:pic>
        <p:nvPicPr>
          <p:cNvPr id="24" name="Graphic 23" descr="Bus">
            <a:extLst>
              <a:ext uri="{FF2B5EF4-FFF2-40B4-BE49-F238E27FC236}">
                <a16:creationId xmlns:a16="http://schemas.microsoft.com/office/drawing/2014/main" id="{F47BDD6E-B4C6-44E3-99B6-3E7CA276D40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836777" y="1580096"/>
            <a:ext cx="1018084" cy="1018080"/>
          </a:xfrm>
          <a:prstGeom prst="rect">
            <a:avLst/>
          </a:prstGeom>
        </p:spPr>
      </p:pic>
      <p:sp>
        <p:nvSpPr>
          <p:cNvPr id="25" name="TextBox 24">
            <a:extLst>
              <a:ext uri="{FF2B5EF4-FFF2-40B4-BE49-F238E27FC236}">
                <a16:creationId xmlns:a16="http://schemas.microsoft.com/office/drawing/2014/main" id="{A5FD845B-0316-456C-9186-67025BBFEE21}"/>
              </a:ext>
            </a:extLst>
          </p:cNvPr>
          <p:cNvSpPr txBox="1"/>
          <p:nvPr/>
        </p:nvSpPr>
        <p:spPr>
          <a:xfrm>
            <a:off x="8514798" y="2588067"/>
            <a:ext cx="389850" cy="584775"/>
          </a:xfrm>
          <a:prstGeom prst="rect">
            <a:avLst/>
          </a:prstGeom>
          <a:noFill/>
        </p:spPr>
        <p:txBody>
          <a:bodyPr wrap="none" rtlCol="0">
            <a:spAutoFit/>
          </a:bodyPr>
          <a:lstStyle/>
          <a:p>
            <a:r>
              <a:rPr lang="en-US" sz="3200" b="1" dirty="0"/>
              <a:t>=</a:t>
            </a:r>
            <a:endParaRPr lang="en-US" b="1" dirty="0"/>
          </a:p>
        </p:txBody>
      </p:sp>
      <p:pic>
        <p:nvPicPr>
          <p:cNvPr id="27" name="Graphic 26" descr="Bus">
            <a:extLst>
              <a:ext uri="{FF2B5EF4-FFF2-40B4-BE49-F238E27FC236}">
                <a16:creationId xmlns:a16="http://schemas.microsoft.com/office/drawing/2014/main" id="{C9BA273F-7D00-46E4-A164-B728175385B8}"/>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066169" y="2174954"/>
            <a:ext cx="1018084" cy="1018080"/>
          </a:xfrm>
          <a:prstGeom prst="rect">
            <a:avLst/>
          </a:prstGeom>
        </p:spPr>
      </p:pic>
      <p:pic>
        <p:nvPicPr>
          <p:cNvPr id="28" name="Graphic 27" descr="Bus">
            <a:extLst>
              <a:ext uri="{FF2B5EF4-FFF2-40B4-BE49-F238E27FC236}">
                <a16:creationId xmlns:a16="http://schemas.microsoft.com/office/drawing/2014/main" id="{8B933E09-62D4-4989-A9C9-CE2572F2FFB3}"/>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836777" y="2826710"/>
            <a:ext cx="1018084" cy="1018080"/>
          </a:xfrm>
          <a:prstGeom prst="rect">
            <a:avLst/>
          </a:prstGeom>
        </p:spPr>
      </p:pic>
      <p:pic>
        <p:nvPicPr>
          <p:cNvPr id="29" name="Graphic 28" descr="Bus">
            <a:extLst>
              <a:ext uri="{FF2B5EF4-FFF2-40B4-BE49-F238E27FC236}">
                <a16:creationId xmlns:a16="http://schemas.microsoft.com/office/drawing/2014/main" id="{928E2AA3-D650-47E7-9931-A480B138A5F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607386" y="2174954"/>
            <a:ext cx="1018084" cy="1018080"/>
          </a:xfrm>
          <a:prstGeom prst="rect">
            <a:avLst/>
          </a:prstGeom>
        </p:spPr>
      </p:pic>
      <p:sp>
        <p:nvSpPr>
          <p:cNvPr id="64" name="Rectangle 63">
            <a:extLst>
              <a:ext uri="{FF2B5EF4-FFF2-40B4-BE49-F238E27FC236}">
                <a16:creationId xmlns:a16="http://schemas.microsoft.com/office/drawing/2014/main" id="{EE442A86-FAA0-4907-8C82-82D1BFB6119F}"/>
              </a:ext>
            </a:extLst>
          </p:cNvPr>
          <p:cNvSpPr/>
          <p:nvPr/>
        </p:nvSpPr>
        <p:spPr>
          <a:xfrm>
            <a:off x="3720662" y="1420852"/>
            <a:ext cx="2655569" cy="10135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 name="Straight Connector 29">
            <a:extLst>
              <a:ext uri="{FF2B5EF4-FFF2-40B4-BE49-F238E27FC236}">
                <a16:creationId xmlns:a16="http://schemas.microsoft.com/office/drawing/2014/main" id="{CF4A68D1-F241-4D3D-AB13-9DE08D93D226}"/>
              </a:ext>
            </a:extLst>
          </p:cNvPr>
          <p:cNvCxnSpPr>
            <a:cxnSpLocks/>
          </p:cNvCxnSpPr>
          <p:nvPr/>
        </p:nvCxnSpPr>
        <p:spPr>
          <a:xfrm>
            <a:off x="2979650" y="3221921"/>
            <a:ext cx="642231" cy="0"/>
          </a:xfrm>
          <a:prstGeom prst="line">
            <a:avLst/>
          </a:prstGeom>
          <a:ln>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31" name="Straight Connector 30">
            <a:extLst>
              <a:ext uri="{FF2B5EF4-FFF2-40B4-BE49-F238E27FC236}">
                <a16:creationId xmlns:a16="http://schemas.microsoft.com/office/drawing/2014/main" id="{530E5FB0-CA6F-4F0C-888F-CF483F308442}"/>
              </a:ext>
            </a:extLst>
          </p:cNvPr>
          <p:cNvCxnSpPr>
            <a:cxnSpLocks/>
          </p:cNvCxnSpPr>
          <p:nvPr/>
        </p:nvCxnSpPr>
        <p:spPr>
          <a:xfrm>
            <a:off x="2979650" y="2807494"/>
            <a:ext cx="0" cy="414427"/>
          </a:xfrm>
          <a:prstGeom prst="line">
            <a:avLst/>
          </a:prstGeom>
          <a:ln>
            <a:solidFill>
              <a:srgbClr val="FF0000"/>
            </a:solidFill>
          </a:ln>
        </p:spPr>
        <p:style>
          <a:lnRef idx="1">
            <a:schemeClr val="accent2"/>
          </a:lnRef>
          <a:fillRef idx="0">
            <a:schemeClr val="accent2"/>
          </a:fillRef>
          <a:effectRef idx="0">
            <a:schemeClr val="accent2"/>
          </a:effectRef>
          <a:fontRef idx="minor">
            <a:schemeClr val="tx1"/>
          </a:fontRef>
        </p:style>
      </p:cxnSp>
      <p:sp>
        <p:nvSpPr>
          <p:cNvPr id="3" name="TextBox 2">
            <a:extLst>
              <a:ext uri="{FF2B5EF4-FFF2-40B4-BE49-F238E27FC236}">
                <a16:creationId xmlns:a16="http://schemas.microsoft.com/office/drawing/2014/main" id="{FF534731-3B01-4801-85BF-56D702BD5A30}"/>
              </a:ext>
            </a:extLst>
          </p:cNvPr>
          <p:cNvSpPr txBox="1"/>
          <p:nvPr/>
        </p:nvSpPr>
        <p:spPr>
          <a:xfrm>
            <a:off x="3405258" y="2017095"/>
            <a:ext cx="2181222" cy="954107"/>
          </a:xfrm>
          <a:prstGeom prst="rect">
            <a:avLst/>
          </a:prstGeom>
          <a:noFill/>
          <a:ln>
            <a:solidFill>
              <a:srgbClr val="FF0000"/>
            </a:solidFill>
          </a:ln>
        </p:spPr>
        <p:txBody>
          <a:bodyPr wrap="square" rtlCol="0">
            <a:spAutoFit/>
          </a:bodyPr>
          <a:lstStyle/>
          <a:p>
            <a:r>
              <a:rPr lang="en-US" sz="1400" dirty="0">
                <a:solidFill>
                  <a:srgbClr val="FF0000"/>
                </a:solidFill>
              </a:rPr>
              <a:t>In order to purchase 1 additional burger, 4 bus tickets must be given up, and vice versa</a:t>
            </a:r>
          </a:p>
        </p:txBody>
      </p:sp>
      <p:cxnSp>
        <p:nvCxnSpPr>
          <p:cNvPr id="7" name="Straight Arrow Connector 6">
            <a:extLst>
              <a:ext uri="{FF2B5EF4-FFF2-40B4-BE49-F238E27FC236}">
                <a16:creationId xmlns:a16="http://schemas.microsoft.com/office/drawing/2014/main" id="{D891EA85-AB50-46A1-A5CE-3ACA513ACFC5}"/>
              </a:ext>
            </a:extLst>
          </p:cNvPr>
          <p:cNvCxnSpPr>
            <a:cxnSpLocks/>
          </p:cNvCxnSpPr>
          <p:nvPr/>
        </p:nvCxnSpPr>
        <p:spPr>
          <a:xfrm flipH="1">
            <a:off x="3139083" y="2683994"/>
            <a:ext cx="223823" cy="406923"/>
          </a:xfrm>
          <a:prstGeom prst="straightConnector1">
            <a:avLst/>
          </a:prstGeom>
          <a:ln>
            <a:solidFill>
              <a:srgbClr val="FF0000"/>
            </a:solidFill>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336995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2616101"/>
          </a:xfrm>
          <a:prstGeom prst="rect">
            <a:avLst/>
          </a:prstGeom>
          <a:solidFill>
            <a:srgbClr val="627981"/>
          </a:solidFill>
        </p:spPr>
        <p:txBody>
          <a:bodyPr wrap="square" rtlCol="0">
            <a:spAutoFit/>
          </a:bodyPr>
          <a:lstStyle/>
          <a:p>
            <a:pPr algn="ctr"/>
            <a:endParaRPr lang="en-US" sz="2400" dirty="0">
              <a:solidFill>
                <a:schemeClr val="bg1"/>
              </a:solidFill>
            </a:endParaRPr>
          </a:p>
          <a:p>
            <a:pPr algn="ctr"/>
            <a:r>
              <a:rPr lang="en-US" sz="2400" dirty="0">
                <a:solidFill>
                  <a:schemeClr val="bg1"/>
                </a:solidFill>
              </a:rPr>
              <a:t>Suppose you have a budget of $468. If you spend it all on ice cream, you can buy 120 pints of ice cream. If the price of a glass of lemonade is 3 times less than the price of ice cream, how much lemonade can you buy if you decide to spend all your money on it?</a:t>
            </a:r>
          </a:p>
          <a:p>
            <a:endParaRPr lang="en-US" sz="2000" dirty="0"/>
          </a:p>
        </p:txBody>
      </p:sp>
    </p:spTree>
    <p:extLst>
      <p:ext uri="{BB962C8B-B14F-4D97-AF65-F5344CB8AC3E}">
        <p14:creationId xmlns:p14="http://schemas.microsoft.com/office/powerpoint/2010/main" val="3010112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DA83CD1-FF57-4925-A2F2-344DD08A9286}"/>
              </a:ext>
            </a:extLst>
          </p:cNvPr>
          <p:cNvSpPr txBox="1"/>
          <p:nvPr/>
        </p:nvSpPr>
        <p:spPr>
          <a:xfrm>
            <a:off x="1459469" y="1341780"/>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3" name="TextBox 2">
            <a:extLst>
              <a:ext uri="{FF2B5EF4-FFF2-40B4-BE49-F238E27FC236}">
                <a16:creationId xmlns:a16="http://schemas.microsoft.com/office/drawing/2014/main" id="{9378F5E7-1C27-4E62-BCA9-DA2FD380FAD9}"/>
              </a:ext>
            </a:extLst>
          </p:cNvPr>
          <p:cNvSpPr txBox="1"/>
          <p:nvPr/>
        </p:nvSpPr>
        <p:spPr>
          <a:xfrm>
            <a:off x="1881188" y="1734207"/>
            <a:ext cx="8429625" cy="646331"/>
          </a:xfrm>
          <a:prstGeom prst="rect">
            <a:avLst/>
          </a:prstGeom>
          <a:noFill/>
        </p:spPr>
        <p:txBody>
          <a:bodyPr wrap="square" rtlCol="0">
            <a:spAutoFit/>
          </a:bodyPr>
          <a:lstStyle/>
          <a:p>
            <a:r>
              <a:rPr lang="en-US" dirty="0">
                <a:solidFill>
                  <a:schemeClr val="bg1"/>
                </a:solidFill>
              </a:rPr>
              <a:t>1. Start by calculating the price of ice cream. If $468 can buy 120 pints, the price per pint can be calculated as follows: </a:t>
            </a:r>
          </a:p>
        </p:txBody>
      </p:sp>
      <p:graphicFrame>
        <p:nvGraphicFramePr>
          <p:cNvPr id="4" name="Object 3">
            <a:extLst>
              <a:ext uri="{FF2B5EF4-FFF2-40B4-BE49-F238E27FC236}">
                <a16:creationId xmlns:a16="http://schemas.microsoft.com/office/drawing/2014/main" id="{EB861194-B04C-42D1-9E06-B80418AB03CD}"/>
              </a:ext>
            </a:extLst>
          </p:cNvPr>
          <p:cNvGraphicFramePr>
            <a:graphicFrameLocks noChangeAspect="1"/>
          </p:cNvGraphicFramePr>
          <p:nvPr>
            <p:extLst>
              <p:ext uri="{D42A27DB-BD31-4B8C-83A1-F6EECF244321}">
                <p14:modId xmlns:p14="http://schemas.microsoft.com/office/powerpoint/2010/main" val="4040442767"/>
              </p:ext>
            </p:extLst>
          </p:nvPr>
        </p:nvGraphicFramePr>
        <p:xfrm>
          <a:off x="5715000" y="2356800"/>
          <a:ext cx="762000" cy="646112"/>
        </p:xfrm>
        <a:graphic>
          <a:graphicData uri="http://schemas.openxmlformats.org/presentationml/2006/ole">
            <mc:AlternateContent xmlns:mc="http://schemas.openxmlformats.org/markup-compatibility/2006">
              <mc:Choice xmlns:v="urn:schemas-microsoft-com:vml" Requires="v">
                <p:oleObj name="Equation" r:id="rId3" imgW="419040" imgH="355320" progId="Equation.DSMT4">
                  <p:embed/>
                </p:oleObj>
              </mc:Choice>
              <mc:Fallback>
                <p:oleObj name="Equation" r:id="rId3" imgW="419040" imgH="355320" progId="Equation.DSMT4">
                  <p:embed/>
                  <p:pic>
                    <p:nvPicPr>
                      <p:cNvPr id="0" name=""/>
                      <p:cNvPicPr/>
                      <p:nvPr/>
                    </p:nvPicPr>
                    <p:blipFill>
                      <a:blip r:embed="rId4"/>
                      <a:stretch>
                        <a:fillRect/>
                      </a:stretch>
                    </p:blipFill>
                    <p:spPr>
                      <a:xfrm>
                        <a:off x="5715000" y="2356800"/>
                        <a:ext cx="762000" cy="646112"/>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FF4143BC-4436-4144-8D6D-E343C336E94D}"/>
              </a:ext>
            </a:extLst>
          </p:cNvPr>
          <p:cNvGraphicFramePr>
            <a:graphicFrameLocks noChangeAspect="1"/>
          </p:cNvGraphicFramePr>
          <p:nvPr>
            <p:extLst>
              <p:ext uri="{D42A27DB-BD31-4B8C-83A1-F6EECF244321}">
                <p14:modId xmlns:p14="http://schemas.microsoft.com/office/powerpoint/2010/main" val="722986013"/>
              </p:ext>
            </p:extLst>
          </p:nvPr>
        </p:nvGraphicFramePr>
        <p:xfrm>
          <a:off x="6453188" y="2529837"/>
          <a:ext cx="601663" cy="300038"/>
        </p:xfrm>
        <a:graphic>
          <a:graphicData uri="http://schemas.openxmlformats.org/presentationml/2006/ole">
            <mc:AlternateContent xmlns:mc="http://schemas.openxmlformats.org/markup-compatibility/2006">
              <mc:Choice xmlns:v="urn:schemas-microsoft-com:vml" Requires="v">
                <p:oleObj name="Equation" r:id="rId5" imgW="330120" imgH="164880" progId="Equation.DSMT4">
                  <p:embed/>
                </p:oleObj>
              </mc:Choice>
              <mc:Fallback>
                <p:oleObj name="Equation" r:id="rId5" imgW="330120" imgH="164880" progId="Equation.DSMT4">
                  <p:embed/>
                  <p:pic>
                    <p:nvPicPr>
                      <p:cNvPr id="4" name="Object 3">
                        <a:extLst>
                          <a:ext uri="{FF2B5EF4-FFF2-40B4-BE49-F238E27FC236}">
                            <a16:creationId xmlns:a16="http://schemas.microsoft.com/office/drawing/2014/main" id="{EB861194-B04C-42D1-9E06-B80418AB03CD}"/>
                          </a:ext>
                        </a:extLst>
                      </p:cNvPr>
                      <p:cNvPicPr/>
                      <p:nvPr/>
                    </p:nvPicPr>
                    <p:blipFill>
                      <a:blip r:embed="rId6"/>
                      <a:stretch>
                        <a:fillRect/>
                      </a:stretch>
                    </p:blipFill>
                    <p:spPr>
                      <a:xfrm>
                        <a:off x="6453188" y="2529837"/>
                        <a:ext cx="601663" cy="300038"/>
                      </a:xfrm>
                      <a:prstGeom prst="rect">
                        <a:avLst/>
                      </a:prstGeom>
                    </p:spPr>
                  </p:pic>
                </p:oleObj>
              </mc:Fallback>
            </mc:AlternateContent>
          </a:graphicData>
        </a:graphic>
      </p:graphicFrame>
      <p:sp>
        <p:nvSpPr>
          <p:cNvPr id="11" name="TextBox 10">
            <a:extLst>
              <a:ext uri="{FF2B5EF4-FFF2-40B4-BE49-F238E27FC236}">
                <a16:creationId xmlns:a16="http://schemas.microsoft.com/office/drawing/2014/main" id="{795A56C9-2901-4187-92B6-A933A23297BC}"/>
              </a:ext>
            </a:extLst>
          </p:cNvPr>
          <p:cNvSpPr txBox="1"/>
          <p:nvPr/>
        </p:nvSpPr>
        <p:spPr>
          <a:xfrm>
            <a:off x="1880393" y="3103381"/>
            <a:ext cx="8429625" cy="646331"/>
          </a:xfrm>
          <a:prstGeom prst="rect">
            <a:avLst/>
          </a:prstGeom>
          <a:noFill/>
        </p:spPr>
        <p:txBody>
          <a:bodyPr wrap="square" rtlCol="0">
            <a:spAutoFit/>
          </a:bodyPr>
          <a:lstStyle/>
          <a:p>
            <a:r>
              <a:rPr lang="en-US" dirty="0">
                <a:solidFill>
                  <a:schemeClr val="bg1"/>
                </a:solidFill>
              </a:rPr>
              <a:t>2. Given that the price of a glass of lemonade is 3 times less than a pint of ice cream, the price per glass can be calculated as follows:</a:t>
            </a:r>
          </a:p>
        </p:txBody>
      </p:sp>
      <p:graphicFrame>
        <p:nvGraphicFramePr>
          <p:cNvPr id="12" name="Object 11">
            <a:extLst>
              <a:ext uri="{FF2B5EF4-FFF2-40B4-BE49-F238E27FC236}">
                <a16:creationId xmlns:a16="http://schemas.microsoft.com/office/drawing/2014/main" id="{3D791876-53EB-4556-BC92-70B3B69291E9}"/>
              </a:ext>
            </a:extLst>
          </p:cNvPr>
          <p:cNvGraphicFramePr>
            <a:graphicFrameLocks noChangeAspect="1"/>
          </p:cNvGraphicFramePr>
          <p:nvPr>
            <p:extLst>
              <p:ext uri="{D42A27DB-BD31-4B8C-83A1-F6EECF244321}">
                <p14:modId xmlns:p14="http://schemas.microsoft.com/office/powerpoint/2010/main" val="4221103404"/>
              </p:ext>
            </p:extLst>
          </p:nvPr>
        </p:nvGraphicFramePr>
        <p:xfrm>
          <a:off x="5761037" y="3806902"/>
          <a:ext cx="715963" cy="646113"/>
        </p:xfrm>
        <a:graphic>
          <a:graphicData uri="http://schemas.openxmlformats.org/presentationml/2006/ole">
            <mc:AlternateContent xmlns:mc="http://schemas.openxmlformats.org/markup-compatibility/2006">
              <mc:Choice xmlns:v="urn:schemas-microsoft-com:vml" Requires="v">
                <p:oleObj name="Equation" r:id="rId7" imgW="393480" imgH="355320" progId="Equation.DSMT4">
                  <p:embed/>
                </p:oleObj>
              </mc:Choice>
              <mc:Fallback>
                <p:oleObj name="Equation" r:id="rId7" imgW="393480" imgH="355320" progId="Equation.DSMT4">
                  <p:embed/>
                  <p:pic>
                    <p:nvPicPr>
                      <p:cNvPr id="4" name="Object 3">
                        <a:extLst>
                          <a:ext uri="{FF2B5EF4-FFF2-40B4-BE49-F238E27FC236}">
                            <a16:creationId xmlns:a16="http://schemas.microsoft.com/office/drawing/2014/main" id="{EB861194-B04C-42D1-9E06-B80418AB03CD}"/>
                          </a:ext>
                        </a:extLst>
                      </p:cNvPr>
                      <p:cNvPicPr/>
                      <p:nvPr/>
                    </p:nvPicPr>
                    <p:blipFill>
                      <a:blip r:embed="rId8"/>
                      <a:stretch>
                        <a:fillRect/>
                      </a:stretch>
                    </p:blipFill>
                    <p:spPr>
                      <a:xfrm>
                        <a:off x="5761037" y="3806902"/>
                        <a:ext cx="715963" cy="646113"/>
                      </a:xfrm>
                      <a:prstGeom prst="rect">
                        <a:avLst/>
                      </a:prstGeom>
                    </p:spPr>
                  </p:pic>
                </p:oleObj>
              </mc:Fallback>
            </mc:AlternateContent>
          </a:graphicData>
        </a:graphic>
      </p:graphicFrame>
      <p:graphicFrame>
        <p:nvGraphicFramePr>
          <p:cNvPr id="13" name="Object 12">
            <a:extLst>
              <a:ext uri="{FF2B5EF4-FFF2-40B4-BE49-F238E27FC236}">
                <a16:creationId xmlns:a16="http://schemas.microsoft.com/office/drawing/2014/main" id="{3EA0043E-F32B-46AA-A336-D6D8272B279C}"/>
              </a:ext>
            </a:extLst>
          </p:cNvPr>
          <p:cNvGraphicFramePr>
            <a:graphicFrameLocks noChangeAspect="1"/>
          </p:cNvGraphicFramePr>
          <p:nvPr>
            <p:extLst>
              <p:ext uri="{D42A27DB-BD31-4B8C-83A1-F6EECF244321}">
                <p14:modId xmlns:p14="http://schemas.microsoft.com/office/powerpoint/2010/main" val="1818928343"/>
              </p:ext>
            </p:extLst>
          </p:nvPr>
        </p:nvGraphicFramePr>
        <p:xfrm>
          <a:off x="6420316" y="3969038"/>
          <a:ext cx="601663" cy="300038"/>
        </p:xfrm>
        <a:graphic>
          <a:graphicData uri="http://schemas.openxmlformats.org/presentationml/2006/ole">
            <mc:AlternateContent xmlns:mc="http://schemas.openxmlformats.org/markup-compatibility/2006">
              <mc:Choice xmlns:v="urn:schemas-microsoft-com:vml" Requires="v">
                <p:oleObj name="Equation" r:id="rId9" imgW="330120" imgH="164880" progId="Equation.DSMT4">
                  <p:embed/>
                </p:oleObj>
              </mc:Choice>
              <mc:Fallback>
                <p:oleObj name="Equation" r:id="rId9" imgW="330120" imgH="164880" progId="Equation.DSMT4">
                  <p:embed/>
                  <p:pic>
                    <p:nvPicPr>
                      <p:cNvPr id="10" name="Object 9">
                        <a:extLst>
                          <a:ext uri="{FF2B5EF4-FFF2-40B4-BE49-F238E27FC236}">
                            <a16:creationId xmlns:a16="http://schemas.microsoft.com/office/drawing/2014/main" id="{FF4143BC-4436-4144-8D6D-E343C336E94D}"/>
                          </a:ext>
                        </a:extLst>
                      </p:cNvPr>
                      <p:cNvPicPr/>
                      <p:nvPr/>
                    </p:nvPicPr>
                    <p:blipFill>
                      <a:blip r:embed="rId10"/>
                      <a:stretch>
                        <a:fillRect/>
                      </a:stretch>
                    </p:blipFill>
                    <p:spPr>
                      <a:xfrm>
                        <a:off x="6420316" y="3969038"/>
                        <a:ext cx="601663" cy="300038"/>
                      </a:xfrm>
                      <a:prstGeom prst="rect">
                        <a:avLst/>
                      </a:prstGeom>
                    </p:spPr>
                  </p:pic>
                </p:oleObj>
              </mc:Fallback>
            </mc:AlternateContent>
          </a:graphicData>
        </a:graphic>
      </p:graphicFrame>
      <p:sp>
        <p:nvSpPr>
          <p:cNvPr id="14" name="TextBox 13">
            <a:extLst>
              <a:ext uri="{FF2B5EF4-FFF2-40B4-BE49-F238E27FC236}">
                <a16:creationId xmlns:a16="http://schemas.microsoft.com/office/drawing/2014/main" id="{4C51554F-6A71-479E-A7C4-711C9DBC39C5}"/>
              </a:ext>
            </a:extLst>
          </p:cNvPr>
          <p:cNvSpPr txBox="1"/>
          <p:nvPr/>
        </p:nvSpPr>
        <p:spPr>
          <a:xfrm>
            <a:off x="1880392" y="4538492"/>
            <a:ext cx="8429625" cy="646331"/>
          </a:xfrm>
          <a:prstGeom prst="rect">
            <a:avLst/>
          </a:prstGeom>
          <a:noFill/>
        </p:spPr>
        <p:txBody>
          <a:bodyPr wrap="square" rtlCol="0">
            <a:spAutoFit/>
          </a:bodyPr>
          <a:lstStyle/>
          <a:p>
            <a:r>
              <a:rPr lang="en-US" dirty="0">
                <a:solidFill>
                  <a:schemeClr val="bg1"/>
                </a:solidFill>
              </a:rPr>
              <a:t>3. Finally, to calculate how many glasses of lemonade could be bought at a price of $1.30 per glass, divide the total budget by the price per glass:</a:t>
            </a:r>
          </a:p>
        </p:txBody>
      </p:sp>
      <p:graphicFrame>
        <p:nvGraphicFramePr>
          <p:cNvPr id="15" name="Object 14">
            <a:extLst>
              <a:ext uri="{FF2B5EF4-FFF2-40B4-BE49-F238E27FC236}">
                <a16:creationId xmlns:a16="http://schemas.microsoft.com/office/drawing/2014/main" id="{90B1B6C5-8B11-4BE9-B159-229CB2C16ADA}"/>
              </a:ext>
            </a:extLst>
          </p:cNvPr>
          <p:cNvGraphicFramePr>
            <a:graphicFrameLocks noChangeAspect="1"/>
          </p:cNvGraphicFramePr>
          <p:nvPr>
            <p:extLst>
              <p:ext uri="{D42A27DB-BD31-4B8C-83A1-F6EECF244321}">
                <p14:modId xmlns:p14="http://schemas.microsoft.com/office/powerpoint/2010/main" val="4234503638"/>
              </p:ext>
            </p:extLst>
          </p:nvPr>
        </p:nvGraphicFramePr>
        <p:xfrm>
          <a:off x="4795044" y="5262505"/>
          <a:ext cx="830263" cy="646112"/>
        </p:xfrm>
        <a:graphic>
          <a:graphicData uri="http://schemas.openxmlformats.org/presentationml/2006/ole">
            <mc:AlternateContent xmlns:mc="http://schemas.openxmlformats.org/markup-compatibility/2006">
              <mc:Choice xmlns:v="urn:schemas-microsoft-com:vml" Requires="v">
                <p:oleObj name="Equation" r:id="rId11" imgW="457200" imgH="355320" progId="Equation.DSMT4">
                  <p:embed/>
                </p:oleObj>
              </mc:Choice>
              <mc:Fallback>
                <p:oleObj name="Equation" r:id="rId11" imgW="457200" imgH="355320" progId="Equation.DSMT4">
                  <p:embed/>
                  <p:pic>
                    <p:nvPicPr>
                      <p:cNvPr id="4" name="Object 3">
                        <a:extLst>
                          <a:ext uri="{FF2B5EF4-FFF2-40B4-BE49-F238E27FC236}">
                            <a16:creationId xmlns:a16="http://schemas.microsoft.com/office/drawing/2014/main" id="{EB861194-B04C-42D1-9E06-B80418AB03CD}"/>
                          </a:ext>
                        </a:extLst>
                      </p:cNvPr>
                      <p:cNvPicPr/>
                      <p:nvPr/>
                    </p:nvPicPr>
                    <p:blipFill>
                      <a:blip r:embed="rId12"/>
                      <a:stretch>
                        <a:fillRect/>
                      </a:stretch>
                    </p:blipFill>
                    <p:spPr>
                      <a:xfrm>
                        <a:off x="4795044" y="5262505"/>
                        <a:ext cx="830263" cy="646112"/>
                      </a:xfrm>
                      <a:prstGeom prst="rect">
                        <a:avLst/>
                      </a:prstGeom>
                    </p:spPr>
                  </p:pic>
                </p:oleObj>
              </mc:Fallback>
            </mc:AlternateContent>
          </a:graphicData>
        </a:graphic>
      </p:graphicFrame>
      <p:graphicFrame>
        <p:nvGraphicFramePr>
          <p:cNvPr id="16" name="Object 15">
            <a:extLst>
              <a:ext uri="{FF2B5EF4-FFF2-40B4-BE49-F238E27FC236}">
                <a16:creationId xmlns:a16="http://schemas.microsoft.com/office/drawing/2014/main" id="{61B3CBCF-3A52-489A-A9C9-357B94E68A3B}"/>
              </a:ext>
            </a:extLst>
          </p:cNvPr>
          <p:cNvGraphicFramePr>
            <a:graphicFrameLocks noChangeAspect="1"/>
          </p:cNvGraphicFramePr>
          <p:nvPr>
            <p:extLst>
              <p:ext uri="{D42A27DB-BD31-4B8C-83A1-F6EECF244321}">
                <p14:modId xmlns:p14="http://schemas.microsoft.com/office/powerpoint/2010/main" val="3634819036"/>
              </p:ext>
            </p:extLst>
          </p:nvPr>
        </p:nvGraphicFramePr>
        <p:xfrm>
          <a:off x="5585619" y="5431865"/>
          <a:ext cx="2336800" cy="346075"/>
        </p:xfrm>
        <a:graphic>
          <a:graphicData uri="http://schemas.openxmlformats.org/presentationml/2006/ole">
            <mc:AlternateContent xmlns:mc="http://schemas.openxmlformats.org/markup-compatibility/2006">
              <mc:Choice xmlns:v="urn:schemas-microsoft-com:vml" Requires="v">
                <p:oleObj name="Equation" r:id="rId13" imgW="1282680" imgH="190440" progId="Equation.DSMT4">
                  <p:embed/>
                </p:oleObj>
              </mc:Choice>
              <mc:Fallback>
                <p:oleObj name="Equation" r:id="rId13" imgW="1282680" imgH="190440" progId="Equation.DSMT4">
                  <p:embed/>
                  <p:pic>
                    <p:nvPicPr>
                      <p:cNvPr id="10" name="Object 9">
                        <a:extLst>
                          <a:ext uri="{FF2B5EF4-FFF2-40B4-BE49-F238E27FC236}">
                            <a16:creationId xmlns:a16="http://schemas.microsoft.com/office/drawing/2014/main" id="{FF4143BC-4436-4144-8D6D-E343C336E94D}"/>
                          </a:ext>
                        </a:extLst>
                      </p:cNvPr>
                      <p:cNvPicPr/>
                      <p:nvPr/>
                    </p:nvPicPr>
                    <p:blipFill>
                      <a:blip r:embed="rId14"/>
                      <a:stretch>
                        <a:fillRect/>
                      </a:stretch>
                    </p:blipFill>
                    <p:spPr>
                      <a:xfrm>
                        <a:off x="5585619" y="5431865"/>
                        <a:ext cx="2336800" cy="346075"/>
                      </a:xfrm>
                      <a:prstGeom prst="rect">
                        <a:avLst/>
                      </a:prstGeom>
                    </p:spPr>
                  </p:pic>
                </p:oleObj>
              </mc:Fallback>
            </mc:AlternateContent>
          </a:graphicData>
        </a:graphic>
      </p:graphicFrame>
    </p:spTree>
    <p:extLst>
      <p:ext uri="{BB962C8B-B14F-4D97-AF65-F5344CB8AC3E}">
        <p14:creationId xmlns:p14="http://schemas.microsoft.com/office/powerpoint/2010/main" val="3358511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1483</TotalTime>
  <Words>2095</Words>
  <Application>Microsoft Office PowerPoint</Application>
  <PresentationFormat>Widescreen</PresentationFormat>
  <Paragraphs>141</Paragraphs>
  <Slides>17</Slides>
  <Notes>15</Notes>
  <HiddenSlides>0</HiddenSlides>
  <MMClips>0</MMClips>
  <ScaleCrop>false</ScaleCrop>
  <HeadingPairs>
    <vt:vector size="8" baseType="variant">
      <vt:variant>
        <vt:lpstr>Fonts Used</vt:lpstr>
      </vt:variant>
      <vt:variant>
        <vt:i4>7</vt:i4>
      </vt:variant>
      <vt:variant>
        <vt:lpstr>Theme</vt:lpstr>
      </vt:variant>
      <vt:variant>
        <vt:i4>2</vt:i4>
      </vt:variant>
      <vt:variant>
        <vt:lpstr>Embedded OLE Servers</vt:lpstr>
      </vt:variant>
      <vt:variant>
        <vt:i4>1</vt:i4>
      </vt:variant>
      <vt:variant>
        <vt:lpstr>Slide Titles</vt:lpstr>
      </vt:variant>
      <vt:variant>
        <vt:i4>17</vt:i4>
      </vt:variant>
    </vt:vector>
  </HeadingPairs>
  <TitlesOfParts>
    <vt:vector size="27" baseType="lpstr">
      <vt:lpstr>Arial</vt:lpstr>
      <vt:lpstr>Calibri</vt:lpstr>
      <vt:lpstr>Calibri Light</vt:lpstr>
      <vt:lpstr>Cambria Math</vt:lpstr>
      <vt:lpstr>Century Gothic</vt:lpstr>
      <vt:lpstr>Open Sans</vt:lpstr>
      <vt:lpstr>Times New Roman</vt:lpstr>
      <vt:lpstr>Office Theme</vt:lpstr>
      <vt:lpstr>1_Office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102</cp:revision>
  <dcterms:created xsi:type="dcterms:W3CDTF">2017-06-16T13:06:21Z</dcterms:created>
  <dcterms:modified xsi:type="dcterms:W3CDTF">2023-08-02T20:42:15Z</dcterms:modified>
</cp:coreProperties>
</file>