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8" r:id="rId4"/>
    <p:sldId id="293" r:id="rId5"/>
    <p:sldId id="365" r:id="rId6"/>
    <p:sldId id="366" r:id="rId7"/>
    <p:sldId id="294" r:id="rId8"/>
    <p:sldId id="367" r:id="rId9"/>
    <p:sldId id="369"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E0000"/>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67" d="100"/>
          <a:sy n="67" d="100"/>
        </p:scale>
        <p:origin x="10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apply demand and supply models to analyze prices and quantities and explain the effects of price controls on the equilibrium of prices and quantities.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688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92910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Prices exist in markets for goods and services, for labor, and for financial capital. In all of these markets, prices serve as a remarkable social mechanism for collecting, combining, and transmitting information that is relevant to the market—namely, the relationship between demand and supply—and then serving as messengers to convey that information to buyers and sellers. In a market-oriented economy, no government agency or guiding intelligence oversees the set of responses and interconnections that result from a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7516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An increase in the price of an input decreases the supply because it makes it more expensive to produce the good.</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3790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increase in the price of a product signals consumers that there is a shortage, often incentivizing them to economize on the product. For example, if you want to take a flight, but the ticket is currently expensive, you may wait until the ticket is cheaper. The high price may be due to holiday season, the cost of jet fuel, or the airline simply raising the price to see how consumers react. You do not need to analyze the underlying factors of the price change, just the ticket price to decide when and if you purchase a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40984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actions of consumers and producers as they react to prices overlap and interlock in markets for goods, labor, and financial capital. A change in any single market is transmitted through these multiple interconnections to other markets. Price controls are government laws that serve to regulate prices rather than allow the various markets to determine prices. Those who seek price controls are trying to stifle the message that prices are bringing about the equilibrium level of price and quantity.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0887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7613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397447" y="2213960"/>
            <a:ext cx="11397106"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Market System as an Efficient Mechanism for Information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of Macroeconomics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as a Social Mechanism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34807E4-70C7-4801-9290-B95DEF41E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75" y="1577461"/>
            <a:ext cx="7998450" cy="2977866"/>
          </a:xfrm>
          <a:prstGeom prst="rect">
            <a:avLst/>
          </a:prstGeom>
        </p:spPr>
      </p:pic>
      <p:grpSp>
        <p:nvGrpSpPr>
          <p:cNvPr id="18" name="Group 17">
            <a:extLst>
              <a:ext uri="{FF2B5EF4-FFF2-40B4-BE49-F238E27FC236}">
                <a16:creationId xmlns:a16="http://schemas.microsoft.com/office/drawing/2014/main" id="{0EAA3DFC-5359-4D38-85B9-ED8B8726B735}"/>
              </a:ext>
            </a:extLst>
          </p:cNvPr>
          <p:cNvGrpSpPr/>
          <p:nvPr/>
        </p:nvGrpSpPr>
        <p:grpSpPr>
          <a:xfrm>
            <a:off x="1881187" y="4804089"/>
            <a:ext cx="8429625" cy="1489571"/>
            <a:chOff x="542921" y="1664820"/>
            <a:chExt cx="8492547" cy="1122106"/>
          </a:xfrm>
          <a:solidFill>
            <a:srgbClr val="627981"/>
          </a:solidFill>
        </p:grpSpPr>
        <p:sp>
          <p:nvSpPr>
            <p:cNvPr id="19" name="Rectangle 18">
              <a:extLst>
                <a:ext uri="{FF2B5EF4-FFF2-40B4-BE49-F238E27FC236}">
                  <a16:creationId xmlns:a16="http://schemas.microsoft.com/office/drawing/2014/main" id="{018B67EF-4FD0-4527-A881-0A13FB79D1B0}"/>
                </a:ext>
              </a:extLst>
            </p:cNvPr>
            <p:cNvSpPr/>
            <p:nvPr/>
          </p:nvSpPr>
          <p:spPr>
            <a:xfrm>
              <a:off x="542921" y="1664820"/>
              <a:ext cx="8492547" cy="1122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7B635013-FFFD-4ADD-88C9-3F9928546F0B}"/>
                </a:ext>
              </a:extLst>
            </p:cNvPr>
            <p:cNvSpPr txBox="1"/>
            <p:nvPr/>
          </p:nvSpPr>
          <p:spPr>
            <a:xfrm>
              <a:off x="760118" y="1743598"/>
              <a:ext cx="8058152" cy="1043328"/>
            </a:xfrm>
            <a:prstGeom prst="rect">
              <a:avLst/>
            </a:prstGeom>
            <a:grpFill/>
          </p:spPr>
          <p:txBody>
            <a:bodyPr wrap="square" rtlCol="0">
              <a:spAutoFit/>
            </a:bodyPr>
            <a:lstStyle/>
            <a:p>
              <a:pPr algn="ctr"/>
              <a:r>
                <a:rPr lang="en-US" sz="2100" dirty="0">
                  <a:solidFill>
                    <a:schemeClr val="bg1"/>
                  </a:solidFill>
                </a:rPr>
                <a:t>Think of the prices of goods you see at the store. What do these prices represent, beyond how expensive the goods are? What would a dramatic increase or decrease in the price of a good indicate to you as a shopper?</a:t>
              </a:r>
            </a:p>
          </p:txBody>
        </p:sp>
      </p:grpSp>
    </p:spTree>
    <p:extLst>
      <p:ext uri="{BB962C8B-B14F-4D97-AF65-F5344CB8AC3E}">
        <p14:creationId xmlns:p14="http://schemas.microsoft.com/office/powerpoint/2010/main" val="3253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as a Social Mechanism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exist in markets for goods and services, for labor, and for financial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serve as a social mechanism for collecting, combining, and transmitting information that is relevant to the market.</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market-oriented economy, no government agency oversees the set of responses and interconnections that result from price changes.</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are imperative to showing the relationship between demand and supply.</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35329" y="1590269"/>
            <a:ext cx="8521341" cy="4462760"/>
          </a:xfrm>
          <a:prstGeom prst="rect">
            <a:avLst/>
          </a:prstGeom>
          <a:solidFill>
            <a:srgbClr val="627981"/>
          </a:solidFill>
        </p:spPr>
        <p:txBody>
          <a:bodyPr wrap="square" rtlCol="0">
            <a:spAutoFit/>
          </a:bodyPr>
          <a:lstStyle/>
          <a:p>
            <a:pPr algn="ctr"/>
            <a:r>
              <a:rPr lang="en-US" sz="24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a:p>
            <a:pPr algn="ctr"/>
            <a:endParaRPr lang="en-US" sz="2400" dirty="0">
              <a:solidFill>
                <a:schemeClr val="bg1"/>
              </a:solidFill>
            </a:endParaRPr>
          </a:p>
          <a:p>
            <a:pPr marL="914400" lvl="1" indent="-457200">
              <a:buFont typeface="+mj-lt"/>
              <a:buAutoNum type="alphaUcPeriod"/>
            </a:pPr>
            <a:r>
              <a:rPr lang="en-US" sz="2400" dirty="0">
                <a:solidFill>
                  <a:schemeClr val="bg1"/>
                </a:solidFill>
              </a:rPr>
              <a:t>The demand for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 supply of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There is not enough information to know the impact in the market.</a:t>
            </a:r>
          </a:p>
          <a:p>
            <a:pPr algn="ctr"/>
            <a:endParaRPr lang="en-US" sz="2000" dirty="0"/>
          </a:p>
        </p:txBody>
      </p:sp>
    </p:spTree>
    <p:extLst>
      <p:ext uri="{BB962C8B-B14F-4D97-AF65-F5344CB8AC3E}">
        <p14:creationId xmlns:p14="http://schemas.microsoft.com/office/powerpoint/2010/main" val="7794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40245" y="1590269"/>
            <a:ext cx="8511509" cy="4462760"/>
          </a:xfrm>
          <a:prstGeom prst="rect">
            <a:avLst/>
          </a:prstGeom>
          <a:solidFill>
            <a:srgbClr val="627981"/>
          </a:solidFill>
        </p:spPr>
        <p:txBody>
          <a:bodyPr wrap="square" rtlCol="0">
            <a:spAutoFit/>
          </a:bodyPr>
          <a:lstStyle/>
          <a:p>
            <a:pPr algn="ctr"/>
            <a:r>
              <a:rPr lang="en-US" sz="24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a:p>
            <a:pPr algn="ctr"/>
            <a:endParaRPr lang="en-US" sz="2400" dirty="0">
              <a:solidFill>
                <a:schemeClr val="bg1"/>
              </a:solidFill>
            </a:endParaRPr>
          </a:p>
          <a:p>
            <a:pPr marL="914400" lvl="1" indent="-457200">
              <a:buFont typeface="+mj-lt"/>
              <a:buAutoNum type="alphaUcPeriod"/>
            </a:pPr>
            <a:r>
              <a:rPr lang="en-US" sz="2400" dirty="0">
                <a:solidFill>
                  <a:schemeClr val="bg1"/>
                </a:solidFill>
              </a:rPr>
              <a:t>The demand for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 supply of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There is not enough information to know the impact in the market.</a:t>
            </a:r>
          </a:p>
          <a:p>
            <a:pPr algn="ctr"/>
            <a:endParaRPr lang="en-US" sz="2000" dirty="0"/>
          </a:p>
        </p:txBody>
      </p:sp>
      <p:sp>
        <p:nvSpPr>
          <p:cNvPr id="2" name="Rectangle 1">
            <a:extLst>
              <a:ext uri="{FF2B5EF4-FFF2-40B4-BE49-F238E27FC236}">
                <a16:creationId xmlns:a16="http://schemas.microsoft.com/office/drawing/2014/main" id="{00BA4B36-EE22-49DC-9866-13DD427AE1BC}"/>
              </a:ext>
            </a:extLst>
          </p:cNvPr>
          <p:cNvSpPr/>
          <p:nvPr/>
        </p:nvSpPr>
        <p:spPr>
          <a:xfrm>
            <a:off x="2281084" y="4090219"/>
            <a:ext cx="6813755" cy="619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53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Impact of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increase in the price of a product signals to consumers that there is a shortage, often incentivizing them to economize on buying the product.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you want to take a flight, but the ticket is currently expensive, you may wait until the ticket is cheaper.</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 do not need to analyze the underlying factors of the price change, just the ticket price to decide when and if you purchase a flight.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high price may be due to a holiday season, the cost of jet fuel, or the airline simply raising the price to see how consumers react.</a:t>
              </a:r>
            </a:p>
          </p:txBody>
        </p:sp>
      </p:grpSp>
      <p:pic>
        <p:nvPicPr>
          <p:cNvPr id="3" name="Graphic 2" descr="Airplane taking off">
            <a:extLst>
              <a:ext uri="{FF2B5EF4-FFF2-40B4-BE49-F238E27FC236}">
                <a16:creationId xmlns:a16="http://schemas.microsoft.com/office/drawing/2014/main" id="{0D2E49BD-37E7-421C-9315-D63256D94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97" y="5152586"/>
            <a:ext cx="1659803" cy="1659803"/>
          </a:xfrm>
          <a:prstGeom prst="rect">
            <a:avLst/>
          </a:prstGeom>
        </p:spPr>
      </p:pic>
    </p:spTree>
    <p:extLst>
      <p:ext uri="{BB962C8B-B14F-4D97-AF65-F5344CB8AC3E}">
        <p14:creationId xmlns:p14="http://schemas.microsoft.com/office/powerpoint/2010/main" val="79048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Controls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actions of consumers and producers as they react to prices overlap and interlock in markets for goods, labor, and financial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any single market is transmitted through these multiple interconnections to other markets.</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 controls are government laws that serve to regulate prices rather than allow the various markets to determine prices.</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seek price controls are trying to stifle the message that prices are bringing about the equilibrium level of price and quantity.</a:t>
              </a:r>
            </a:p>
          </p:txBody>
        </p:sp>
      </p:grpSp>
      <p:grpSp>
        <p:nvGrpSpPr>
          <p:cNvPr id="16" name="Group 15">
            <a:extLst>
              <a:ext uri="{FF2B5EF4-FFF2-40B4-BE49-F238E27FC236}">
                <a16:creationId xmlns:a16="http://schemas.microsoft.com/office/drawing/2014/main" id="{F7A9A589-9956-4B2D-9341-E3B78D2F8F30}"/>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9BDB23D-8B43-4701-9925-DBFF1B03D86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38B4AB2-ECBC-4A95-867F-40E291F7D58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price controls do nothing to affect the underlying forces of demand and supply, and this can have serious repercussions. </a:t>
              </a:r>
            </a:p>
          </p:txBody>
        </p:sp>
      </p:grpSp>
    </p:spTree>
    <p:extLst>
      <p:ext uri="{BB962C8B-B14F-4D97-AF65-F5344CB8AC3E}">
        <p14:creationId xmlns:p14="http://schemas.microsoft.com/office/powerpoint/2010/main" val="29016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Controls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drawing of Mao Zedong">
            <a:extLst>
              <a:ext uri="{FF2B5EF4-FFF2-40B4-BE49-F238E27FC236}">
                <a16:creationId xmlns:a16="http://schemas.microsoft.com/office/drawing/2014/main" id="{EAB943E5-F77D-4331-956A-9BC94D93C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529" y="3544543"/>
            <a:ext cx="3000792" cy="3025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CBF6BD6-9677-4F40-A2FF-39510E68DB35}"/>
              </a:ext>
            </a:extLst>
          </p:cNvPr>
          <p:cNvSpPr txBox="1"/>
          <p:nvPr/>
        </p:nvSpPr>
        <p:spPr>
          <a:xfrm>
            <a:off x="2096776" y="1517317"/>
            <a:ext cx="7998448" cy="1938992"/>
          </a:xfrm>
          <a:prstGeom prst="rect">
            <a:avLst/>
          </a:prstGeom>
          <a:solidFill>
            <a:srgbClr val="627981"/>
          </a:solidFill>
        </p:spPr>
        <p:txBody>
          <a:bodyPr wrap="square" rtlCol="0" anchor="ctr">
            <a:spAutoFit/>
          </a:bodyPr>
          <a:lstStyle/>
          <a:p>
            <a:pPr algn="ctr"/>
            <a:r>
              <a:rPr lang="en-US" sz="2000" dirty="0">
                <a:solidFill>
                  <a:schemeClr val="bg1"/>
                </a:solidFill>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p:txBody>
      </p:sp>
    </p:spTree>
    <p:extLst>
      <p:ext uri="{BB962C8B-B14F-4D97-AF65-F5344CB8AC3E}">
        <p14:creationId xmlns:p14="http://schemas.microsoft.com/office/powerpoint/2010/main" val="11171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market price system provides a highly efficient mechanism for disseminating information about relative scarcities of goods, services, labor, and financial capital.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 participants do not need to know why prices have changed, only that the changes require them to revisit previous decisions they made about supply and demand.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Price controls hide information about the true scarcity of products and thereby cause misallocation of resources.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1141</Words>
  <Application>Microsoft Office PowerPoint</Application>
  <PresentationFormat>Widescreen</PresentationFormat>
  <Paragraphs>65</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33</cp:revision>
  <dcterms:created xsi:type="dcterms:W3CDTF">2017-06-16T13:06:21Z</dcterms:created>
  <dcterms:modified xsi:type="dcterms:W3CDTF">2021-04-01T23:03:53Z</dcterms:modified>
</cp:coreProperties>
</file>