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67" r:id="rId4"/>
    <p:sldId id="299" r:id="rId5"/>
    <p:sldId id="257" r:id="rId6"/>
    <p:sldId id="289" r:id="rId7"/>
    <p:sldId id="290" r:id="rId8"/>
    <p:sldId id="372" r:id="rId9"/>
    <p:sldId id="365" r:id="rId10"/>
    <p:sldId id="366" r:id="rId11"/>
    <p:sldId id="292" r:id="rId12"/>
    <p:sldId id="294" r:id="rId13"/>
    <p:sldId id="295" r:id="rId14"/>
    <p:sldId id="296" r:id="rId15"/>
    <p:sldId id="371" r:id="rId16"/>
    <p:sldId id="369" r:id="rId17"/>
    <p:sldId id="370" r:id="rId18"/>
    <p:sldId id="298"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calculate the price elasticity of demand and the price elasticity of supply.</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82747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calculate elasticity along a demand or supply curve, economists use the average percent change in both quantity and price. This is called the midpoint method for elasticity and is represented in the following equations.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Q1 is the quantity of Good 1, Q2 is the quantity of Good 2; P1 is the price of Good 1, and P2 is the price of Good 2.</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the price elasticity of demand between Points A and B as 0.45, an amount smaller than one, showing that the demand is inelastic in this interval. Price elasticities of demand are always negative since price and quantity demanded always move in opposite directions on the demand curve. Elasticities are given as positive numbers; that is why it is important to take the absolute value of all elasticity calculations.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42258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change in the price will result in a smaller percentage change in the quantity demanded. If the price increases by 1%, the quantity demanded will decrease by 0.45%. If the price increases by 10%, the quantity demanded will decrease by 4.5%. If the price decreases by 10%, the quantity demanded will increase by 4.5%.</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626612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price elasticity of supply between Points A and B as 3.53, an amount greater than one, showing that the demand is elastic in this interval. Price elasticities of supply are always positive since price and quantity supplied move in the same direction on the supply curve. </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17458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if the price increases by 1%, the quantity supplied will increase by 3.53%. If the price increases by 10%, the quantity supplied will increase by 35.3%. If the price decreases by 10%, the quantity supplied will decrease by 35.3%.</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85752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29659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Open Sans" panose="020B0606030504020204" pitchFamily="34" charset="0"/>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366720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note that elasticity is not slope. The slope is the rate of change in units along the curve, or the rise over run: the change in y over the change in x. The price elasticity, however, changes along the curve. Elasticity is the percentage change, which is a different calculation from the slope and has a different meaning. Now, you can calculate the price elasticity of demand, price elasticity of supply, and you can differentiate between price elasticity and slope.</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100333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ultimately concerned with how individuals and society choose to allocate resources. Why is it that not everyone can have everything that they want or need?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law of demand states that a higher price will lead to a lower quantity demanded. Similarly, the law of supply states that a higher price will lead to a higher quantity supplied. What is unknown is exactly how much quantity demanded or quantity supplied will change following a change in price. Elasticity is an economics concept that measures responsiveness of one variable to changes in another variable.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the demand and supply curve show the relationship between price and the number of units demanded or supplied. Price elasticity is the ratio between the percentage change in the quantity demanded or supplied and the corresponding percent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demand is the absolute value of the percentage change in the quantity demanded of a good or service divided by the percentage change in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supply is absolute value of the percentage change in quantity supplied divided by the percentage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usefully divide elasticities into three broad categories: elastic, inelastic, and unitary. An elastic demand or elastic supply is a curve in which the elasticity is greater than one, indicating a high responsiveness to price changes. An inelastic demand or inelastic supply is a curve in which the elasticity less than one, indicating a low responsiveness to price changes. Unitary elasticity is equal to one and indicates proportional responsiveness of either demand or supply.</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dirty="0">
              <a:solidFill>
                <a:schemeClr val="bg1"/>
              </a:solidFill>
            </a:endParaRPr>
          </a:p>
          <a:p>
            <a:pPr algn="l"/>
            <a:r>
              <a:rPr lang="en-US" sz="1200" dirty="0">
                <a:solidFill>
                  <a:schemeClr val="bg1"/>
                </a:solidFill>
              </a:rPr>
              <a:t>Suppose you have a budget of $468. If you spend it all on ice cream, you can buy 120 pints. If the price of a glass of lemonade is 3 times less than the price of ice cream, how much lemonade can you buy if you decide to spend all your money on it?</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422125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wmf"/><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262686" y="2214037"/>
            <a:ext cx="9666628"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Price Elasticity of Demand and Price Elasticity of Supply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FE5FF8-9228-4597-9F1C-4D5B9C0F076D}"/>
              </a:ext>
            </a:extLst>
          </p:cNvPr>
          <p:cNvSpPr/>
          <p:nvPr/>
        </p:nvSpPr>
        <p:spPr>
          <a:xfrm>
            <a:off x="6882154" y="3548346"/>
            <a:ext cx="4698283" cy="72141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Midpoint Method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EC213DF-8BAC-4403-BFAA-010164D4098E}"/>
              </a:ext>
            </a:extLst>
          </p:cNvPr>
          <p:cNvSpPr/>
          <p:nvPr/>
        </p:nvSpPr>
        <p:spPr>
          <a:xfrm>
            <a:off x="6882154" y="4440446"/>
            <a:ext cx="4698283" cy="72141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6BFE137-C1F9-450C-B4AE-13FEFEE8D2A7}"/>
                  </a:ext>
                </a:extLst>
              </p:cNvPr>
              <p:cNvSpPr txBox="1"/>
              <p:nvPr/>
            </p:nvSpPr>
            <p:spPr>
              <a:xfrm>
                <a:off x="6995652" y="3624263"/>
                <a:ext cx="4471289" cy="569580"/>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1</m:t>
                              </m:r>
                            </m:sub>
                          </m:sSub>
                        </m:num>
                        <m:den>
                          <m:f>
                            <m:fPr>
                              <m:type m:val="lin"/>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num>
                            <m:den>
                              <m:r>
                                <a:rPr lang="en-US" b="0" i="1" smtClean="0">
                                  <a:solidFill>
                                    <a:schemeClr val="bg1"/>
                                  </a:solidFill>
                                  <a:latin typeface="Cambria Math" panose="02040503050406030204" pitchFamily="18" charset="0"/>
                                </a:rPr>
                                <m:t>2</m:t>
                              </m:r>
                            </m:den>
                          </m:f>
                        </m:den>
                      </m:f>
                      <m:r>
                        <a:rPr lang="en-US" b="0" i="1" smtClean="0">
                          <a:solidFill>
                            <a:schemeClr val="bg1"/>
                          </a:solidFill>
                          <a:latin typeface="Cambria Math" panose="02040503050406030204" pitchFamily="18" charset="0"/>
                          <a:ea typeface="Cambria Math" panose="02040503050406030204" pitchFamily="18" charset="0"/>
                        </a:rPr>
                        <m:t>×100</m:t>
                      </m:r>
                    </m:oMath>
                  </m:oMathPara>
                </a14:m>
                <a:endParaRPr lang="en-US" dirty="0">
                  <a:solidFill>
                    <a:schemeClr val="bg1"/>
                  </a:solidFill>
                  <a:latin typeface="Calibri" panose="020F0502020204030204" pitchFamily="34" charset="0"/>
                  <a:cs typeface="Calibri" panose="020F0502020204030204" pitchFamily="34" charset="0"/>
                </a:endParaRPr>
              </a:p>
            </p:txBody>
          </p:sp>
        </mc:Choice>
        <mc:Fallback xmlns="">
          <p:sp>
            <p:nvSpPr>
              <p:cNvPr id="2" name="TextBox 1">
                <a:extLst>
                  <a:ext uri="{FF2B5EF4-FFF2-40B4-BE49-F238E27FC236}">
                    <a16:creationId xmlns:a16="http://schemas.microsoft.com/office/drawing/2014/main" id="{26BFE137-C1F9-450C-B4AE-13FEFEE8D2A7}"/>
                  </a:ext>
                </a:extLst>
              </p:cNvPr>
              <p:cNvSpPr txBox="1">
                <a:spLocks noRot="1" noChangeAspect="1" noMove="1" noResize="1" noEditPoints="1" noAdjustHandles="1" noChangeArrowheads="1" noChangeShapeType="1" noTextEdit="1"/>
              </p:cNvSpPr>
              <p:nvPr/>
            </p:nvSpPr>
            <p:spPr>
              <a:xfrm>
                <a:off x="6995652" y="3624263"/>
                <a:ext cx="4471289" cy="5695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730F4D0-87B0-44D5-AE8D-ED71C2DEAF8E}"/>
                  </a:ext>
                </a:extLst>
              </p:cNvPr>
              <p:cNvSpPr txBox="1"/>
              <p:nvPr/>
            </p:nvSpPr>
            <p:spPr>
              <a:xfrm>
                <a:off x="6995652" y="4517293"/>
                <a:ext cx="4471289" cy="567720"/>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1</m:t>
                              </m:r>
                            </m:sub>
                          </m:sSub>
                        </m:num>
                        <m:den>
                          <m:f>
                            <m:fPr>
                              <m:type m:val="lin"/>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num>
                            <m:den>
                              <m:r>
                                <a:rPr lang="en-US" b="0" i="1" smtClean="0">
                                  <a:solidFill>
                                    <a:schemeClr val="bg1"/>
                                  </a:solidFill>
                                  <a:latin typeface="Cambria Math" panose="02040503050406030204" pitchFamily="18" charset="0"/>
                                </a:rPr>
                                <m:t>2</m:t>
                              </m:r>
                            </m:den>
                          </m:f>
                        </m:den>
                      </m:f>
                      <m:r>
                        <a:rPr lang="en-US" b="0" i="1" smtClean="0">
                          <a:solidFill>
                            <a:schemeClr val="bg1"/>
                          </a:solidFill>
                          <a:latin typeface="Cambria Math" panose="02040503050406030204" pitchFamily="18" charset="0"/>
                          <a:ea typeface="Cambria Math" panose="02040503050406030204" pitchFamily="18" charset="0"/>
                        </a:rPr>
                        <m:t>×100</m:t>
                      </m:r>
                    </m:oMath>
                  </m:oMathPara>
                </a14:m>
                <a:endParaRPr lang="en-US" dirty="0">
                  <a:solidFill>
                    <a:schemeClr val="bg1"/>
                  </a:solidFill>
                </a:endParaRPr>
              </a:p>
            </p:txBody>
          </p:sp>
        </mc:Choice>
        <mc:Fallback xmlns="">
          <p:sp>
            <p:nvSpPr>
              <p:cNvPr id="6" name="TextBox 5">
                <a:extLst>
                  <a:ext uri="{FF2B5EF4-FFF2-40B4-BE49-F238E27FC236}">
                    <a16:creationId xmlns:a16="http://schemas.microsoft.com/office/drawing/2014/main" id="{8730F4D0-87B0-44D5-AE8D-ED71C2DEAF8E}"/>
                  </a:ext>
                </a:extLst>
              </p:cNvPr>
              <p:cNvSpPr txBox="1">
                <a:spLocks noRot="1" noChangeAspect="1" noMove="1" noResize="1" noEditPoints="1" noAdjustHandles="1" noChangeArrowheads="1" noChangeShapeType="1" noTextEdit="1"/>
              </p:cNvSpPr>
              <p:nvPr/>
            </p:nvSpPr>
            <p:spPr>
              <a:xfrm>
                <a:off x="6995652" y="4517293"/>
                <a:ext cx="4471289" cy="567720"/>
              </a:xfrm>
              <a:prstGeom prst="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226F4D99-7043-4642-8EFA-D2F3BBB893CA}"/>
              </a:ext>
            </a:extLst>
          </p:cNvPr>
          <p:cNvSpPr/>
          <p:nvPr/>
        </p:nvSpPr>
        <p:spPr>
          <a:xfrm>
            <a:off x="6882154" y="1774617"/>
            <a:ext cx="4698283" cy="16030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calculate elasticity along a demand or supply curve, economists use the average percent change in both quantity and price. This is called the midpoint method for elasticity and is represented in the following equations:</a:t>
            </a:r>
          </a:p>
        </p:txBody>
      </p:sp>
      <p:pic>
        <p:nvPicPr>
          <p:cNvPr id="10" name="Picture 9"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B7AA2F62-1C03-4FDB-A90E-AE76FEEC3807}"/>
              </a:ext>
            </a:extLst>
          </p:cNvPr>
          <p:cNvPicPr>
            <a:picLocks noChangeAspect="1"/>
          </p:cNvPicPr>
          <p:nvPr/>
        </p:nvPicPr>
        <p:blipFill>
          <a:blip r:embed="rId5"/>
          <a:stretch>
            <a:fillRect/>
          </a:stretch>
        </p:blipFill>
        <p:spPr>
          <a:xfrm>
            <a:off x="725059" y="1524851"/>
            <a:ext cx="5868135" cy="4046989"/>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723465-C149-43FE-BC57-A0B9DE49E78E}"/>
              </a:ext>
            </a:extLst>
          </p:cNvPr>
          <p:cNvSpPr/>
          <p:nvPr/>
        </p:nvSpPr>
        <p:spPr>
          <a:xfrm>
            <a:off x="6593194" y="1238869"/>
            <a:ext cx="5394179" cy="539839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 Calculation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
                <a:extLst>
                  <a:ext uri="{FF2B5EF4-FFF2-40B4-BE49-F238E27FC236}">
                    <a16:creationId xmlns:a16="http://schemas.microsoft.com/office/drawing/2014/main" id="{ABB8C8C6-ECD2-425E-8BF3-1DEEEA975CF6}"/>
                  </a:ext>
                </a:extLst>
              </p:cNvPr>
              <p:cNvSpPr txBox="1"/>
              <p:nvPr/>
            </p:nvSpPr>
            <p:spPr>
              <a:xfrm>
                <a:off x="6673583" y="1495066"/>
                <a:ext cx="5184304" cy="2079159"/>
              </a:xfrm>
              <a:prstGeom prst="rect">
                <a:avLst/>
              </a:prstGeom>
              <a:noFill/>
              <a:ln>
                <a:noFill/>
              </a:ln>
            </p:spPr>
            <p:txBody>
              <a:bodyPr wrap="none" lIns="0" tIns="0" rIns="0" bIns="0" rtlCol="0">
                <a:spAutoFit/>
              </a:bodyPr>
              <a:lstStyle/>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Calculate the price elasticity of demand between </a:t>
                </a:r>
              </a:p>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Points A and B.</a:t>
                </a:r>
                <a:endParaRPr lang="en-US" sz="1800" kern="120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quantity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3,000−2,800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3,000+2,800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en-US" sz="180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gn="ctr">
                  <a:lnSpc>
                    <a:spcPct val="125000"/>
                  </a:lnSpc>
                  <a:spcBef>
                    <a:spcPts val="0"/>
                  </a:spcBef>
                  <a:spcAft>
                    <a:spcPts val="0"/>
                  </a:spcAft>
                </a:pPr>
                <a14:m>
                  <m:oMathPara xmlns:m="http://schemas.openxmlformats.org/officeDocument/2006/math">
                    <m:oMathParaPr>
                      <m:jc m:val="center"/>
                    </m:oMathParaPr>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200</m:t>
                          </m:r>
                        </m:num>
                        <m:den>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2,900</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6.9</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9" name="TextBox 1">
                <a:extLst>
                  <a:ext uri="{FF2B5EF4-FFF2-40B4-BE49-F238E27FC236}">
                    <a16:creationId xmlns:a16="http://schemas.microsoft.com/office/drawing/2014/main" id="{ABB8C8C6-ECD2-425E-8BF3-1DEEEA975CF6}"/>
                  </a:ext>
                </a:extLst>
              </p:cNvPr>
              <p:cNvSpPr txBox="1">
                <a:spLocks noRot="1" noChangeAspect="1" noMove="1" noResize="1" noEditPoints="1" noAdjustHandles="1" noChangeArrowheads="1" noChangeShapeType="1" noTextEdit="1"/>
              </p:cNvSpPr>
              <p:nvPr/>
            </p:nvSpPr>
            <p:spPr>
              <a:xfrm>
                <a:off x="6673583" y="1495066"/>
                <a:ext cx="5184304" cy="2079159"/>
              </a:xfrm>
              <a:prstGeom prst="rect">
                <a:avLst/>
              </a:prstGeom>
              <a:blipFill>
                <a:blip r:embed="rId3"/>
                <a:stretch>
                  <a:fillRect l="-2824" t="-234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6">
                <a:extLst>
                  <a:ext uri="{FF2B5EF4-FFF2-40B4-BE49-F238E27FC236}">
                    <a16:creationId xmlns:a16="http://schemas.microsoft.com/office/drawing/2014/main" id="{8BF17998-681B-441A-9DB4-EB62315B651A}"/>
                  </a:ext>
                </a:extLst>
              </p:cNvPr>
              <p:cNvSpPr txBox="1"/>
              <p:nvPr/>
            </p:nvSpPr>
            <p:spPr>
              <a:xfrm>
                <a:off x="6781919" y="3719581"/>
                <a:ext cx="5085303" cy="1696362"/>
              </a:xfrm>
              <a:prstGeom prst="rect">
                <a:avLst/>
              </a:prstGeom>
              <a:noFill/>
              <a:ln>
                <a:noFill/>
              </a:ln>
            </p:spPr>
            <p:txBody>
              <a:bodyPr wrap="square" lIns="0" tIns="0" rIns="0" bIns="0" rtlCol="0">
                <a:spAutoFit/>
              </a:bodyPr>
              <a:lstStyle/>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price</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60−70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60+70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sz="1800" b="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nSpc>
                    <a:spcPct val="125000"/>
                  </a:lnSpc>
                  <a:spcBef>
                    <a:spcPts val="0"/>
                  </a:spcBef>
                  <a:spcAft>
                    <a:spcPts val="0"/>
                  </a:spcAft>
                </a:pPr>
                <a:endParaRPr lang="en-US" sz="180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num>
                        <m:den>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65</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−15.4</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1" name="TextBox 6">
                <a:extLst>
                  <a:ext uri="{FF2B5EF4-FFF2-40B4-BE49-F238E27FC236}">
                    <a16:creationId xmlns:a16="http://schemas.microsoft.com/office/drawing/2014/main" id="{8BF17998-681B-441A-9DB4-EB62315B651A}"/>
                  </a:ext>
                </a:extLst>
              </p:cNvPr>
              <p:cNvSpPr txBox="1">
                <a:spLocks noRot="1" noChangeAspect="1" noMove="1" noResize="1" noEditPoints="1" noAdjustHandles="1" noChangeArrowheads="1" noChangeShapeType="1" noTextEdit="1"/>
              </p:cNvSpPr>
              <p:nvPr/>
            </p:nvSpPr>
            <p:spPr>
              <a:xfrm>
                <a:off x="6781919" y="3719581"/>
                <a:ext cx="5085303" cy="1696362"/>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7">
                <a:extLst>
                  <a:ext uri="{FF2B5EF4-FFF2-40B4-BE49-F238E27FC236}">
                    <a16:creationId xmlns:a16="http://schemas.microsoft.com/office/drawing/2014/main" id="{04A178F0-4EE4-421E-AD66-26C6FBE88FDC}"/>
                  </a:ext>
                </a:extLst>
              </p:cNvPr>
              <p:cNvSpPr txBox="1"/>
              <p:nvPr/>
            </p:nvSpPr>
            <p:spPr>
              <a:xfrm>
                <a:off x="6593194" y="5525840"/>
                <a:ext cx="5085303" cy="663964"/>
              </a:xfrm>
              <a:prstGeom prst="rect">
                <a:avLst/>
              </a:prstGeom>
              <a:noFill/>
              <a:ln>
                <a:noFill/>
              </a:ln>
            </p:spPr>
            <p:txBody>
              <a:bodyPr wrap="square" lIns="0" tIns="0" rIns="0" bIns="0" rtlCol="0">
                <a:spAutoFit/>
              </a:bodyPr>
              <a:lstStyle/>
              <a:p>
                <a:pPr marL="0" marR="0">
                  <a:lnSpc>
                    <a:spcPct val="125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rice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lasticity</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d</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emand</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6.9%</m:t>
                              </m:r>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−15.4%</m:t>
                              </m:r>
                            </m:den>
                          </m:f>
                        </m:e>
                      </m:d>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0.45</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3" name="TextBox 7">
                <a:extLst>
                  <a:ext uri="{FF2B5EF4-FFF2-40B4-BE49-F238E27FC236}">
                    <a16:creationId xmlns:a16="http://schemas.microsoft.com/office/drawing/2014/main" id="{04A178F0-4EE4-421E-AD66-26C6FBE88FDC}"/>
                  </a:ext>
                </a:extLst>
              </p:cNvPr>
              <p:cNvSpPr txBox="1">
                <a:spLocks noRot="1" noChangeAspect="1" noMove="1" noResize="1" noEditPoints="1" noAdjustHandles="1" noChangeArrowheads="1" noChangeShapeType="1" noTextEdit="1"/>
              </p:cNvSpPr>
              <p:nvPr/>
            </p:nvSpPr>
            <p:spPr>
              <a:xfrm>
                <a:off x="6593194" y="5525840"/>
                <a:ext cx="5085303" cy="663964"/>
              </a:xfrm>
              <a:prstGeom prst="rect">
                <a:avLst/>
              </a:prstGeom>
              <a:blipFill>
                <a:blip r:embed="rId5"/>
                <a:stretch>
                  <a:fillRect/>
                </a:stretch>
              </a:blipFill>
              <a:ln>
                <a:noFill/>
              </a:ln>
            </p:spPr>
            <p:txBody>
              <a:bodyPr/>
              <a:lstStyle/>
              <a:p>
                <a:r>
                  <a:rPr lang="en-US">
                    <a:noFill/>
                  </a:rPr>
                  <a:t> </a:t>
                </a:r>
              </a:p>
            </p:txBody>
          </p:sp>
        </mc:Fallback>
      </mc:AlternateContent>
      <p:pic>
        <p:nvPicPr>
          <p:cNvPr id="12" name="Picture 11"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8F19E9DD-3345-41B2-9052-1944EB94C8A4}"/>
              </a:ext>
            </a:extLst>
          </p:cNvPr>
          <p:cNvPicPr>
            <a:picLocks noChangeAspect="1"/>
          </p:cNvPicPr>
          <p:nvPr/>
        </p:nvPicPr>
        <p:blipFill>
          <a:blip r:embed="rId6"/>
          <a:stretch>
            <a:fillRect/>
          </a:stretch>
        </p:blipFill>
        <p:spPr>
          <a:xfrm>
            <a:off x="725059" y="1524851"/>
            <a:ext cx="5868135" cy="4046989"/>
          </a:xfrm>
          <a:prstGeom prst="rect">
            <a:avLst/>
          </a:prstGeom>
        </p:spPr>
      </p:pic>
      <p:sp>
        <p:nvSpPr>
          <p:cNvPr id="15" name="Arrow: Down 14">
            <a:extLst>
              <a:ext uri="{FF2B5EF4-FFF2-40B4-BE49-F238E27FC236}">
                <a16:creationId xmlns:a16="http://schemas.microsoft.com/office/drawing/2014/main" id="{99A05580-CC62-4173-B611-6FF6174E4790}"/>
              </a:ext>
            </a:extLst>
          </p:cNvPr>
          <p:cNvSpPr/>
          <p:nvPr/>
        </p:nvSpPr>
        <p:spPr>
          <a:xfrm>
            <a:off x="5840361" y="2926477"/>
            <a:ext cx="353961" cy="451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97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 Interpretation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4301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p</m:t>
                      </m:r>
                      <m:r>
                        <m:rPr>
                          <m:sty m:val="p"/>
                        </m:rPr>
                        <a:rPr lang="en-US" sz="2400" b="0" i="0" smtClean="0">
                          <a:latin typeface="Cambria Math" panose="02040503050406030204" pitchFamily="18" charset="0"/>
                        </a:rPr>
                        <m:t>rice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elasticity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demand</m:t>
                      </m:r>
                      <m:r>
                        <a:rPr lang="en-US" sz="2400" b="0" i="1" smtClean="0">
                          <a:latin typeface="Cambria Math" panose="02040503050406030204" pitchFamily="18" charset="0"/>
                        </a:rPr>
                        <m:t>=0.45</m:t>
                      </m:r>
                    </m:oMath>
                  </m:oMathPara>
                </a14:m>
                <a:endParaRPr lang="en-US" sz="2400" dirty="0"/>
              </a:p>
            </p:txBody>
          </p:sp>
        </mc:Choice>
        <mc:Fallback xmlns="">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430124" cy="369332"/>
              </a:xfrm>
              <a:prstGeom prst="rect">
                <a:avLst/>
              </a:prstGeom>
              <a:blipFill>
                <a:blip r:embed="rId3"/>
                <a:stretch>
                  <a:fillRect l="-1238" r="-1376" b="-35000"/>
                </a:stretch>
              </a:blipFill>
            </p:spPr>
            <p:txBody>
              <a:bodyPr/>
              <a:lstStyle/>
              <a:p>
                <a:r>
                  <a:rPr lang="en-US">
                    <a:noFill/>
                  </a:rPr>
                  <a:t> </a:t>
                </a:r>
              </a:p>
            </p:txBody>
          </p:sp>
        </mc:Fallback>
      </mc:AlternateContent>
      <p:graphicFrame>
        <p:nvGraphicFramePr>
          <p:cNvPr id="30" name="Table 29">
            <a:extLst>
              <a:ext uri="{FF2B5EF4-FFF2-40B4-BE49-F238E27FC236}">
                <a16:creationId xmlns:a16="http://schemas.microsoft.com/office/drawing/2014/main" id="{84DDC8BE-9B92-4C64-9809-BE4D4BC0BFCA}"/>
              </a:ext>
            </a:extLst>
          </p:cNvPr>
          <p:cNvGraphicFramePr>
            <a:graphicFrameLocks noGrp="1"/>
          </p:cNvGraphicFramePr>
          <p:nvPr>
            <p:extLst>
              <p:ext uri="{D42A27DB-BD31-4B8C-83A1-F6EECF244321}">
                <p14:modId xmlns:p14="http://schemas.microsoft.com/office/powerpoint/2010/main" val="2380610795"/>
              </p:ext>
            </p:extLst>
          </p:nvPr>
        </p:nvGraphicFramePr>
        <p:xfrm>
          <a:off x="1754295" y="2483004"/>
          <a:ext cx="8686800" cy="2859741"/>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3966571123"/>
                    </a:ext>
                  </a:extLst>
                </a:gridCol>
                <a:gridCol w="4343400">
                  <a:extLst>
                    <a:ext uri="{9D8B030D-6E8A-4147-A177-3AD203B41FA5}">
                      <a16:colId xmlns:a16="http://schemas.microsoft.com/office/drawing/2014/main" val="1180094484"/>
                    </a:ext>
                  </a:extLst>
                </a:gridCol>
              </a:tblGrid>
              <a:tr h="373455">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extLst>
                  <a:ext uri="{0D108BD9-81ED-4DB2-BD59-A6C34878D82A}">
                    <a16:rowId xmlns:a16="http://schemas.microsoft.com/office/drawing/2014/main" val="2612673419"/>
                  </a:ext>
                </a:extLst>
              </a:tr>
              <a:tr h="828762">
                <a:tc>
                  <a:txBody>
                    <a:bodyPr/>
                    <a:lstStyle/>
                    <a:p>
                      <a:pPr algn="ctr"/>
                      <a:r>
                        <a:rPr lang="en-US" i="0" dirty="0">
                          <a:solidFill>
                            <a:schemeClr val="bg1"/>
                          </a:solidFill>
                          <a:latin typeface="+mn-lt"/>
                        </a:rPr>
                        <a:t>Price increases by 1%</a:t>
                      </a:r>
                    </a:p>
                  </a:txBody>
                  <a:tcPr anchor="ctr">
                    <a:solidFill>
                      <a:srgbClr val="627981"/>
                    </a:solidFill>
                  </a:tcPr>
                </a:tc>
                <a:tc>
                  <a:txBody>
                    <a:bodyPr/>
                    <a:lstStyle/>
                    <a:p>
                      <a:pPr algn="ctr"/>
                      <a:r>
                        <a:rPr lang="en-US" dirty="0">
                          <a:solidFill>
                            <a:schemeClr val="bg1"/>
                          </a:solidFill>
                          <a:latin typeface="+mn-lt"/>
                        </a:rPr>
                        <a:t>Quantity demanded decreases by 0.45%</a:t>
                      </a:r>
                    </a:p>
                  </a:txBody>
                  <a:tcPr marL="137160" marR="137160" marT="137160" marB="137160" anchor="ctr">
                    <a:solidFill>
                      <a:srgbClr val="627981"/>
                    </a:solidFill>
                  </a:tcPr>
                </a:tc>
                <a:extLst>
                  <a:ext uri="{0D108BD9-81ED-4DB2-BD59-A6C34878D82A}">
                    <a16:rowId xmlns:a16="http://schemas.microsoft.com/office/drawing/2014/main" val="387312784"/>
                  </a:ext>
                </a:extLst>
              </a:tr>
              <a:tr h="828762">
                <a:tc>
                  <a:txBody>
                    <a:bodyPr/>
                    <a:lstStyle/>
                    <a:p>
                      <a:pPr algn="ctr"/>
                      <a:r>
                        <a:rPr lang="en-US" i="0" dirty="0">
                          <a:solidFill>
                            <a:schemeClr val="bg1"/>
                          </a:solidFill>
                          <a:latin typeface="+mn-lt"/>
                        </a:rPr>
                        <a:t>Price increases by 10%</a:t>
                      </a:r>
                    </a:p>
                  </a:txBody>
                  <a:tcPr anchor="ctr">
                    <a:solidFill>
                      <a:srgbClr val="627981"/>
                    </a:solidFill>
                  </a:tcPr>
                </a:tc>
                <a:tc>
                  <a:txBody>
                    <a:bodyPr/>
                    <a:lstStyle/>
                    <a:p>
                      <a:pPr algn="ctr"/>
                      <a:r>
                        <a:rPr lang="en-US" dirty="0">
                          <a:solidFill>
                            <a:schemeClr val="bg1"/>
                          </a:solidFill>
                          <a:latin typeface="+mn-lt"/>
                        </a:rPr>
                        <a:t>Quantity demanded decreases by 4.5%</a:t>
                      </a:r>
                    </a:p>
                  </a:txBody>
                  <a:tcPr marL="137160" marR="137160" marT="137160" marB="137160" anchor="ctr">
                    <a:solidFill>
                      <a:srgbClr val="627981"/>
                    </a:solidFill>
                  </a:tcPr>
                </a:tc>
                <a:extLst>
                  <a:ext uri="{0D108BD9-81ED-4DB2-BD59-A6C34878D82A}">
                    <a16:rowId xmlns:a16="http://schemas.microsoft.com/office/drawing/2014/main" val="3181757769"/>
                  </a:ext>
                </a:extLst>
              </a:tr>
              <a:tr h="828762">
                <a:tc>
                  <a:txBody>
                    <a:bodyPr/>
                    <a:lstStyle/>
                    <a:p>
                      <a:pPr algn="ctr"/>
                      <a:r>
                        <a:rPr lang="en-US" i="0" dirty="0">
                          <a:solidFill>
                            <a:schemeClr val="bg1"/>
                          </a:solidFill>
                          <a:latin typeface="+mn-lt"/>
                        </a:rPr>
                        <a:t>Price decreases by 10%</a:t>
                      </a:r>
                    </a:p>
                  </a:txBody>
                  <a:tcPr anchor="ctr">
                    <a:solidFill>
                      <a:srgbClr val="627981"/>
                    </a:solidFill>
                  </a:tcPr>
                </a:tc>
                <a:tc>
                  <a:txBody>
                    <a:bodyPr/>
                    <a:lstStyle/>
                    <a:p>
                      <a:pPr algn="ctr"/>
                      <a:r>
                        <a:rPr lang="en-US" dirty="0">
                          <a:solidFill>
                            <a:schemeClr val="bg1"/>
                          </a:solidFill>
                          <a:latin typeface="+mn-lt"/>
                        </a:rPr>
                        <a:t>Quantity demanded increases by 4.5%</a:t>
                      </a:r>
                    </a:p>
                  </a:txBody>
                  <a:tcPr marL="137160" marR="137160" marT="137160" marB="137160" anchor="ctr">
                    <a:solidFill>
                      <a:srgbClr val="627981"/>
                    </a:solidFill>
                  </a:tcPr>
                </a:tc>
                <a:extLst>
                  <a:ext uri="{0D108BD9-81ED-4DB2-BD59-A6C34878D82A}">
                    <a16:rowId xmlns:a16="http://schemas.microsoft.com/office/drawing/2014/main" val="4035384435"/>
                  </a:ext>
                </a:extLst>
              </a:tr>
            </a:tbl>
          </a:graphicData>
        </a:graphic>
      </p:graphicFrame>
    </p:spTree>
    <p:extLst>
      <p:ext uri="{BB962C8B-B14F-4D97-AF65-F5344CB8AC3E}">
        <p14:creationId xmlns:p14="http://schemas.microsoft.com/office/powerpoint/2010/main" val="264696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E83EE0-CB03-448A-976E-27C4867B81AA}"/>
              </a:ext>
            </a:extLst>
          </p:cNvPr>
          <p:cNvSpPr/>
          <p:nvPr/>
        </p:nvSpPr>
        <p:spPr>
          <a:xfrm>
            <a:off x="6329908" y="1307692"/>
            <a:ext cx="5582635" cy="521184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 Calculation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1">
                <a:extLst>
                  <a:ext uri="{FF2B5EF4-FFF2-40B4-BE49-F238E27FC236}">
                    <a16:creationId xmlns:a16="http://schemas.microsoft.com/office/drawing/2014/main" id="{E1ECDDF8-6C1B-4A28-A091-33FA087C36A0}"/>
                  </a:ext>
                </a:extLst>
              </p:cNvPr>
              <p:cNvSpPr txBox="1"/>
              <p:nvPr/>
            </p:nvSpPr>
            <p:spPr>
              <a:xfrm>
                <a:off x="6472183" y="1539861"/>
                <a:ext cx="5440360" cy="2079159"/>
              </a:xfrm>
              <a:prstGeom prst="rect">
                <a:avLst/>
              </a:prstGeom>
              <a:noFill/>
            </p:spPr>
            <p:txBody>
              <a:bodyPr wrap="square" lIns="0" tIns="0" rIns="0" bIns="0" rtlCol="0">
                <a:spAutoFit/>
              </a:bodyPr>
              <a:lstStyle/>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Calculate the price elasticity of supply between </a:t>
                </a:r>
              </a:p>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Points A and B.</a:t>
                </a:r>
                <a:endParaRPr lang="en-US" sz="1800" i="1" kern="120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quantity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10,000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10,000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3,000</m:t>
                          </m:r>
                        </m:num>
                        <m:den>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11,500</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26.1</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TextBox 1">
                <a:extLst>
                  <a:ext uri="{FF2B5EF4-FFF2-40B4-BE49-F238E27FC236}">
                    <a16:creationId xmlns:a16="http://schemas.microsoft.com/office/drawing/2014/main" id="{E1ECDDF8-6C1B-4A28-A091-33FA087C36A0}"/>
                  </a:ext>
                </a:extLst>
              </p:cNvPr>
              <p:cNvSpPr txBox="1">
                <a:spLocks noRot="1" noChangeAspect="1" noMove="1" noResize="1" noEditPoints="1" noAdjustHandles="1" noChangeArrowheads="1" noChangeShapeType="1" noTextEdit="1"/>
              </p:cNvSpPr>
              <p:nvPr/>
            </p:nvSpPr>
            <p:spPr>
              <a:xfrm>
                <a:off x="6472183" y="1539861"/>
                <a:ext cx="5440360" cy="2079159"/>
              </a:xfrm>
              <a:prstGeom prst="rect">
                <a:avLst/>
              </a:prstGeom>
              <a:blipFill>
                <a:blip r:embed="rId3"/>
                <a:stretch>
                  <a:fillRect l="-2691" t="-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6">
                <a:extLst>
                  <a:ext uri="{FF2B5EF4-FFF2-40B4-BE49-F238E27FC236}">
                    <a16:creationId xmlns:a16="http://schemas.microsoft.com/office/drawing/2014/main" id="{14855BD3-D555-4FB0-ACB9-8C0A4FE6A9D0}"/>
                  </a:ext>
                </a:extLst>
              </p:cNvPr>
              <p:cNvSpPr txBox="1"/>
              <p:nvPr/>
            </p:nvSpPr>
            <p:spPr>
              <a:xfrm>
                <a:off x="6738069" y="3851189"/>
                <a:ext cx="4592668" cy="1377941"/>
              </a:xfrm>
              <a:prstGeom prst="rect">
                <a:avLst/>
              </a:prstGeom>
              <a:noFill/>
            </p:spPr>
            <p:txBody>
              <a:bodyPr wrap="none" lIns="0" tIns="0" rIns="0" bIns="0" rtlCol="0">
                <a:spAutoFit/>
              </a:bodyPr>
              <a:lstStyle/>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price</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$700</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$650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$700</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$650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50</m:t>
                          </m:r>
                        </m:num>
                        <m:den>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675</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5" name="TextBox 6">
                <a:extLst>
                  <a:ext uri="{FF2B5EF4-FFF2-40B4-BE49-F238E27FC236}">
                    <a16:creationId xmlns:a16="http://schemas.microsoft.com/office/drawing/2014/main" id="{14855BD3-D555-4FB0-ACB9-8C0A4FE6A9D0}"/>
                  </a:ext>
                </a:extLst>
              </p:cNvPr>
              <p:cNvSpPr txBox="1">
                <a:spLocks noRot="1" noChangeAspect="1" noMove="1" noResize="1" noEditPoints="1" noAdjustHandles="1" noChangeArrowheads="1" noChangeShapeType="1" noTextEdit="1"/>
              </p:cNvSpPr>
              <p:nvPr/>
            </p:nvSpPr>
            <p:spPr>
              <a:xfrm>
                <a:off x="6738069" y="3851189"/>
                <a:ext cx="4592668" cy="13779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7">
                <a:extLst>
                  <a:ext uri="{FF2B5EF4-FFF2-40B4-BE49-F238E27FC236}">
                    <a16:creationId xmlns:a16="http://schemas.microsoft.com/office/drawing/2014/main" id="{3691EA5B-150F-4DDA-9B35-2AD73F960328}"/>
                  </a:ext>
                </a:extLst>
              </p:cNvPr>
              <p:cNvSpPr txBox="1"/>
              <p:nvPr/>
            </p:nvSpPr>
            <p:spPr>
              <a:xfrm>
                <a:off x="6747902" y="5461299"/>
                <a:ext cx="4276748" cy="663964"/>
              </a:xfrm>
              <a:prstGeom prst="rect">
                <a:avLst/>
              </a:prstGeom>
              <a:noFill/>
            </p:spPr>
            <p:txBody>
              <a:bodyPr wrap="none" lIns="0" tIns="0" rIns="0" bIns="0" rtlCol="0">
                <a:spAutoFit/>
              </a:bodyPr>
              <a:lstStyle/>
              <a:p>
                <a:pPr>
                  <a:lnSpc>
                    <a:spcPct val="125000"/>
                  </a:lnSpc>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rice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lasticity</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supply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kern="1200" smtClean="0">
                              <a:solidFill>
                                <a:schemeClr val="bg1"/>
                              </a:solidFill>
                              <a:effectLst/>
                              <a:latin typeface="Cambria Math" panose="02040503050406030204" pitchFamily="18" charset="0"/>
                              <a:cs typeface="Times New Roman" panose="02020603050405020304" pitchFamily="18" charset="0"/>
                            </a:rPr>
                          </m:ctrlPr>
                        </m:dPr>
                        <m:e>
                          <m:f>
                            <m:fPr>
                              <m:ctrlPr>
                                <a:rPr lang="en-US" i="1">
                                  <a:solidFill>
                                    <a:schemeClr val="bg1"/>
                                  </a:solidFill>
                                  <a:latin typeface="Cambria Math" panose="02040503050406030204" pitchFamily="18" charset="0"/>
                                  <a:cs typeface="Times New Roman" panose="02020603050405020304" pitchFamily="18" charset="0"/>
                                </a:rPr>
                              </m:ctrlPr>
                            </m:fPr>
                            <m:num>
                              <m:r>
                                <a:rPr lang="en-US" i="1">
                                  <a:solidFill>
                                    <a:schemeClr val="bg1"/>
                                  </a:solidFill>
                                  <a:latin typeface="Cambria Math" panose="02040503050406030204" pitchFamily="18" charset="0"/>
                                  <a:cs typeface="Times New Roman" panose="02020603050405020304" pitchFamily="18" charset="0"/>
                                </a:rPr>
                                <m:t>26.1%</m:t>
                              </m:r>
                            </m:num>
                            <m:den>
                              <m:r>
                                <a:rPr lang="en-US" i="1">
                                  <a:solidFill>
                                    <a:schemeClr val="bg1"/>
                                  </a:solidFill>
                                  <a:latin typeface="Cambria Math" panose="02040503050406030204" pitchFamily="18" charset="0"/>
                                  <a:cs typeface="Times New Roman" panose="02020603050405020304" pitchFamily="18" charset="0"/>
                                </a:rPr>
                                <m:t>7.4%</m:t>
                              </m:r>
                            </m:den>
                          </m:f>
                        </m:e>
                      </m:d>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3.53</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TextBox 7">
                <a:extLst>
                  <a:ext uri="{FF2B5EF4-FFF2-40B4-BE49-F238E27FC236}">
                    <a16:creationId xmlns:a16="http://schemas.microsoft.com/office/drawing/2014/main" id="{3691EA5B-150F-4DDA-9B35-2AD73F960328}"/>
                  </a:ext>
                </a:extLst>
              </p:cNvPr>
              <p:cNvSpPr txBox="1">
                <a:spLocks noRot="1" noChangeAspect="1" noMove="1" noResize="1" noEditPoints="1" noAdjustHandles="1" noChangeArrowheads="1" noChangeShapeType="1" noTextEdit="1"/>
              </p:cNvSpPr>
              <p:nvPr/>
            </p:nvSpPr>
            <p:spPr>
              <a:xfrm>
                <a:off x="6747902" y="5461299"/>
                <a:ext cx="4276748" cy="663964"/>
              </a:xfrm>
              <a:prstGeom prst="rect">
                <a:avLst/>
              </a:prstGeom>
              <a:blipFill>
                <a:blip r:embed="rId5"/>
                <a:stretch>
                  <a:fillRect/>
                </a:stretch>
              </a:blipFill>
            </p:spPr>
            <p:txBody>
              <a:bodyPr/>
              <a:lstStyle/>
              <a:p>
                <a:r>
                  <a:rPr lang="en-US">
                    <a:noFill/>
                  </a:rPr>
                  <a:t> </a:t>
                </a:r>
              </a:p>
            </p:txBody>
          </p:sp>
        </mc:Fallback>
      </mc:AlternateContent>
      <p:pic>
        <p:nvPicPr>
          <p:cNvPr id="9" name="Picture 8"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5F86B8CF-59AB-4224-BE2F-1203C1A4A216}"/>
              </a:ext>
            </a:extLst>
          </p:cNvPr>
          <p:cNvPicPr>
            <a:picLocks noChangeAspect="1"/>
          </p:cNvPicPr>
          <p:nvPr/>
        </p:nvPicPr>
        <p:blipFill rotWithShape="1">
          <a:blip r:embed="rId6"/>
          <a:srcRect t="3298"/>
          <a:stretch/>
        </p:blipFill>
        <p:spPr>
          <a:xfrm>
            <a:off x="1062978" y="1417888"/>
            <a:ext cx="4799116" cy="4881025"/>
          </a:xfrm>
          <a:prstGeom prst="rect">
            <a:avLst/>
          </a:prstGeom>
        </p:spPr>
      </p:pic>
    </p:spTree>
    <p:extLst>
      <p:ext uri="{BB962C8B-B14F-4D97-AF65-F5344CB8AC3E}">
        <p14:creationId xmlns:p14="http://schemas.microsoft.com/office/powerpoint/2010/main" val="1008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 Interpretation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2425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p</m:t>
                      </m:r>
                      <m:r>
                        <m:rPr>
                          <m:sty m:val="p"/>
                        </m:rPr>
                        <a:rPr lang="en-US" sz="2400" b="0" i="0" smtClean="0">
                          <a:latin typeface="Cambria Math" panose="02040503050406030204" pitchFamily="18" charset="0"/>
                        </a:rPr>
                        <m:t>rice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elasticity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supply</m:t>
                      </m:r>
                      <m:r>
                        <a:rPr lang="en-US" sz="2400" b="0" i="1" smtClean="0">
                          <a:latin typeface="Cambria Math" panose="02040503050406030204" pitchFamily="18" charset="0"/>
                        </a:rPr>
                        <m:t>=3.53</m:t>
                      </m:r>
                    </m:oMath>
                  </m:oMathPara>
                </a14:m>
                <a:endParaRPr lang="en-US" sz="2400" dirty="0"/>
              </a:p>
            </p:txBody>
          </p:sp>
        </mc:Choice>
        <mc:Fallback xmlns="">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242572" cy="369332"/>
              </a:xfrm>
              <a:prstGeom prst="rect">
                <a:avLst/>
              </a:prstGeom>
              <a:blipFill>
                <a:blip r:embed="rId3"/>
                <a:stretch>
                  <a:fillRect l="-1293" r="-1293" b="-35000"/>
                </a:stretch>
              </a:blipFill>
            </p:spPr>
            <p:txBody>
              <a:bodyPr/>
              <a:lstStyle/>
              <a:p>
                <a:r>
                  <a:rPr lang="en-US">
                    <a:noFill/>
                  </a:rPr>
                  <a:t> </a:t>
                </a:r>
              </a:p>
            </p:txBody>
          </p:sp>
        </mc:Fallback>
      </mc:AlternateContent>
      <p:graphicFrame>
        <p:nvGraphicFramePr>
          <p:cNvPr id="30" name="Table 29">
            <a:extLst>
              <a:ext uri="{FF2B5EF4-FFF2-40B4-BE49-F238E27FC236}">
                <a16:creationId xmlns:a16="http://schemas.microsoft.com/office/drawing/2014/main" id="{84DDC8BE-9B92-4C64-9809-BE4D4BC0BFCA}"/>
              </a:ext>
            </a:extLst>
          </p:cNvPr>
          <p:cNvGraphicFramePr>
            <a:graphicFrameLocks noGrp="1"/>
          </p:cNvGraphicFramePr>
          <p:nvPr>
            <p:extLst>
              <p:ext uri="{D42A27DB-BD31-4B8C-83A1-F6EECF244321}">
                <p14:modId xmlns:p14="http://schemas.microsoft.com/office/powerpoint/2010/main" val="558109510"/>
              </p:ext>
            </p:extLst>
          </p:nvPr>
        </p:nvGraphicFramePr>
        <p:xfrm>
          <a:off x="1754295" y="2483004"/>
          <a:ext cx="8686800" cy="2859741"/>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3966571123"/>
                    </a:ext>
                  </a:extLst>
                </a:gridCol>
                <a:gridCol w="4343400">
                  <a:extLst>
                    <a:ext uri="{9D8B030D-6E8A-4147-A177-3AD203B41FA5}">
                      <a16:colId xmlns:a16="http://schemas.microsoft.com/office/drawing/2014/main" val="1180094484"/>
                    </a:ext>
                  </a:extLst>
                </a:gridCol>
              </a:tblGrid>
              <a:tr h="373455">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extLst>
                  <a:ext uri="{0D108BD9-81ED-4DB2-BD59-A6C34878D82A}">
                    <a16:rowId xmlns:a16="http://schemas.microsoft.com/office/drawing/2014/main" val="2612673419"/>
                  </a:ext>
                </a:extLst>
              </a:tr>
              <a:tr h="828762">
                <a:tc>
                  <a:txBody>
                    <a:bodyPr/>
                    <a:lstStyle/>
                    <a:p>
                      <a:pPr algn="ctr"/>
                      <a:r>
                        <a:rPr lang="en-US" i="0" dirty="0">
                          <a:solidFill>
                            <a:schemeClr val="bg1"/>
                          </a:solidFill>
                          <a:latin typeface="+mn-lt"/>
                        </a:rPr>
                        <a:t>Price increases by 1%</a:t>
                      </a:r>
                    </a:p>
                  </a:txBody>
                  <a:tcPr anchor="ctr">
                    <a:solidFill>
                      <a:srgbClr val="627981"/>
                    </a:solidFill>
                  </a:tcPr>
                </a:tc>
                <a:tc>
                  <a:txBody>
                    <a:bodyPr/>
                    <a:lstStyle/>
                    <a:p>
                      <a:pPr algn="ctr"/>
                      <a:r>
                        <a:rPr lang="en-US" dirty="0">
                          <a:solidFill>
                            <a:schemeClr val="bg1"/>
                          </a:solidFill>
                          <a:latin typeface="+mn-lt"/>
                        </a:rPr>
                        <a:t>Quantity supplied increases by 3.53%</a:t>
                      </a:r>
                    </a:p>
                  </a:txBody>
                  <a:tcPr marL="137160" marR="137160" marT="137160" marB="137160" anchor="ctr">
                    <a:solidFill>
                      <a:srgbClr val="627981"/>
                    </a:solidFill>
                  </a:tcPr>
                </a:tc>
                <a:extLst>
                  <a:ext uri="{0D108BD9-81ED-4DB2-BD59-A6C34878D82A}">
                    <a16:rowId xmlns:a16="http://schemas.microsoft.com/office/drawing/2014/main" val="387312784"/>
                  </a:ext>
                </a:extLst>
              </a:tr>
              <a:tr h="828762">
                <a:tc>
                  <a:txBody>
                    <a:bodyPr/>
                    <a:lstStyle/>
                    <a:p>
                      <a:pPr algn="ctr"/>
                      <a:r>
                        <a:rPr lang="en-US" i="0" dirty="0">
                          <a:solidFill>
                            <a:schemeClr val="bg1"/>
                          </a:solidFill>
                          <a:latin typeface="+mn-lt"/>
                        </a:rPr>
                        <a:t>Price increases by 10%</a:t>
                      </a:r>
                    </a:p>
                  </a:txBody>
                  <a:tcPr anchor="ctr">
                    <a:solidFill>
                      <a:srgbClr val="627981"/>
                    </a:solidFill>
                  </a:tcPr>
                </a:tc>
                <a:tc>
                  <a:txBody>
                    <a:bodyPr/>
                    <a:lstStyle/>
                    <a:p>
                      <a:pPr algn="ctr"/>
                      <a:r>
                        <a:rPr lang="en-US" dirty="0">
                          <a:solidFill>
                            <a:schemeClr val="bg1"/>
                          </a:solidFill>
                          <a:latin typeface="+mn-lt"/>
                        </a:rPr>
                        <a:t>Quantity supplied increases by 35.3%</a:t>
                      </a:r>
                    </a:p>
                  </a:txBody>
                  <a:tcPr marL="137160" marR="137160" marT="137160" marB="137160" anchor="ctr">
                    <a:solidFill>
                      <a:srgbClr val="627981"/>
                    </a:solidFill>
                  </a:tcPr>
                </a:tc>
                <a:extLst>
                  <a:ext uri="{0D108BD9-81ED-4DB2-BD59-A6C34878D82A}">
                    <a16:rowId xmlns:a16="http://schemas.microsoft.com/office/drawing/2014/main" val="3181757769"/>
                  </a:ext>
                </a:extLst>
              </a:tr>
              <a:tr h="828762">
                <a:tc>
                  <a:txBody>
                    <a:bodyPr/>
                    <a:lstStyle/>
                    <a:p>
                      <a:pPr algn="ctr"/>
                      <a:r>
                        <a:rPr lang="en-US" i="0" dirty="0">
                          <a:solidFill>
                            <a:schemeClr val="bg1"/>
                          </a:solidFill>
                          <a:latin typeface="+mn-lt"/>
                        </a:rPr>
                        <a:t>Price decreases by 10%</a:t>
                      </a:r>
                    </a:p>
                  </a:txBody>
                  <a:tcPr anchor="ctr">
                    <a:solidFill>
                      <a:srgbClr val="627981"/>
                    </a:solidFill>
                  </a:tcPr>
                </a:tc>
                <a:tc>
                  <a:txBody>
                    <a:bodyPr/>
                    <a:lstStyle/>
                    <a:p>
                      <a:pPr algn="ctr"/>
                      <a:r>
                        <a:rPr lang="en-US" dirty="0">
                          <a:solidFill>
                            <a:schemeClr val="bg1"/>
                          </a:solidFill>
                          <a:latin typeface="+mn-lt"/>
                        </a:rPr>
                        <a:t>Quantity supplied decreases by 35.3%</a:t>
                      </a:r>
                    </a:p>
                  </a:txBody>
                  <a:tcPr marL="137160" marR="137160" marT="137160" marB="137160" anchor="ctr">
                    <a:solidFill>
                      <a:srgbClr val="627981"/>
                    </a:solidFill>
                  </a:tcPr>
                </a:tc>
                <a:extLst>
                  <a:ext uri="{0D108BD9-81ED-4DB2-BD59-A6C34878D82A}">
                    <a16:rowId xmlns:a16="http://schemas.microsoft.com/office/drawing/2014/main" val="4035384435"/>
                  </a:ext>
                </a:extLst>
              </a:tr>
            </a:tbl>
          </a:graphicData>
        </a:graphic>
      </p:graphicFrame>
    </p:spTree>
    <p:extLst>
      <p:ext uri="{BB962C8B-B14F-4D97-AF65-F5344CB8AC3E}">
        <p14:creationId xmlns:p14="http://schemas.microsoft.com/office/powerpoint/2010/main" val="313421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683492"/>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pic>
        <p:nvPicPr>
          <p:cNvPr id="5" name="Picture 4" descr="A hotel room">
            <a:extLst>
              <a:ext uri="{FF2B5EF4-FFF2-40B4-BE49-F238E27FC236}">
                <a16:creationId xmlns:a16="http://schemas.microsoft.com/office/drawing/2014/main" id="{C95C3C52-3856-407D-A5AF-D47DE5773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829" y="3755071"/>
            <a:ext cx="4015842" cy="2764484"/>
          </a:xfrm>
          <a:prstGeom prst="rect">
            <a:avLst/>
          </a:prstGeom>
        </p:spPr>
      </p:pic>
      <p:pic>
        <p:nvPicPr>
          <p:cNvPr id="6" name="Picture 5" descr="A person putting gasoline into a vehicle">
            <a:extLst>
              <a:ext uri="{FF2B5EF4-FFF2-40B4-BE49-F238E27FC236}">
                <a16:creationId xmlns:a16="http://schemas.microsoft.com/office/drawing/2014/main" id="{194C6B2D-7E86-4111-B6F8-0C6C9D88F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329" y="3755072"/>
            <a:ext cx="4015843" cy="2764483"/>
          </a:xfrm>
          <a:prstGeom prst="rect">
            <a:avLst/>
          </a:prstGeom>
        </p:spPr>
      </p:pic>
    </p:spTree>
    <p:extLst>
      <p:ext uri="{BB962C8B-B14F-4D97-AF65-F5344CB8AC3E}">
        <p14:creationId xmlns:p14="http://schemas.microsoft.com/office/powerpoint/2010/main" val="321418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383374"/>
            <a:ext cx="8851342" cy="4893647"/>
          </a:xfrm>
          <a:prstGeom prst="rect">
            <a:avLst/>
          </a:prstGeom>
          <a:solidFill>
            <a:srgbClr val="627981"/>
          </a:solidFill>
        </p:spPr>
        <p:txBody>
          <a:bodyPr wrap="square" rtlCol="0" anchor="ctr">
            <a:spAutoFit/>
          </a:bodyPr>
          <a:lstStyle/>
          <a:p>
            <a:pPr algn="ctr"/>
            <a:endParaRPr lang="en-US" sz="2400" dirty="0">
              <a:solidFill>
                <a:schemeClr val="bg1"/>
              </a:solidFill>
            </a:endParaRPr>
          </a:p>
          <a:p>
            <a:pPr algn="ctr"/>
            <a:r>
              <a:rPr lang="en-US" sz="2400" dirty="0">
                <a:solidFill>
                  <a:schemeClr val="bg1"/>
                </a:solidFill>
              </a:rPr>
              <a:t>The price elasticities of demand for medicine and gasoline are inelastic, while the price elasticities of demand for restaurant meals and hotel rooms in resorts are usually elastic. Can you think of other</a:t>
            </a:r>
          </a:p>
          <a:p>
            <a:pPr algn="ctr"/>
            <a:r>
              <a:rPr lang="en-US" sz="2400" dirty="0">
                <a:solidFill>
                  <a:schemeClr val="bg1"/>
                </a:solidFill>
              </a:rPr>
              <a:t>goods whose price elasticities of demand are likely to be inelastic or elastic?</a:t>
            </a:r>
          </a:p>
          <a:p>
            <a:pPr algn="ctr"/>
            <a:endParaRPr lang="en-US" sz="2400" dirty="0">
              <a:solidFill>
                <a:schemeClr val="bg1"/>
              </a:solidFill>
            </a:endParaRPr>
          </a:p>
          <a:p>
            <a:pPr algn="ctr"/>
            <a:r>
              <a:rPr lang="en-US" sz="2400" i="1" dirty="0">
                <a:solidFill>
                  <a:schemeClr val="bg1"/>
                </a:solidFill>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a:p>
            <a:pPr algn="ctr"/>
            <a:endParaRPr lang="en-US" sz="2400" i="1" dirty="0">
              <a:solidFill>
                <a:schemeClr val="bg1"/>
              </a:solidFill>
            </a:endParaRPr>
          </a:p>
        </p:txBody>
      </p:sp>
    </p:spTree>
    <p:extLst>
      <p:ext uri="{BB962C8B-B14F-4D97-AF65-F5344CB8AC3E}">
        <p14:creationId xmlns:p14="http://schemas.microsoft.com/office/powerpoint/2010/main" val="1576837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Not Slope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BD4C9AE-C058-4986-9CC1-763360BC8D57}"/>
              </a:ext>
            </a:extLst>
          </p:cNvPr>
          <p:cNvGrpSpPr/>
          <p:nvPr/>
        </p:nvGrpSpPr>
        <p:grpSpPr>
          <a:xfrm>
            <a:off x="2066922" y="1585567"/>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9EF360C9-4173-4880-A0CC-71393DECE8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7EA3BD10-B878-40B1-B2C9-46BB953AE814}"/>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slope is the rate of change in units along the curve, or the rise over run: the change in y over the change in x. </a:t>
              </a:r>
            </a:p>
          </p:txBody>
        </p:sp>
      </p:grpSp>
      <p:grpSp>
        <p:nvGrpSpPr>
          <p:cNvPr id="13" name="Group 12">
            <a:extLst>
              <a:ext uri="{FF2B5EF4-FFF2-40B4-BE49-F238E27FC236}">
                <a16:creationId xmlns:a16="http://schemas.microsoft.com/office/drawing/2014/main" id="{2965CF46-581F-4115-AB47-36B4E5928D00}"/>
              </a:ext>
            </a:extLst>
          </p:cNvPr>
          <p:cNvGrpSpPr/>
          <p:nvPr/>
        </p:nvGrpSpPr>
        <p:grpSpPr>
          <a:xfrm>
            <a:off x="2066922" y="247397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2B7C45-F435-4F91-BDAD-7785E4500F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3AD3101A-5672-4E1C-A050-24ED652378E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is the percentage change, which is a different calculation from the slope and has a different meaning. </a:t>
              </a:r>
            </a:p>
          </p:txBody>
        </p:sp>
      </p:grpSp>
      <p:pic>
        <p:nvPicPr>
          <p:cNvPr id="4" name="Picture 3" descr="A graph showing a straight line with the distances between separate points labeled with x and y value differences, indicating a constant slope and unitary elasticity.">
            <a:extLst>
              <a:ext uri="{FF2B5EF4-FFF2-40B4-BE49-F238E27FC236}">
                <a16:creationId xmlns:a16="http://schemas.microsoft.com/office/drawing/2014/main" id="{929F6CBD-533B-40C5-BA11-C7C27E8D369A}"/>
              </a:ext>
            </a:extLst>
          </p:cNvPr>
          <p:cNvPicPr>
            <a:picLocks noChangeAspect="1"/>
          </p:cNvPicPr>
          <p:nvPr/>
        </p:nvPicPr>
        <p:blipFill>
          <a:blip r:embed="rId3"/>
          <a:stretch>
            <a:fillRect/>
          </a:stretch>
        </p:blipFill>
        <p:spPr>
          <a:xfrm>
            <a:off x="3521237" y="3362385"/>
            <a:ext cx="4777189" cy="3321193"/>
          </a:xfrm>
          <a:prstGeom prst="rect">
            <a:avLst/>
          </a:prstGeom>
        </p:spPr>
      </p:pic>
    </p:spTree>
    <p:extLst>
      <p:ext uri="{BB962C8B-B14F-4D97-AF65-F5344CB8AC3E}">
        <p14:creationId xmlns:p14="http://schemas.microsoft.com/office/powerpoint/2010/main" val="391048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296661"/>
            <a:ext cx="9273061" cy="532453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Price elasticity measures the responsiveness of the quantity demanded or supplied of a good to a change in its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Elasticity is computed as the absolute value of the percentage change in quantity demanded (or supplied) divided by the percentage change in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Elastic demand or supply curves indicate that quantity demanded or supplied respond to price changes in a greater-than-proportional manner (the percentage change in quantity outweighs the percentage change in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inelastic demand or supply curve is one in which a given percentage change in price will cause a smaller percentage change in quantity demanded or supplied.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unitary elasticity means that a given percentage change in price leads to an equal percentage change in quantity demanded or supplied.</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6" y="4627275"/>
            <a:ext cx="7998448" cy="1708160"/>
          </a:xfrm>
          <a:prstGeom prst="rect">
            <a:avLst/>
          </a:prstGeom>
          <a:solidFill>
            <a:srgbClr val="627981"/>
          </a:solidFill>
        </p:spPr>
        <p:txBody>
          <a:bodyPr wrap="square" rtlCol="0">
            <a:spAutoFit/>
          </a:bodyPr>
          <a:lstStyle/>
          <a:p>
            <a:pPr algn="ctr"/>
            <a:r>
              <a:rPr lang="en-US" sz="2100" dirty="0">
                <a:solidFill>
                  <a:schemeClr val="bg1"/>
                </a:solidFill>
              </a:rPr>
              <a:t>Elasticity is an economics concept that measures responsiveness of one variable to changes in another variable. Suppose you drop two items from a rooftop. The first item is an anvil. The second item is a tennis ball. Which will bounce higher? Obviously, the tennis ball. We would say that the tennis ball has greater elasticity.</a:t>
            </a:r>
          </a:p>
        </p:txBody>
      </p:sp>
      <p:pic>
        <p:nvPicPr>
          <p:cNvPr id="3" name="Picture 2" descr="An anvil">
            <a:extLst>
              <a:ext uri="{FF2B5EF4-FFF2-40B4-BE49-F238E27FC236}">
                <a16:creationId xmlns:a16="http://schemas.microsoft.com/office/drawing/2014/main" id="{937CD2F3-0DDB-4014-8042-ED10505BE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9" y="1574056"/>
            <a:ext cx="3752028" cy="2617072"/>
          </a:xfrm>
          <a:prstGeom prst="rect">
            <a:avLst/>
          </a:prstGeom>
        </p:spPr>
      </p:pic>
      <p:pic>
        <p:nvPicPr>
          <p:cNvPr id="5" name="Picture 4" descr="A bouncing tennis ball">
            <a:extLst>
              <a:ext uri="{FF2B5EF4-FFF2-40B4-BE49-F238E27FC236}">
                <a16:creationId xmlns:a16="http://schemas.microsoft.com/office/drawing/2014/main" id="{F0AEBD01-978A-4CDC-B9C8-3E2B7C30B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8785" y="1574056"/>
            <a:ext cx="3752028" cy="261707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2131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 to 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F9BC562-FEA1-4791-B7C5-81140931F5EE}"/>
              </a:ext>
            </a:extLst>
          </p:cNvPr>
          <p:cNvGrpSpPr/>
          <p:nvPr/>
        </p:nvGrpSpPr>
        <p:grpSpPr>
          <a:xfrm>
            <a:off x="2066922" y="4250794"/>
            <a:ext cx="8058154" cy="806935"/>
            <a:chOff x="542923" y="1736761"/>
            <a:chExt cx="8058154" cy="806935"/>
          </a:xfrm>
          <a:solidFill>
            <a:srgbClr val="627981"/>
          </a:solidFill>
        </p:grpSpPr>
        <p:sp>
          <p:nvSpPr>
            <p:cNvPr id="6" name="Rectangle 5">
              <a:extLst>
                <a:ext uri="{FF2B5EF4-FFF2-40B4-BE49-F238E27FC236}">
                  <a16:creationId xmlns:a16="http://schemas.microsoft.com/office/drawing/2014/main" id="{384AD200-DDB4-4C61-8798-7A564082E8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TextBox 6">
              <a:extLst>
                <a:ext uri="{FF2B5EF4-FFF2-40B4-BE49-F238E27FC236}">
                  <a16:creationId xmlns:a16="http://schemas.microsoft.com/office/drawing/2014/main" id="{AA2436A5-4172-4A95-81B0-AACB28CCD386}"/>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Elasticity</a:t>
              </a:r>
              <a:r>
                <a:rPr lang="en-US" sz="2000" dirty="0">
                  <a:solidFill>
                    <a:schemeClr val="bg1"/>
                  </a:solidFill>
                </a:rPr>
                <a:t> is an economics concept that measures responsiveness of one variable to changes in another variable.</a:t>
              </a:r>
            </a:p>
          </p:txBody>
        </p:sp>
      </p:grpSp>
      <p:grpSp>
        <p:nvGrpSpPr>
          <p:cNvPr id="8" name="Group 7">
            <a:extLst>
              <a:ext uri="{FF2B5EF4-FFF2-40B4-BE49-F238E27FC236}">
                <a16:creationId xmlns:a16="http://schemas.microsoft.com/office/drawing/2014/main" id="{09C361C3-BB4F-4080-ACB8-B5AE9852BEC9}"/>
              </a:ext>
            </a:extLst>
          </p:cNvPr>
          <p:cNvGrpSpPr/>
          <p:nvPr/>
        </p:nvGrpSpPr>
        <p:grpSpPr>
          <a:xfrm>
            <a:off x="2066922" y="3362385"/>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36E838DF-C7F9-4D2D-A2FA-B14D39BE43A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E0DC0E63-7021-40F9-B41E-3B50B69104CC}"/>
                </a:ext>
              </a:extLst>
            </p:cNvPr>
            <p:cNvSpPr txBox="1"/>
            <p:nvPr/>
          </p:nvSpPr>
          <p:spPr>
            <a:xfrm>
              <a:off x="542923" y="179857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What is unknown is exactly how much quantity demanded or quantity supplied will change following a change in price.</a:t>
              </a:r>
            </a:p>
          </p:txBody>
        </p:sp>
      </p:grpSp>
      <p:grpSp>
        <p:nvGrpSpPr>
          <p:cNvPr id="11" name="Group 10">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law of demand states that a higher price will lead to a lower quantity demanded.</a:t>
              </a:r>
            </a:p>
          </p:txBody>
        </p:sp>
      </p:grpSp>
      <p:grpSp>
        <p:nvGrpSpPr>
          <p:cNvPr id="14" name="Group 13">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Similarly, the law of supply states that a higher price will lead to a higher quantity supplied.</a:t>
              </a:r>
            </a:p>
          </p:txBody>
        </p:sp>
      </p:grpSp>
    </p:spTree>
    <p:extLst>
      <p:ext uri="{BB962C8B-B14F-4D97-AF65-F5344CB8AC3E}">
        <p14:creationId xmlns:p14="http://schemas.microsoft.com/office/powerpoint/2010/main" val="415128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B55D7C-99EF-4CF6-B5A6-E6D42F004C34}"/>
              </a:ext>
            </a:extLst>
          </p:cNvPr>
          <p:cNvSpPr/>
          <p:nvPr/>
        </p:nvSpPr>
        <p:spPr>
          <a:xfrm>
            <a:off x="3279342" y="1896390"/>
            <a:ext cx="5633316" cy="115808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C958E9-E838-4F96-8055-543F2AEB48F1}"/>
                  </a:ext>
                </a:extLst>
              </p:cNvPr>
              <p:cNvSpPr txBox="1"/>
              <p:nvPr/>
            </p:nvSpPr>
            <p:spPr>
              <a:xfrm>
                <a:off x="4437693" y="2028546"/>
                <a:ext cx="3316613" cy="893771"/>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chemeClr val="bg1"/>
                              </a:solidFill>
                              <a:latin typeface="Cambria Math" panose="02040503050406030204" pitchFamily="18" charset="0"/>
                            </a:rPr>
                          </m:ctrlPr>
                        </m:fPr>
                        <m:num>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change</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in</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quantity</m:t>
                          </m:r>
                        </m:num>
                        <m:den>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change</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in</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price</m:t>
                          </m:r>
                        </m:den>
                      </m:f>
                    </m:oMath>
                  </m:oMathPara>
                </a14:m>
                <a:endParaRPr lang="en-US" sz="2800" dirty="0">
                  <a:latin typeface="Calibri" panose="020F0502020204030204" pitchFamily="34" charset="0"/>
                  <a:cs typeface="Calibri" panose="020F0502020204030204" pitchFamily="34" charset="0"/>
                </a:endParaRPr>
              </a:p>
            </p:txBody>
          </p:sp>
        </mc:Choice>
        <mc:Fallback xmlns="">
          <p:sp>
            <p:nvSpPr>
              <p:cNvPr id="2" name="TextBox 1">
                <a:extLst>
                  <a:ext uri="{FF2B5EF4-FFF2-40B4-BE49-F238E27FC236}">
                    <a16:creationId xmlns:a16="http://schemas.microsoft.com/office/drawing/2014/main" id="{33C958E9-E838-4F96-8055-543F2AEB48F1}"/>
                  </a:ext>
                </a:extLst>
              </p:cNvPr>
              <p:cNvSpPr txBox="1">
                <a:spLocks noRot="1" noChangeAspect="1" noMove="1" noResize="1" noEditPoints="1" noAdjustHandles="1" noChangeArrowheads="1" noChangeShapeType="1" noTextEdit="1"/>
              </p:cNvSpPr>
              <p:nvPr/>
            </p:nvSpPr>
            <p:spPr>
              <a:xfrm>
                <a:off x="4437693" y="2028546"/>
                <a:ext cx="3316613" cy="893771"/>
              </a:xfrm>
              <a:prstGeom prst="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B94A945-B757-41DD-AD33-E1DDFC62F5C7}"/>
              </a:ext>
            </a:extLst>
          </p:cNvPr>
          <p:cNvGrpSpPr/>
          <p:nvPr/>
        </p:nvGrpSpPr>
        <p:grpSpPr>
          <a:xfrm>
            <a:off x="3279343" y="3293508"/>
            <a:ext cx="5633316" cy="2011680"/>
            <a:chOff x="3279343" y="3293508"/>
            <a:chExt cx="5633316" cy="2011680"/>
          </a:xfrm>
          <a:solidFill>
            <a:srgbClr val="627981"/>
          </a:solidFill>
        </p:grpSpPr>
        <p:grpSp>
          <p:nvGrpSpPr>
            <p:cNvPr id="5" name="Group 4">
              <a:extLst>
                <a:ext uri="{FF2B5EF4-FFF2-40B4-BE49-F238E27FC236}">
                  <a16:creationId xmlns:a16="http://schemas.microsoft.com/office/drawing/2014/main" id="{12F2E71C-24A9-45C6-98BD-284C7CB8D747}"/>
                </a:ext>
              </a:extLst>
            </p:cNvPr>
            <p:cNvGrpSpPr/>
            <p:nvPr/>
          </p:nvGrpSpPr>
          <p:grpSpPr>
            <a:xfrm>
              <a:off x="3279343" y="3293508"/>
              <a:ext cx="2586652" cy="2011680"/>
              <a:chOff x="-1062969" y="1326654"/>
              <a:chExt cx="2586652" cy="2011680"/>
            </a:xfrm>
            <a:grpFill/>
          </p:grpSpPr>
          <p:sp>
            <p:nvSpPr>
              <p:cNvPr id="6" name="Rectangle 5">
                <a:extLst>
                  <a:ext uri="{FF2B5EF4-FFF2-40B4-BE49-F238E27FC236}">
                    <a16:creationId xmlns:a16="http://schemas.microsoft.com/office/drawing/2014/main" id="{89ACDC2E-4F49-41E6-96B0-163FEDEB85DD}"/>
                  </a:ext>
                </a:extLst>
              </p:cNvPr>
              <p:cNvSpPr>
                <a:spLocks noChangeAspect="1"/>
              </p:cNvSpPr>
              <p:nvPr/>
            </p:nvSpPr>
            <p:spPr>
              <a:xfrm>
                <a:off x="-1062969" y="1326654"/>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A21819C3-EBE3-4FFB-9088-0886E8124DBB}"/>
                  </a:ext>
                </a:extLst>
              </p:cNvPr>
              <p:cNvSpPr txBox="1"/>
              <p:nvPr/>
            </p:nvSpPr>
            <p:spPr>
              <a:xfrm>
                <a:off x="-757984" y="1652804"/>
                <a:ext cx="1976681" cy="1143070"/>
              </a:xfrm>
              <a:prstGeom prst="rect">
                <a:avLst/>
              </a:prstGeom>
              <a:grpFill/>
            </p:spPr>
            <p:txBody>
              <a:bodyPr wrap="square" rtlCol="0" anchor="ctr">
                <a:spAutoFit/>
              </a:bodyPr>
              <a:lstStyle/>
              <a:p>
                <a:pPr algn="ctr">
                  <a:lnSpc>
                    <a:spcPct val="150000"/>
                  </a:lnSpc>
                </a:pPr>
                <a:r>
                  <a:rPr lang="en-US" sz="2400" dirty="0">
                    <a:solidFill>
                      <a:schemeClr val="bg1"/>
                    </a:solidFill>
                  </a:rPr>
                  <a:t>Price Elasticity of Demand</a:t>
                </a:r>
              </a:p>
            </p:txBody>
          </p:sp>
        </p:grpSp>
        <p:grpSp>
          <p:nvGrpSpPr>
            <p:cNvPr id="8" name="Group 7">
              <a:extLst>
                <a:ext uri="{FF2B5EF4-FFF2-40B4-BE49-F238E27FC236}">
                  <a16:creationId xmlns:a16="http://schemas.microsoft.com/office/drawing/2014/main" id="{FE3542D5-DA1D-483E-8433-F3121C9D61C5}"/>
                </a:ext>
              </a:extLst>
            </p:cNvPr>
            <p:cNvGrpSpPr/>
            <p:nvPr/>
          </p:nvGrpSpPr>
          <p:grpSpPr>
            <a:xfrm>
              <a:off x="6326007" y="3293508"/>
              <a:ext cx="2586652" cy="2011680"/>
              <a:chOff x="3531825" y="1747689"/>
              <a:chExt cx="2586652" cy="2011680"/>
            </a:xfrm>
            <a:grpFill/>
          </p:grpSpPr>
          <p:sp>
            <p:nvSpPr>
              <p:cNvPr id="9" name="Rectangle 8">
                <a:extLst>
                  <a:ext uri="{FF2B5EF4-FFF2-40B4-BE49-F238E27FC236}">
                    <a16:creationId xmlns:a16="http://schemas.microsoft.com/office/drawing/2014/main" id="{31D3A111-37A9-4B52-8A3D-2E2163F4A67E}"/>
                  </a:ext>
                </a:extLst>
              </p:cNvPr>
              <p:cNvSpPr>
                <a:spLocks noChangeAspect="1"/>
              </p:cNvSpPr>
              <p:nvPr/>
            </p:nvSpPr>
            <p:spPr>
              <a:xfrm>
                <a:off x="3531825" y="1747689"/>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E21600C8-C061-4D3E-88AC-F1F8BECD3FB4}"/>
                  </a:ext>
                </a:extLst>
              </p:cNvPr>
              <p:cNvSpPr txBox="1"/>
              <p:nvPr/>
            </p:nvSpPr>
            <p:spPr>
              <a:xfrm>
                <a:off x="3833969" y="2073839"/>
                <a:ext cx="1982364" cy="1143070"/>
              </a:xfrm>
              <a:prstGeom prst="rect">
                <a:avLst/>
              </a:prstGeom>
              <a:grpFill/>
            </p:spPr>
            <p:txBody>
              <a:bodyPr wrap="square" rtlCol="0" anchor="ctr">
                <a:spAutoFit/>
              </a:bodyPr>
              <a:lstStyle/>
              <a:p>
                <a:pPr algn="ctr">
                  <a:lnSpc>
                    <a:spcPct val="150000"/>
                  </a:lnSpc>
                </a:pPr>
                <a:r>
                  <a:rPr lang="en-US" sz="2400" dirty="0">
                    <a:solidFill>
                      <a:schemeClr val="bg1"/>
                    </a:solidFill>
                  </a:rPr>
                  <a:t>Price Elasticity of Supply</a:t>
                </a:r>
              </a:p>
            </p:txBody>
          </p:sp>
        </p:grpSp>
      </p:gr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788856-1A33-442C-912D-828FCB6805EA}"/>
                  </a:ext>
                </a:extLst>
              </p:cNvPr>
              <p:cNvSpPr txBox="1"/>
              <p:nvPr/>
            </p:nvSpPr>
            <p:spPr>
              <a:xfrm>
                <a:off x="2645408" y="5476546"/>
                <a:ext cx="6901184" cy="684803"/>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m:t>
                      </m:r>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f>
                            <m:fPr>
                              <m:ctrlPr>
                                <a:rPr lang="en-US" sz="2000" b="0" i="1" smtClean="0">
                                  <a:solidFill>
                                    <a:schemeClr val="bg1"/>
                                  </a:solidFill>
                                  <a:latin typeface="Cambria Math" panose="02040503050406030204" pitchFamily="18" charset="0"/>
                                </a:rPr>
                              </m:ctrlPr>
                            </m:fPr>
                            <m:num>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change</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in</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quantity</m:t>
                              </m:r>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demanded</m:t>
                              </m:r>
                            </m:num>
                            <m:den>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den>
                          </m:f>
                        </m:e>
                      </m:d>
                    </m:oMath>
                  </m:oMathPara>
                </a14:m>
                <a:endParaRPr lang="en-US" sz="2000" dirty="0">
                  <a:latin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68788856-1A33-442C-912D-828FCB6805EA}"/>
                  </a:ext>
                </a:extLst>
              </p:cNvPr>
              <p:cNvSpPr txBox="1">
                <a:spLocks noRot="1" noChangeAspect="1" noMove="1" noResize="1" noEditPoints="1" noAdjustHandles="1" noChangeArrowheads="1" noChangeShapeType="1" noTextEdit="1"/>
              </p:cNvSpPr>
              <p:nvPr/>
            </p:nvSpPr>
            <p:spPr>
              <a:xfrm>
                <a:off x="2645408" y="5476546"/>
                <a:ext cx="6901184" cy="684803"/>
              </a:xfrm>
              <a:prstGeom prst="rect">
                <a:avLst/>
              </a:prstGeom>
              <a:blipFill>
                <a:blip r:embed="rId3"/>
                <a:stretch>
                  <a:fillRect/>
                </a:stretch>
              </a:blipFill>
            </p:spPr>
            <p:txBody>
              <a:bodyPr/>
              <a:lstStyle/>
              <a:p>
                <a:r>
                  <a:rPr lang="en-US">
                    <a:noFill/>
                  </a:rPr>
                  <a:t> </a:t>
                </a:r>
              </a:p>
            </p:txBody>
          </p:sp>
        </mc:Fallback>
      </mc:AlternateContent>
      <p:pic>
        <p:nvPicPr>
          <p:cNvPr id="5" name="Picture 4"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C3E6E4FD-1D68-4259-81FC-B11F8B5BE76F}"/>
              </a:ext>
            </a:extLst>
          </p:cNvPr>
          <p:cNvPicPr>
            <a:picLocks noChangeAspect="1"/>
          </p:cNvPicPr>
          <p:nvPr/>
        </p:nvPicPr>
        <p:blipFill>
          <a:blip r:embed="rId4"/>
          <a:stretch>
            <a:fillRect/>
          </a:stretch>
        </p:blipFill>
        <p:spPr>
          <a:xfrm>
            <a:off x="3116537" y="1358420"/>
            <a:ext cx="5651543" cy="3897615"/>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DF353247-2A53-4C6E-BDFD-8D683957CFB8}"/>
              </a:ext>
            </a:extLst>
          </p:cNvPr>
          <p:cNvPicPr>
            <a:picLocks noChangeAspect="1"/>
          </p:cNvPicPr>
          <p:nvPr/>
        </p:nvPicPr>
        <p:blipFill rotWithShape="1">
          <a:blip r:embed="rId3"/>
          <a:srcRect t="3298"/>
          <a:stretch/>
        </p:blipFill>
        <p:spPr>
          <a:xfrm>
            <a:off x="4110979" y="1247510"/>
            <a:ext cx="3970041" cy="40378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A1B235-36CE-4496-B599-2325EA39239F}"/>
                  </a:ext>
                </a:extLst>
              </p:cNvPr>
              <p:cNvSpPr txBox="1"/>
              <p:nvPr/>
            </p:nvSpPr>
            <p:spPr>
              <a:xfrm>
                <a:off x="2645408" y="5476546"/>
                <a:ext cx="6530890" cy="684803"/>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supply</m:t>
                      </m:r>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f>
                            <m:fPr>
                              <m:ctrlPr>
                                <a:rPr lang="en-US" sz="2000" b="0" i="1" smtClean="0">
                                  <a:solidFill>
                                    <a:schemeClr val="bg1"/>
                                  </a:solidFill>
                                  <a:latin typeface="Cambria Math" panose="02040503050406030204" pitchFamily="18" charset="0"/>
                                </a:rPr>
                              </m:ctrlPr>
                            </m:fPr>
                            <m:num>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change</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in</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quantity</m:t>
                              </m:r>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supplied</m:t>
                              </m:r>
                            </m:num>
                            <m:den>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den>
                          </m:f>
                        </m:e>
                      </m:d>
                    </m:oMath>
                  </m:oMathPara>
                </a14:m>
                <a:endParaRPr lang="en-US" sz="2000" dirty="0">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0BA1B235-36CE-4496-B599-2325EA39239F}"/>
                  </a:ext>
                </a:extLst>
              </p:cNvPr>
              <p:cNvSpPr txBox="1">
                <a:spLocks noRot="1" noChangeAspect="1" noMove="1" noResize="1" noEditPoints="1" noAdjustHandles="1" noChangeArrowheads="1" noChangeShapeType="1" noTextEdit="1"/>
              </p:cNvSpPr>
              <p:nvPr/>
            </p:nvSpPr>
            <p:spPr>
              <a:xfrm>
                <a:off x="2645408" y="5476546"/>
                <a:ext cx="6530890" cy="68480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0645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E418570B-0C13-4CE1-B2D1-2B45583E2DB8}"/>
                  </a:ext>
                </a:extLst>
              </p:cNvPr>
              <p:cNvGraphicFramePr>
                <a:graphicFrameLocks noGrp="1"/>
              </p:cNvGraphicFramePr>
              <p:nvPr/>
            </p:nvGraphicFramePr>
            <p:xfrm>
              <a:off x="1249680" y="2184672"/>
              <a:ext cx="9692640" cy="3024697"/>
            </p:xfrm>
            <a:graphic>
              <a:graphicData uri="http://schemas.openxmlformats.org/drawingml/2006/table">
                <a:tbl>
                  <a:tblPr firstRow="1" bandRow="1">
                    <a:tableStyleId>{5940675A-B579-460E-94D1-54222C63F5DA}</a:tableStyleId>
                  </a:tblPr>
                  <a:tblGrid>
                    <a:gridCol w="4663440">
                      <a:extLst>
                        <a:ext uri="{9D8B030D-6E8A-4147-A177-3AD203B41FA5}">
                          <a16:colId xmlns:a16="http://schemas.microsoft.com/office/drawing/2014/main" val="3966571123"/>
                        </a:ext>
                      </a:extLst>
                    </a:gridCol>
                    <a:gridCol w="3119120">
                      <a:extLst>
                        <a:ext uri="{9D8B030D-6E8A-4147-A177-3AD203B41FA5}">
                          <a16:colId xmlns:a16="http://schemas.microsoft.com/office/drawing/2014/main" val="1180094484"/>
                        </a:ext>
                      </a:extLst>
                    </a:gridCol>
                    <a:gridCol w="1910080">
                      <a:extLst>
                        <a:ext uri="{9D8B030D-6E8A-4147-A177-3AD203B41FA5}">
                          <a16:colId xmlns:a16="http://schemas.microsoft.com/office/drawing/2014/main" val="3859133991"/>
                        </a:ext>
                      </a:extLst>
                    </a:gridCol>
                  </a:tblGrid>
                  <a:tr h="370840">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tc>
                      <a:txBody>
                        <a:bodyPr/>
                        <a:lstStyle/>
                        <a:p>
                          <a:pPr algn="ctr"/>
                          <a:r>
                            <a:rPr lang="en-US" b="1" dirty="0">
                              <a:solidFill>
                                <a:schemeClr val="bg1"/>
                              </a:solidFill>
                              <a:latin typeface="+mn-lt"/>
                            </a:rPr>
                            <a:t>Category</a:t>
                          </a:r>
                        </a:p>
                      </a:txBody>
                      <a:tcPr>
                        <a:solidFill>
                          <a:srgbClr val="627981"/>
                        </a:solidFill>
                      </a:tcPr>
                    </a:tc>
                    <a:extLst>
                      <a:ext uri="{0D108BD9-81ED-4DB2-BD59-A6C34878D82A}">
                        <a16:rowId xmlns:a16="http://schemas.microsoft.com/office/drawing/2014/main" val="261267341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&gt;% </m:t>
                                </m:r>
                                <m:r>
                                  <m:rPr>
                                    <m:sty m:val="p"/>
                                  </m:rPr>
                                  <a:rPr lang="en-US" b="0" i="0" smtClean="0">
                                    <a:solidFill>
                                      <a:schemeClr val="bg1"/>
                                    </a:solidFill>
                                    <a:latin typeface="Cambria Math" panose="02040503050406030204" pitchFamily="18" charset="0"/>
                                    <a:ea typeface="Cambria Math" panose="02040503050406030204" pitchFamily="18" charset="0"/>
                                  </a:rPr>
                                  <m:t>change</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in</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solidFill>
                                          <a:schemeClr val="bg1"/>
                                        </a:solidFill>
                                        <a:latin typeface="Cambria Math" panose="02040503050406030204" pitchFamily="18" charset="0"/>
                                      </a:rPr>
                                    </m:ctrlPr>
                                  </m:dPr>
                                  <m:e>
                                    <m:f>
                                      <m:fPr>
                                        <m:ctrlPr>
                                          <a:rPr lang="en-US" sz="1800" b="0" i="1" smtClean="0">
                                            <a:solidFill>
                                              <a:schemeClr val="bg1"/>
                                            </a:solidFill>
                                            <a:latin typeface="Cambria Math" panose="02040503050406030204" pitchFamily="18" charset="0"/>
                                          </a:rPr>
                                        </m:ctrlPr>
                                      </m:fPr>
                                      <m:num>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change</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in</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quantity</m:t>
                                        </m:r>
                                        <m:r>
                                          <a:rPr lang="en-US" sz="1800" b="0" i="1" smtClean="0">
                                            <a:solidFill>
                                              <a:schemeClr val="bg1"/>
                                            </a:solidFill>
                                            <a:latin typeface="Cambria Math" panose="02040503050406030204" pitchFamily="18" charset="0"/>
                                          </a:rPr>
                                          <m:t> </m:t>
                                        </m:r>
                                      </m:num>
                                      <m:den>
                                        <m:r>
                                          <a:rPr lang="en-US" sz="1800" b="0" i="1"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change</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in</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price</m:t>
                                        </m:r>
                                      </m:den>
                                    </m:f>
                                  </m:e>
                                </m:d>
                                <m:r>
                                  <a:rPr lang="en-US" i="1" smtClean="0">
                                    <a:solidFill>
                                      <a:schemeClr val="bg1"/>
                                    </a:solidFill>
                                    <a:latin typeface="Cambria Math" panose="02040503050406030204" pitchFamily="18" charset="0"/>
                                    <a:ea typeface="Cambria Math" panose="02040503050406030204" pitchFamily="18" charset="0"/>
                                  </a:rPr>
                                  <m:t>&gt;</m:t>
                                </m:r>
                                <m:r>
                                  <a:rPr lang="en-US" b="0" i="1" smtClean="0">
                                    <a:solidFill>
                                      <a:schemeClr val="bg1"/>
                                    </a:solidFill>
                                    <a:latin typeface="Cambria Math" panose="02040503050406030204" pitchFamily="18" charset="0"/>
                                    <a:ea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Elastic</a:t>
                          </a:r>
                        </a:p>
                      </a:txBody>
                      <a:tcPr anchor="ctr">
                        <a:solidFill>
                          <a:srgbClr val="627981"/>
                        </a:solidFill>
                      </a:tcPr>
                    </a:tc>
                    <a:extLst>
                      <a:ext uri="{0D108BD9-81ED-4DB2-BD59-A6C34878D82A}">
                        <a16:rowId xmlns:a16="http://schemas.microsoft.com/office/drawing/2014/main" val="387312784"/>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solidFill>
                                          <a:schemeClr val="bg1"/>
                                        </a:solidFill>
                                        <a:latin typeface="Cambria Math" panose="02040503050406030204" pitchFamily="18" charset="0"/>
                                      </a:rPr>
                                    </m:ctrlPr>
                                  </m:dPr>
                                  <m:e>
                                    <m:f>
                                      <m:fPr>
                                        <m:ctrlPr>
                                          <a:rPr lang="en-US" sz="1800" b="0" i="1" smtClean="0">
                                            <a:solidFill>
                                              <a:schemeClr val="bg1"/>
                                            </a:solidFill>
                                            <a:latin typeface="Cambria Math" panose="02040503050406030204" pitchFamily="18" charset="0"/>
                                          </a:rPr>
                                        </m:ctrlPr>
                                      </m:fPr>
                                      <m:num>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change</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in</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quantity</m:t>
                                        </m:r>
                                        <m:r>
                                          <a:rPr lang="en-US" sz="1800" b="0" i="1" smtClean="0">
                                            <a:solidFill>
                                              <a:schemeClr val="bg1"/>
                                            </a:solidFill>
                                            <a:latin typeface="Cambria Math" panose="02040503050406030204" pitchFamily="18" charset="0"/>
                                          </a:rPr>
                                          <m:t> </m:t>
                                        </m:r>
                                      </m:num>
                                      <m:den>
                                        <m:r>
                                          <a:rPr lang="en-US" sz="1800" b="0" i="1"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change</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in</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price</m:t>
                                        </m:r>
                                      </m:den>
                                    </m:f>
                                  </m:e>
                                </m:d>
                                <m:r>
                                  <a:rPr lang="en-US" b="0" i="1" smtClean="0">
                                    <a:solidFill>
                                      <a:schemeClr val="bg1"/>
                                    </a:solidFill>
                                    <a:latin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Unitary</a:t>
                          </a:r>
                        </a:p>
                      </a:txBody>
                      <a:tcPr anchor="ctr">
                        <a:solidFill>
                          <a:srgbClr val="627981"/>
                        </a:solidFill>
                      </a:tcPr>
                    </a:tc>
                    <a:extLst>
                      <a:ext uri="{0D108BD9-81ED-4DB2-BD59-A6C34878D82A}">
                        <a16:rowId xmlns:a16="http://schemas.microsoft.com/office/drawing/2014/main" val="4255612733"/>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&lt;% </m:t>
                                </m:r>
                                <m:r>
                                  <m:rPr>
                                    <m:sty m:val="p"/>
                                  </m:rPr>
                                  <a:rPr lang="en-US" b="0" i="0" smtClean="0">
                                    <a:solidFill>
                                      <a:schemeClr val="bg1"/>
                                    </a:solidFill>
                                    <a:latin typeface="Cambria Math" panose="02040503050406030204" pitchFamily="18" charset="0"/>
                                    <a:ea typeface="Cambria Math" panose="02040503050406030204" pitchFamily="18" charset="0"/>
                                  </a:rPr>
                                  <m:t>change</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in</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solidFill>
                                          <a:schemeClr val="bg1"/>
                                        </a:solidFill>
                                        <a:latin typeface="Cambria Math" panose="02040503050406030204" pitchFamily="18" charset="0"/>
                                      </a:rPr>
                                    </m:ctrlPr>
                                  </m:dPr>
                                  <m:e>
                                    <m:f>
                                      <m:fPr>
                                        <m:ctrlPr>
                                          <a:rPr lang="en-US" sz="1800" b="0" i="1" smtClean="0">
                                            <a:solidFill>
                                              <a:schemeClr val="bg1"/>
                                            </a:solidFill>
                                            <a:latin typeface="Cambria Math" panose="02040503050406030204" pitchFamily="18" charset="0"/>
                                          </a:rPr>
                                        </m:ctrlPr>
                                      </m:fPr>
                                      <m:num>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change</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in</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quantity</m:t>
                                        </m:r>
                                        <m:r>
                                          <a:rPr lang="en-US" sz="1800" b="0" i="1" smtClean="0">
                                            <a:solidFill>
                                              <a:schemeClr val="bg1"/>
                                            </a:solidFill>
                                            <a:latin typeface="Cambria Math" panose="02040503050406030204" pitchFamily="18" charset="0"/>
                                          </a:rPr>
                                          <m:t> </m:t>
                                        </m:r>
                                      </m:num>
                                      <m:den>
                                        <m:r>
                                          <a:rPr lang="en-US" sz="1800" b="0" i="1"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change</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in</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price</m:t>
                                        </m:r>
                                      </m:den>
                                    </m:f>
                                  </m:e>
                                </m:d>
                                <m:r>
                                  <a:rPr lang="en-US" i="1" smtClean="0">
                                    <a:solidFill>
                                      <a:schemeClr val="bg1"/>
                                    </a:solidFill>
                                    <a:latin typeface="Cambria Math" panose="02040503050406030204" pitchFamily="18" charset="0"/>
                                    <a:ea typeface="Cambria Math" panose="02040503050406030204" pitchFamily="18" charset="0"/>
                                  </a:rPr>
                                  <m:t>&lt;</m:t>
                                </m:r>
                                <m:r>
                                  <a:rPr lang="en-US" b="0" i="1" smtClean="0">
                                    <a:solidFill>
                                      <a:schemeClr val="bg1"/>
                                    </a:solidFill>
                                    <a:latin typeface="Cambria Math" panose="02040503050406030204" pitchFamily="18" charset="0"/>
                                    <a:ea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Inelastic</a:t>
                          </a:r>
                        </a:p>
                      </a:txBody>
                      <a:tcPr anchor="ctr">
                        <a:solidFill>
                          <a:srgbClr val="627981"/>
                        </a:solidFill>
                      </a:tcPr>
                    </a:tc>
                    <a:extLst>
                      <a:ext uri="{0D108BD9-81ED-4DB2-BD59-A6C34878D82A}">
                        <a16:rowId xmlns:a16="http://schemas.microsoft.com/office/drawing/2014/main" val="1559499294"/>
                      </a:ext>
                    </a:extLst>
                  </a:tr>
                </a:tbl>
              </a:graphicData>
            </a:graphic>
          </p:graphicFrame>
        </mc:Choice>
        <mc:Fallback>
          <p:graphicFrame>
            <p:nvGraphicFramePr>
              <p:cNvPr id="2" name="Table 1">
                <a:extLst>
                  <a:ext uri="{FF2B5EF4-FFF2-40B4-BE49-F238E27FC236}">
                    <a16:creationId xmlns:a16="http://schemas.microsoft.com/office/drawing/2014/main" id="{E418570B-0C13-4CE1-B2D1-2B45583E2DB8}"/>
                  </a:ext>
                </a:extLst>
              </p:cNvPr>
              <p:cNvGraphicFramePr>
                <a:graphicFrameLocks noGrp="1"/>
              </p:cNvGraphicFramePr>
              <p:nvPr/>
            </p:nvGraphicFramePr>
            <p:xfrm>
              <a:off x="1249680" y="2184672"/>
              <a:ext cx="9692640" cy="3024697"/>
            </p:xfrm>
            <a:graphic>
              <a:graphicData uri="http://schemas.openxmlformats.org/drawingml/2006/table">
                <a:tbl>
                  <a:tblPr firstRow="1" bandRow="1">
                    <a:tableStyleId>{5940675A-B579-460E-94D1-54222C63F5DA}</a:tableStyleId>
                  </a:tblPr>
                  <a:tblGrid>
                    <a:gridCol w="4663440">
                      <a:extLst>
                        <a:ext uri="{9D8B030D-6E8A-4147-A177-3AD203B41FA5}">
                          <a16:colId xmlns:a16="http://schemas.microsoft.com/office/drawing/2014/main" val="3966571123"/>
                        </a:ext>
                      </a:extLst>
                    </a:gridCol>
                    <a:gridCol w="3119120">
                      <a:extLst>
                        <a:ext uri="{9D8B030D-6E8A-4147-A177-3AD203B41FA5}">
                          <a16:colId xmlns:a16="http://schemas.microsoft.com/office/drawing/2014/main" val="1180094484"/>
                        </a:ext>
                      </a:extLst>
                    </a:gridCol>
                    <a:gridCol w="1910080">
                      <a:extLst>
                        <a:ext uri="{9D8B030D-6E8A-4147-A177-3AD203B41FA5}">
                          <a16:colId xmlns:a16="http://schemas.microsoft.com/office/drawing/2014/main" val="3859133991"/>
                        </a:ext>
                      </a:extLst>
                    </a:gridCol>
                  </a:tblGrid>
                  <a:tr h="370840">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tc>
                      <a:txBody>
                        <a:bodyPr/>
                        <a:lstStyle/>
                        <a:p>
                          <a:pPr algn="ctr"/>
                          <a:r>
                            <a:rPr lang="en-US" b="1" dirty="0">
                              <a:solidFill>
                                <a:schemeClr val="bg1"/>
                              </a:solidFill>
                              <a:latin typeface="+mn-lt"/>
                            </a:rPr>
                            <a:t>Category</a:t>
                          </a:r>
                        </a:p>
                      </a:txBody>
                      <a:tcPr>
                        <a:solidFill>
                          <a:srgbClr val="627981"/>
                        </a:solidFill>
                      </a:tcPr>
                    </a:tc>
                    <a:extLst>
                      <a:ext uri="{0D108BD9-81ED-4DB2-BD59-A6C34878D82A}">
                        <a16:rowId xmlns:a16="http://schemas.microsoft.com/office/drawing/2014/main" val="2612673419"/>
                      </a:ext>
                    </a:extLst>
                  </a:tr>
                  <a:tr h="884619">
                    <a:tc>
                      <a:txBody>
                        <a:bodyPr/>
                        <a:lstStyle/>
                        <a:p>
                          <a:endParaRPr lang="en-US"/>
                        </a:p>
                      </a:txBody>
                      <a:tcPr anchor="ctr">
                        <a:blipFill>
                          <a:blip r:embed="rId3"/>
                          <a:stretch>
                            <a:fillRect l="-261" t="-45517" r="-108235" b="-202069"/>
                          </a:stretch>
                        </a:blipFill>
                      </a:tcPr>
                    </a:tc>
                    <a:tc>
                      <a:txBody>
                        <a:bodyPr/>
                        <a:lstStyle/>
                        <a:p>
                          <a:endParaRPr lang="en-US"/>
                        </a:p>
                      </a:txBody>
                      <a:tcPr marL="137160" marR="137160" marT="137160" marB="137160" anchor="ctr">
                        <a:blipFill>
                          <a:blip r:embed="rId3"/>
                          <a:stretch>
                            <a:fillRect l="-149805" t="-45517" r="-61719" b="-202069"/>
                          </a:stretch>
                        </a:blipFill>
                      </a:tcPr>
                    </a:tc>
                    <a:tc>
                      <a:txBody>
                        <a:bodyPr/>
                        <a:lstStyle/>
                        <a:p>
                          <a:pPr algn="ctr"/>
                          <a:r>
                            <a:rPr lang="en-US" dirty="0">
                              <a:solidFill>
                                <a:schemeClr val="bg1"/>
                              </a:solidFill>
                              <a:latin typeface="+mn-lt"/>
                            </a:rPr>
                            <a:t>Elastic</a:t>
                          </a:r>
                        </a:p>
                      </a:txBody>
                      <a:tcPr anchor="ctr">
                        <a:solidFill>
                          <a:srgbClr val="627981"/>
                        </a:solidFill>
                      </a:tcPr>
                    </a:tc>
                    <a:extLst>
                      <a:ext uri="{0D108BD9-81ED-4DB2-BD59-A6C34878D82A}">
                        <a16:rowId xmlns:a16="http://schemas.microsoft.com/office/drawing/2014/main" val="387312784"/>
                      </a:ext>
                    </a:extLst>
                  </a:tr>
                  <a:tr h="884619">
                    <a:tc>
                      <a:txBody>
                        <a:bodyPr/>
                        <a:lstStyle/>
                        <a:p>
                          <a:endParaRPr lang="en-US"/>
                        </a:p>
                      </a:txBody>
                      <a:tcPr anchor="ctr">
                        <a:blipFill>
                          <a:blip r:embed="rId3"/>
                          <a:stretch>
                            <a:fillRect l="-261" t="-144521" r="-108235" b="-100685"/>
                          </a:stretch>
                        </a:blipFill>
                      </a:tcPr>
                    </a:tc>
                    <a:tc>
                      <a:txBody>
                        <a:bodyPr/>
                        <a:lstStyle/>
                        <a:p>
                          <a:endParaRPr lang="en-US"/>
                        </a:p>
                      </a:txBody>
                      <a:tcPr marL="137160" marR="137160" marT="137160" marB="137160" anchor="ctr">
                        <a:blipFill>
                          <a:blip r:embed="rId3"/>
                          <a:stretch>
                            <a:fillRect l="-149805" t="-144521" r="-61719" b="-100685"/>
                          </a:stretch>
                        </a:blipFill>
                      </a:tcPr>
                    </a:tc>
                    <a:tc>
                      <a:txBody>
                        <a:bodyPr/>
                        <a:lstStyle/>
                        <a:p>
                          <a:pPr algn="ctr"/>
                          <a:r>
                            <a:rPr lang="en-US" dirty="0">
                              <a:solidFill>
                                <a:schemeClr val="bg1"/>
                              </a:solidFill>
                              <a:latin typeface="+mn-lt"/>
                            </a:rPr>
                            <a:t>Unitary</a:t>
                          </a:r>
                        </a:p>
                      </a:txBody>
                      <a:tcPr anchor="ctr">
                        <a:solidFill>
                          <a:srgbClr val="627981"/>
                        </a:solidFill>
                      </a:tcPr>
                    </a:tc>
                    <a:extLst>
                      <a:ext uri="{0D108BD9-81ED-4DB2-BD59-A6C34878D82A}">
                        <a16:rowId xmlns:a16="http://schemas.microsoft.com/office/drawing/2014/main" val="4255612733"/>
                      </a:ext>
                    </a:extLst>
                  </a:tr>
                  <a:tr h="884619">
                    <a:tc>
                      <a:txBody>
                        <a:bodyPr/>
                        <a:lstStyle/>
                        <a:p>
                          <a:endParaRPr lang="en-US"/>
                        </a:p>
                      </a:txBody>
                      <a:tcPr anchor="ctr">
                        <a:blipFill>
                          <a:blip r:embed="rId3"/>
                          <a:stretch>
                            <a:fillRect l="-261" t="-246207" r="-108235" b="-1379"/>
                          </a:stretch>
                        </a:blipFill>
                      </a:tcPr>
                    </a:tc>
                    <a:tc>
                      <a:txBody>
                        <a:bodyPr/>
                        <a:lstStyle/>
                        <a:p>
                          <a:endParaRPr lang="en-US"/>
                        </a:p>
                      </a:txBody>
                      <a:tcPr marL="137160" marR="137160" marT="137160" marB="137160" anchor="ctr">
                        <a:blipFill>
                          <a:blip r:embed="rId3"/>
                          <a:stretch>
                            <a:fillRect l="-149805" t="-246207" r="-61719" b="-1379"/>
                          </a:stretch>
                        </a:blipFill>
                      </a:tcPr>
                    </a:tc>
                    <a:tc>
                      <a:txBody>
                        <a:bodyPr/>
                        <a:lstStyle/>
                        <a:p>
                          <a:pPr algn="ctr"/>
                          <a:r>
                            <a:rPr lang="en-US" dirty="0">
                              <a:solidFill>
                                <a:schemeClr val="bg1"/>
                              </a:solidFill>
                              <a:latin typeface="+mn-lt"/>
                            </a:rPr>
                            <a:t>Inelastic</a:t>
                          </a:r>
                        </a:p>
                      </a:txBody>
                      <a:tcPr anchor="ctr">
                        <a:solidFill>
                          <a:srgbClr val="627981"/>
                        </a:solidFill>
                      </a:tcPr>
                    </a:tc>
                    <a:extLst>
                      <a:ext uri="{0D108BD9-81ED-4DB2-BD59-A6C34878D82A}">
                        <a16:rowId xmlns:a16="http://schemas.microsoft.com/office/drawing/2014/main" val="1559499294"/>
                      </a:ext>
                    </a:extLst>
                  </a:tr>
                </a:tbl>
              </a:graphicData>
            </a:graphic>
          </p:graphicFrame>
        </mc:Fallback>
      </mc:AlternateContent>
    </p:spTree>
    <p:extLst>
      <p:ext uri="{BB962C8B-B14F-4D97-AF65-F5344CB8AC3E}">
        <p14:creationId xmlns:p14="http://schemas.microsoft.com/office/powerpoint/2010/main" val="170219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1200329"/>
          </a:xfrm>
          <a:prstGeom prst="rect">
            <a:avLst/>
          </a:prstGeom>
          <a:solidFill>
            <a:srgbClr val="627981"/>
          </a:solidFill>
        </p:spPr>
        <p:txBody>
          <a:bodyPr wrap="square" rtlCol="0">
            <a:spAutoFit/>
          </a:bodyPr>
          <a:lstStyle/>
          <a:p>
            <a:pPr algn="ctr"/>
            <a:r>
              <a:rPr lang="en-US" sz="2400" dirty="0">
                <a:solidFill>
                  <a:schemeClr val="bg1"/>
                </a:solidFill>
              </a:rPr>
              <a:t>The price elasticity of demand for a product is 2.60. Given that the percentage change in price is 15%, what is the percentage change in quantity demanded? </a:t>
            </a:r>
            <a:endParaRPr lang="en-US" sz="2000" dirty="0"/>
          </a:p>
        </p:txBody>
      </p:sp>
    </p:spTree>
    <p:extLst>
      <p:ext uri="{BB962C8B-B14F-4D97-AF65-F5344CB8AC3E}">
        <p14:creationId xmlns:p14="http://schemas.microsoft.com/office/powerpoint/2010/main" val="30101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615231" y="1442445"/>
            <a:ext cx="8961538"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2211633" y="1844740"/>
            <a:ext cx="8429625" cy="923330"/>
          </a:xfrm>
          <a:prstGeom prst="rect">
            <a:avLst/>
          </a:prstGeom>
          <a:noFill/>
        </p:spPr>
        <p:txBody>
          <a:bodyPr wrap="square" rtlCol="0">
            <a:spAutoFit/>
          </a:bodyPr>
          <a:lstStyle/>
          <a:p>
            <a:pPr marL="342900" indent="-342900">
              <a:buAutoNum type="arabicPeriod"/>
            </a:pPr>
            <a:r>
              <a:rPr lang="en-US" dirty="0">
                <a:solidFill>
                  <a:schemeClr val="bg1"/>
                </a:solidFill>
              </a:rPr>
              <a:t>The elasticity formula is:                                                                                                                                                                                     </a:t>
            </a:r>
          </a:p>
          <a:p>
            <a:r>
              <a:rPr lang="en-US" dirty="0">
                <a:solidFill>
                  <a:schemeClr val="bg1"/>
                </a:solidFill>
              </a:rPr>
              <a:t>       </a:t>
            </a:r>
          </a:p>
          <a:p>
            <a:r>
              <a:rPr lang="en-US" dirty="0">
                <a:solidFill>
                  <a:schemeClr val="bg1"/>
                </a:solidFill>
              </a:rPr>
              <a:t>       Rearrange the formula to solve for percentage change in quantity demanded:</a:t>
            </a:r>
          </a:p>
        </p:txBody>
      </p:sp>
      <p:sp>
        <p:nvSpPr>
          <p:cNvPr id="11" name="TextBox 10">
            <a:extLst>
              <a:ext uri="{FF2B5EF4-FFF2-40B4-BE49-F238E27FC236}">
                <a16:creationId xmlns:a16="http://schemas.microsoft.com/office/drawing/2014/main" id="{795A56C9-2901-4187-92B6-A933A23297BC}"/>
              </a:ext>
            </a:extLst>
          </p:cNvPr>
          <p:cNvSpPr txBox="1"/>
          <p:nvPr/>
        </p:nvSpPr>
        <p:spPr>
          <a:xfrm>
            <a:off x="2210838" y="3213914"/>
            <a:ext cx="8429625" cy="646331"/>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2. Plug the given values into the equation:</a:t>
            </a:r>
          </a:p>
        </p:txBody>
      </p:sp>
      <p:graphicFrame>
        <p:nvGraphicFramePr>
          <p:cNvPr id="15" name="Object 14">
            <a:extLst>
              <a:ext uri="{FF2B5EF4-FFF2-40B4-BE49-F238E27FC236}">
                <a16:creationId xmlns:a16="http://schemas.microsoft.com/office/drawing/2014/main" id="{90B1B6C5-8B11-4BE9-B159-229CB2C16ADA}"/>
              </a:ext>
            </a:extLst>
          </p:cNvPr>
          <p:cNvGraphicFramePr>
            <a:graphicFrameLocks noChangeAspect="1"/>
          </p:cNvGraphicFramePr>
          <p:nvPr>
            <p:extLst>
              <p:ext uri="{D42A27DB-BD31-4B8C-83A1-F6EECF244321}">
                <p14:modId xmlns:p14="http://schemas.microsoft.com/office/powerpoint/2010/main" val="3302902071"/>
              </p:ext>
            </p:extLst>
          </p:nvPr>
        </p:nvGraphicFramePr>
        <p:xfrm>
          <a:off x="4655589" y="4064116"/>
          <a:ext cx="3667125" cy="387350"/>
        </p:xfrm>
        <a:graphic>
          <a:graphicData uri="http://schemas.openxmlformats.org/presentationml/2006/ole">
            <mc:AlternateContent xmlns:mc="http://schemas.openxmlformats.org/markup-compatibility/2006">
              <mc:Choice xmlns:v="urn:schemas-microsoft-com:vml" Requires="v">
                <p:oleObj name="Equation" r:id="rId3" imgW="1803240" imgH="190440" progId="Equation.DSMT4">
                  <p:embed/>
                </p:oleObj>
              </mc:Choice>
              <mc:Fallback>
                <p:oleObj name="Equation" r:id="rId3" imgW="1803240" imgH="190440" progId="Equation.DSMT4">
                  <p:embed/>
                  <p:pic>
                    <p:nvPicPr>
                      <p:cNvPr id="15" name="Object 14">
                        <a:extLst>
                          <a:ext uri="{FF2B5EF4-FFF2-40B4-BE49-F238E27FC236}">
                            <a16:creationId xmlns:a16="http://schemas.microsoft.com/office/drawing/2014/main" id="{90B1B6C5-8B11-4BE9-B159-229CB2C16ADA}"/>
                          </a:ext>
                        </a:extLst>
                      </p:cNvPr>
                      <p:cNvPicPr/>
                      <p:nvPr/>
                    </p:nvPicPr>
                    <p:blipFill>
                      <a:blip r:embed="rId4"/>
                      <a:stretch>
                        <a:fillRect/>
                      </a:stretch>
                    </p:blipFill>
                    <p:spPr>
                      <a:xfrm>
                        <a:off x="4655589" y="4064116"/>
                        <a:ext cx="3667125" cy="387350"/>
                      </a:xfrm>
                      <a:prstGeom prst="rect">
                        <a:avLst/>
                      </a:prstGeom>
                      <a:ln>
                        <a:noFill/>
                      </a:ln>
                    </p:spPr>
                  </p:pic>
                </p:oleObj>
              </mc:Fallback>
            </mc:AlternateContent>
          </a:graphicData>
        </a:graphic>
      </p:graphicFrame>
      <p:graphicFrame>
        <p:nvGraphicFramePr>
          <p:cNvPr id="17" name="Object 16">
            <a:extLst>
              <a:ext uri="{FF2B5EF4-FFF2-40B4-BE49-F238E27FC236}">
                <a16:creationId xmlns:a16="http://schemas.microsoft.com/office/drawing/2014/main" id="{011BB3EA-A54C-45CF-AC55-0D58AF08AD08}"/>
              </a:ext>
            </a:extLst>
          </p:cNvPr>
          <p:cNvGraphicFramePr>
            <a:graphicFrameLocks noChangeAspect="1"/>
          </p:cNvGraphicFramePr>
          <p:nvPr>
            <p:extLst>
              <p:ext uri="{D42A27DB-BD31-4B8C-83A1-F6EECF244321}">
                <p14:modId xmlns:p14="http://schemas.microsoft.com/office/powerpoint/2010/main" val="899648985"/>
              </p:ext>
            </p:extLst>
          </p:nvPr>
        </p:nvGraphicFramePr>
        <p:xfrm>
          <a:off x="5038725" y="1693863"/>
          <a:ext cx="3811588" cy="715962"/>
        </p:xfrm>
        <a:graphic>
          <a:graphicData uri="http://schemas.openxmlformats.org/presentationml/2006/ole">
            <mc:AlternateContent xmlns:mc="http://schemas.openxmlformats.org/markup-compatibility/2006">
              <mc:Choice xmlns:v="urn:schemas-microsoft-com:vml" Requires="v">
                <p:oleObj name="Equation" r:id="rId5" imgW="2095200" imgH="393480" progId="Equation.DSMT4">
                  <p:embed/>
                </p:oleObj>
              </mc:Choice>
              <mc:Fallback>
                <p:oleObj name="Equation" r:id="rId5" imgW="2095200" imgH="3934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6"/>
                      <a:stretch>
                        <a:fillRect/>
                      </a:stretch>
                    </p:blipFill>
                    <p:spPr>
                      <a:xfrm>
                        <a:off x="5038725" y="1693863"/>
                        <a:ext cx="3811588" cy="715962"/>
                      </a:xfrm>
                      <a:prstGeom prst="rect">
                        <a:avLst/>
                      </a:prstGeom>
                      <a:ln>
                        <a:noFill/>
                      </a:ln>
                    </p:spPr>
                  </p:pic>
                </p:oleObj>
              </mc:Fallback>
            </mc:AlternateContent>
          </a:graphicData>
        </a:graphic>
      </p:graphicFrame>
      <p:graphicFrame>
        <p:nvGraphicFramePr>
          <p:cNvPr id="2" name="Object 1">
            <a:extLst>
              <a:ext uri="{FF2B5EF4-FFF2-40B4-BE49-F238E27FC236}">
                <a16:creationId xmlns:a16="http://schemas.microsoft.com/office/drawing/2014/main" id="{5CC247F9-24F2-4F3D-A5B1-D91A38366F7E}"/>
              </a:ext>
            </a:extLst>
          </p:cNvPr>
          <p:cNvGraphicFramePr>
            <a:graphicFrameLocks noChangeAspect="1"/>
          </p:cNvGraphicFramePr>
          <p:nvPr>
            <p:extLst>
              <p:ext uri="{D42A27DB-BD31-4B8C-83A1-F6EECF244321}">
                <p14:modId xmlns:p14="http://schemas.microsoft.com/office/powerpoint/2010/main" val="3696647154"/>
              </p:ext>
            </p:extLst>
          </p:nvPr>
        </p:nvGraphicFramePr>
        <p:xfrm>
          <a:off x="3697106" y="2979157"/>
          <a:ext cx="5568950" cy="339725"/>
        </p:xfrm>
        <a:graphic>
          <a:graphicData uri="http://schemas.openxmlformats.org/presentationml/2006/ole">
            <mc:AlternateContent xmlns:mc="http://schemas.openxmlformats.org/markup-compatibility/2006">
              <mc:Choice xmlns:v="urn:schemas-microsoft-com:vml" Requires="v">
                <p:oleObj name="Equation" r:id="rId7" imgW="3111480" imgH="190440" progId="Equation.DSMT4">
                  <p:embed/>
                </p:oleObj>
              </mc:Choice>
              <mc:Fallback>
                <p:oleObj name="Equation" r:id="rId7" imgW="3111480" imgH="190440" progId="Equation.DSMT4">
                  <p:embed/>
                  <p:pic>
                    <p:nvPicPr>
                      <p:cNvPr id="0" name=""/>
                      <p:cNvPicPr/>
                      <p:nvPr/>
                    </p:nvPicPr>
                    <p:blipFill>
                      <a:blip r:embed="rId8"/>
                      <a:stretch>
                        <a:fillRect/>
                      </a:stretch>
                    </p:blipFill>
                    <p:spPr>
                      <a:xfrm>
                        <a:off x="3697106" y="2979157"/>
                        <a:ext cx="5568950" cy="339725"/>
                      </a:xfrm>
                      <a:prstGeom prst="rect">
                        <a:avLst/>
                      </a:prstGeom>
                      <a:ln>
                        <a:noFill/>
                      </a:ln>
                    </p:spPr>
                  </p:pic>
                </p:oleObj>
              </mc:Fallback>
            </mc:AlternateContent>
          </a:graphicData>
        </a:graphic>
      </p:graphicFrame>
      <p:sp>
        <p:nvSpPr>
          <p:cNvPr id="19" name="TextBox 18">
            <a:extLst>
              <a:ext uri="{FF2B5EF4-FFF2-40B4-BE49-F238E27FC236}">
                <a16:creationId xmlns:a16="http://schemas.microsoft.com/office/drawing/2014/main" id="{C09E4BDD-953F-4FC2-85BB-7B6412DB8EA2}"/>
              </a:ext>
            </a:extLst>
          </p:cNvPr>
          <p:cNvSpPr txBox="1"/>
          <p:nvPr/>
        </p:nvSpPr>
        <p:spPr>
          <a:xfrm>
            <a:off x="2210837" y="4483373"/>
            <a:ext cx="8429625" cy="923330"/>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3. Solve the equation:</a:t>
            </a:r>
          </a:p>
          <a:p>
            <a:pPr algn="ctr"/>
            <a:endParaRPr lang="en-US" dirty="0">
              <a:solidFill>
                <a:schemeClr val="bg1"/>
              </a:solidFill>
            </a:endParaRPr>
          </a:p>
        </p:txBody>
      </p:sp>
      <p:graphicFrame>
        <p:nvGraphicFramePr>
          <p:cNvPr id="5" name="Object 4">
            <a:extLst>
              <a:ext uri="{FF2B5EF4-FFF2-40B4-BE49-F238E27FC236}">
                <a16:creationId xmlns:a16="http://schemas.microsoft.com/office/drawing/2014/main" id="{E69D3887-3284-47C3-BAAF-C94ED8D8061E}"/>
              </a:ext>
            </a:extLst>
          </p:cNvPr>
          <p:cNvGraphicFramePr>
            <a:graphicFrameLocks noChangeAspect="1"/>
          </p:cNvGraphicFramePr>
          <p:nvPr>
            <p:extLst>
              <p:ext uri="{D42A27DB-BD31-4B8C-83A1-F6EECF244321}">
                <p14:modId xmlns:p14="http://schemas.microsoft.com/office/powerpoint/2010/main" val="995531553"/>
              </p:ext>
            </p:extLst>
          </p:nvPr>
        </p:nvGraphicFramePr>
        <p:xfrm>
          <a:off x="4987925" y="5267325"/>
          <a:ext cx="2876550" cy="369888"/>
        </p:xfrm>
        <a:graphic>
          <a:graphicData uri="http://schemas.openxmlformats.org/presentationml/2006/ole">
            <mc:AlternateContent xmlns:mc="http://schemas.openxmlformats.org/markup-compatibility/2006">
              <mc:Choice xmlns:v="urn:schemas-microsoft-com:vml" Requires="v">
                <p:oleObj name="Equation" r:id="rId9" imgW="1485720" imgH="190440" progId="Equation.DSMT4">
                  <p:embed/>
                </p:oleObj>
              </mc:Choice>
              <mc:Fallback>
                <p:oleObj name="Equation" r:id="rId9" imgW="1485720" imgH="190440" progId="Equation.DSMT4">
                  <p:embed/>
                  <p:pic>
                    <p:nvPicPr>
                      <p:cNvPr id="0" name=""/>
                      <p:cNvPicPr/>
                      <p:nvPr/>
                    </p:nvPicPr>
                    <p:blipFill>
                      <a:blip r:embed="rId10"/>
                      <a:stretch>
                        <a:fillRect/>
                      </a:stretch>
                    </p:blipFill>
                    <p:spPr>
                      <a:xfrm>
                        <a:off x="4987925" y="5267325"/>
                        <a:ext cx="2876550" cy="369888"/>
                      </a:xfrm>
                      <a:prstGeom prst="rect">
                        <a:avLst/>
                      </a:prstGeom>
                      <a:ln>
                        <a:noFill/>
                      </a:ln>
                    </p:spPr>
                  </p:pic>
                </p:oleObj>
              </mc:Fallback>
            </mc:AlternateContent>
          </a:graphicData>
        </a:graphic>
      </p:graphicFrame>
    </p:spTree>
    <p:extLst>
      <p:ext uri="{BB962C8B-B14F-4D97-AF65-F5344CB8AC3E}">
        <p14:creationId xmlns:p14="http://schemas.microsoft.com/office/powerpoint/2010/main" val="335851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1791</Words>
  <Application>Microsoft Office PowerPoint</Application>
  <PresentationFormat>Widescreen</PresentationFormat>
  <Paragraphs>154</Paragraphs>
  <Slides>19</Slides>
  <Notes>17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Calibri Light</vt:lpstr>
      <vt:lpstr>Cambria Math</vt:lpstr>
      <vt:lpstr>Century Gothic</vt:lpstr>
      <vt:lpstr>Open Sans</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70</cp:revision>
  <dcterms:created xsi:type="dcterms:W3CDTF">2017-06-16T13:06:21Z</dcterms:created>
  <dcterms:modified xsi:type="dcterms:W3CDTF">2023-08-03T15:47:07Z</dcterms:modified>
</cp:coreProperties>
</file>