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4" r:id="rId6"/>
    <p:sldId id="260" r:id="rId7"/>
    <p:sldId id="268" r:id="rId8"/>
    <p:sldId id="269" r:id="rId9"/>
    <p:sldId id="263" r:id="rId10"/>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
      <p:font typeface="Century Gothic" panose="020B0502020202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3"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972" autoAdjust="0"/>
  </p:normalViewPr>
  <p:slideViewPr>
    <p:cSldViewPr snapToGrid="0">
      <p:cViewPr varScale="1">
        <p:scale>
          <a:sx n="94" d="100"/>
          <a:sy n="94" d="100"/>
        </p:scale>
        <p:origin x="1194" y="8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level of gross domestic product (GDP) per capita captures some of what we mean by the phrase "standard of </a:t>
            </a:r>
            <a:r>
              <a:rPr lang="en-US" dirty="0" err="1"/>
              <a:t>living.“While</a:t>
            </a:r>
            <a:r>
              <a:rPr lang="en-US" dirty="0"/>
              <a:t> GDP focuses on production that is bought and sold in markets, standard of living includes all elements that affect people's well-being. It is useful to identify some components of standard of living that are not accounted for in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GDP is unable to measure many factors that we would typically consider impactful to our standard of living. While these factors might be quantifiable, they do not fall under the calculation of GDP. They are sometimes byproducts of the produced goods and services that are included in GDP. In other words, quality-of-life characteristics fall outside the scope of GDP.</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While GDP includes what a country spends on environmental protection, health care, and education, it does not include actual levels of environmental cleanliness, health, infant mortality rates, and air quality.</a:t>
            </a:r>
            <a:endParaRPr dirty="0"/>
          </a:p>
        </p:txBody>
      </p:sp>
      <p:sp>
        <p:nvSpPr>
          <p:cNvPr id="114" name="Google Shape;11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Since GDP per capita does not fully capture the idea of standard of living, there is a concern that increases in GDP over time are illusory. It is possible that while GDP is rising, the standard of living could be falling if factors not included in GDP, like human health, are worsening. In some ways, the rise in GDP understates the actual rise in the standard of living. For example, the typical work week for a U.S. worker has fallen over the last century from about sixty hours per week to less than forty. Also, life expectancy and health have risen dramatically, and so has the average level of education.</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00" name="Google Shape;10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638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972f0a5f7b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A high level of GDP should not be the only goal of macroeconomic policy or government policy. GDP does measure production well and does indicate when a country is materially better or worse off in terms of jobs and incomes.</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34" name="Google Shape;134;g972f0a5f7b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How would you assess the basic standard of living in your community? What indicators promote a strong standard? What do you see that points to a need for improvement?</a:t>
            </a:r>
          </a:p>
          <a:p>
            <a:pPr marL="0" lvl="0" indent="0" algn="l" rtl="0">
              <a:spcBef>
                <a:spcPts val="0"/>
              </a:spcBef>
              <a:spcAft>
                <a:spcPts val="0"/>
              </a:spcAft>
              <a:buNone/>
            </a:pPr>
            <a:endParaRPr dirty="0"/>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40130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971650b739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5" name="Google Shape;175;g971650b739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66721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2" name="Google Shape;17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78AD3-032B-487D-9A80-59590AAA22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B7419A2-80C5-49B6-A1F5-3B46D6C30B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FA3FCE9-CB08-45DA-93DD-2280BA0FA844}"/>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283D2B4-7398-494B-AD5B-8AF1BF13F0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C867F3-9392-4E87-BE46-54590A1DD7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44118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88BDE-952B-47A9-B6E4-BC84C4D1CC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3D482C-62F0-454A-A363-0FDAF21602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E2E058-4B66-4304-8046-8077BC411131}"/>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0E86E1-0E66-45E8-97E4-92F163CA5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357978A-D930-48AC-8FBF-C7720B73ED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4881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7C41C9-E66B-421B-B94A-381D27001D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D0CB7F-9246-4D60-B492-9A32E22F816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F6242C-CDD7-43E6-9F66-8D2791B04D6B}"/>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8646EA56-323B-4B59-BBC0-B27E11679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6F26B4-1505-49B1-9638-59B08EA0E03F}"/>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655130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CD086-29C1-4E06-85D4-A7A2F88351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F6CF6D-D2E8-40E7-A0F7-C2596298FA4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1CBF03-F19F-4B86-BDD8-37D49F8A11E5}"/>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C5EBF98-2740-4504-8234-A5BF76E8ED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555AE6-A06F-4462-8DDF-B031D5C3E3A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79877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5BFAAF-5815-4B1E-9513-9C6401974D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746FFD-3CBB-405E-8CAD-7424FC0CBE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7EF3D4-76E2-4CCF-B793-8C72262B9BD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7FA42401-011F-43CC-83EB-471A11214D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1E6AC7-6CDB-47A0-A0F9-C162F3EE3C4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193798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DA2E6-9343-437D-B9E9-11C6BA5772D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834592-75BB-4D32-B2A2-64AF8DF6222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EA188D-36B6-447B-AF57-1810710652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2B0CC7A-26DD-4537-A787-F9EF6772962E}"/>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4D57EF9D-53FA-4251-9344-7FEAB49695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C7226C5-DDA5-4A63-AC18-B34EAC57AB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991444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031B1E-9AD4-4BCE-81E1-9E4160807C6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F7473C6-BDA7-437F-9DB5-1CAE635333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5B7C6F-AC37-4D17-99A2-B82EA57913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4A364B-9ECA-4004-810F-C95A8E59700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62E3CC5-9F59-476C-9E9E-7D3658E00AF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3559FC0-8569-48D8-898D-CBCD55F4F341}"/>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873C7269-8B25-499B-A23D-719EE56B64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A2652A-16E6-45F2-BE7D-4EFC26F866F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9528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90149-81D3-4EEB-BF6D-117B4A3D16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7743DAC-2ACC-495C-8C98-6E5A22765919}"/>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003F529-68BC-42FA-84FB-20BBDA374F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C8836E-A0D5-41CD-9AC0-3522DE4C93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08200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8A5AFF-8A8B-441F-A0A5-8A8858B55646}"/>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ADD89510-5101-4EA2-9D14-1744B194696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D0DB63-ABAD-461C-AA4E-76FC137B3FA8}"/>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9607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7A5F4-080A-45FF-96E3-6F85E506CC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76ADFC2-98E9-4C40-AE9B-B4001DA4B53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B556DC-5BC8-40AB-BD40-E6C8A4AD3E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39B423-9352-42FA-A6A3-87DE6BA5DEA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034A4A0-8461-4C97-ADCA-ED116A40E3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5A41D1-B95B-4126-A449-58E851E0332D}"/>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35784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F45EC-0704-47D3-A6C2-8AF20168FC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E60A47-0A6D-4BF8-B384-282D845E9E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B0BBB55-1AA9-446B-B007-19E0DC0988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0F6612-61B9-4A7B-9637-4A816F63668C}"/>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811F07DA-C75A-4815-91A3-091305DE5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DC34FB-AE33-41F0-8158-CB715824F3D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655169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55050-05BA-46FD-A4D0-F77D686DDD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D91005-1F3F-427B-B399-10C882275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393636-B2EA-4D79-8259-96674D58E7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48F9E44C-3A41-4EF8-BAF6-EA4F22D7D7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41AFC57-0101-4ECE-931D-36F1ECE5CD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61064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771650" y="2526250"/>
            <a:ext cx="105714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5400">
                <a:solidFill>
                  <a:schemeClr val="dk1"/>
                </a:solidFill>
                <a:latin typeface="Century Gothic"/>
                <a:ea typeface="Century Gothic"/>
                <a:cs typeface="Century Gothic"/>
                <a:sym typeface="Century Gothic"/>
              </a:rPr>
              <a:t>How Well GDP Measures the Well-Being of Society</a:t>
            </a: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54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5400">
              <a:solidFill>
                <a:schemeClr val="dk1"/>
              </a:solidFill>
              <a:latin typeface="Century Gothic"/>
              <a:ea typeface="Century Gothic"/>
              <a:cs typeface="Century Gothic"/>
              <a:sym typeface="Century Gothic"/>
            </a:endParaRPr>
          </a:p>
        </p:txBody>
      </p:sp>
      <p:cxnSp>
        <p:nvCxnSpPr>
          <p:cNvPr id="86" name="Google Shape;86;p13"/>
          <p:cNvCxnSpPr/>
          <p:nvPr/>
        </p:nvCxnSpPr>
        <p:spPr>
          <a:xfrm>
            <a:off x="3071435" y="4505387"/>
            <a:ext cx="5931900"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grpSp>
        <p:nvGrpSpPr>
          <p:cNvPr id="93" name="Google Shape;93;p14"/>
          <p:cNvGrpSpPr/>
          <p:nvPr/>
        </p:nvGrpSpPr>
        <p:grpSpPr>
          <a:xfrm>
            <a:off x="1524001" y="338445"/>
            <a:ext cx="9144001" cy="6332628"/>
            <a:chOff x="-1" y="463132"/>
            <a:chExt cx="9144001" cy="6332628"/>
          </a:xfrm>
        </p:grpSpPr>
        <p:sp>
          <p:nvSpPr>
            <p:cNvPr id="94" name="Google Shape;94;p14"/>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dirty="0"/>
            </a:p>
          </p:txBody>
        </p:sp>
        <p:sp>
          <p:nvSpPr>
            <p:cNvPr id="95" name="Google Shape;95;p14"/>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96" name="Google Shape;96;p14"/>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F66738D2-2B2D-49A8-9729-536C262BBC53}"/>
              </a:ext>
            </a:extLst>
          </p:cNvPr>
          <p:cNvGrpSpPr/>
          <p:nvPr/>
        </p:nvGrpSpPr>
        <p:grpSpPr>
          <a:xfrm>
            <a:off x="2066922" y="1585567"/>
            <a:ext cx="8058155" cy="806935"/>
            <a:chOff x="542922" y="1736761"/>
            <a:chExt cx="8058155" cy="806935"/>
          </a:xfrm>
          <a:solidFill>
            <a:srgbClr val="627981"/>
          </a:solidFill>
        </p:grpSpPr>
        <p:sp>
          <p:nvSpPr>
            <p:cNvPr id="8" name="Rectangle 7">
              <a:extLst>
                <a:ext uri="{FF2B5EF4-FFF2-40B4-BE49-F238E27FC236}">
                  <a16:creationId xmlns:a16="http://schemas.microsoft.com/office/drawing/2014/main" id="{C95999E4-4210-4E02-BA61-A6CA35F4CF9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9" name="TextBox 8">
              <a:extLst>
                <a:ext uri="{FF2B5EF4-FFF2-40B4-BE49-F238E27FC236}">
                  <a16:creationId xmlns:a16="http://schemas.microsoft.com/office/drawing/2014/main" id="{2DF7CDC4-A3F4-423E-9E04-BA39811F869C}"/>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level of gross domestic product (GDP) per capita captures some of what we mean by the phrase "standard of living."</a:t>
              </a:r>
            </a:p>
          </p:txBody>
        </p:sp>
      </p:grpSp>
      <p:grpSp>
        <p:nvGrpSpPr>
          <p:cNvPr id="10" name="Group 9">
            <a:extLst>
              <a:ext uri="{FF2B5EF4-FFF2-40B4-BE49-F238E27FC236}">
                <a16:creationId xmlns:a16="http://schemas.microsoft.com/office/drawing/2014/main" id="{6BF0DC3B-ECA7-4FDB-B173-BA5F131D0451}"/>
              </a:ext>
            </a:extLst>
          </p:cNvPr>
          <p:cNvGrpSpPr/>
          <p:nvPr/>
        </p:nvGrpSpPr>
        <p:grpSpPr>
          <a:xfrm>
            <a:off x="2066920" y="3351076"/>
            <a:ext cx="8058156" cy="806935"/>
            <a:chOff x="542921" y="1736761"/>
            <a:chExt cx="8058156" cy="806935"/>
          </a:xfrm>
          <a:solidFill>
            <a:srgbClr val="627981"/>
          </a:solidFill>
        </p:grpSpPr>
        <p:sp>
          <p:nvSpPr>
            <p:cNvPr id="11" name="Rectangle 10">
              <a:extLst>
                <a:ext uri="{FF2B5EF4-FFF2-40B4-BE49-F238E27FC236}">
                  <a16:creationId xmlns:a16="http://schemas.microsoft.com/office/drawing/2014/main" id="{9D161298-3C68-4B2D-BDF3-8540D7C98A6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2" name="TextBox 11">
              <a:extLst>
                <a:ext uri="{FF2B5EF4-FFF2-40B4-BE49-F238E27FC236}">
                  <a16:creationId xmlns:a16="http://schemas.microsoft.com/office/drawing/2014/main" id="{2F05CD53-7181-4A29-BD75-CAAB0428F94C}"/>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useful to identify some components of standard of living that are not accounted for in GDP.</a:t>
              </a:r>
            </a:p>
          </p:txBody>
        </p:sp>
      </p:grpSp>
      <p:grpSp>
        <p:nvGrpSpPr>
          <p:cNvPr id="13" name="Group 12">
            <a:extLst>
              <a:ext uri="{FF2B5EF4-FFF2-40B4-BE49-F238E27FC236}">
                <a16:creationId xmlns:a16="http://schemas.microsoft.com/office/drawing/2014/main" id="{99D33C18-EF0D-419F-AF3E-5C2612B59578}"/>
              </a:ext>
            </a:extLst>
          </p:cNvPr>
          <p:cNvGrpSpPr/>
          <p:nvPr/>
        </p:nvGrpSpPr>
        <p:grpSpPr>
          <a:xfrm>
            <a:off x="2066922" y="2471278"/>
            <a:ext cx="8058155" cy="806935"/>
            <a:chOff x="542922" y="1736761"/>
            <a:chExt cx="8058155" cy="806935"/>
          </a:xfrm>
          <a:solidFill>
            <a:srgbClr val="627981"/>
          </a:solidFill>
        </p:grpSpPr>
        <p:sp>
          <p:nvSpPr>
            <p:cNvPr id="14" name="Rectangle 13">
              <a:extLst>
                <a:ext uri="{FF2B5EF4-FFF2-40B4-BE49-F238E27FC236}">
                  <a16:creationId xmlns:a16="http://schemas.microsoft.com/office/drawing/2014/main" id="{56DD4227-5843-4FAC-9457-0AAEDA91A0B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5" name="TextBox 14">
              <a:extLst>
                <a:ext uri="{FF2B5EF4-FFF2-40B4-BE49-F238E27FC236}">
                  <a16:creationId xmlns:a16="http://schemas.microsoft.com/office/drawing/2014/main" id="{DF8CC946-4C17-49AA-A27E-DF2A17846420}"/>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GDP focuses on production that is bought and sold in markets, standard of living includes all elements that affect people's well-being.</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Limitations of GDP as a Measure of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is unable to measure many factors that we would typically consider impactful to our standard of living.</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They are sometimes byproducts of the produced goods and services that are included in GDP.</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While these factors might be quantifiable, they do not fall under the calculation of GDP.</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other words, quality-of-life characteristics fall outside the scope of GDP.</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grpSp>
        <p:nvGrpSpPr>
          <p:cNvPr id="116" name="Google Shape;116;p16"/>
          <p:cNvGrpSpPr/>
          <p:nvPr/>
        </p:nvGrpSpPr>
        <p:grpSpPr>
          <a:xfrm>
            <a:off x="1524001" y="338445"/>
            <a:ext cx="9144001" cy="6332628"/>
            <a:chOff x="-1" y="463132"/>
            <a:chExt cx="9144001" cy="6332628"/>
          </a:xfrm>
        </p:grpSpPr>
        <p:sp>
          <p:nvSpPr>
            <p:cNvPr id="117" name="Google Shape;117;p1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SzPts val="1100"/>
                <a:buFont typeface="Arial"/>
                <a:buNone/>
              </a:pPr>
              <a:r>
                <a:rPr lang="en-US" sz="3000">
                  <a:solidFill>
                    <a:schemeClr val="dk1"/>
                  </a:solidFill>
                  <a:latin typeface="Century Gothic"/>
                  <a:ea typeface="Century Gothic"/>
                  <a:cs typeface="Century Gothic"/>
                  <a:sym typeface="Century Gothic"/>
                </a:rPr>
                <a:t>Societal Factors Not Included in GDP</a:t>
              </a: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Clr>
                  <a:schemeClr val="dk1"/>
                </a:buClr>
                <a:buSzPts val="1100"/>
                <a:buFont typeface="Arial"/>
                <a:buNone/>
              </a:pPr>
              <a:endParaRPr sz="3000">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endParaRPr sz="3000">
                <a:solidFill>
                  <a:schemeClr val="dk1"/>
                </a:solidFill>
                <a:latin typeface="Century Gothic"/>
                <a:ea typeface="Century Gothic"/>
                <a:cs typeface="Century Gothic"/>
                <a:sym typeface="Century Gothic"/>
              </a:endParaRPr>
            </a:p>
          </p:txBody>
        </p:sp>
        <p:sp>
          <p:nvSpPr>
            <p:cNvPr id="118" name="Google Shape;118;p1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19" name="Google Shape;119;p1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0" name="Google Shape;120;p16"/>
          <p:cNvGrpSpPr/>
          <p:nvPr/>
        </p:nvGrpSpPr>
        <p:grpSpPr>
          <a:xfrm>
            <a:off x="3898776" y="1617739"/>
            <a:ext cx="2080340" cy="1617913"/>
            <a:chOff x="1149291" y="1753237"/>
            <a:chExt cx="2080340" cy="1617913"/>
          </a:xfrm>
        </p:grpSpPr>
        <p:sp>
          <p:nvSpPr>
            <p:cNvPr id="121" name="Google Shape;121;p16"/>
            <p:cNvSpPr/>
            <p:nvPr/>
          </p:nvSpPr>
          <p:spPr>
            <a:xfrm>
              <a:off x="1149291" y="1753237"/>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6"/>
            <p:cNvSpPr txBox="1"/>
            <p:nvPr/>
          </p:nvSpPr>
          <p:spPr>
            <a:xfrm>
              <a:off x="1253310" y="2295294"/>
              <a:ext cx="1872300" cy="5478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dirty="0">
                  <a:solidFill>
                    <a:schemeClr val="lt1"/>
                  </a:solidFill>
                  <a:latin typeface="Calibri"/>
                  <a:ea typeface="Calibri"/>
                  <a:cs typeface="Calibri"/>
                  <a:sym typeface="Calibri"/>
                </a:rPr>
                <a:t>Environmental cleanliness </a:t>
              </a:r>
              <a:endParaRPr dirty="0"/>
            </a:p>
          </p:txBody>
        </p:sp>
      </p:grpSp>
      <p:grpSp>
        <p:nvGrpSpPr>
          <p:cNvPr id="123" name="Google Shape;123;p16"/>
          <p:cNvGrpSpPr/>
          <p:nvPr/>
        </p:nvGrpSpPr>
        <p:grpSpPr>
          <a:xfrm>
            <a:off x="3898775" y="3482030"/>
            <a:ext cx="2080340" cy="1617913"/>
            <a:chOff x="1149290" y="3617528"/>
            <a:chExt cx="2080340" cy="1617913"/>
          </a:xfrm>
        </p:grpSpPr>
        <p:sp>
          <p:nvSpPr>
            <p:cNvPr id="124" name="Google Shape;124;p16"/>
            <p:cNvSpPr/>
            <p:nvPr/>
          </p:nvSpPr>
          <p:spPr>
            <a:xfrm>
              <a:off x="1149290" y="3617528"/>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6"/>
            <p:cNvSpPr txBox="1"/>
            <p:nvPr/>
          </p:nvSpPr>
          <p:spPr>
            <a:xfrm>
              <a:off x="1357203" y="4154602"/>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Infant mortality rates</a:t>
              </a:r>
              <a:endParaRPr/>
            </a:p>
          </p:txBody>
        </p:sp>
      </p:grpSp>
      <p:grpSp>
        <p:nvGrpSpPr>
          <p:cNvPr id="126" name="Google Shape;126;p16"/>
          <p:cNvGrpSpPr/>
          <p:nvPr/>
        </p:nvGrpSpPr>
        <p:grpSpPr>
          <a:xfrm>
            <a:off x="6281312" y="3480015"/>
            <a:ext cx="2080340" cy="1617913"/>
            <a:chOff x="3531827" y="3615513"/>
            <a:chExt cx="2080340" cy="1617913"/>
          </a:xfrm>
        </p:grpSpPr>
        <p:sp>
          <p:nvSpPr>
            <p:cNvPr id="127" name="Google Shape;127;p16"/>
            <p:cNvSpPr/>
            <p:nvPr/>
          </p:nvSpPr>
          <p:spPr>
            <a:xfrm>
              <a:off x="3531827" y="3615513"/>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16"/>
            <p:cNvSpPr txBox="1"/>
            <p:nvPr/>
          </p:nvSpPr>
          <p:spPr>
            <a:xfrm>
              <a:off x="3739740" y="4149320"/>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Air quality</a:t>
              </a:r>
              <a:endParaRPr/>
            </a:p>
          </p:txBody>
        </p:sp>
      </p:grpSp>
      <p:grpSp>
        <p:nvGrpSpPr>
          <p:cNvPr id="129" name="Google Shape;129;p16"/>
          <p:cNvGrpSpPr/>
          <p:nvPr/>
        </p:nvGrpSpPr>
        <p:grpSpPr>
          <a:xfrm>
            <a:off x="6281312" y="1612192"/>
            <a:ext cx="2080340" cy="1617913"/>
            <a:chOff x="3531827" y="1747690"/>
            <a:chExt cx="2080340" cy="1617913"/>
          </a:xfrm>
        </p:grpSpPr>
        <p:sp>
          <p:nvSpPr>
            <p:cNvPr id="130" name="Google Shape;130;p16"/>
            <p:cNvSpPr/>
            <p:nvPr/>
          </p:nvSpPr>
          <p:spPr>
            <a:xfrm>
              <a:off x="3531827" y="1747690"/>
              <a:ext cx="2080340" cy="1617913"/>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6"/>
            <p:cNvSpPr txBox="1"/>
            <p:nvPr/>
          </p:nvSpPr>
          <p:spPr>
            <a:xfrm>
              <a:off x="3739740" y="2277507"/>
              <a:ext cx="1664514" cy="547714"/>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200">
                  <a:solidFill>
                    <a:schemeClr val="lt1"/>
                  </a:solidFill>
                  <a:latin typeface="Calibri"/>
                  <a:ea typeface="Calibri"/>
                  <a:cs typeface="Calibri"/>
                  <a:sym typeface="Calibri"/>
                </a:rPr>
                <a:t>Population health</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grpSp>
        <p:nvGrpSpPr>
          <p:cNvPr id="102" name="Google Shape;102;p15"/>
          <p:cNvGrpSpPr/>
          <p:nvPr/>
        </p:nvGrpSpPr>
        <p:grpSpPr>
          <a:xfrm>
            <a:off x="1524002" y="129925"/>
            <a:ext cx="9144000" cy="6541148"/>
            <a:chOff x="0" y="254612"/>
            <a:chExt cx="9144000" cy="6541148"/>
          </a:xfrm>
        </p:grpSpPr>
        <p:sp>
          <p:nvSpPr>
            <p:cNvPr id="103" name="Google Shape;103;p15"/>
            <p:cNvSpPr txBox="1"/>
            <p:nvPr/>
          </p:nvSpPr>
          <p:spPr>
            <a:xfrm>
              <a:off x="0" y="25461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Does a Rise in GDP Overstate or Understate the Rise in the Standard of Living?</a:t>
              </a:r>
              <a:endParaRPr dirty="0"/>
            </a:p>
          </p:txBody>
        </p:sp>
        <p:sp>
          <p:nvSpPr>
            <p:cNvPr id="104" name="Google Shape;104;p15"/>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05" name="Google Shape;105;p15"/>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ADC41353-1BA5-4CFB-A4AE-1E345879AED6}"/>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41ACCCA4-3EE1-4259-9B32-597F7E92504F}"/>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A0D78DBA-B5CA-45C1-8261-77D96634CC3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GDP per capita does not fully capture the idea of standard of living, there is a concern that increases in GDP over time are illusory.</a:t>
              </a:r>
            </a:p>
          </p:txBody>
        </p:sp>
      </p:grpSp>
      <p:grpSp>
        <p:nvGrpSpPr>
          <p:cNvPr id="15" name="Group 14">
            <a:extLst>
              <a:ext uri="{FF2B5EF4-FFF2-40B4-BE49-F238E27FC236}">
                <a16:creationId xmlns:a16="http://schemas.microsoft.com/office/drawing/2014/main" id="{B231FB5E-7078-4BBD-A91F-0E5E6B37E38D}"/>
              </a:ext>
            </a:extLst>
          </p:cNvPr>
          <p:cNvGrpSpPr/>
          <p:nvPr/>
        </p:nvGrpSpPr>
        <p:grpSpPr>
          <a:xfrm>
            <a:off x="2066920" y="3351076"/>
            <a:ext cx="8058156" cy="806935"/>
            <a:chOff x="542921" y="1736761"/>
            <a:chExt cx="8058156" cy="806935"/>
          </a:xfrm>
          <a:solidFill>
            <a:srgbClr val="627981"/>
          </a:solidFill>
        </p:grpSpPr>
        <p:sp>
          <p:nvSpPr>
            <p:cNvPr id="16" name="Rectangle 15">
              <a:extLst>
                <a:ext uri="{FF2B5EF4-FFF2-40B4-BE49-F238E27FC236}">
                  <a16:creationId xmlns:a16="http://schemas.microsoft.com/office/drawing/2014/main" id="{1996206F-82D8-418D-84E8-E498CADDFEB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639B28FB-DEB9-418D-91DA-1625C9232E05}"/>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some ways, the rise in GDP understates the actual rise in the standard of living.</a:t>
              </a:r>
            </a:p>
          </p:txBody>
        </p:sp>
      </p:grpSp>
      <p:grpSp>
        <p:nvGrpSpPr>
          <p:cNvPr id="18" name="Group 17">
            <a:extLst>
              <a:ext uri="{FF2B5EF4-FFF2-40B4-BE49-F238E27FC236}">
                <a16:creationId xmlns:a16="http://schemas.microsoft.com/office/drawing/2014/main" id="{45672903-1DB2-40B4-A8D4-D93ADF0C4495}"/>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01BF57D-1B6A-4038-82F6-D6488EA1F2D3}"/>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F4F7B92A-68AE-4F1F-878E-1E7F786903C3}"/>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It is possible that while GDP is rising, the standard of living could be falling if factors not included in GDP, like human health, are worsening.</a:t>
              </a:r>
            </a:p>
          </p:txBody>
        </p:sp>
      </p:grpSp>
      <p:grpSp>
        <p:nvGrpSpPr>
          <p:cNvPr id="21" name="Group 20">
            <a:extLst>
              <a:ext uri="{FF2B5EF4-FFF2-40B4-BE49-F238E27FC236}">
                <a16:creationId xmlns:a16="http://schemas.microsoft.com/office/drawing/2014/main" id="{47DC02EA-0A1F-4049-AC1B-BC5DB9EA7F54}"/>
              </a:ext>
            </a:extLst>
          </p:cNvPr>
          <p:cNvGrpSpPr/>
          <p:nvPr/>
        </p:nvGrpSpPr>
        <p:grpSpPr>
          <a:xfrm>
            <a:off x="2066920" y="4244000"/>
            <a:ext cx="8058156" cy="806935"/>
            <a:chOff x="542921" y="1736761"/>
            <a:chExt cx="8058156" cy="806935"/>
          </a:xfrm>
          <a:solidFill>
            <a:srgbClr val="627981"/>
          </a:solidFill>
        </p:grpSpPr>
        <p:sp>
          <p:nvSpPr>
            <p:cNvPr id="22" name="Rectangle 21">
              <a:extLst>
                <a:ext uri="{FF2B5EF4-FFF2-40B4-BE49-F238E27FC236}">
                  <a16:creationId xmlns:a16="http://schemas.microsoft.com/office/drawing/2014/main" id="{18B03366-13DE-48FF-A8EE-F9C23405437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3" name="TextBox 22">
              <a:extLst>
                <a:ext uri="{FF2B5EF4-FFF2-40B4-BE49-F238E27FC236}">
                  <a16:creationId xmlns:a16="http://schemas.microsoft.com/office/drawing/2014/main" id="{CB98BD00-BA2C-49CD-BC29-4280BD8BCAF3}"/>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the typical work week for a U.S. worker has fallen over the last century from about sixty hours per week to less than forty.</a:t>
              </a:r>
            </a:p>
          </p:txBody>
        </p:sp>
      </p:grpSp>
      <p:grpSp>
        <p:nvGrpSpPr>
          <p:cNvPr id="24" name="Group 23">
            <a:extLst>
              <a:ext uri="{FF2B5EF4-FFF2-40B4-BE49-F238E27FC236}">
                <a16:creationId xmlns:a16="http://schemas.microsoft.com/office/drawing/2014/main" id="{188041F8-D080-44C0-B365-169DC0C45869}"/>
              </a:ext>
            </a:extLst>
          </p:cNvPr>
          <p:cNvGrpSpPr/>
          <p:nvPr/>
        </p:nvGrpSpPr>
        <p:grpSpPr>
          <a:xfrm>
            <a:off x="2066921" y="5121670"/>
            <a:ext cx="8058156" cy="806935"/>
            <a:chOff x="542921" y="1736761"/>
            <a:chExt cx="8058156" cy="806935"/>
          </a:xfrm>
          <a:solidFill>
            <a:srgbClr val="627981"/>
          </a:solidFill>
        </p:grpSpPr>
        <p:sp>
          <p:nvSpPr>
            <p:cNvPr id="25" name="Rectangle 24">
              <a:extLst>
                <a:ext uri="{FF2B5EF4-FFF2-40B4-BE49-F238E27FC236}">
                  <a16:creationId xmlns:a16="http://schemas.microsoft.com/office/drawing/2014/main" id="{52A94B3E-C2BB-4016-A1AF-88CC8782A29A}"/>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6" name="TextBox 25">
              <a:extLst>
                <a:ext uri="{FF2B5EF4-FFF2-40B4-BE49-F238E27FC236}">
                  <a16:creationId xmlns:a16="http://schemas.microsoft.com/office/drawing/2014/main" id="{5237CD0D-2772-481A-9A7A-7ED196330A7D}"/>
                </a:ext>
              </a:extLst>
            </p:cNvPr>
            <p:cNvSpPr txBox="1"/>
            <p:nvPr/>
          </p:nvSpPr>
          <p:spPr>
            <a:xfrm>
              <a:off x="542921" y="17862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Also, life expectancy and health have risen dramatically, and so has the average level of education.</a:t>
              </a:r>
            </a:p>
          </p:txBody>
        </p:sp>
      </p:grpSp>
    </p:spTree>
    <p:extLst>
      <p:ext uri="{BB962C8B-B14F-4D97-AF65-F5344CB8AC3E}">
        <p14:creationId xmlns:p14="http://schemas.microsoft.com/office/powerpoint/2010/main" val="1813837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grpSp>
        <p:nvGrpSpPr>
          <p:cNvPr id="136" name="Google Shape;136;p17"/>
          <p:cNvGrpSpPr/>
          <p:nvPr/>
        </p:nvGrpSpPr>
        <p:grpSpPr>
          <a:xfrm>
            <a:off x="1524001" y="338445"/>
            <a:ext cx="9144000" cy="6332730"/>
            <a:chOff x="-1" y="463132"/>
            <a:chExt cx="9144000" cy="6332730"/>
          </a:xfrm>
        </p:grpSpPr>
        <p:sp>
          <p:nvSpPr>
            <p:cNvPr id="137" name="Google Shape;137;p17"/>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GDP Is Rough but Useful</a:t>
              </a:r>
              <a:endParaRPr dirty="0"/>
            </a:p>
          </p:txBody>
        </p:sp>
        <p:sp>
          <p:nvSpPr>
            <p:cNvPr id="138" name="Google Shape;138;p17"/>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chemeClr val="lt1"/>
                  </a:solidFill>
                  <a:latin typeface="Century Gothic"/>
                  <a:ea typeface="Century Gothic"/>
                  <a:cs typeface="Century Gothic"/>
                  <a:sym typeface="Century Gothic"/>
                </a:rPr>
                <a:t>HAWKES</a:t>
              </a:r>
              <a:r>
                <a:rPr lang="en-US" sz="2800" dirty="0">
                  <a:solidFill>
                    <a:schemeClr val="lt1"/>
                  </a:solidFill>
                  <a:latin typeface="Century Gothic"/>
                  <a:ea typeface="Century Gothic"/>
                  <a:cs typeface="Century Gothic"/>
                  <a:sym typeface="Century Gothic"/>
                </a:rPr>
                <a:t> LEARNING</a:t>
              </a:r>
              <a:endParaRPr dirty="0"/>
            </a:p>
          </p:txBody>
        </p:sp>
      </p:grpSp>
      <p:cxnSp>
        <p:nvCxnSpPr>
          <p:cNvPr id="139" name="Google Shape;139;p17"/>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D96BD400-47C8-4BDA-B595-1BF85DB9B82C}"/>
              </a:ext>
            </a:extLst>
          </p:cNvPr>
          <p:cNvGrpSpPr/>
          <p:nvPr/>
        </p:nvGrpSpPr>
        <p:grpSpPr>
          <a:xfrm>
            <a:off x="2066922" y="1585567"/>
            <a:ext cx="8058155" cy="806935"/>
            <a:chOff x="542922" y="1736761"/>
            <a:chExt cx="8058155" cy="806935"/>
          </a:xfrm>
          <a:solidFill>
            <a:srgbClr val="627981"/>
          </a:solidFill>
        </p:grpSpPr>
        <p:sp>
          <p:nvSpPr>
            <p:cNvPr id="13" name="Rectangle 12">
              <a:extLst>
                <a:ext uri="{FF2B5EF4-FFF2-40B4-BE49-F238E27FC236}">
                  <a16:creationId xmlns:a16="http://schemas.microsoft.com/office/drawing/2014/main" id="{2286DA23-C597-4BBC-9AA1-9AB05A08DC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4" name="TextBox 13">
              <a:extLst>
                <a:ext uri="{FF2B5EF4-FFF2-40B4-BE49-F238E27FC236}">
                  <a16:creationId xmlns:a16="http://schemas.microsoft.com/office/drawing/2014/main" id="{C46ED9B0-97E5-4163-9DD7-2D7ED8BD037E}"/>
                </a:ext>
              </a:extLst>
            </p:cNvPr>
            <p:cNvSpPr txBox="1"/>
            <p:nvPr/>
          </p:nvSpPr>
          <p:spPr>
            <a:xfrm>
              <a:off x="542922" y="1783329"/>
              <a:ext cx="796198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high level of GDP should not be the only goal of macroeconomic policy or government policy.</a:t>
              </a:r>
            </a:p>
          </p:txBody>
        </p:sp>
      </p:grpSp>
      <p:grpSp>
        <p:nvGrpSpPr>
          <p:cNvPr id="18" name="Group 17">
            <a:extLst>
              <a:ext uri="{FF2B5EF4-FFF2-40B4-BE49-F238E27FC236}">
                <a16:creationId xmlns:a16="http://schemas.microsoft.com/office/drawing/2014/main" id="{0AB6D626-7C04-4E85-B18D-A47C19CE5790}"/>
              </a:ext>
            </a:extLst>
          </p:cNvPr>
          <p:cNvGrpSpPr/>
          <p:nvPr/>
        </p:nvGrpSpPr>
        <p:grpSpPr>
          <a:xfrm>
            <a:off x="2066922" y="2471278"/>
            <a:ext cx="8058155" cy="806935"/>
            <a:chOff x="542922" y="1736761"/>
            <a:chExt cx="8058155" cy="806935"/>
          </a:xfrm>
          <a:solidFill>
            <a:srgbClr val="627981"/>
          </a:solidFill>
        </p:grpSpPr>
        <p:sp>
          <p:nvSpPr>
            <p:cNvPr id="19" name="Rectangle 18">
              <a:extLst>
                <a:ext uri="{FF2B5EF4-FFF2-40B4-BE49-F238E27FC236}">
                  <a16:creationId xmlns:a16="http://schemas.microsoft.com/office/drawing/2014/main" id="{A36FDA54-FC3F-4171-9961-F067F2EB730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0" name="TextBox 19">
              <a:extLst>
                <a:ext uri="{FF2B5EF4-FFF2-40B4-BE49-F238E27FC236}">
                  <a16:creationId xmlns:a16="http://schemas.microsoft.com/office/drawing/2014/main" id="{1A2E933A-DFD4-439F-BEA2-E0D407E170D4}"/>
                </a:ext>
              </a:extLst>
            </p:cNvPr>
            <p:cNvSpPr txBox="1"/>
            <p:nvPr/>
          </p:nvSpPr>
          <p:spPr>
            <a:xfrm>
              <a:off x="542922" y="1783329"/>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GDP does measure production well and does indicate when a country is materially better or worse off in terms of jobs and incomes.</a:t>
              </a:r>
            </a:p>
          </p:txBody>
        </p:sp>
      </p:grpSp>
      <p:pic>
        <p:nvPicPr>
          <p:cNvPr id="1026" name="Picture 2" descr="An illustration of factors that can lead to increased GDP per capita: educational attainment, health improvements, environmental protections, and increased GDP per capita.">
            <a:extLst>
              <a:ext uri="{FF2B5EF4-FFF2-40B4-BE49-F238E27FC236}">
                <a16:creationId xmlns:a16="http://schemas.microsoft.com/office/drawing/2014/main" id="{D11A6586-CCB8-49C2-BC37-841381F261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1287" y="3898113"/>
            <a:ext cx="6829425" cy="2362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On Your Own</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7" y="1414064"/>
            <a:ext cx="9273061" cy="1323399"/>
          </a:xfrm>
          <a:prstGeom prst="rect">
            <a:avLst/>
          </a:prstGeom>
          <a:solidFill>
            <a:srgbClr val="627981"/>
          </a:solidFill>
          <a:ln>
            <a:noFill/>
          </a:ln>
        </p:spPr>
        <p:txBody>
          <a:bodyPr spcFirstLastPara="1" wrap="square" lIns="91425" tIns="45700" rIns="91425" bIns="45700" anchor="ctr" anchorCtr="0">
            <a:spAutoFit/>
          </a:bodyPr>
          <a:lstStyle/>
          <a:p>
            <a:pPr marR="0" lvl="0" algn="ctr" rtl="0">
              <a:spcBef>
                <a:spcPts val="0"/>
              </a:spcBef>
              <a:spcAft>
                <a:spcPts val="0"/>
              </a:spcAft>
            </a:pPr>
            <a:endParaRPr lang="en-US" sz="2000" dirty="0">
              <a:solidFill>
                <a:schemeClr val="bg1"/>
              </a:solidFill>
              <a:latin typeface="Calibri"/>
              <a:ea typeface="Calibri"/>
              <a:cs typeface="Calibri"/>
              <a:sym typeface="Calibri"/>
            </a:endParaRPr>
          </a:p>
          <a:p>
            <a:pPr marR="0" lvl="0" algn="ctr" rtl="0">
              <a:spcBef>
                <a:spcPts val="0"/>
              </a:spcBef>
              <a:spcAft>
                <a:spcPts val="0"/>
              </a:spcAft>
            </a:pPr>
            <a:r>
              <a:rPr lang="en-US" sz="2000" dirty="0">
                <a:solidFill>
                  <a:schemeClr val="bg1"/>
                </a:solidFill>
                <a:latin typeface="Calibri"/>
                <a:ea typeface="Calibri"/>
                <a:cs typeface="Calibri"/>
                <a:sym typeface="Calibri"/>
              </a:rPr>
              <a:t>How would you assess the basic standard of living in your community? What indicators promote a strong standard? What do you see that points to a need for improvement?</a:t>
            </a:r>
          </a:p>
          <a:p>
            <a:pPr marR="0" lvl="0" algn="ctr" rtl="0">
              <a:spcBef>
                <a:spcPts val="0"/>
              </a:spcBef>
              <a:spcAft>
                <a:spcPts val="0"/>
              </a:spcAft>
            </a:pPr>
            <a:endParaRPr lang="en-US" sz="2000" dirty="0">
              <a:solidFill>
                <a:schemeClr val="bg1"/>
              </a:solidFill>
              <a:latin typeface="Calibri"/>
              <a:ea typeface="Calibri"/>
              <a:cs typeface="Calibri"/>
              <a:sym typeface="Calibri"/>
            </a:endParaRPr>
          </a:p>
        </p:txBody>
      </p:sp>
      <p:pic>
        <p:nvPicPr>
          <p:cNvPr id="3" name="Picture 2" descr="A picture of a neighborhood">
            <a:extLst>
              <a:ext uri="{FF2B5EF4-FFF2-40B4-BE49-F238E27FC236}">
                <a16:creationId xmlns:a16="http://schemas.microsoft.com/office/drawing/2014/main" id="{4F41CCB8-19CF-48EA-87FF-C12932D237FB}"/>
              </a:ext>
            </a:extLst>
          </p:cNvPr>
          <p:cNvPicPr>
            <a:picLocks noChangeAspect="1"/>
          </p:cNvPicPr>
          <p:nvPr/>
        </p:nvPicPr>
        <p:blipFill>
          <a:blip r:embed="rId4"/>
          <a:stretch>
            <a:fillRect/>
          </a:stretch>
        </p:blipFill>
        <p:spPr>
          <a:xfrm>
            <a:off x="3467087" y="2917786"/>
            <a:ext cx="5257825" cy="3505217"/>
          </a:xfrm>
          <a:prstGeom prst="rect">
            <a:avLst/>
          </a:prstGeom>
        </p:spPr>
      </p:pic>
    </p:spTree>
    <p:extLst>
      <p:ext uri="{BB962C8B-B14F-4D97-AF65-F5344CB8AC3E}">
        <p14:creationId xmlns:p14="http://schemas.microsoft.com/office/powerpoint/2010/main" val="9494885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288568"/>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pic>
        <p:nvPicPr>
          <p:cNvPr id="181" name="Google Shape;181;p20"/>
          <p:cNvPicPr preferRelativeResize="0"/>
          <p:nvPr/>
        </p:nvPicPr>
        <p:blipFill rotWithShape="1">
          <a:blip r:embed="rId3">
            <a:alphaModFix/>
          </a:blip>
          <a:srcRect/>
          <a:stretch/>
        </p:blipFill>
        <p:spPr>
          <a:xfrm>
            <a:off x="4114800" y="2590800"/>
            <a:ext cx="914398" cy="198438"/>
          </a:xfrm>
          <a:prstGeom prst="rect">
            <a:avLst/>
          </a:prstGeom>
          <a:noFill/>
          <a:ln>
            <a:noFill/>
          </a:ln>
        </p:spPr>
      </p:pic>
      <p:sp>
        <p:nvSpPr>
          <p:cNvPr id="8" name="Google Shape;242;p7">
            <a:extLst>
              <a:ext uri="{FF2B5EF4-FFF2-40B4-BE49-F238E27FC236}">
                <a16:creationId xmlns:a16="http://schemas.microsoft.com/office/drawing/2014/main" id="{6EA43C19-6D91-4DF4-AC3B-D738AAA39382}"/>
              </a:ext>
            </a:extLst>
          </p:cNvPr>
          <p:cNvSpPr txBox="1"/>
          <p:nvPr/>
        </p:nvSpPr>
        <p:spPr>
          <a:xfrm>
            <a:off x="1459469" y="1630742"/>
            <a:ext cx="9273061" cy="2554505"/>
          </a:xfrm>
          <a:prstGeom prst="rect">
            <a:avLst/>
          </a:prstGeom>
          <a:solidFill>
            <a:srgbClr val="627981"/>
          </a:solidFill>
          <a:ln>
            <a:noFill/>
          </a:ln>
        </p:spPr>
        <p:txBody>
          <a:bodyPr spcFirstLastPara="1" wrap="square" lIns="91425" tIns="45700" rIns="91425" bIns="45700" anchor="ctr" anchorCtr="0">
            <a:spAutoFit/>
          </a:bodyPr>
          <a:lstStyle/>
          <a:p>
            <a:pPr marL="342900" marR="0" lvl="0" indent="-342900" algn="l" rtl="0">
              <a:spcBef>
                <a:spcPts val="0"/>
              </a:spcBef>
              <a:spcAft>
                <a:spcPts val="0"/>
              </a:spcAft>
              <a:buFont typeface="Arial" panose="020B0604020202020204" pitchFamily="34" charset="0"/>
              <a:buChar char="•"/>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dirty="0">
                <a:solidFill>
                  <a:schemeClr val="bg1"/>
                </a:solidFill>
                <a:latin typeface="Calibri"/>
                <a:ea typeface="Calibri"/>
                <a:cs typeface="Calibri"/>
                <a:sym typeface="Calibri"/>
              </a:rPr>
              <a:t>GDP is an index of a society's standard of living, but it is only a rough indicator.</a:t>
            </a:r>
          </a:p>
          <a:p>
            <a:pPr marR="0" lvl="0" algn="l" rtl="0">
              <a:spcBef>
                <a:spcPts val="0"/>
              </a:spcBef>
              <a:spcAft>
                <a:spcPts val="0"/>
              </a:spcAft>
            </a:pPr>
            <a:endParaRPr lang="en-US" sz="2000" dirty="0">
              <a:solidFill>
                <a:schemeClr val="bg1"/>
              </a:solidFill>
              <a:latin typeface="Calibri"/>
              <a:ea typeface="Calibri"/>
              <a:cs typeface="Calibri"/>
              <a:sym typeface="Calibri"/>
            </a:endParaRPr>
          </a:p>
          <a:p>
            <a:pPr marL="342900" marR="0" lvl="0" indent="-342900" algn="l" rtl="0">
              <a:spcBef>
                <a:spcPts val="0"/>
              </a:spcBef>
              <a:spcAft>
                <a:spcPts val="0"/>
              </a:spcAft>
              <a:buFont typeface="Arial" panose="020B0604020202020204" pitchFamily="34" charset="0"/>
              <a:buChar char="•"/>
            </a:pPr>
            <a:r>
              <a:rPr lang="en-US" sz="2000" b="0" dirty="0">
                <a:solidFill>
                  <a:schemeClr val="bg1"/>
                </a:solidFill>
                <a:latin typeface="Calibri"/>
                <a:ea typeface="Calibri"/>
                <a:cs typeface="Calibri"/>
                <a:sym typeface="Calibri"/>
              </a:rPr>
              <a:t>GDP does not directly account for leisure, environmental quality, levels of health and education, activities conducted outside the market, changes in income inequality, increases in variety, increases in technology, or the positive/negative value society may place on certain types of output.</a:t>
            </a:r>
          </a:p>
          <a:p>
            <a:pPr marR="0" lvl="0" algn="l" rtl="0">
              <a:spcBef>
                <a:spcPts val="0"/>
              </a:spcBef>
              <a:spcAft>
                <a:spcPts val="0"/>
              </a:spcAft>
            </a:pPr>
            <a:endParaRPr lang="en-US" sz="2000" dirty="0">
              <a:solidFill>
                <a:schemeClr val="bg1"/>
              </a:solidFill>
              <a:latin typeface="Calibri"/>
              <a:ea typeface="Calibri"/>
              <a:cs typeface="Calibri"/>
              <a:sym typeface="Calibri"/>
            </a:endParaRPr>
          </a:p>
        </p:txBody>
      </p:sp>
    </p:spTree>
    <p:extLst>
      <p:ext uri="{BB962C8B-B14F-4D97-AF65-F5344CB8AC3E}">
        <p14:creationId xmlns:p14="http://schemas.microsoft.com/office/powerpoint/2010/main" val="3579260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173"/>
        <p:cNvGrpSpPr/>
        <p:nvPr/>
      </p:nvGrpSpPr>
      <p:grpSpPr>
        <a:xfrm>
          <a:off x="0" y="0"/>
          <a:ext cx="0" cy="0"/>
          <a:chOff x="0" y="0"/>
          <a:chExt cx="0" cy="0"/>
        </a:xfrm>
      </p:grpSpPr>
      <p:cxnSp>
        <p:nvCxnSpPr>
          <p:cNvPr id="174" name="Google Shape;174;p20"/>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175" name="Google Shape;175;p20"/>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176" name="Google Shape;176;p20"/>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177" name="Google Shape;177;p20"/>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178" name="Google Shape;178;p20"/>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179" name="Google Shape;179;p20"/>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TotalTime>
  <Words>851</Words>
  <Application>Microsoft Office PowerPoint</Application>
  <PresentationFormat>Widescreen</PresentationFormat>
  <Paragraphs>56</Paragraphs>
  <Slides>9</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7</cp:revision>
  <dcterms:modified xsi:type="dcterms:W3CDTF">2023-08-07T16:37:45Z</dcterms:modified>
</cp:coreProperties>
</file>