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48" r:id="rId4"/>
    <p:sldId id="270" r:id="rId5"/>
    <p:sldId id="366" r:id="rId6"/>
    <p:sldId id="369" r:id="rId7"/>
    <p:sldId id="370" r:id="rId8"/>
    <p:sldId id="371" r:id="rId9"/>
    <p:sldId id="372" r:id="rId10"/>
    <p:sldId id="373" r:id="rId11"/>
    <p:sldId id="365" r:id="rId12"/>
    <p:sldId id="374" r:id="rId13"/>
    <p:sldId id="375"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9"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18" autoAdjust="0"/>
    <p:restoredTop sz="85900" autoAdjust="0"/>
  </p:normalViewPr>
  <p:slideViewPr>
    <p:cSldViewPr snapToGrid="0">
      <p:cViewPr varScale="1">
        <p:scale>
          <a:sx n="71" d="100"/>
          <a:sy n="71" d="100"/>
        </p:scale>
        <p:origin x="946" y="4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02EA24-3764-42F1-B420-3555E5617907}"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A077AD-4808-426D-8172-8F3804C05EF4}" type="slidenum">
              <a:rPr lang="en-US" smtClean="0"/>
              <a:t>‹#›</a:t>
            </a:fld>
            <a:endParaRPr lang="en-US"/>
          </a:p>
        </p:txBody>
      </p:sp>
    </p:spTree>
    <p:extLst>
      <p:ext uri="{BB962C8B-B14F-4D97-AF65-F5344CB8AC3E}">
        <p14:creationId xmlns:p14="http://schemas.microsoft.com/office/powerpoint/2010/main" val="909126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short-run, the quantity of hours that the average person is willing to work for a given wage does not change much. One primary determinant of firms' demand for labor is how they perceive the state of the macroeconomy. Whether firms see the macroeconomy improving or slowing down determines the amount of labor demanded. As the economy moves from expansion to recession and vice versa, it causes variation in unemployment called cyclical unemployment.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2</a:t>
            </a:fld>
            <a:endParaRPr lang="en-US"/>
          </a:p>
        </p:txBody>
      </p:sp>
    </p:spTree>
    <p:extLst>
      <p:ext uri="{BB962C8B-B14F-4D97-AF65-F5344CB8AC3E}">
        <p14:creationId xmlns:p14="http://schemas.microsoft.com/office/powerpoint/2010/main" val="378420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Because the wage rate is stuck at W, above the equilibrium, the number of those who want jobs (Qs) is greater than the number of job openings (</a:t>
            </a:r>
            <a:r>
              <a:rPr lang="en-US" dirty="0" err="1"/>
              <a:t>Qd</a:t>
            </a:r>
            <a:r>
              <a:rPr lang="en-US" dirty="0"/>
              <a:t>). The result is unemployment, shown by the bracket in the figure.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12</a:t>
            </a:fld>
            <a:endParaRPr lang="en-US"/>
          </a:p>
        </p:txBody>
      </p:sp>
    </p:spTree>
    <p:extLst>
      <p:ext uri="{BB962C8B-B14F-4D97-AF65-F5344CB8AC3E}">
        <p14:creationId xmlns:p14="http://schemas.microsoft.com/office/powerpoint/2010/main" val="32611179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Though wage increases may occur with relative ease, wage decreases are few and far between. For low-skilled workers receiving the minimum wage, it is illegal to reduce wages. For union workers operating under a multiyear contract, wage cuts might violate the contract and create a labor dispute or strike. Minimum wage and union contracts are not sufficient reasons why wages would be sticky downward for the entire U.S. economy. Economists have several theories as to why wages might be sticky downward.</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3</a:t>
            </a:fld>
            <a:endParaRPr lang="en-US"/>
          </a:p>
        </p:txBody>
      </p:sp>
    </p:spTree>
    <p:extLst>
      <p:ext uri="{BB962C8B-B14F-4D97-AF65-F5344CB8AC3E}">
        <p14:creationId xmlns:p14="http://schemas.microsoft.com/office/powerpoint/2010/main" val="3645056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Can you think of a situation, in your current job or at a future prospect, where you would understand, and even support, the idea of your wage decreasing? Explain your reasoning. Then, consider the economic downturn that accompanied the COVID-19 pandemic. Many companies cut salaries or employee hours. What does this tell you about what was happening in the labor market?</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Implicit Contract</a:t>
            </a:r>
          </a:p>
          <a:p>
            <a:endParaRPr lang="en-US" dirty="0"/>
          </a:p>
          <a:p>
            <a:r>
              <a:rPr lang="en-US" dirty="0"/>
              <a:t>Argument: Employers will try to keep wages from falling when the economy is weak and/or the firm is having trouble. The employee will not expect huge salary increases when the economy and/or firm is strong. </a:t>
            </a:r>
          </a:p>
          <a:p>
            <a:endParaRPr lang="en-US" dirty="0"/>
          </a:p>
          <a:p>
            <a:r>
              <a:rPr lang="en-US" dirty="0"/>
              <a:t>Reasoning against Wage Cuts: Acts as a form of insurance because employees have protection against wage declines in bad times but pay for that protection in good times. Firms are hesitant to cut wages because they do not want workers to feel betrayed and then work less or leave the firm.</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6</a:t>
            </a:fld>
            <a:endParaRPr lang="en-US"/>
          </a:p>
        </p:txBody>
      </p:sp>
    </p:spTree>
    <p:extLst>
      <p:ext uri="{BB962C8B-B14F-4D97-AF65-F5344CB8AC3E}">
        <p14:creationId xmlns:p14="http://schemas.microsoft.com/office/powerpoint/2010/main" val="462786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Efficiency Wage</a:t>
            </a:r>
          </a:p>
          <a:p>
            <a:endParaRPr lang="en-US" dirty="0"/>
          </a:p>
          <a:p>
            <a:r>
              <a:rPr lang="en-US" dirty="0"/>
              <a:t>Argument: Workers' productivity depends on their pay, so employers find an incentive to pay their employees more than what the market dictates.</a:t>
            </a:r>
          </a:p>
          <a:p>
            <a:endParaRPr lang="en-US" dirty="0"/>
          </a:p>
          <a:p>
            <a:r>
              <a:rPr lang="en-US" dirty="0"/>
              <a:t>Reasoning against Wage Cuts: When firms offer wages based on productivity, employees are motivated to work harder and stay with their current employer.</a:t>
            </a:r>
          </a:p>
          <a:p>
            <a:r>
              <a:rPr lang="en-US" dirty="0"/>
              <a:t>By avoiding wage cuts, the employer minimizes the costs of hiring new employees and benefits from highly motivated employees.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7</a:t>
            </a:fld>
            <a:endParaRPr lang="en-US"/>
          </a:p>
        </p:txBody>
      </p:sp>
    </p:spTree>
    <p:extLst>
      <p:ext uri="{BB962C8B-B14F-4D97-AF65-F5344CB8AC3E}">
        <p14:creationId xmlns:p14="http://schemas.microsoft.com/office/powerpoint/2010/main" val="2691686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Adverse Selection of Wage Cuts</a:t>
            </a:r>
          </a:p>
          <a:p>
            <a:endParaRPr lang="en-US" dirty="0"/>
          </a:p>
          <a:p>
            <a:r>
              <a:rPr lang="en-US" dirty="0"/>
              <a:t>Argument: If an employer reacts to poor business conditions by reducing the wages of all workers, the best workers (those with employment alternatives) are more likely to leave and find work elsewhere.</a:t>
            </a:r>
          </a:p>
          <a:p>
            <a:endParaRPr lang="en-US" dirty="0"/>
          </a:p>
          <a:p>
            <a:r>
              <a:rPr lang="en-US" dirty="0"/>
              <a:t>Reasoning against Wage Cuts: 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8</a:t>
            </a:fld>
            <a:endParaRPr lang="en-US"/>
          </a:p>
        </p:txBody>
      </p:sp>
    </p:spTree>
    <p:extLst>
      <p:ext uri="{BB962C8B-B14F-4D97-AF65-F5344CB8AC3E}">
        <p14:creationId xmlns:p14="http://schemas.microsoft.com/office/powerpoint/2010/main" val="3181843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Insider-Outsider Model</a:t>
            </a:r>
          </a:p>
          <a:p>
            <a:endParaRPr lang="en-US" dirty="0"/>
          </a:p>
          <a:p>
            <a:r>
              <a:rPr lang="en-US" dirty="0"/>
              <a:t>Argument: Those who work for firms are considered "insiders," and new employees, at least for some time, are "outsiders.“</a:t>
            </a:r>
          </a:p>
          <a:p>
            <a:endParaRPr lang="en-US" dirty="0"/>
          </a:p>
          <a:p>
            <a:r>
              <a:rPr lang="en-US" dirty="0"/>
              <a:t>Reasoning against Wage Cuts: A firm depends on "insiders" to keep the organization running smoothly, be familiar with routine procedures, and train new employees. Cutting wages will cause insiders to look elsewhere for work or alienate them and damage the firm's productivity and prospects.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9</a:t>
            </a:fld>
            <a:endParaRPr lang="en-US"/>
          </a:p>
        </p:txBody>
      </p:sp>
    </p:spTree>
    <p:extLst>
      <p:ext uri="{BB962C8B-B14F-4D97-AF65-F5344CB8AC3E}">
        <p14:creationId xmlns:p14="http://schemas.microsoft.com/office/powerpoint/2010/main" val="3789229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Relative Wage Coordination</a:t>
            </a:r>
          </a:p>
          <a:p>
            <a:endParaRPr lang="en-US" dirty="0"/>
          </a:p>
          <a:p>
            <a:r>
              <a:rPr lang="en-US" dirty="0"/>
              <a:t>Argument: A firm would have to cut wages across the board, which is hard to implement and may cause workers to compare pay cuts amongst themselves. who work for firms are considered "insiders," and new employees, at least for some time, are "outsiders.“</a:t>
            </a:r>
          </a:p>
          <a:p>
            <a:endParaRPr lang="en-US" dirty="0"/>
          </a:p>
          <a:p>
            <a:r>
              <a:rPr lang="en-US" dirty="0"/>
              <a:t>Reasoning against Wage Cuts: Workers confronted with the possibility of a wage cut will worry that colleagues will not experience proportionate cuts.</a:t>
            </a:r>
          </a:p>
          <a:p>
            <a:r>
              <a:rPr lang="en-US" dirty="0"/>
              <a:t>Workers fight hard against wage cuts because it means being worse off both financially and in relation to others.</a:t>
            </a:r>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10</a:t>
            </a:fld>
            <a:endParaRPr lang="en-US"/>
          </a:p>
        </p:txBody>
      </p:sp>
    </p:spTree>
    <p:extLst>
      <p:ext uri="{BB962C8B-B14F-4D97-AF65-F5344CB8AC3E}">
        <p14:creationId xmlns:p14="http://schemas.microsoft.com/office/powerpoint/2010/main" val="22754885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theories are all subjects of debate, but all imply that wages will decline very slowly, if at all, even during tough times for the economy. When wages are unlikely to fall, an excess supply of labor could occur, resulting in short- or long-run unemployment. If the wage rate is stuck above the wage equilibrium, unemployment occurs because businesses can’t afford to hire. With a rising demand for labor, wages rise; with a falling demand for labor and sticky wages, unemployment is higher.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6FA077AD-4808-426D-8172-8F3804C05EF4}" type="slidenum">
              <a:rPr lang="en-US" smtClean="0"/>
              <a:t>11</a:t>
            </a:fld>
            <a:endParaRPr lang="en-US"/>
          </a:p>
        </p:txBody>
      </p:sp>
    </p:spTree>
    <p:extLst>
      <p:ext uri="{BB962C8B-B14F-4D97-AF65-F5344CB8AC3E}">
        <p14:creationId xmlns:p14="http://schemas.microsoft.com/office/powerpoint/2010/main" val="1510882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What Causes Changes in Unemployment over the Short Run</a:t>
            </a:r>
          </a:p>
        </p:txBody>
      </p:sp>
      <p:cxnSp>
        <p:nvCxnSpPr>
          <p:cNvPr id="14" name="Straight Connector 13"/>
          <p:cNvCxnSpPr/>
          <p:nvPr/>
        </p:nvCxnSpPr>
        <p:spPr>
          <a:xfrm>
            <a:off x="3071447" y="540226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Relative Wage Coordination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Relative Wage Coordination</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A firm would have to cut wages across the board, which is hard to implement and may cause workers to compare pay cuts amongst themselves.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Workers confronted with the possibility of a wage cut will worry that colleagues will not experience proportionate cuts.</a:t>
            </a:r>
          </a:p>
          <a:p>
            <a:pPr algn="ctr"/>
            <a:r>
              <a:rPr lang="en-US" sz="2200" dirty="0">
                <a:solidFill>
                  <a:schemeClr val="bg1"/>
                </a:solidFill>
              </a:rPr>
              <a:t>Workers fight hard against wage cuts because it means being worse off both financially and in relation to others.</a:t>
            </a:r>
          </a:p>
          <a:p>
            <a:pPr algn="ctr"/>
            <a:endParaRPr lang="en-US" sz="2200" dirty="0">
              <a:solidFill>
                <a:schemeClr val="bg1"/>
              </a:solidFill>
            </a:endParaRPr>
          </a:p>
        </p:txBody>
      </p:sp>
    </p:spTree>
    <p:extLst>
      <p:ext uri="{BB962C8B-B14F-4D97-AF65-F5344CB8AC3E}">
        <p14:creationId xmlns:p14="http://schemas.microsoft.com/office/powerpoint/2010/main" val="118322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415D2A7-304C-4F80-B6D9-B8C87BA9F07D}"/>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BA9E654B-2E36-431D-A8E1-F95CE4E79DF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A99D3E20-36EF-4FF7-96B1-0B540E2BF4E2}"/>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theories are all subjects of debate, but all imply that wages will decline very slowly, if at all, even during tough times for the economy.</a:t>
              </a:r>
            </a:p>
          </p:txBody>
        </p:sp>
      </p:grpSp>
      <p:grpSp>
        <p:nvGrpSpPr>
          <p:cNvPr id="11" name="Group 10">
            <a:extLst>
              <a:ext uri="{FF2B5EF4-FFF2-40B4-BE49-F238E27FC236}">
                <a16:creationId xmlns:a16="http://schemas.microsoft.com/office/drawing/2014/main" id="{0D67B1D4-8FF7-4228-AC93-DA7AB29A9CA5}"/>
              </a:ext>
            </a:extLst>
          </p:cNvPr>
          <p:cNvGrpSpPr/>
          <p:nvPr/>
        </p:nvGrpSpPr>
        <p:grpSpPr>
          <a:xfrm>
            <a:off x="2066920" y="2471278"/>
            <a:ext cx="8058157" cy="806935"/>
            <a:chOff x="542920" y="1736761"/>
            <a:chExt cx="8058157" cy="806935"/>
          </a:xfrm>
          <a:solidFill>
            <a:srgbClr val="627981"/>
          </a:solidFill>
        </p:grpSpPr>
        <p:sp>
          <p:nvSpPr>
            <p:cNvPr id="12" name="Rectangle 11">
              <a:extLst>
                <a:ext uri="{FF2B5EF4-FFF2-40B4-BE49-F238E27FC236}">
                  <a16:creationId xmlns:a16="http://schemas.microsoft.com/office/drawing/2014/main" id="{2F16BF06-1295-4066-A87D-D4EDC13CBC9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01421DC2-9B30-4F7E-AA38-A040E269795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wages are unlikely to fall, an excess supply of labor could occur, resulting in short- or long-run unemployment.</a:t>
              </a:r>
            </a:p>
          </p:txBody>
        </p:sp>
      </p:grpSp>
      <p:grpSp>
        <p:nvGrpSpPr>
          <p:cNvPr id="14" name="Group 13">
            <a:extLst>
              <a:ext uri="{FF2B5EF4-FFF2-40B4-BE49-F238E27FC236}">
                <a16:creationId xmlns:a16="http://schemas.microsoft.com/office/drawing/2014/main" id="{B4D66A10-D706-4069-B5F9-5FBB8FE774A8}"/>
              </a:ext>
            </a:extLst>
          </p:cNvPr>
          <p:cNvGrpSpPr/>
          <p:nvPr/>
        </p:nvGrpSpPr>
        <p:grpSpPr>
          <a:xfrm>
            <a:off x="2066920" y="3356988"/>
            <a:ext cx="8058157" cy="806935"/>
            <a:chOff x="542920" y="1736761"/>
            <a:chExt cx="8058157" cy="806935"/>
          </a:xfrm>
          <a:solidFill>
            <a:srgbClr val="627981"/>
          </a:solidFill>
        </p:grpSpPr>
        <p:sp>
          <p:nvSpPr>
            <p:cNvPr id="15" name="Rectangle 14">
              <a:extLst>
                <a:ext uri="{FF2B5EF4-FFF2-40B4-BE49-F238E27FC236}">
                  <a16:creationId xmlns:a16="http://schemas.microsoft.com/office/drawing/2014/main" id="{F118D343-ECE8-4615-B47C-A1F3FB3C349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DC322E7F-5382-494A-87E5-C0C94F1DE78E}"/>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wage rate is stuck above the wage equilibrium, unemployment occurs because businesses can’t afford to hire.</a:t>
              </a:r>
            </a:p>
          </p:txBody>
        </p:sp>
      </p:grpSp>
      <p:grpSp>
        <p:nvGrpSpPr>
          <p:cNvPr id="17" name="Group 16">
            <a:extLst>
              <a:ext uri="{FF2B5EF4-FFF2-40B4-BE49-F238E27FC236}">
                <a16:creationId xmlns:a16="http://schemas.microsoft.com/office/drawing/2014/main" id="{2F75DCF3-7CA0-4704-AD60-7ABB97D38419}"/>
              </a:ext>
            </a:extLst>
          </p:cNvPr>
          <p:cNvGrpSpPr/>
          <p:nvPr/>
        </p:nvGrpSpPr>
        <p:grpSpPr>
          <a:xfrm>
            <a:off x="2066921" y="4265444"/>
            <a:ext cx="8058156" cy="806935"/>
            <a:chOff x="542921" y="1736761"/>
            <a:chExt cx="8058156" cy="1073128"/>
          </a:xfrm>
          <a:solidFill>
            <a:srgbClr val="627981"/>
          </a:solidFill>
        </p:grpSpPr>
        <p:sp>
          <p:nvSpPr>
            <p:cNvPr id="18" name="Rectangle 17">
              <a:extLst>
                <a:ext uri="{FF2B5EF4-FFF2-40B4-BE49-F238E27FC236}">
                  <a16:creationId xmlns:a16="http://schemas.microsoft.com/office/drawing/2014/main" id="{1356FC29-B386-41CF-BAC0-3DC8F8EBE616}"/>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8861B827-A471-4540-BFFA-FE723D388F3F}"/>
                </a:ext>
              </a:extLst>
            </p:cNvPr>
            <p:cNvSpPr txBox="1"/>
            <p:nvPr/>
          </p:nvSpPr>
          <p:spPr>
            <a:xfrm>
              <a:off x="542921" y="1794227"/>
              <a:ext cx="7807571" cy="94140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a rising demand for labor, wages rise; with a falling demand for labor and sticky wages, unemployment is higher.</a:t>
              </a:r>
            </a:p>
          </p:txBody>
        </p:sp>
      </p:grpSp>
    </p:spTree>
    <p:extLst>
      <p:ext uri="{BB962C8B-B14F-4D97-AF65-F5344CB8AC3E}">
        <p14:creationId xmlns:p14="http://schemas.microsoft.com/office/powerpoint/2010/main" val="2736598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195518D8-A9C6-4282-87B5-418FC35D3F32}"/>
              </a:ext>
            </a:extLst>
          </p:cNvPr>
          <p:cNvSpPr txBox="1"/>
          <p:nvPr/>
        </p:nvSpPr>
        <p:spPr>
          <a:xfrm>
            <a:off x="1128407" y="5523860"/>
            <a:ext cx="9935183" cy="1015663"/>
          </a:xfrm>
          <a:prstGeom prst="rect">
            <a:avLst/>
          </a:prstGeom>
          <a:solidFill>
            <a:srgbClr val="627981"/>
          </a:solidFill>
        </p:spPr>
        <p:txBody>
          <a:bodyPr wrap="square" rtlCol="0">
            <a:spAutoFit/>
          </a:bodyPr>
          <a:lstStyle/>
          <a:p>
            <a:pPr algn="ctr"/>
            <a:r>
              <a:rPr lang="en-US" sz="2000" dirty="0">
                <a:solidFill>
                  <a:schemeClr val="bg1"/>
                </a:solidFill>
              </a:rPr>
              <a:t>Because the wage rate is stuck at </a:t>
            </a:r>
            <a:r>
              <a:rPr lang="en-US" sz="2000" i="1" dirty="0">
                <a:solidFill>
                  <a:schemeClr val="bg1"/>
                </a:solidFill>
              </a:rPr>
              <a:t>W</a:t>
            </a:r>
            <a:r>
              <a:rPr lang="en-US" sz="2000" dirty="0">
                <a:solidFill>
                  <a:schemeClr val="bg1"/>
                </a:solidFill>
              </a:rPr>
              <a:t>, above the equilibrium, the number of those who want jobs (</a:t>
            </a:r>
            <a:r>
              <a:rPr lang="en-US" sz="2000" i="1" dirty="0">
                <a:solidFill>
                  <a:schemeClr val="bg1"/>
                </a:solidFill>
              </a:rPr>
              <a:t>Q</a:t>
            </a:r>
            <a:r>
              <a:rPr lang="en-US" sz="2000" baseline="-25000" dirty="0">
                <a:solidFill>
                  <a:schemeClr val="bg1"/>
                </a:solidFill>
              </a:rPr>
              <a:t>s</a:t>
            </a:r>
            <a:r>
              <a:rPr lang="en-US" sz="2000" dirty="0">
                <a:solidFill>
                  <a:schemeClr val="bg1"/>
                </a:solidFill>
              </a:rPr>
              <a:t>) is greater than the number of job openings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The result is unemployment, shown by the bracket in the figure.</a:t>
            </a:r>
          </a:p>
        </p:txBody>
      </p:sp>
      <p:pic>
        <p:nvPicPr>
          <p:cNvPr id="5" name="Picture 4" descr="A graph with quantity of labor on the x-axis and wage rate on the y-axis showing how unemployment is present with sticky downward wages">
            <a:extLst>
              <a:ext uri="{FF2B5EF4-FFF2-40B4-BE49-F238E27FC236}">
                <a16:creationId xmlns:a16="http://schemas.microsoft.com/office/drawing/2014/main" id="{FD728C71-19E9-4332-8659-A463A67A4B2A}"/>
              </a:ext>
            </a:extLst>
          </p:cNvPr>
          <p:cNvPicPr>
            <a:picLocks noChangeAspect="1"/>
          </p:cNvPicPr>
          <p:nvPr/>
        </p:nvPicPr>
        <p:blipFill>
          <a:blip r:embed="rId3"/>
          <a:stretch>
            <a:fillRect/>
          </a:stretch>
        </p:blipFill>
        <p:spPr>
          <a:xfrm>
            <a:off x="4160201" y="1270436"/>
            <a:ext cx="3871597" cy="4076443"/>
          </a:xfrm>
          <a:prstGeom prst="rect">
            <a:avLst/>
          </a:prstGeom>
        </p:spPr>
      </p:pic>
    </p:spTree>
    <p:extLst>
      <p:ext uri="{BB962C8B-B14F-4D97-AF65-F5344CB8AC3E}">
        <p14:creationId xmlns:p14="http://schemas.microsoft.com/office/powerpoint/2010/main" val="794409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Cyclical unemployment rises and falls with the business cycle.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labor market with flexible wages, wages will adjust so that the quantity of labor demanded always equals the quantity supplied at the equilibrium wage.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have proposed many theories for why wages are not flexible and instead may adjust only in a "sticky" way, especially when it comes to downward adjustments.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theories include implicit contracts, the efficiency wage theory, adverse selection of wage cuts, the insider-outsider model, and relative wage coordination.</a:t>
            </a:r>
          </a:p>
        </p:txBody>
      </p:sp>
    </p:spTree>
    <p:extLst>
      <p:ext uri="{BB962C8B-B14F-4D97-AF65-F5344CB8AC3E}">
        <p14:creationId xmlns:p14="http://schemas.microsoft.com/office/powerpoint/2010/main" val="286589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Cyclical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39790580-FBEA-48A6-B31F-60F20599C451}"/>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53DD9FEF-3D17-4180-AB84-B7B8562C69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09394F3D-FBE9-4E7C-986F-093B5841216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short run, the quantity of hours that the average person is willing to work for a given wage does not change much.</a:t>
              </a:r>
            </a:p>
          </p:txBody>
        </p:sp>
      </p:grpSp>
      <p:grpSp>
        <p:nvGrpSpPr>
          <p:cNvPr id="10" name="Group 9">
            <a:extLst>
              <a:ext uri="{FF2B5EF4-FFF2-40B4-BE49-F238E27FC236}">
                <a16:creationId xmlns:a16="http://schemas.microsoft.com/office/drawing/2014/main" id="{0968B154-8A34-4F6D-9AC8-1F9189D823C4}"/>
              </a:ext>
            </a:extLst>
          </p:cNvPr>
          <p:cNvGrpSpPr/>
          <p:nvPr/>
        </p:nvGrpSpPr>
        <p:grpSpPr>
          <a:xfrm>
            <a:off x="2066920" y="2471278"/>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74915BD4-DCC4-4FA1-9032-CE3B3AE8A6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4174B12D-19C2-4617-B7CE-9DF9AA07E1A5}"/>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primary determinant of firms' demand for labor is how they perceive the state of the macroeconomy.</a:t>
              </a:r>
            </a:p>
          </p:txBody>
        </p:sp>
      </p:grpSp>
      <p:grpSp>
        <p:nvGrpSpPr>
          <p:cNvPr id="13" name="Group 12">
            <a:extLst>
              <a:ext uri="{FF2B5EF4-FFF2-40B4-BE49-F238E27FC236}">
                <a16:creationId xmlns:a16="http://schemas.microsoft.com/office/drawing/2014/main" id="{83093C79-4F95-4732-B3B4-34338BEE6174}"/>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0270A653-2325-44E2-8B92-5075E2F4CD7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C1632DD2-66EC-4F4E-A8E5-884A5CC1754C}"/>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Whether firms see the macroeconomy improving or slowing down determines the amount of labor demanded.</a:t>
              </a:r>
            </a:p>
          </p:txBody>
        </p:sp>
      </p:grpSp>
      <p:grpSp>
        <p:nvGrpSpPr>
          <p:cNvPr id="16" name="Group 15">
            <a:extLst>
              <a:ext uri="{FF2B5EF4-FFF2-40B4-BE49-F238E27FC236}">
                <a16:creationId xmlns:a16="http://schemas.microsoft.com/office/drawing/2014/main" id="{D977663B-1EE0-4473-BFD6-564836117B96}"/>
              </a:ext>
            </a:extLst>
          </p:cNvPr>
          <p:cNvGrpSpPr/>
          <p:nvPr/>
        </p:nvGrpSpPr>
        <p:grpSpPr>
          <a:xfrm>
            <a:off x="2066921" y="4238531"/>
            <a:ext cx="8058156" cy="806935"/>
            <a:chOff x="542921" y="1736761"/>
            <a:chExt cx="8058156" cy="1073128"/>
          </a:xfrm>
          <a:solidFill>
            <a:srgbClr val="627981"/>
          </a:solidFill>
        </p:grpSpPr>
        <p:sp>
          <p:nvSpPr>
            <p:cNvPr id="17" name="Rectangle 16">
              <a:extLst>
                <a:ext uri="{FF2B5EF4-FFF2-40B4-BE49-F238E27FC236}">
                  <a16:creationId xmlns:a16="http://schemas.microsoft.com/office/drawing/2014/main" id="{D5898A9F-4E6B-4405-B7AD-A3AC5ABFFCC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8E2304-6128-43E4-AB85-8A18C785E179}"/>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the economy moves from expansion to recession and vice versa, it causes variation in unemployment called </a:t>
              </a:r>
              <a:r>
                <a:rPr lang="en-US" sz="2000" b="1" dirty="0">
                  <a:solidFill>
                    <a:schemeClr val="bg1"/>
                  </a:solidFill>
                </a:rPr>
                <a:t>cyclical unemployment</a:t>
              </a:r>
              <a:r>
                <a:rPr lang="en-US" sz="2000" dirty="0">
                  <a:solidFill>
                    <a:schemeClr val="bg1"/>
                  </a:solidFill>
                </a:rPr>
                <a:t>.</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Why Wages Might Be Sticky Downward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E5E97447-08D1-4D77-80B7-364473CE58B9}"/>
              </a:ext>
            </a:extLst>
          </p:cNvPr>
          <p:cNvGrpSpPr/>
          <p:nvPr/>
        </p:nvGrpSpPr>
        <p:grpSpPr>
          <a:xfrm>
            <a:off x="2066921" y="1585567"/>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F66157AD-12E3-4877-88E4-9D2FB0E981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FEBA1A6-0C2B-4785-ADA7-28F08F2E7AAE}"/>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Though wage increases may occur with relative ease, wage decreases are few and far between.</a:t>
              </a:r>
            </a:p>
          </p:txBody>
        </p:sp>
      </p:grpSp>
      <p:grpSp>
        <p:nvGrpSpPr>
          <p:cNvPr id="18" name="Group 17">
            <a:extLst>
              <a:ext uri="{FF2B5EF4-FFF2-40B4-BE49-F238E27FC236}">
                <a16:creationId xmlns:a16="http://schemas.microsoft.com/office/drawing/2014/main" id="{A9342D96-BAA9-47FF-A3E8-53979DE5CF08}"/>
              </a:ext>
            </a:extLst>
          </p:cNvPr>
          <p:cNvGrpSpPr/>
          <p:nvPr/>
        </p:nvGrpSpPr>
        <p:grpSpPr>
          <a:xfrm>
            <a:off x="2066920" y="2471278"/>
            <a:ext cx="8058157" cy="806935"/>
            <a:chOff x="542920" y="1736761"/>
            <a:chExt cx="8058157" cy="806935"/>
          </a:xfrm>
          <a:solidFill>
            <a:srgbClr val="627981"/>
          </a:solidFill>
        </p:grpSpPr>
        <p:sp>
          <p:nvSpPr>
            <p:cNvPr id="19" name="Rectangle 18">
              <a:extLst>
                <a:ext uri="{FF2B5EF4-FFF2-40B4-BE49-F238E27FC236}">
                  <a16:creationId xmlns:a16="http://schemas.microsoft.com/office/drawing/2014/main" id="{96AE1782-6EB2-41BA-88AC-80E99E22F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7A23779F-D5A2-4A4F-98B8-C6C465FAF532}"/>
                </a:ext>
              </a:extLst>
            </p:cNvPr>
            <p:cNvSpPr txBox="1"/>
            <p:nvPr/>
          </p:nvSpPr>
          <p:spPr>
            <a:xfrm>
              <a:off x="542920"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low-skilled workers receiving the minimum wage, it is illegal to reduce wages.</a:t>
              </a:r>
            </a:p>
          </p:txBody>
        </p:sp>
      </p:grpSp>
      <p:grpSp>
        <p:nvGrpSpPr>
          <p:cNvPr id="21" name="Group 20">
            <a:extLst>
              <a:ext uri="{FF2B5EF4-FFF2-40B4-BE49-F238E27FC236}">
                <a16:creationId xmlns:a16="http://schemas.microsoft.com/office/drawing/2014/main" id="{9454C044-DA61-41A9-8F7D-56323C4E2BCF}"/>
              </a:ext>
            </a:extLst>
          </p:cNvPr>
          <p:cNvGrpSpPr/>
          <p:nvPr/>
        </p:nvGrpSpPr>
        <p:grpSpPr>
          <a:xfrm>
            <a:off x="2066920" y="3356988"/>
            <a:ext cx="8058157" cy="806935"/>
            <a:chOff x="542920" y="1736761"/>
            <a:chExt cx="8058157" cy="806935"/>
          </a:xfrm>
          <a:solidFill>
            <a:srgbClr val="627981"/>
          </a:solidFill>
        </p:grpSpPr>
        <p:sp>
          <p:nvSpPr>
            <p:cNvPr id="22" name="Rectangle 21">
              <a:extLst>
                <a:ext uri="{FF2B5EF4-FFF2-40B4-BE49-F238E27FC236}">
                  <a16:creationId xmlns:a16="http://schemas.microsoft.com/office/drawing/2014/main" id="{F160A284-338D-427A-A754-7820D84C1F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20B44F1D-877B-458B-8A5A-056DCCF4D5C0}"/>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union workers operating under a multiyear contract, wage cuts might violate the contract and create a labor dispute or strike.</a:t>
              </a:r>
            </a:p>
          </p:txBody>
        </p:sp>
      </p:grpSp>
      <p:grpSp>
        <p:nvGrpSpPr>
          <p:cNvPr id="28" name="Group 27">
            <a:extLst>
              <a:ext uri="{FF2B5EF4-FFF2-40B4-BE49-F238E27FC236}">
                <a16:creationId xmlns:a16="http://schemas.microsoft.com/office/drawing/2014/main" id="{90A57628-16EF-46FF-B6F3-3A10D188CB6F}"/>
              </a:ext>
            </a:extLst>
          </p:cNvPr>
          <p:cNvGrpSpPr/>
          <p:nvPr/>
        </p:nvGrpSpPr>
        <p:grpSpPr>
          <a:xfrm>
            <a:off x="2066920" y="4246556"/>
            <a:ext cx="8058156" cy="806935"/>
            <a:chOff x="542921" y="1736761"/>
            <a:chExt cx="8058156" cy="1073128"/>
          </a:xfrm>
          <a:solidFill>
            <a:srgbClr val="627981"/>
          </a:solidFill>
        </p:grpSpPr>
        <p:sp>
          <p:nvSpPr>
            <p:cNvPr id="29" name="Rectangle 28">
              <a:extLst>
                <a:ext uri="{FF2B5EF4-FFF2-40B4-BE49-F238E27FC236}">
                  <a16:creationId xmlns:a16="http://schemas.microsoft.com/office/drawing/2014/main" id="{880F7DA1-B517-4140-85E4-2A69DECAED5D}"/>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0" name="TextBox 29">
              <a:extLst>
                <a:ext uri="{FF2B5EF4-FFF2-40B4-BE49-F238E27FC236}">
                  <a16:creationId xmlns:a16="http://schemas.microsoft.com/office/drawing/2014/main" id="{72A8456E-17BA-4CF5-A40B-83A6BE934A6E}"/>
                </a:ext>
              </a:extLst>
            </p:cNvPr>
            <p:cNvSpPr txBox="1"/>
            <p:nvPr/>
          </p:nvSpPr>
          <p:spPr>
            <a:xfrm>
              <a:off x="542921" y="1794226"/>
              <a:ext cx="7961982" cy="94140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minimum wage and union contracts are not sufficient reasons why wages would be sticky downward for the entire U.S. economy.</a:t>
              </a:r>
            </a:p>
          </p:txBody>
        </p:sp>
      </p:grpSp>
      <p:grpSp>
        <p:nvGrpSpPr>
          <p:cNvPr id="40" name="Group 39">
            <a:extLst>
              <a:ext uri="{FF2B5EF4-FFF2-40B4-BE49-F238E27FC236}">
                <a16:creationId xmlns:a16="http://schemas.microsoft.com/office/drawing/2014/main" id="{09230FCA-5611-40EB-AF2F-A120DBF142D0}"/>
              </a:ext>
            </a:extLst>
          </p:cNvPr>
          <p:cNvGrpSpPr/>
          <p:nvPr/>
        </p:nvGrpSpPr>
        <p:grpSpPr>
          <a:xfrm>
            <a:off x="2066921" y="5123497"/>
            <a:ext cx="8058156" cy="806935"/>
            <a:chOff x="542921" y="1736761"/>
            <a:chExt cx="8058156" cy="1073128"/>
          </a:xfrm>
          <a:solidFill>
            <a:srgbClr val="627981"/>
          </a:solidFill>
        </p:grpSpPr>
        <p:sp>
          <p:nvSpPr>
            <p:cNvPr id="41" name="Rectangle 40">
              <a:extLst>
                <a:ext uri="{FF2B5EF4-FFF2-40B4-BE49-F238E27FC236}">
                  <a16:creationId xmlns:a16="http://schemas.microsoft.com/office/drawing/2014/main" id="{F1251BCC-44B9-46CF-8B4B-731B1397B57F}"/>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42" name="TextBox 41">
              <a:extLst>
                <a:ext uri="{FF2B5EF4-FFF2-40B4-BE49-F238E27FC236}">
                  <a16:creationId xmlns:a16="http://schemas.microsoft.com/office/drawing/2014/main" id="{66D0485F-EC3F-4199-B918-0456ECEE3682}"/>
                </a:ext>
              </a:extLst>
            </p:cNvPr>
            <p:cNvSpPr txBox="1"/>
            <p:nvPr/>
          </p:nvSpPr>
          <p:spPr>
            <a:xfrm>
              <a:off x="542921" y="1794227"/>
              <a:ext cx="7807571" cy="94140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have several theories as to why wages might be sticky downward.</a:t>
              </a: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Example</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03031"/>
            <a:ext cx="8789668" cy="16106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Can you think of a situation, in your current job or at a future prospect, where you would understand, and even support, the idea of your wage decreasing? </a:t>
            </a:r>
          </a:p>
          <a:p>
            <a:pPr algn="ctr"/>
            <a:r>
              <a:rPr lang="en-US" sz="2000" dirty="0">
                <a:solidFill>
                  <a:schemeClr val="bg1"/>
                </a:solidFill>
              </a:rPr>
              <a:t>Now, consider the economic downturn that accompanied the COVID-19 pandemic. Many companies cut salaries or employee hours. What does this tell you about what was happening in the labor market?</a:t>
            </a:r>
          </a:p>
        </p:txBody>
      </p:sp>
      <p:pic>
        <p:nvPicPr>
          <p:cNvPr id="10" name="Picture 9" descr="A woman wearing a mask">
            <a:extLst>
              <a:ext uri="{FF2B5EF4-FFF2-40B4-BE49-F238E27FC236}">
                <a16:creationId xmlns:a16="http://schemas.microsoft.com/office/drawing/2014/main" id="{1CC5ACA9-AF19-4709-A586-E8932E13D51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45625" y="3137342"/>
            <a:ext cx="5300750" cy="3533833"/>
          </a:xfrm>
          <a:prstGeom prst="rect">
            <a:avLst/>
          </a:prstGeom>
        </p:spPr>
      </p:pic>
    </p:spTree>
    <p:extLst>
      <p:ext uri="{BB962C8B-B14F-4D97-AF65-F5344CB8AC3E}">
        <p14:creationId xmlns:p14="http://schemas.microsoft.com/office/powerpoint/2010/main" val="2209861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Sticky Downward Wages Theories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673291" y="1617739"/>
            <a:ext cx="208034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0" name="TextBox 9"/>
            <p:cNvSpPr txBox="1"/>
            <p:nvPr/>
          </p:nvSpPr>
          <p:spPr>
            <a:xfrm>
              <a:off x="1357203" y="2028905"/>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Implicit Contract</a:t>
              </a:r>
            </a:p>
          </p:txBody>
        </p:sp>
      </p:grpSp>
      <p:grpSp>
        <p:nvGrpSpPr>
          <p:cNvPr id="11" name="Group 10"/>
          <p:cNvGrpSpPr/>
          <p:nvPr/>
        </p:nvGrpSpPr>
        <p:grpSpPr>
          <a:xfrm>
            <a:off x="7438363" y="1612192"/>
            <a:ext cx="2080340" cy="1617913"/>
            <a:chOff x="5914363" y="1747690"/>
            <a:chExt cx="2080340"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TextBox 12"/>
            <p:cNvSpPr txBox="1"/>
            <p:nvPr/>
          </p:nvSpPr>
          <p:spPr>
            <a:xfrm>
              <a:off x="6122276" y="1769708"/>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Adverse Selection of Wage Cuts</a:t>
              </a:r>
            </a:p>
          </p:txBody>
        </p:sp>
      </p:grpSp>
      <p:grpSp>
        <p:nvGrpSpPr>
          <p:cNvPr id="14" name="Group 13"/>
          <p:cNvGrpSpPr/>
          <p:nvPr/>
        </p:nvGrpSpPr>
        <p:grpSpPr>
          <a:xfrm>
            <a:off x="3713461" y="3542636"/>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6" name="TextBox 15"/>
            <p:cNvSpPr txBox="1"/>
            <p:nvPr/>
          </p:nvSpPr>
          <p:spPr>
            <a:xfrm>
              <a:off x="1357203" y="3646803"/>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Insider-Outsider Model</a:t>
              </a:r>
            </a:p>
          </p:txBody>
        </p:sp>
      </p:grpSp>
      <p:grpSp>
        <p:nvGrpSpPr>
          <p:cNvPr id="17" name="Group 16"/>
          <p:cNvGrpSpPr/>
          <p:nvPr/>
        </p:nvGrpSpPr>
        <p:grpSpPr>
          <a:xfrm>
            <a:off x="6398193" y="3542636"/>
            <a:ext cx="208034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9" name="TextBox 18"/>
            <p:cNvSpPr txBox="1"/>
            <p:nvPr/>
          </p:nvSpPr>
          <p:spPr>
            <a:xfrm>
              <a:off x="3739740" y="3641521"/>
              <a:ext cx="1664514" cy="1563313"/>
            </a:xfrm>
            <a:prstGeom prst="rect">
              <a:avLst/>
            </a:prstGeom>
            <a:grpFill/>
          </p:spPr>
          <p:txBody>
            <a:bodyPr wrap="square" rtlCol="0" anchor="ctr">
              <a:spAutoFit/>
            </a:bodyPr>
            <a:lstStyle/>
            <a:p>
              <a:pPr algn="ctr">
                <a:lnSpc>
                  <a:spcPct val="150000"/>
                </a:lnSpc>
              </a:pPr>
              <a:r>
                <a:rPr lang="en-US" sz="2200" dirty="0">
                  <a:solidFill>
                    <a:schemeClr val="bg1"/>
                  </a:solidFill>
                </a:rPr>
                <a:t>Relative Wage Coordination</a:t>
              </a:r>
            </a:p>
          </p:txBody>
        </p:sp>
      </p:grpSp>
      <p:grpSp>
        <p:nvGrpSpPr>
          <p:cNvPr id="23" name="Group 22"/>
          <p:cNvGrpSpPr/>
          <p:nvPr/>
        </p:nvGrpSpPr>
        <p:grpSpPr>
          <a:xfrm>
            <a:off x="5055827" y="1612192"/>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Efficiency Wage</a:t>
              </a:r>
            </a:p>
          </p:txBody>
        </p:sp>
      </p:grpSp>
    </p:spTree>
    <p:extLst>
      <p:ext uri="{BB962C8B-B14F-4D97-AF65-F5344CB8AC3E}">
        <p14:creationId xmlns:p14="http://schemas.microsoft.com/office/powerpoint/2010/main" val="4052808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Implicit Contract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538131"/>
            <a:ext cx="9273061" cy="3933256"/>
          </a:xfrm>
          <a:prstGeom prst="rect">
            <a:avLst/>
          </a:prstGeom>
          <a:solidFill>
            <a:srgbClr val="627981"/>
          </a:solidFill>
        </p:spPr>
        <p:txBody>
          <a:bodyPr wrap="square" rtlCol="0" anchor="ctr">
            <a:spAutoFit/>
          </a:bodyPr>
          <a:lstStyle/>
          <a:p>
            <a:pPr algn="ctr"/>
            <a:r>
              <a:rPr lang="en-US" sz="2200" b="1" dirty="0">
                <a:solidFill>
                  <a:schemeClr val="bg1"/>
                </a:solidFill>
              </a:rPr>
              <a:t>Implicit Contract</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Employers will try to keep wages from falling when the economy is weak and/or the firm is having trouble. The employee will not expect huge salary increases when the economy and/or firm is strong. </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Acts as a form of insurance because employees have protection against wage declines in bad times but pay for that protection in good times. Firms are hesitant to cut wages because they do not want workers to feel betrayed and then work less or leave the firm.</a:t>
            </a:r>
          </a:p>
          <a:p>
            <a:pPr marL="342900" indent="-342900" algn="ctr">
              <a:lnSpc>
                <a:spcPct val="150000"/>
              </a:lnSpc>
              <a:buFont typeface="Arial" panose="020B0604020202020204" pitchFamily="34" charset="0"/>
              <a:buChar char="•"/>
            </a:pPr>
            <a:endParaRPr lang="en-US" sz="2200" dirty="0">
              <a:solidFill>
                <a:schemeClr val="bg1"/>
              </a:solidFill>
            </a:endParaRPr>
          </a:p>
        </p:txBody>
      </p:sp>
    </p:spTree>
    <p:extLst>
      <p:ext uri="{BB962C8B-B14F-4D97-AF65-F5344CB8AC3E}">
        <p14:creationId xmlns:p14="http://schemas.microsoft.com/office/powerpoint/2010/main" val="34987762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Efficiency Wage Theory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Efficiency Wage</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Workers' productivity depends on their pay, so employers find an incentive to pay their employees more than what the market dictates.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When firms offer wages based on productivity, employees are motivated to work harder and stay with their current employer.</a:t>
            </a:r>
          </a:p>
          <a:p>
            <a:pPr algn="ctr"/>
            <a:r>
              <a:rPr lang="en-US" sz="2200" dirty="0">
                <a:solidFill>
                  <a:schemeClr val="bg1"/>
                </a:solidFill>
              </a:rPr>
              <a:t>By avoiding wage cuts, the employer minimizes the costs of hiring new employees and benefits from highly motivated employees.</a:t>
            </a:r>
          </a:p>
          <a:p>
            <a:pPr algn="ctr"/>
            <a:endParaRPr lang="en-US" sz="2200" dirty="0">
              <a:solidFill>
                <a:schemeClr val="bg1"/>
              </a:solidFill>
            </a:endParaRPr>
          </a:p>
        </p:txBody>
      </p:sp>
    </p:spTree>
    <p:extLst>
      <p:ext uri="{BB962C8B-B14F-4D97-AF65-F5344CB8AC3E}">
        <p14:creationId xmlns:p14="http://schemas.microsoft.com/office/powerpoint/2010/main" val="195794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Adverse Selection of Wage Cuts Argument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427267"/>
            <a:ext cx="9273061" cy="4154984"/>
          </a:xfrm>
          <a:prstGeom prst="rect">
            <a:avLst/>
          </a:prstGeom>
          <a:solidFill>
            <a:srgbClr val="627981"/>
          </a:solidFill>
        </p:spPr>
        <p:txBody>
          <a:bodyPr wrap="square" rtlCol="0" anchor="ctr">
            <a:spAutoFit/>
          </a:bodyPr>
          <a:lstStyle/>
          <a:p>
            <a:pPr algn="ctr"/>
            <a:r>
              <a:rPr lang="en-US" sz="2200" b="1" dirty="0">
                <a:solidFill>
                  <a:schemeClr val="bg1"/>
                </a:solidFill>
              </a:rPr>
              <a:t>Adverse Selection of Wage Cuts</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If an employer reacts to poor business conditions by reducing the wages of all workers, the best workers (those with employment alternatives) are more likely to leave and find work elsewhere.</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If imposing wage cuts will cause the better employees to leave and find jobs elsewhere, the firm would be left with mediocre employees who would struggle to find another job. To cut expenses, firms are more likely to choose which workers to lay off or fire rather than cut wages for everyone.</a:t>
            </a:r>
          </a:p>
          <a:p>
            <a:pPr algn="ctr"/>
            <a:endParaRPr lang="en-US" sz="2200" dirty="0">
              <a:solidFill>
                <a:schemeClr val="bg1"/>
              </a:solidFill>
            </a:endParaRPr>
          </a:p>
        </p:txBody>
      </p:sp>
    </p:spTree>
    <p:extLst>
      <p:ext uri="{BB962C8B-B14F-4D97-AF65-F5344CB8AC3E}">
        <p14:creationId xmlns:p14="http://schemas.microsoft.com/office/powerpoint/2010/main" val="1130813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Insider-Outsider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0DF7ED92-7176-4A76-927F-948C034AE2EA}"/>
              </a:ext>
            </a:extLst>
          </p:cNvPr>
          <p:cNvSpPr txBox="1"/>
          <p:nvPr/>
        </p:nvSpPr>
        <p:spPr>
          <a:xfrm>
            <a:off x="1459469" y="1765821"/>
            <a:ext cx="9273061" cy="3477875"/>
          </a:xfrm>
          <a:prstGeom prst="rect">
            <a:avLst/>
          </a:prstGeom>
          <a:solidFill>
            <a:srgbClr val="627981"/>
          </a:solidFill>
        </p:spPr>
        <p:txBody>
          <a:bodyPr wrap="square" rtlCol="0" anchor="ctr">
            <a:spAutoFit/>
          </a:bodyPr>
          <a:lstStyle/>
          <a:p>
            <a:pPr algn="ctr"/>
            <a:r>
              <a:rPr lang="en-US" sz="2200" b="1" dirty="0">
                <a:solidFill>
                  <a:schemeClr val="bg1"/>
                </a:solidFill>
              </a:rPr>
              <a:t>Insider-Outsider Model</a:t>
            </a:r>
          </a:p>
          <a:p>
            <a:pPr algn="ctr"/>
            <a:endParaRPr lang="en-US" sz="2200" dirty="0">
              <a:solidFill>
                <a:schemeClr val="bg1"/>
              </a:solidFill>
            </a:endParaRPr>
          </a:p>
          <a:p>
            <a:pPr algn="ctr"/>
            <a:r>
              <a:rPr lang="en-US" sz="2200" b="1" dirty="0">
                <a:solidFill>
                  <a:schemeClr val="bg1"/>
                </a:solidFill>
              </a:rPr>
              <a:t>Argument: </a:t>
            </a:r>
            <a:r>
              <a:rPr lang="en-US" sz="2200" dirty="0">
                <a:solidFill>
                  <a:schemeClr val="bg1"/>
                </a:solidFill>
              </a:rPr>
              <a:t>Those who work for firms are considered "insiders," and new employees, at least for some time, are "outsiders."</a:t>
            </a:r>
          </a:p>
          <a:p>
            <a:pPr algn="ctr"/>
            <a:endParaRPr lang="en-US" sz="2200" dirty="0">
              <a:solidFill>
                <a:schemeClr val="bg1"/>
              </a:solidFill>
            </a:endParaRPr>
          </a:p>
          <a:p>
            <a:pPr algn="ctr"/>
            <a:r>
              <a:rPr lang="en-US" sz="2200" b="1" dirty="0">
                <a:solidFill>
                  <a:schemeClr val="bg1"/>
                </a:solidFill>
              </a:rPr>
              <a:t>Reasoning against Wage Cuts: </a:t>
            </a:r>
            <a:r>
              <a:rPr lang="en-US" sz="2200" dirty="0">
                <a:solidFill>
                  <a:schemeClr val="bg1"/>
                </a:solidFill>
              </a:rPr>
              <a:t>A firm depends on "insiders" to keep the organization running smoothly, be familiar with routine procedures, and train new employees. Cutting wages will cause insiders to look elsewhere for work or alienate them and damage the firm's productivity and prospects.</a:t>
            </a:r>
          </a:p>
          <a:p>
            <a:pPr algn="ctr"/>
            <a:endParaRPr lang="en-US" sz="2200" dirty="0">
              <a:solidFill>
                <a:schemeClr val="bg1"/>
              </a:solidFill>
            </a:endParaRPr>
          </a:p>
        </p:txBody>
      </p:sp>
    </p:spTree>
    <p:extLst>
      <p:ext uri="{BB962C8B-B14F-4D97-AF65-F5344CB8AC3E}">
        <p14:creationId xmlns:p14="http://schemas.microsoft.com/office/powerpoint/2010/main" val="17209960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1476</TotalTime>
  <Words>1855</Words>
  <Application>Microsoft Office PowerPoint</Application>
  <PresentationFormat>Widescreen</PresentationFormat>
  <Paragraphs>136</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147</cp:revision>
  <dcterms:created xsi:type="dcterms:W3CDTF">2014-11-06T15:36:04Z</dcterms:created>
  <dcterms:modified xsi:type="dcterms:W3CDTF">2023-08-07T17:22:44Z</dcterms:modified>
</cp:coreProperties>
</file>