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51" r:id="rId3"/>
    <p:sldId id="361" r:id="rId4"/>
    <p:sldId id="377" r:id="rId5"/>
    <p:sldId id="372" r:id="rId6"/>
    <p:sldId id="373" r:id="rId7"/>
    <p:sldId id="374" r:id="rId8"/>
    <p:sldId id="378" r:id="rId9"/>
    <p:sldId id="379" r:id="rId10"/>
    <p:sldId id="375" r:id="rId11"/>
    <p:sldId id="376"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9"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4" autoAdjust="0"/>
    <p:restoredTop sz="84787" autoAdjust="0"/>
  </p:normalViewPr>
  <p:slideViewPr>
    <p:cSldViewPr snapToGrid="0">
      <p:cViewPr varScale="1">
        <p:scale>
          <a:sx n="94" d="100"/>
          <a:sy n="94" d="100"/>
        </p:scale>
        <p:origin x="9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BA3DC-39A9-4F74-85CA-20B10CFD14D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5F23B-1B12-4DF2-8706-5385F1D353AD}" type="slidenum">
              <a:rPr lang="en-US" smtClean="0"/>
              <a:t>‹#›</a:t>
            </a:fld>
            <a:endParaRPr lang="en-US"/>
          </a:p>
        </p:txBody>
      </p:sp>
    </p:spTree>
    <p:extLst>
      <p:ext uri="{BB962C8B-B14F-4D97-AF65-F5344CB8AC3E}">
        <p14:creationId xmlns:p14="http://schemas.microsoft.com/office/powerpoint/2010/main" val="213977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begins by showing how to combine prices of individual goods and services to create a measure of overall inflation. It discusses the historical and recent experience of inflation, both in the United States and in other countries around the world. Inflation has consequences for people and firms in their roles as lenders and borrowers, wage earners, taxpayers, and consumers.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195145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reason for price level increases over time is inflation. The power of inflation does not only affect goods and services but also wages and income levels. To determine inflation, economists combine a variety of prices into a single price level. The inflation rate is simply the percentage change in the price level. Applying the concept, however, involves some practical difficulties.</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Hyperinflation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4</a:t>
            </a:fld>
            <a:endParaRPr lang="en-US"/>
          </a:p>
        </p:txBody>
      </p:sp>
    </p:spTree>
    <p:extLst>
      <p:ext uri="{BB962C8B-B14F-4D97-AF65-F5344CB8AC3E}">
        <p14:creationId xmlns:p14="http://schemas.microsoft.com/office/powerpoint/2010/main" val="426419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price level in the economy, economists begin with the concept of a basket of goods and services. A basket of goods and services consists of the different items that individuals, businesses, or organizations typically buy. The next step is to look at how the prices of those items change over time. Changes in the prices of goods on which people spend a larger share of their incomes will matter more than changes in the prices of goods on which people spend a smaller share of their incomes.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5</a:t>
            </a:fld>
            <a:endParaRPr lang="en-US"/>
          </a:p>
        </p:txBody>
      </p:sp>
    </p:spTree>
    <p:extLst>
      <p:ext uri="{BB962C8B-B14F-4D97-AF65-F5344CB8AC3E}">
        <p14:creationId xmlns:p14="http://schemas.microsoft.com/office/powerpoint/2010/main" val="17206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calculations in dollar amounts can get messy, so economists use index numbers.</a:t>
            </a:r>
          </a:p>
          <a:p>
            <a:r>
              <a:rPr lang="en-US" dirty="0"/>
              <a:t>Index number = a unit-free number, used instead of a dollar amount </a:t>
            </a:r>
          </a:p>
          <a:p>
            <a:r>
              <a:rPr lang="en-US" dirty="0"/>
              <a:t>How to convert dollar amounts to index numbers:</a:t>
            </a:r>
          </a:p>
          <a:p>
            <a:r>
              <a:rPr lang="en-US" dirty="0"/>
              <a:t>Economists arbitrarily choose one year to be the “base year”</a:t>
            </a:r>
          </a:p>
          <a:p>
            <a:r>
              <a:rPr lang="en-US" dirty="0"/>
              <a:t>Index number = total spending in a year/total spending in base year * 100</a:t>
            </a:r>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190107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7</a:t>
            </a:fld>
            <a:endParaRPr lang="en-US"/>
          </a:p>
        </p:txBody>
      </p:sp>
    </p:spTree>
    <p:extLst>
      <p:ext uri="{BB962C8B-B14F-4D97-AF65-F5344CB8AC3E}">
        <p14:creationId xmlns:p14="http://schemas.microsoft.com/office/powerpoint/2010/main" val="27178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8</a:t>
            </a:fld>
            <a:endParaRPr lang="en-US"/>
          </a:p>
        </p:txBody>
      </p:sp>
    </p:spTree>
    <p:extLst>
      <p:ext uri="{BB962C8B-B14F-4D97-AF65-F5344CB8AC3E}">
        <p14:creationId xmlns:p14="http://schemas.microsoft.com/office/powerpoint/2010/main" val="45627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9</a:t>
            </a:fld>
            <a:endParaRPr lang="en-US"/>
          </a:p>
        </p:txBody>
      </p:sp>
    </p:spTree>
    <p:extLst>
      <p:ext uri="{BB962C8B-B14F-4D97-AF65-F5344CB8AC3E}">
        <p14:creationId xmlns:p14="http://schemas.microsoft.com/office/powerpoint/2010/main" val="153881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glance at two index numbers like 107 and 110, you know that the rate of inflation between the two years is about 3%. Most people find it difficult to glance at numbers like $19,493.62 and $20,040.17 and know they represent a change of about 3%. Index numbers are much easier to interpret than nominal values. Any base year that we choose for the index numbers will result in the same inflation rate.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10</a:t>
            </a:fld>
            <a:endParaRPr lang="en-US"/>
          </a:p>
        </p:txBody>
      </p:sp>
    </p:spTree>
    <p:extLst>
      <p:ext uri="{BB962C8B-B14F-4D97-AF65-F5344CB8AC3E}">
        <p14:creationId xmlns:p14="http://schemas.microsoft.com/office/powerpoint/2010/main" val="53006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Tracking Inflation</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89732"/>
            <a:ext cx="9144000" cy="6281341"/>
            <a:chOff x="0" y="514419"/>
            <a:chExt cx="9144000" cy="6281341"/>
          </a:xfrm>
        </p:grpSpPr>
        <p:sp>
          <p:nvSpPr>
            <p:cNvPr id="26" name="TextBox 25"/>
            <p:cNvSpPr txBox="1"/>
            <p:nvPr/>
          </p:nvSpPr>
          <p:spPr>
            <a:xfrm>
              <a:off x="0" y="514419"/>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Why Use 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you glance at two index numbers like 107 and 110, you know that the rate of inflation between the two years is about 3%.</a:t>
              </a:r>
            </a:p>
          </p:txBody>
        </p:sp>
      </p:grpSp>
      <p:grpSp>
        <p:nvGrpSpPr>
          <p:cNvPr id="20" name="Group 19"/>
          <p:cNvGrpSpPr/>
          <p:nvPr/>
        </p:nvGrpSpPr>
        <p:grpSpPr>
          <a:xfrm>
            <a:off x="2066922" y="246861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find it difficult to glance at numbers like $19,493.62 and $20,040.17 and know they represent a change of about 3%.</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Index numbers are much easier to interpret than nominal values.</a:t>
              </a:r>
            </a:p>
          </p:txBody>
        </p:sp>
      </p:grpSp>
      <p:grpSp>
        <p:nvGrpSpPr>
          <p:cNvPr id="18" name="Group 17">
            <a:extLst>
              <a:ext uri="{FF2B5EF4-FFF2-40B4-BE49-F238E27FC236}">
                <a16:creationId xmlns:a16="http://schemas.microsoft.com/office/drawing/2014/main" id="{8A771706-1834-4D9B-9F25-25D47EDC8A6A}"/>
              </a:ext>
            </a:extLst>
          </p:cNvPr>
          <p:cNvGrpSpPr/>
          <p:nvPr/>
        </p:nvGrpSpPr>
        <p:grpSpPr>
          <a:xfrm>
            <a:off x="2066922" y="425372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EB306BEC-EC00-44BB-9573-3B6CB32AC24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E867DF6B-588C-4F03-A924-00527A19247B}"/>
                </a:ext>
              </a:extLst>
            </p:cNvPr>
            <p:cNvSpPr txBox="1"/>
            <p:nvPr/>
          </p:nvSpPr>
          <p:spPr>
            <a:xfrm>
              <a:off x="633041" y="178267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base year that we choose for the index numbers will result in the same inflation rate.</a:t>
              </a:r>
            </a:p>
          </p:txBody>
        </p:sp>
      </p:grpSp>
    </p:spTree>
    <p:extLst>
      <p:ext uri="{BB962C8B-B14F-4D97-AF65-F5344CB8AC3E}">
        <p14:creationId xmlns:p14="http://schemas.microsoft.com/office/powerpoint/2010/main" val="109172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40667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Economists measure the price level by using a basket of goods and services and calculating how the total cost of buying that basket of goods will increase over time.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Economists often express the price level in terms of index numbers, which transform the cost of buying the basket of goods and services into a series of numbers in the same proportion to each other but with an arbitrary base year of 100.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measure the inflation rate as the percentage change between price levels or index numbers over time.</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F828744-0540-41BE-A2A1-A1FF00688EF0}"/>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7DF16A40-9FDB-446B-98EA-8512CD3DC3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57D43C6F-39C6-42E2-A613-6857BD0D671B}"/>
                </a:ext>
              </a:extLst>
            </p:cNvPr>
            <p:cNvSpPr txBox="1"/>
            <p:nvPr/>
          </p:nvSpPr>
          <p:spPr>
            <a:xfrm>
              <a:off x="617278" y="180178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begins by showing how to combine prices of individual goods and services to create a measure of overall inflation.</a:t>
              </a:r>
            </a:p>
          </p:txBody>
        </p:sp>
      </p:grpSp>
      <p:grpSp>
        <p:nvGrpSpPr>
          <p:cNvPr id="10" name="Group 9">
            <a:extLst>
              <a:ext uri="{FF2B5EF4-FFF2-40B4-BE49-F238E27FC236}">
                <a16:creationId xmlns:a16="http://schemas.microsoft.com/office/drawing/2014/main" id="{B47A0590-1E40-4EAE-ADA7-AA7175910C92}"/>
              </a:ext>
            </a:extLst>
          </p:cNvPr>
          <p:cNvGrpSpPr/>
          <p:nvPr/>
        </p:nvGrpSpPr>
        <p:grpSpPr>
          <a:xfrm>
            <a:off x="2066922" y="247226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FF6FD02C-F5D8-422E-8947-AEFA3B0E713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597F41B3-9845-4EC6-8C7A-7C2019ECD16C}"/>
                </a:ext>
              </a:extLst>
            </p:cNvPr>
            <p:cNvSpPr txBox="1"/>
            <p:nvPr/>
          </p:nvSpPr>
          <p:spPr>
            <a:xfrm>
              <a:off x="617277" y="179343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discusses the historical and recent experience of inflation, both in the United States and in other countries around the world.</a:t>
              </a:r>
            </a:p>
          </p:txBody>
        </p:sp>
      </p:grpSp>
      <p:grpSp>
        <p:nvGrpSpPr>
          <p:cNvPr id="13" name="Group 12">
            <a:extLst>
              <a:ext uri="{FF2B5EF4-FFF2-40B4-BE49-F238E27FC236}">
                <a16:creationId xmlns:a16="http://schemas.microsoft.com/office/drawing/2014/main" id="{E22A2B3D-0530-4421-8A55-8194F3BD6033}"/>
              </a:ext>
            </a:extLst>
          </p:cNvPr>
          <p:cNvGrpSpPr/>
          <p:nvPr/>
        </p:nvGrpSpPr>
        <p:grpSpPr>
          <a:xfrm>
            <a:off x="2066922" y="33611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01D1A91B-A877-42B2-AB82-8B69D9F240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2AA0BA6-EA3B-498A-AC92-2B357946B104}"/>
                </a:ext>
              </a:extLst>
            </p:cNvPr>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Inflation has consequences for people and firms in their roles as lenders and borrowers, wage earners, taxpayers, and consumers.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primary reason for price level increases over time is inflation.</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power of inflation does not only affect goods and services but also wages and income levels.</a:t>
              </a:r>
            </a:p>
          </p:txBody>
        </p:sp>
      </p:grpSp>
      <p:grpSp>
        <p:nvGrpSpPr>
          <p:cNvPr id="23" name="Group 22"/>
          <p:cNvGrpSpPr/>
          <p:nvPr/>
        </p:nvGrpSpPr>
        <p:grpSpPr>
          <a:xfrm>
            <a:off x="2066922" y="334559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determine inflation, economists combine a variety of prices into a single price level.</a:t>
              </a:r>
            </a:p>
          </p:txBody>
        </p:sp>
      </p:grpSp>
      <p:grpSp>
        <p:nvGrpSpPr>
          <p:cNvPr id="27" name="Group 26"/>
          <p:cNvGrpSpPr/>
          <p:nvPr/>
        </p:nvGrpSpPr>
        <p:grpSpPr>
          <a:xfrm>
            <a:off x="2066922" y="4218203"/>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a:solidFill>
                  <a:schemeClr val="bg1"/>
                </a:solidFill>
              </a:endParaRPr>
            </a:p>
          </p:txBody>
        </p:sp>
        <p:sp>
          <p:nvSpPr>
            <p:cNvPr id="29" name="TextBox 28"/>
            <p:cNvSpPr txBox="1"/>
            <p:nvPr/>
          </p:nvSpPr>
          <p:spPr>
            <a:xfrm>
              <a:off x="633043" y="177013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inflation rate is simply the percentage change in the price level; applying the concept, however, involves some practical difficulties.</a:t>
              </a:r>
            </a:p>
          </p:txBody>
        </p:sp>
      </p:grpSp>
    </p:spTree>
    <p:extLst>
      <p:ext uri="{BB962C8B-B14F-4D97-AF65-F5344CB8AC3E}">
        <p14:creationId xmlns:p14="http://schemas.microsoft.com/office/powerpoint/2010/main" val="304219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92213" y="1385081"/>
            <a:ext cx="7807571" cy="1631216"/>
          </a:xfrm>
          <a:prstGeom prst="rect">
            <a:avLst/>
          </a:prstGeom>
          <a:solidFill>
            <a:srgbClr val="627981"/>
          </a:solidFill>
        </p:spPr>
        <p:txBody>
          <a:bodyPr wrap="square" rtlCol="0">
            <a:spAutoFit/>
          </a:bodyPr>
          <a:lstStyle/>
          <a:p>
            <a:pPr algn="ctr"/>
            <a:r>
              <a:rPr lang="en-US" sz="2000" b="1" dirty="0">
                <a:solidFill>
                  <a:schemeClr val="bg1"/>
                </a:solidFill>
              </a:rPr>
              <a:t>Hyperinflation</a:t>
            </a:r>
            <a:r>
              <a:rPr lang="en-US" sz="2000" dirty="0">
                <a:solidFill>
                  <a:schemeClr val="bg1"/>
                </a:solidFill>
              </a:rPr>
              <a:t> is an extreme form of inflation. This occurred in Zimbabwe between 2008 and 2009. In November 2008, Zimbabwe had an inflation rate of 79.6 billion percent. In contrast, in 2014, the United States had an average annual rate of inflation of 1.6%. At one point, a loaf of bread cost 550 million Zimbabwean dollars.</a:t>
            </a:r>
          </a:p>
        </p:txBody>
      </p:sp>
      <p:pic>
        <p:nvPicPr>
          <p:cNvPr id="5" name="Picture 4" descr="A basket of various types of bread">
            <a:extLst>
              <a:ext uri="{FF2B5EF4-FFF2-40B4-BE49-F238E27FC236}">
                <a16:creationId xmlns:a16="http://schemas.microsoft.com/office/drawing/2014/main" id="{6712A2E9-F82E-4232-8CEF-B9F7EE21B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472" y="3208586"/>
            <a:ext cx="5067055" cy="3462487"/>
          </a:xfrm>
          <a:prstGeom prst="rect">
            <a:avLst/>
          </a:prstGeom>
        </p:spPr>
      </p:pic>
    </p:spTree>
    <p:extLst>
      <p:ext uri="{BB962C8B-B14F-4D97-AF65-F5344CB8AC3E}">
        <p14:creationId xmlns:p14="http://schemas.microsoft.com/office/powerpoint/2010/main" val="188361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Price of a Basket of Goods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2" y="17986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the price level in the economy, economists begin with the concept of a </a:t>
              </a:r>
              <a:r>
                <a:rPr lang="en-US" sz="2000" b="1" dirty="0">
                  <a:solidFill>
                    <a:schemeClr val="bg1"/>
                  </a:solidFill>
                </a:rPr>
                <a:t>basket of goods and services</a:t>
              </a:r>
              <a:r>
                <a:rPr lang="en-US" sz="2000" dirty="0">
                  <a:solidFill>
                    <a:schemeClr val="bg1"/>
                  </a:solidFill>
                </a:rPr>
                <a:t>.</a:t>
              </a:r>
            </a:p>
          </p:txBody>
        </p:sp>
      </p:grpSp>
      <p:grpSp>
        <p:nvGrpSpPr>
          <p:cNvPr id="20" name="Group 19"/>
          <p:cNvGrpSpPr/>
          <p:nvPr/>
        </p:nvGrpSpPr>
        <p:grpSpPr>
          <a:xfrm>
            <a:off x="2066922" y="246869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basket of goods and services consists of the different items that individuals, businesses, or organizations typically buy.</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next step is to look at how the prices of those items change over time.</a:t>
              </a:r>
            </a:p>
          </p:txBody>
        </p:sp>
      </p:grpSp>
      <p:grpSp>
        <p:nvGrpSpPr>
          <p:cNvPr id="27" name="Group 26"/>
          <p:cNvGrpSpPr/>
          <p:nvPr/>
        </p:nvGrpSpPr>
        <p:grpSpPr>
          <a:xfrm>
            <a:off x="2066922" y="4250116"/>
            <a:ext cx="8058154" cy="1049041"/>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the prices of goods on which people spend a larger share of their incomes will matter more than changes in the prices of goods on which people spend a smaller share of their incomes.</a:t>
              </a:r>
            </a:p>
          </p:txBody>
        </p:sp>
      </p:grpSp>
    </p:spTree>
    <p:extLst>
      <p:ext uri="{BB962C8B-B14F-4D97-AF65-F5344CB8AC3E}">
        <p14:creationId xmlns:p14="http://schemas.microsoft.com/office/powerpoint/2010/main" val="18436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4"/>
                      <a:stretch>
                        <a:fillRect/>
                      </a:stretch>
                    </p:blipFill>
                    <p:spPr>
                      <a:xfrm>
                        <a:off x="4114800" y="25908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E8372D-36D2-456F-8C12-2DB123C1456A}"/>
                  </a:ext>
                </a:extLst>
              </p:cNvPr>
              <p:cNvSpPr txBox="1"/>
              <p:nvPr/>
            </p:nvSpPr>
            <p:spPr>
              <a:xfrm>
                <a:off x="1240904" y="1771731"/>
                <a:ext cx="9710192" cy="3661643"/>
              </a:xfrm>
              <a:prstGeom prst="rect">
                <a:avLst/>
              </a:prstGeom>
              <a:solidFill>
                <a:srgbClr val="627981"/>
              </a:solidFill>
            </p:spPr>
            <p:txBody>
              <a:bodyPr wrap="square" rtlCol="0" anchor="ctr">
                <a:spAutoFit/>
              </a:bodyPr>
              <a:lstStyle/>
              <a:p>
                <a:pPr marL="342900" indent="-342900">
                  <a:lnSpc>
                    <a:spcPct val="150000"/>
                  </a:lnSpc>
                  <a:buFont typeface="Arial" panose="020B0604020202020204" pitchFamily="34" charset="0"/>
                  <a:buChar char="•"/>
                </a:pPr>
                <a:r>
                  <a:rPr lang="en-US" sz="2000" dirty="0">
                    <a:solidFill>
                      <a:schemeClr val="bg1"/>
                    </a:solidFill>
                  </a:rPr>
                  <a:t>Keeping calculations in dollar amounts can get messy, so economists use </a:t>
                </a:r>
                <a:r>
                  <a:rPr lang="en-US" sz="2000" b="1" dirty="0">
                    <a:solidFill>
                      <a:schemeClr val="bg1"/>
                    </a:solidFill>
                  </a:rPr>
                  <a:t>index numbers</a:t>
                </a:r>
                <a:r>
                  <a:rPr lang="en-US" sz="2000" dirty="0">
                    <a:solidFill>
                      <a:schemeClr val="bg1"/>
                    </a:solidFill>
                  </a:rPr>
                  <a:t>.</a:t>
                </a:r>
              </a:p>
              <a:p>
                <a:pPr marL="342900" indent="-342900">
                  <a:lnSpc>
                    <a:spcPct val="150000"/>
                  </a:lnSpc>
                  <a:buFont typeface="Arial" panose="020B0604020202020204" pitchFamily="34" charset="0"/>
                  <a:buChar char="•"/>
                </a:pPr>
                <a:r>
                  <a:rPr lang="en-US" sz="2000" dirty="0">
                    <a:solidFill>
                      <a:schemeClr val="bg1"/>
                    </a:solidFill>
                  </a:rPr>
                  <a:t>An index number is a unit-free number rather than a dollar amount.</a:t>
                </a:r>
              </a:p>
              <a:p>
                <a:pPr marL="342900" indent="-342900">
                  <a:lnSpc>
                    <a:spcPct val="150000"/>
                  </a:lnSpc>
                  <a:buFont typeface="Arial" panose="020B0604020202020204" pitchFamily="34" charset="0"/>
                  <a:buChar char="•"/>
                </a:pPr>
                <a:r>
                  <a:rPr lang="en-US" sz="2000" dirty="0">
                    <a:solidFill>
                      <a:schemeClr val="bg1"/>
                    </a:solidFill>
                  </a:rPr>
                  <a:t>Economists arbitrarily choose one year to be the “base year.”</a:t>
                </a:r>
              </a:p>
              <a:p>
                <a:pPr marL="342900" indent="-342900">
                  <a:lnSpc>
                    <a:spcPct val="150000"/>
                  </a:lnSpc>
                  <a:buFont typeface="Arial" panose="020B0604020202020204" pitchFamily="34" charset="0"/>
                  <a:buChar char="•"/>
                </a:pPr>
                <a:r>
                  <a:rPr lang="en-US" sz="2000" dirty="0">
                    <a:solidFill>
                      <a:schemeClr val="bg1"/>
                    </a:solidFill>
                  </a:rPr>
                  <a:t>The base year, by definition, has an index number equal to 100.</a:t>
                </a:r>
              </a:p>
              <a:p>
                <a:pPr>
                  <a:lnSpc>
                    <a:spcPct val="150000"/>
                  </a:lnSpc>
                </a:pPr>
                <a:endParaRPr lang="en-US" sz="2000" dirty="0">
                  <a:solidFill>
                    <a:schemeClr val="bg1"/>
                  </a:solidFill>
                </a:endParaRPr>
              </a:p>
              <a:p>
                <a:pPr algn="ctr">
                  <a:lnSpc>
                    <a:spcPct val="150000"/>
                  </a:lnSpc>
                </a:pPr>
                <a:r>
                  <a:rPr lang="en-US" sz="2000" dirty="0">
                    <a:solidFill>
                      <a:schemeClr val="bg1"/>
                    </a:solidFill>
                  </a:rPr>
                  <a:t>index number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a</m:t>
                        </m:r>
                        <m:r>
                          <m:rPr>
                            <m:nor/>
                          </m:rPr>
                          <a:rPr lang="en-US" sz="2000" b="0" i="0" smtClean="0">
                            <a:solidFill>
                              <a:schemeClr val="bg1"/>
                            </a:solidFill>
                          </a:rPr>
                          <m:t> </m:t>
                        </m:r>
                        <m:r>
                          <m:rPr>
                            <m:nor/>
                          </m:rPr>
                          <a:rPr lang="en-US" sz="2000" b="0" i="0" smtClean="0">
                            <a:solidFill>
                              <a:schemeClr val="bg1"/>
                            </a:solidFill>
                          </a:rPr>
                          <m:t>year</m:t>
                        </m:r>
                      </m:num>
                      <m:den>
                        <m:r>
                          <m:rPr>
                            <m:nor/>
                          </m:rPr>
                          <a:rPr lang="en-US" sz="2000" b="0" i="0" smtClean="0">
                            <a:solidFill>
                              <a:schemeClr val="bg1"/>
                            </a:solidFill>
                          </a:rPr>
                          <m:t>total</m:t>
                        </m:r>
                        <m:r>
                          <m:rPr>
                            <m:nor/>
                          </m:rPr>
                          <a:rPr lang="en-US" sz="2000" b="0" i="0" smtClean="0">
                            <a:solidFill>
                              <a:schemeClr val="bg1"/>
                            </a:solidFill>
                          </a:rPr>
                          <m:t> </m:t>
                        </m:r>
                        <m:r>
                          <m:rPr>
                            <m:nor/>
                          </m:rPr>
                          <a:rPr lang="en-US" sz="2000" b="0" i="0" smtClean="0">
                            <a:solidFill>
                              <a:schemeClr val="bg1"/>
                            </a:solidFill>
                          </a:rPr>
                          <m:t>spending</m:t>
                        </m:r>
                        <m:r>
                          <m:rPr>
                            <m:nor/>
                          </m:rPr>
                          <a:rPr lang="en-US" sz="2000" b="0" i="0" smtClean="0">
                            <a:solidFill>
                              <a:schemeClr val="bg1"/>
                            </a:solidFill>
                          </a:rPr>
                          <m:t> </m:t>
                        </m:r>
                        <m:r>
                          <m:rPr>
                            <m:nor/>
                          </m:rPr>
                          <a:rPr lang="en-US" sz="2000" b="0" i="0" smtClean="0">
                            <a:solidFill>
                              <a:schemeClr val="bg1"/>
                            </a:solidFill>
                          </a:rPr>
                          <m:t>in</m:t>
                        </m:r>
                        <m:r>
                          <m:rPr>
                            <m:nor/>
                          </m:rPr>
                          <a:rPr lang="en-US" sz="2000" b="0" i="0" smtClean="0">
                            <a:solidFill>
                              <a:schemeClr val="bg1"/>
                            </a:solidFill>
                          </a:rPr>
                          <m:t> </m:t>
                        </m:r>
                        <m:r>
                          <m:rPr>
                            <m:nor/>
                          </m:rPr>
                          <a:rPr lang="en-US" sz="2000" b="0" i="0" smtClean="0">
                            <a:solidFill>
                              <a:schemeClr val="bg1"/>
                            </a:solidFill>
                          </a:rPr>
                          <m:t>base</m:t>
                        </m:r>
                        <m:r>
                          <m:rPr>
                            <m:nor/>
                          </m:rPr>
                          <a:rPr lang="en-US" sz="2000" b="0" i="0" smtClean="0">
                            <a:solidFill>
                              <a:schemeClr val="bg1"/>
                            </a:solidFill>
                          </a:rPr>
                          <m:t> </m:t>
                        </m:r>
                        <m:r>
                          <m:rPr>
                            <m:nor/>
                          </m:rPr>
                          <a:rPr lang="en-US" sz="2000" b="0" i="0" smtClean="0">
                            <a:solidFill>
                              <a:schemeClr val="bg1"/>
                            </a:solidFill>
                          </a:rPr>
                          <m:t>year</m:t>
                        </m:r>
                        <m:r>
                          <a:rPr lang="en-US" sz="2000" b="0" i="1" smtClean="0">
                            <a:solidFill>
                              <a:schemeClr val="bg1"/>
                            </a:solidFill>
                            <a:latin typeface="Cambria Math" panose="02040503050406030204" pitchFamily="18" charset="0"/>
                          </a:rPr>
                          <m:t> </m:t>
                        </m:r>
                      </m:den>
                    </m:f>
                    <m:r>
                      <m:rPr>
                        <m:nor/>
                      </m:rPr>
                      <a:rPr lang="en-US" sz="2000" b="0" i="0" smtClean="0">
                        <a:solidFill>
                          <a:schemeClr val="bg1"/>
                        </a:solidFill>
                      </a:rPr>
                      <m:t> </m:t>
                    </m:r>
                    <m:r>
                      <m:rPr>
                        <m:nor/>
                      </m:rPr>
                      <a:rPr lang="en-US" sz="2000" i="0" smtClean="0">
                        <a:solidFill>
                          <a:schemeClr val="bg1"/>
                        </a:solidFill>
                        <a:ea typeface="Cambria Math" panose="02040503050406030204" pitchFamily="18" charset="0"/>
                      </a:rPr>
                      <m:t>×</m:t>
                    </m:r>
                    <m:r>
                      <m:rPr>
                        <m:nor/>
                      </m:rPr>
                      <a:rPr lang="en-US" sz="2000" b="0" i="0" smtClean="0">
                        <a:solidFill>
                          <a:schemeClr val="bg1"/>
                        </a:solidFill>
                        <a:ea typeface="Cambria Math" panose="02040503050406030204" pitchFamily="18" charset="0"/>
                      </a:rPr>
                      <m:t> 100</m:t>
                    </m:r>
                  </m:oMath>
                </a14:m>
                <a:r>
                  <a:rPr lang="en-US" sz="2000" dirty="0">
                    <a:solidFill>
                      <a:schemeClr val="bg1"/>
                    </a:solidFill>
                  </a:rPr>
                  <a:t> </a:t>
                </a:r>
              </a:p>
              <a:p>
                <a:pPr lvl="1">
                  <a:lnSpc>
                    <a:spcPct val="150000"/>
                  </a:lnSpc>
                </a:pPr>
                <a:endParaRPr lang="en-US" sz="2200" dirty="0">
                  <a:solidFill>
                    <a:schemeClr val="bg1"/>
                  </a:solidFill>
                </a:endParaRPr>
              </a:p>
            </p:txBody>
          </p:sp>
        </mc:Choice>
        <mc:Fallback xmlns="">
          <p:sp>
            <p:nvSpPr>
              <p:cNvPr id="9" name="TextBox 8">
                <a:extLst>
                  <a:ext uri="{FF2B5EF4-FFF2-40B4-BE49-F238E27FC236}">
                    <a16:creationId xmlns:a16="http://schemas.microsoft.com/office/drawing/2014/main" id="{A7E8372D-36D2-456F-8C12-2DB123C1456A}"/>
                  </a:ext>
                </a:extLst>
              </p:cNvPr>
              <p:cNvSpPr txBox="1">
                <a:spLocks noRot="1" noChangeAspect="1" noMove="1" noResize="1" noEditPoints="1" noAdjustHandles="1" noChangeArrowheads="1" noChangeShapeType="1" noTextEdit="1"/>
              </p:cNvSpPr>
              <p:nvPr/>
            </p:nvSpPr>
            <p:spPr>
              <a:xfrm>
                <a:off x="1240904" y="1771731"/>
                <a:ext cx="9710192" cy="3661643"/>
              </a:xfrm>
              <a:prstGeom prst="rect">
                <a:avLst/>
              </a:prstGeom>
              <a:blipFill>
                <a:blip r:embed="rId5"/>
                <a:stretch>
                  <a:fillRect l="-565" r="-440"/>
                </a:stretch>
              </a:blipFill>
            </p:spPr>
            <p:txBody>
              <a:bodyPr/>
              <a:lstStyle/>
              <a:p>
                <a:r>
                  <a:rPr lang="en-US">
                    <a:noFill/>
                  </a:rPr>
                  <a:t> </a:t>
                </a:r>
              </a:p>
            </p:txBody>
          </p:sp>
        </mc:Fallback>
      </mc:AlternateContent>
    </p:spTree>
    <p:extLst>
      <p:ext uri="{BB962C8B-B14F-4D97-AF65-F5344CB8AC3E}">
        <p14:creationId xmlns:p14="http://schemas.microsoft.com/office/powerpoint/2010/main" val="29930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Index Numbers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94160" y="1722801"/>
            <a:ext cx="8123785" cy="1272208"/>
            <a:chOff x="477292" y="1736761"/>
            <a:chExt cx="8123785" cy="1272208"/>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477292" y="1993306"/>
              <a:ext cx="7807571" cy="1015663"/>
            </a:xfrm>
            <a:prstGeom prst="rect">
              <a:avLst/>
            </a:prstGeom>
            <a:grpFill/>
          </p:spPr>
          <p:txBody>
            <a:bodyPr wrap="square" rtlCol="0">
              <a:spAutoFit/>
            </a:bodyPr>
            <a:lstStyle/>
            <a:p>
              <a:pPr algn="ctr"/>
              <a:r>
                <a:rPr lang="en-US" sz="2000" dirty="0">
                  <a:solidFill>
                    <a:schemeClr val="bg1"/>
                  </a:solidFill>
                </a:rPr>
                <a:t>Index numbers can be used to calculate inflation. Given that the index number is 99.5 in Year 2 and 93.4 in Year 1, the inflation rate from Year 1 to Year 2 would be calculated as follows:</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99.5 – 93.4</a:t>
            </a:r>
          </a:p>
          <a:p>
            <a:pPr algn="ctr"/>
            <a:r>
              <a:rPr lang="en-US" sz="2000" dirty="0">
                <a:solidFill>
                  <a:schemeClr val="bg1"/>
                </a:solidFill>
              </a:rPr>
              <a:t>93.4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6.5%</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02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7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FDF9F5-9E15-48C1-8B3C-DE7350E15CF5}"/>
              </a:ext>
            </a:extLst>
          </p:cNvPr>
          <p:cNvSpPr/>
          <p:nvPr/>
        </p:nvSpPr>
        <p:spPr>
          <a:xfrm>
            <a:off x="1974054" y="1722801"/>
            <a:ext cx="8243891" cy="36961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54995" y="1933885"/>
            <a:ext cx="8058154" cy="958804"/>
            <a:chOff x="542923" y="1736761"/>
            <a:chExt cx="8058154" cy="95880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0141" y="1987679"/>
              <a:ext cx="7807571" cy="707886"/>
            </a:xfrm>
            <a:prstGeom prst="rect">
              <a:avLst/>
            </a:prstGeom>
            <a:grpFill/>
          </p:spPr>
          <p:txBody>
            <a:bodyPr wrap="square" rtlCol="0">
              <a:spAutoFit/>
            </a:bodyPr>
            <a:lstStyle/>
            <a:p>
              <a:pPr algn="ctr"/>
              <a:r>
                <a:rPr lang="en-US" sz="2000" dirty="0">
                  <a:solidFill>
                    <a:schemeClr val="bg1"/>
                  </a:solidFill>
                </a:rPr>
                <a:t>If the index number is 114 this year and 120 next year, find the rate of inflation.</a:t>
              </a:r>
            </a:p>
          </p:txBody>
        </p:sp>
      </p:grpSp>
      <p:sp>
        <p:nvSpPr>
          <p:cNvPr id="24" name="Rectangle 23"/>
          <p:cNvSpPr/>
          <p:nvPr/>
        </p:nvSpPr>
        <p:spPr>
          <a:xfrm>
            <a:off x="2154995" y="3351008"/>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27" name="Group 26"/>
          <p:cNvGrpSpPr/>
          <p:nvPr/>
        </p:nvGrpSpPr>
        <p:grpSpPr>
          <a:xfrm>
            <a:off x="2159791" y="4392006"/>
            <a:ext cx="8058154" cy="806936"/>
            <a:chOff x="542923" y="1736761"/>
            <a:chExt cx="8058154" cy="1049041"/>
          </a:xfrm>
          <a:solidFill>
            <a:srgbClr val="627981"/>
          </a:solidFill>
        </p:grpSpPr>
        <p:sp>
          <p:nvSpPr>
            <p:cNvPr id="28" name="Rectangle 27"/>
            <p:cNvSpPr/>
            <p:nvPr/>
          </p:nvSpPr>
          <p:spPr>
            <a:xfrm>
              <a:off x="542923" y="1736761"/>
              <a:ext cx="8058154" cy="1049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bg1"/>
                </a:solidFill>
              </a:endParaRPr>
            </a:p>
          </p:txBody>
        </p:sp>
        <p:sp>
          <p:nvSpPr>
            <p:cNvPr id="29" name="TextBox 28"/>
            <p:cNvSpPr txBox="1"/>
            <p:nvPr/>
          </p:nvSpPr>
          <p:spPr>
            <a:xfrm>
              <a:off x="633042" y="1753449"/>
              <a:ext cx="7807571" cy="400110"/>
            </a:xfrm>
            <a:prstGeom prst="rect">
              <a:avLst/>
            </a:prstGeom>
            <a:grpFill/>
          </p:spPr>
          <p:txBody>
            <a:bodyPr wrap="square" rtlCol="0">
              <a:spAutoFit/>
            </a:bodyPr>
            <a:lstStyle/>
            <a:p>
              <a:endParaRPr lang="en-US" sz="2000" dirty="0">
                <a:solidFill>
                  <a:schemeClr val="bg1"/>
                </a:solidFill>
              </a:endParaRPr>
            </a:p>
          </p:txBody>
        </p:sp>
      </p:grpSp>
      <p:sp>
        <p:nvSpPr>
          <p:cNvPr id="18" name="TextBox 17">
            <a:extLst>
              <a:ext uri="{FF2B5EF4-FFF2-40B4-BE49-F238E27FC236}">
                <a16:creationId xmlns:a16="http://schemas.microsoft.com/office/drawing/2014/main" id="{A55139F6-E823-4CCC-A0F1-17198F937EA8}"/>
              </a:ext>
            </a:extLst>
          </p:cNvPr>
          <p:cNvSpPr txBox="1"/>
          <p:nvPr/>
        </p:nvSpPr>
        <p:spPr>
          <a:xfrm>
            <a:off x="3050572" y="3410506"/>
            <a:ext cx="5245055" cy="707886"/>
          </a:xfrm>
          <a:prstGeom prst="rect">
            <a:avLst/>
          </a:prstGeom>
          <a:noFill/>
          <a:ln>
            <a:noFill/>
          </a:ln>
        </p:spPr>
        <p:txBody>
          <a:bodyPr wrap="square" rtlCol="0">
            <a:spAutoFit/>
          </a:bodyPr>
          <a:lstStyle/>
          <a:p>
            <a:pPr algn="ctr"/>
            <a:r>
              <a:rPr lang="en-US" sz="2000" dirty="0">
                <a:solidFill>
                  <a:schemeClr val="bg1"/>
                </a:solidFill>
              </a:rPr>
              <a:t>Year 2 index number – Year 1 index number</a:t>
            </a:r>
          </a:p>
          <a:p>
            <a:pPr algn="ctr"/>
            <a:r>
              <a:rPr lang="en-US" sz="2000" dirty="0">
                <a:solidFill>
                  <a:schemeClr val="bg1"/>
                </a:solidFill>
              </a:rPr>
              <a:t>Year 1 index number</a:t>
            </a:r>
          </a:p>
        </p:txBody>
      </p:sp>
      <p:sp>
        <p:nvSpPr>
          <p:cNvPr id="19" name="TextBox 18">
            <a:extLst>
              <a:ext uri="{FF2B5EF4-FFF2-40B4-BE49-F238E27FC236}">
                <a16:creationId xmlns:a16="http://schemas.microsoft.com/office/drawing/2014/main" id="{4CB47E0B-2E02-48DB-B59F-F093BC8844DD}"/>
              </a:ext>
            </a:extLst>
          </p:cNvPr>
          <p:cNvSpPr txBox="1"/>
          <p:nvPr/>
        </p:nvSpPr>
        <p:spPr>
          <a:xfrm>
            <a:off x="8354378" y="3567420"/>
            <a:ext cx="836826" cy="400110"/>
          </a:xfrm>
          <a:prstGeom prst="rect">
            <a:avLst/>
          </a:prstGeom>
          <a:noFill/>
        </p:spPr>
        <p:txBody>
          <a:bodyPr wrap="square" rtlCol="0">
            <a:spAutoFit/>
          </a:bodyPr>
          <a:lstStyle/>
          <a:p>
            <a:r>
              <a:rPr lang="en-US" sz="2000" dirty="0">
                <a:solidFill>
                  <a:schemeClr val="bg1"/>
                </a:solidFill>
              </a:rPr>
              <a:t>X 100</a:t>
            </a:r>
          </a:p>
        </p:txBody>
      </p:sp>
      <p:cxnSp>
        <p:nvCxnSpPr>
          <p:cNvPr id="30" name="Straight Connector 29">
            <a:extLst>
              <a:ext uri="{FF2B5EF4-FFF2-40B4-BE49-F238E27FC236}">
                <a16:creationId xmlns:a16="http://schemas.microsoft.com/office/drawing/2014/main" id="{BA1FF91C-D118-4B0C-9E7B-F79EBE8312FE}"/>
              </a:ext>
            </a:extLst>
          </p:cNvPr>
          <p:cNvCxnSpPr>
            <a:cxnSpLocks/>
          </p:cNvCxnSpPr>
          <p:nvPr/>
        </p:nvCxnSpPr>
        <p:spPr>
          <a:xfrm>
            <a:off x="3055368" y="3764449"/>
            <a:ext cx="5245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90B9414-5752-47C0-8FB3-6AAF07781FF8}"/>
              </a:ext>
            </a:extLst>
          </p:cNvPr>
          <p:cNvSpPr txBox="1"/>
          <p:nvPr/>
        </p:nvSpPr>
        <p:spPr>
          <a:xfrm>
            <a:off x="2630292" y="4424463"/>
            <a:ext cx="5245055" cy="707886"/>
          </a:xfrm>
          <a:prstGeom prst="rect">
            <a:avLst/>
          </a:prstGeom>
          <a:noFill/>
          <a:ln>
            <a:noFill/>
          </a:ln>
        </p:spPr>
        <p:txBody>
          <a:bodyPr wrap="square" rtlCol="0">
            <a:spAutoFit/>
          </a:bodyPr>
          <a:lstStyle/>
          <a:p>
            <a:pPr algn="ctr"/>
            <a:r>
              <a:rPr lang="en-US" sz="2000" dirty="0">
                <a:solidFill>
                  <a:schemeClr val="bg1"/>
                </a:solidFill>
              </a:rPr>
              <a:t>120 – 114</a:t>
            </a:r>
          </a:p>
          <a:p>
            <a:pPr algn="ctr"/>
            <a:r>
              <a:rPr lang="en-US" sz="2000" dirty="0">
                <a:solidFill>
                  <a:schemeClr val="bg1"/>
                </a:solidFill>
              </a:rPr>
              <a:t>114</a:t>
            </a:r>
          </a:p>
        </p:txBody>
      </p:sp>
      <p:sp>
        <p:nvSpPr>
          <p:cNvPr id="33" name="TextBox 32">
            <a:extLst>
              <a:ext uri="{FF2B5EF4-FFF2-40B4-BE49-F238E27FC236}">
                <a16:creationId xmlns:a16="http://schemas.microsoft.com/office/drawing/2014/main" id="{02EC63D2-1A3E-4989-B7F4-B4D4D2C4F503}"/>
              </a:ext>
            </a:extLst>
          </p:cNvPr>
          <p:cNvSpPr txBox="1"/>
          <p:nvPr/>
        </p:nvSpPr>
        <p:spPr>
          <a:xfrm>
            <a:off x="6188869" y="4560823"/>
            <a:ext cx="2059400" cy="400110"/>
          </a:xfrm>
          <a:prstGeom prst="rect">
            <a:avLst/>
          </a:prstGeom>
          <a:noFill/>
        </p:spPr>
        <p:txBody>
          <a:bodyPr wrap="square" rtlCol="0">
            <a:spAutoFit/>
          </a:bodyPr>
          <a:lstStyle/>
          <a:p>
            <a:r>
              <a:rPr lang="en-US" sz="2000" dirty="0">
                <a:solidFill>
                  <a:schemeClr val="bg1"/>
                </a:solidFill>
              </a:rPr>
              <a:t>X 100 = 5.3%</a:t>
            </a:r>
          </a:p>
        </p:txBody>
      </p:sp>
      <p:cxnSp>
        <p:nvCxnSpPr>
          <p:cNvPr id="34" name="Straight Connector 33">
            <a:extLst>
              <a:ext uri="{FF2B5EF4-FFF2-40B4-BE49-F238E27FC236}">
                <a16:creationId xmlns:a16="http://schemas.microsoft.com/office/drawing/2014/main" id="{BD42AE67-2D35-4581-9400-5479648F0D22}"/>
              </a:ext>
            </a:extLst>
          </p:cNvPr>
          <p:cNvCxnSpPr>
            <a:cxnSpLocks/>
          </p:cNvCxnSpPr>
          <p:nvPr/>
        </p:nvCxnSpPr>
        <p:spPr>
          <a:xfrm>
            <a:off x="4354186" y="4776267"/>
            <a:ext cx="17972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5675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1176</Words>
  <Application>Microsoft Office PowerPoint</Application>
  <PresentationFormat>Widescreen</PresentationFormat>
  <Paragraphs>113</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Century Gothic</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144</cp:revision>
  <dcterms:created xsi:type="dcterms:W3CDTF">2014-11-06T15:36:04Z</dcterms:created>
  <dcterms:modified xsi:type="dcterms:W3CDTF">2023-08-07T17:38:49Z</dcterms:modified>
</cp:coreProperties>
</file>