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361" r:id="rId3"/>
    <p:sldId id="369" r:id="rId4"/>
    <p:sldId id="378" r:id="rId5"/>
    <p:sldId id="329" r:id="rId6"/>
    <p:sldId id="370" r:id="rId7"/>
    <p:sldId id="379" r:id="rId8"/>
    <p:sldId id="376" r:id="rId9"/>
    <p:sldId id="367" r:id="rId10"/>
    <p:sldId id="377"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3"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 The most commonly cited measure of inflation in the United States is the consumer price index (CPI). CPI is based on the prices in a fixed basket of goods and services that represents the purchases of an average family of four. Though CPI is an effective measure of inflation, it does has its drawbacks.</a:t>
            </a:r>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change in the total cost of buying a fixed basket of goods and services over time is not the same as the change in the cost of living. Unless consumers buy the exact same basket of goods every year, the fixed basket of goods approach in CPI may be misleading. Two main biases arise when using CPI: the substitution bias and the quality/new goods bias</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3462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your basket of goods as a student. How would a basket of goods and services purchased by a typical college student differ from the basket purchased by an older, retired person? Why would the difference be important?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Substitution Bias: Consumers will substitute away from goods whose relative prices have risen. If the price of apples rises, consumers will purchase a substitute, like bananas or oranges.</a:t>
            </a:r>
          </a:p>
          <a:p>
            <a:pPr marL="0" indent="0"/>
            <a:r>
              <a:rPr lang="en-US" dirty="0"/>
              <a:t>Quality/New Goods Bias: CPI does not reflect the quality gained from new products (e.g., cell phones). CPI does not reflect quality improvements in products, only the subsequent increase in price (e.g., cereal).</a:t>
            </a:r>
          </a:p>
          <a:p>
            <a:endParaRPr lang="en-US" dirty="0"/>
          </a:p>
          <a:p>
            <a:endParaRPr lang="en-US" dirty="0"/>
          </a:p>
        </p:txBody>
      </p:sp>
    </p:spTree>
    <p:extLst>
      <p:ext uri="{BB962C8B-B14F-4D97-AF65-F5344CB8AC3E}">
        <p14:creationId xmlns:p14="http://schemas.microsoft.com/office/powerpoint/2010/main" val="56987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core inflation index is CPI without the volatile economic variables. The core inflation index is more appropriate to use in the aftermath of natural disasters, such as hurricanes. The CPI in the aftermath of Hurricane Katrina would have inaccurately registered an increase in the cost of living to all households.</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41593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5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5A78-B0DF-4E1E-A58C-BAF15A3CE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ECE40-129C-4BB9-A8EA-80565A2E6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98177-C8F1-48BF-9C4D-30557ED8093E}"/>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5024417C-DB72-4F91-9915-4A57BEB1F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6F3BF-7AD8-453F-93C6-7B24CE858E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9914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0E-CFE3-44A1-8591-403F35E1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C47B-3F51-431A-99C3-8FF27FA0C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4BB2C-351F-4CED-9566-947A1BC077BD}"/>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0D4290A3-E551-4B88-A47F-C37BA206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27EDF-CD4E-4F74-893E-DC37657E59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080390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55691-5C83-4AE9-B910-9CB6678D0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2ACFF-4960-4627-A310-A2EAE905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6E56A-08E7-441A-8160-9D000AF0A376}"/>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DEDA51D8-74C3-43BC-B2EC-5B762511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49B3F-8EAE-45BD-B089-E2A3885A0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15602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FE3-6094-4340-AA53-493FCC356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A57E0-E685-402C-8534-9588DD4F8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0E77-B277-4E63-B25D-DF66880ED0C9}"/>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AE834DDB-E65F-4176-B912-8E1270C4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267-444F-4E0F-8F86-CF0E072EFA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1140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5C53-309C-49FF-A414-33386B911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DA4D0-4467-4CE9-8F7B-208DDA6E1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50CE61-A20A-4D49-AAB3-3F02EFE9A1AC}"/>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5" name="Footer Placeholder 4">
            <a:extLst>
              <a:ext uri="{FF2B5EF4-FFF2-40B4-BE49-F238E27FC236}">
                <a16:creationId xmlns:a16="http://schemas.microsoft.com/office/drawing/2014/main" id="{A0B3FD95-46F2-40A4-B86F-64F332609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B0B3E-1F5F-4A71-A57F-8019999D61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389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D40-FA6C-43D3-B866-888D70087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3041-DCA2-443C-9DDB-55301758E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1C57E-598F-4EA9-98DF-B8C76D58C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380ACD-0872-41C3-8400-2C33E05E95F7}"/>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CC5E86AA-5072-4579-9B4E-9D3BDAA14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356C7-3486-4B4D-8931-0B89A77C4A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825899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247D-E822-44BF-9B69-FE9F41E76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546F6-E708-46CC-9F68-D07BAC7A2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448BD-E039-4A15-B150-5B8C25FC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E254A-E272-4E6D-9BA9-DEB8D656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AC246-44B6-464E-B344-6CC272539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0F908-DB85-4FED-981D-3E31AEEACE19}"/>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8" name="Footer Placeholder 7">
            <a:extLst>
              <a:ext uri="{FF2B5EF4-FFF2-40B4-BE49-F238E27FC236}">
                <a16:creationId xmlns:a16="http://schemas.microsoft.com/office/drawing/2014/main" id="{5B9AB010-1C19-4CD9-A45F-5E6488C33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28127-B36C-42B8-8A14-5A6D8295E0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82836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BAB-215D-4A02-9C53-DC59033D8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02AEC-3863-43FB-BE84-13DCA363BD8E}"/>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4" name="Footer Placeholder 3">
            <a:extLst>
              <a:ext uri="{FF2B5EF4-FFF2-40B4-BE49-F238E27FC236}">
                <a16:creationId xmlns:a16="http://schemas.microsoft.com/office/drawing/2014/main" id="{AB53BEBA-5558-4CDC-A778-AFB44D6A1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D33E0-398A-4390-9285-2409C1200F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262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72683-2DEC-4372-92D6-D0C78BE13628}"/>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3" name="Footer Placeholder 2">
            <a:extLst>
              <a:ext uri="{FF2B5EF4-FFF2-40B4-BE49-F238E27FC236}">
                <a16:creationId xmlns:a16="http://schemas.microsoft.com/office/drawing/2014/main" id="{515D482B-062B-4BAE-88FB-CC05CC6D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126CA-49B4-4118-9D28-2DB1AC34BE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192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DB25-F246-4A4F-B450-798DA94DA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7B7D43-8045-4EE9-8BEB-B452BA050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A229A-9B8C-4304-9D50-62DF370D8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7CFDC-FE0C-4FF0-A81D-56D9F8E30538}"/>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9C789EFB-0C2D-4780-A3C2-13A16B6FA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2F1F-8E8C-48E8-8022-73903F359F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767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487C-107E-4DC7-9016-83C1BD318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A8985-60A7-4C19-9498-3E453C3DF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E2E8F-FA9F-4759-8470-B7ED6BEB5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5C661-27CC-4C56-BA63-FB50EFAD5514}"/>
              </a:ext>
            </a:extLst>
          </p:cNvPr>
          <p:cNvSpPr>
            <a:spLocks noGrp="1"/>
          </p:cNvSpPr>
          <p:nvPr>
            <p:ph type="dt" sz="half" idx="10"/>
          </p:nvPr>
        </p:nvSpPr>
        <p:spPr/>
        <p:txBody>
          <a:bodyPr/>
          <a:lstStyle/>
          <a:p>
            <a:fld id="{5EEA73C2-ADDF-4CA7-8D78-386CD0A5BF10}" type="datetimeFigureOut">
              <a:rPr lang="en-US" smtClean="0"/>
              <a:t>8/7/2023</a:t>
            </a:fld>
            <a:endParaRPr lang="en-US"/>
          </a:p>
        </p:txBody>
      </p:sp>
      <p:sp>
        <p:nvSpPr>
          <p:cNvPr id="6" name="Footer Placeholder 5">
            <a:extLst>
              <a:ext uri="{FF2B5EF4-FFF2-40B4-BE49-F238E27FC236}">
                <a16:creationId xmlns:a16="http://schemas.microsoft.com/office/drawing/2014/main" id="{732C0566-34B6-4704-86B1-7D13F43B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82276-5BE0-4A74-B6F1-82E3BDDC07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41734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B43A9-0639-4265-9FD6-D1A4B84CC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B33A-3C90-4C8A-B792-D620A34B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80176-0B5C-40AF-A865-986C66B5A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dirty="0"/>
          </a:p>
        </p:txBody>
      </p:sp>
      <p:sp>
        <p:nvSpPr>
          <p:cNvPr id="5" name="Footer Placeholder 4">
            <a:extLst>
              <a:ext uri="{FF2B5EF4-FFF2-40B4-BE49-F238E27FC236}">
                <a16:creationId xmlns:a16="http://schemas.microsoft.com/office/drawing/2014/main" id="{E73D42C8-50D7-4084-8F5E-83FF7FAB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DD3B57-F266-4DC7-A9A6-F4C8535C7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26271409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727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to Measure Changes in the Cost of Living </a:t>
            </a:r>
            <a:endParaRPr dirty="0"/>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46186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substitution bias: when a fixed basket of goods does not allow for buying more of what becomes relatively less expensive and less of what becomes relatively more expensive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quality/new goods bias: when a fixed basket cannot account for improvements in quality and the advent of new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most commonly cited measure of inflation is the consumer price index (CPI), which is based on a basket of goods representing what the typical consumer buys.</a:t>
            </a:r>
          </a:p>
        </p:txBody>
      </p:sp>
    </p:spTree>
    <p:extLst>
      <p:ext uri="{BB962C8B-B14F-4D97-AF65-F5344CB8AC3E}">
        <p14:creationId xmlns:p14="http://schemas.microsoft.com/office/powerpoint/2010/main" val="290712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most commonly cited measure of inflation in the United States is the </a:t>
              </a:r>
              <a:r>
                <a:rPr lang="en-US" sz="2000" b="1" dirty="0">
                  <a:solidFill>
                    <a:schemeClr val="bg1"/>
                  </a:solidFill>
                  <a:latin typeface="Calibri" panose="020F0502020204030204" pitchFamily="34" charset="0"/>
                  <a:cs typeface="Calibri" panose="020F0502020204030204" pitchFamily="34" charset="0"/>
                </a:rPr>
                <a:t>consumer price index (CPI)</a:t>
              </a:r>
              <a:r>
                <a:rPr lang="en-US" sz="2000" dirty="0">
                  <a:solidFill>
                    <a:schemeClr val="bg1"/>
                  </a:solidFill>
                  <a:latin typeface="Calibri" panose="020F0502020204030204" pitchFamily="34" charset="0"/>
                  <a:cs typeface="Calibri" panose="020F0502020204030204" pitchFamily="34" charset="0"/>
                </a:rPr>
                <a:t>.</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CPI is based on the prices in a fixed basket of goods and services that represents the purchases of an average family of four.</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77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Though CPI is an effective measure of inflation, it does have its drawbacks.</a:t>
              </a:r>
            </a:p>
          </p:txBody>
        </p:sp>
      </p:grpSp>
    </p:spTree>
    <p:extLst>
      <p:ext uri="{BB962C8B-B14F-4D97-AF65-F5344CB8AC3E}">
        <p14:creationId xmlns:p14="http://schemas.microsoft.com/office/powerpoint/2010/main" val="304219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 Drawbacks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change in the total cost of buying a fixed basket of goods and services over time is not the same as the change in the cost of living.</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Unless consumers buy the exact same basket of goods every year, the fixed basket of goods approach in CPI may be misleading.</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107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Two main biases arise when using CPI: the substitution bias and the quality/new goods bias.</a:t>
              </a:r>
            </a:p>
          </p:txBody>
        </p:sp>
      </p:grpSp>
    </p:spTree>
    <p:extLst>
      <p:ext uri="{BB962C8B-B14F-4D97-AF65-F5344CB8AC3E}">
        <p14:creationId xmlns:p14="http://schemas.microsoft.com/office/powerpoint/2010/main" val="359708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your basket of goods as a student. How would a basket of goods and services purchased by a typical college student differ from the basket purchased by an older, retired person? Why would the difference be important?</a:t>
            </a:r>
          </a:p>
        </p:txBody>
      </p:sp>
      <p:pic>
        <p:nvPicPr>
          <p:cNvPr id="3" name="Picture 2" descr="A group of students having a discussion around a couple desks">
            <a:extLst>
              <a:ext uri="{FF2B5EF4-FFF2-40B4-BE49-F238E27FC236}">
                <a16:creationId xmlns:a16="http://schemas.microsoft.com/office/drawing/2014/main" id="{027ADCB9-6EF2-4EEE-AC1F-53CE7B9B60F7}"/>
              </a:ext>
            </a:extLst>
          </p:cNvPr>
          <p:cNvPicPr>
            <a:picLocks noChangeAspect="1"/>
          </p:cNvPicPr>
          <p:nvPr/>
        </p:nvPicPr>
        <p:blipFill>
          <a:blip r:embed="rId3"/>
          <a:stretch>
            <a:fillRect/>
          </a:stretch>
        </p:blipFill>
        <p:spPr>
          <a:xfrm>
            <a:off x="3830078" y="3429000"/>
            <a:ext cx="4531844" cy="3021229"/>
          </a:xfrm>
          <a:prstGeom prst="rect">
            <a:avLst/>
          </a:prstGeom>
        </p:spPr>
      </p:pic>
    </p:spTree>
    <p:extLst>
      <p:ext uri="{BB962C8B-B14F-4D97-AF65-F5344CB8AC3E}">
        <p14:creationId xmlns:p14="http://schemas.microsoft.com/office/powerpoint/2010/main" val="6591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182283"/>
            <a:ext cx="9144000" cy="6488790"/>
            <a:chOff x="0" y="306970"/>
            <a:chExt cx="9144000" cy="6488790"/>
          </a:xfrm>
        </p:grpSpPr>
        <p:sp>
          <p:nvSpPr>
            <p:cNvPr id="26" name="TextBox 25"/>
            <p:cNvSpPr txBox="1"/>
            <p:nvPr/>
          </p:nvSpPr>
          <p:spPr>
            <a:xfrm>
              <a:off x="0" y="306970"/>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Biases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0"/>
            <a:ext cx="7608462" cy="3550835"/>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Substitution Bias</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Quality/New Goods Bias</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074990"/>
            <a:ext cx="3309566" cy="2554545"/>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Consumers will substitute away from goods whose relative prices have risen.</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If the price of apples rises, consumers will purchase a substitute, like bananas or oranges.</a:t>
            </a:r>
          </a:p>
        </p:txBody>
      </p:sp>
      <p:sp>
        <p:nvSpPr>
          <p:cNvPr id="7" name="TextBox 6">
            <a:extLst>
              <a:ext uri="{FF2B5EF4-FFF2-40B4-BE49-F238E27FC236}">
                <a16:creationId xmlns:a16="http://schemas.microsoft.com/office/drawing/2014/main" id="{2D3A0BF0-9F1C-489D-A22E-9C02FE046C9B}"/>
              </a:ext>
            </a:extLst>
          </p:cNvPr>
          <p:cNvSpPr txBox="1"/>
          <p:nvPr/>
        </p:nvSpPr>
        <p:spPr>
          <a:xfrm>
            <a:off x="6354832" y="2058760"/>
            <a:ext cx="3545399" cy="2862322"/>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the quality gained from new products (e.g., cell phones).</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quality improvements in products, only the subsequent increase in price (e.g., cereal).</a:t>
            </a: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Core Inflation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4" y="1960902"/>
              <a:ext cx="7807571"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a:t>
              </a:r>
              <a:r>
                <a:rPr lang="en-US" sz="2000" b="1" dirty="0">
                  <a:solidFill>
                    <a:schemeClr val="bg1"/>
                  </a:solidFill>
                  <a:latin typeface="Calibri" panose="020F0502020204030204" pitchFamily="34" charset="0"/>
                  <a:cs typeface="Calibri" panose="020F0502020204030204" pitchFamily="34" charset="0"/>
                </a:rPr>
                <a:t>core inflation index </a:t>
              </a:r>
              <a:r>
                <a:rPr lang="en-US" sz="2000" dirty="0">
                  <a:solidFill>
                    <a:schemeClr val="bg1"/>
                  </a:solidFill>
                  <a:latin typeface="Calibri" panose="020F0502020204030204" pitchFamily="34" charset="0"/>
                  <a:cs typeface="Calibri" panose="020F0502020204030204" pitchFamily="34" charset="0"/>
                </a:rPr>
                <a:t>is CPI without the volatile economic variables.</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core inflation index is more appropriate to use in the aftermath of natural disasters, such as hurricanes.</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4261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CPI in the aftermath of Hurricane Katrina would have inaccurately registered an increase in the cost of living to all households.</a:t>
              </a:r>
            </a:p>
          </p:txBody>
        </p:sp>
      </p:grpSp>
    </p:spTree>
    <p:extLst>
      <p:ext uri="{BB962C8B-B14F-4D97-AF65-F5344CB8AC3E}">
        <p14:creationId xmlns:p14="http://schemas.microsoft.com/office/powerpoint/2010/main" val="3787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p:txBody>
      </p:sp>
    </p:spTree>
    <p:extLst>
      <p:ext uri="{BB962C8B-B14F-4D97-AF65-F5344CB8AC3E}">
        <p14:creationId xmlns:p14="http://schemas.microsoft.com/office/powerpoint/2010/main" val="37421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34850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a:p>
            <a:pPr algn="ctr"/>
            <a:endParaRPr lang="en-US" sz="2000" dirty="0">
              <a:solidFill>
                <a:schemeClr val="bg1"/>
              </a:solidFill>
            </a:endParaRPr>
          </a:p>
          <a:p>
            <a:pPr algn="ctr"/>
            <a:r>
              <a:rPr lang="en-US" sz="2000" i="1" dirty="0">
                <a:solidFill>
                  <a:schemeClr val="bg1"/>
                </a:solidFill>
              </a:rPr>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p:txBody>
      </p:sp>
    </p:spTree>
    <p:extLst>
      <p:ext uri="{BB962C8B-B14F-4D97-AF65-F5344CB8AC3E}">
        <p14:creationId xmlns:p14="http://schemas.microsoft.com/office/powerpoint/2010/main" val="177949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Economic Indices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3FEE8CFF-52C6-444E-87C0-8E5D5DD2E18C}"/>
              </a:ext>
            </a:extLst>
          </p:cNvPr>
          <p:cNvGraphicFramePr>
            <a:graphicFrameLocks noGrp="1"/>
          </p:cNvGraphicFramePr>
          <p:nvPr>
            <p:extLst>
              <p:ext uri="{D42A27DB-BD31-4B8C-83A1-F6EECF244321}">
                <p14:modId xmlns:p14="http://schemas.microsoft.com/office/powerpoint/2010/main" val="2939228486"/>
              </p:ext>
            </p:extLst>
          </p:nvPr>
        </p:nvGraphicFramePr>
        <p:xfrm>
          <a:off x="2032000" y="201168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9063928"/>
                    </a:ext>
                  </a:extLst>
                </a:gridCol>
                <a:gridCol w="4064000">
                  <a:extLst>
                    <a:ext uri="{9D8B030D-6E8A-4147-A177-3AD203B41FA5}">
                      <a16:colId xmlns:a16="http://schemas.microsoft.com/office/drawing/2014/main" val="4041914805"/>
                    </a:ext>
                  </a:extLst>
                </a:gridCol>
              </a:tblGrid>
              <a:tr h="370840">
                <a:tc>
                  <a:txBody>
                    <a:bodyPr/>
                    <a:lstStyle/>
                    <a:p>
                      <a:r>
                        <a:rPr lang="en-US" b="0" dirty="0">
                          <a:solidFill>
                            <a:schemeClr val="tx1"/>
                          </a:solidFill>
                        </a:rPr>
                        <a:t>Producer price index (PPI)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 measure of inflation based on prices that producers of goods and services pay for supplies and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21167"/>
                  </a:ext>
                </a:extLst>
              </a:tr>
              <a:tr h="370840">
                <a:tc>
                  <a:txBody>
                    <a:bodyPr/>
                    <a:lstStyle/>
                    <a:p>
                      <a:r>
                        <a:rPr lang="en-US" dirty="0">
                          <a:solidFill>
                            <a:schemeClr val="tx1"/>
                          </a:solidFill>
                        </a:rPr>
                        <a:t>International price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exported or imported merchandise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158589"/>
                  </a:ext>
                </a:extLst>
              </a:tr>
              <a:tr h="370840">
                <a:tc>
                  <a:txBody>
                    <a:bodyPr/>
                    <a:lstStyle/>
                    <a:p>
                      <a:r>
                        <a:rPr lang="en-US" dirty="0">
                          <a:solidFill>
                            <a:schemeClr val="tx1"/>
                          </a:solidFill>
                        </a:rPr>
                        <a:t>Employment cost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labor market wages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92251"/>
                  </a:ext>
                </a:extLst>
              </a:tr>
              <a:tr h="370840">
                <a:tc>
                  <a:txBody>
                    <a:bodyPr/>
                    <a:lstStyle/>
                    <a:p>
                      <a:r>
                        <a:rPr lang="en-US" dirty="0">
                          <a:solidFill>
                            <a:schemeClr val="tx1"/>
                          </a:solidFill>
                        </a:rPr>
                        <a:t>GDP deflator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all the GDP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06656"/>
                  </a:ext>
                </a:extLst>
              </a:tr>
            </a:tbl>
          </a:graphicData>
        </a:graphic>
      </p:graphicFrame>
    </p:spTree>
    <p:extLst>
      <p:ext uri="{BB962C8B-B14F-4D97-AF65-F5344CB8AC3E}">
        <p14:creationId xmlns:p14="http://schemas.microsoft.com/office/powerpoint/2010/main" val="423958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1089</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23</cp:revision>
  <dcterms:modified xsi:type="dcterms:W3CDTF">2023-08-07T17:40:16Z</dcterms:modified>
</cp:coreProperties>
</file>