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51" r:id="rId3"/>
    <p:sldId id="372" r:id="rId4"/>
    <p:sldId id="373" r:id="rId5"/>
    <p:sldId id="374" r:id="rId6"/>
    <p:sldId id="375" r:id="rId7"/>
    <p:sldId id="362" r:id="rId8"/>
    <p:sldId id="369" r:id="rId9"/>
    <p:sldId id="376" r:id="rId10"/>
    <p:sldId id="377" r:id="rId11"/>
    <p:sldId id="361"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2"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6827" autoAdjust="0"/>
  </p:normalViewPr>
  <p:slideViewPr>
    <p:cSldViewPr snapToGrid="0">
      <p:cViewPr varScale="1">
        <p:scale>
          <a:sx n="71" d="100"/>
          <a:sy n="71" d="100"/>
        </p:scale>
        <p:origin x="955"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36B44A-B112-4929-A1D2-F26DECCAEB6B}"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D907ED-50A1-4E2C-8EC0-0102179B86FB}" type="slidenum">
              <a:rPr lang="en-US" smtClean="0"/>
              <a:t>‹#›</a:t>
            </a:fld>
            <a:endParaRPr lang="en-US"/>
          </a:p>
        </p:txBody>
      </p:sp>
    </p:spTree>
    <p:extLst>
      <p:ext uri="{BB962C8B-B14F-4D97-AF65-F5344CB8AC3E}">
        <p14:creationId xmlns:p14="http://schemas.microsoft.com/office/powerpoint/2010/main" val="192806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price, wage, or interest rate is adjusted automatically with inflation, economists use the term indexed. An indexed payment increases according to the index number that measures inflation. Those in private markets and government programs observe a wide range of indexing arrangements.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2</a:t>
            </a:fld>
            <a:endParaRPr lang="en-US"/>
          </a:p>
        </p:txBody>
      </p:sp>
    </p:spTree>
    <p:extLst>
      <p:ext uri="{BB962C8B-B14F-4D97-AF65-F5344CB8AC3E}">
        <p14:creationId xmlns:p14="http://schemas.microsoft.com/office/powerpoint/2010/main" val="429080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occur in labor markets and financial markets. Cost-of-living adjustments (COLAs) guarantee that wages will keep up with inflation. For example, wage contracts with COLAs are sometimes written as "COLA plus 3%." An adjustable-rate mortgage (ARM) is a type of loan that someone can use to purchase a home; the interest rate varies with inflation. Often, a borrower will be able to receive a lower interest rate if borrowing with an ARM, compared to a fixed-rate loan.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3</a:t>
            </a:fld>
            <a:endParaRPr lang="en-US"/>
          </a:p>
        </p:txBody>
      </p:sp>
    </p:spTree>
    <p:extLst>
      <p:ext uri="{BB962C8B-B14F-4D97-AF65-F5344CB8AC3E}">
        <p14:creationId xmlns:p14="http://schemas.microsoft.com/office/powerpoint/2010/main" val="2261731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programs are indexed to inflation: income tax brackets, social security benefits and payroll taxes, and indexed bonds. The U.S. income tax code is designed so that as a person's income rises, the tax rate on the marginal income earned rises as well. Since the passage of the Social Security Indexing Act of 1972, the level of Social Security benefits increases each year, along with CPI. Also, Social Security is funded by payroll taxes, which the government imposes on the income earned up to a certain amount. Indexed bonds promise to pay a certain real rate of interest above whatever inflation rate occurs.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4</a:t>
            </a:fld>
            <a:endParaRPr lang="en-US"/>
          </a:p>
        </p:txBody>
      </p:sp>
    </p:spTree>
    <p:extLst>
      <p:ext uri="{BB962C8B-B14F-4D97-AF65-F5344CB8AC3E}">
        <p14:creationId xmlns:p14="http://schemas.microsoft.com/office/powerpoint/2010/main" val="970163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5</a:t>
            </a:fld>
            <a:endParaRPr lang="en-US"/>
          </a:p>
        </p:txBody>
      </p:sp>
    </p:spTree>
    <p:extLst>
      <p:ext uri="{BB962C8B-B14F-4D97-AF65-F5344CB8AC3E}">
        <p14:creationId xmlns:p14="http://schemas.microsoft.com/office/powerpoint/2010/main" val="1767451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 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6</a:t>
            </a:fld>
            <a:endParaRPr lang="en-US"/>
          </a:p>
        </p:txBody>
      </p:sp>
    </p:spTree>
    <p:extLst>
      <p:ext uri="{BB962C8B-B14F-4D97-AF65-F5344CB8AC3E}">
        <p14:creationId xmlns:p14="http://schemas.microsoft.com/office/powerpoint/2010/main" val="70253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seem like an obviously useful step. However, some of the fiercest opponents of inflation express grave concern about indexing: Indexing is always partial, Not every employer will provide COLAs for workers, Not all companies can assume that costs and revenues will rise with the inflation, Not all interest rates for borrowers and savers will change to match inflation.</a:t>
            </a:r>
          </a:p>
          <a:p>
            <a:r>
              <a:rPr lang="en-US" dirty="0"/>
              <a:t>In a world where some people are indexed against inflation and some are not, financially savvy firms and investors may seek ways to be protected against inflation, while the financially unsophisticated and small firms may suffer from it most.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7</a:t>
            </a:fld>
            <a:endParaRPr lang="en-US"/>
          </a:p>
        </p:txBody>
      </p:sp>
    </p:spTree>
    <p:extLst>
      <p:ext uri="{BB962C8B-B14F-4D97-AF65-F5344CB8AC3E}">
        <p14:creationId xmlns:p14="http://schemas.microsoft.com/office/powerpoint/2010/main" val="268471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occurs when too many dollars are chasing too few goods, deflation occurs when too few dollars are chasing too many goods. The great surges of inflation early in the twentieth century came after wars. After wars, price controls end and pent-up buying power surges forth, driving up inflation. We typically associate slowing economic activity, as in major recessions, with a reduction in inflation or even outright deflation. If we are to avoid inflation, the amount of purchasing power in the economy must grow at roughly the same rate as production.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8</a:t>
            </a:fld>
            <a:endParaRPr lang="en-US"/>
          </a:p>
        </p:txBody>
      </p:sp>
    </p:spTree>
    <p:extLst>
      <p:ext uri="{BB962C8B-B14F-4D97-AF65-F5344CB8AC3E}">
        <p14:creationId xmlns:p14="http://schemas.microsoft.com/office/powerpoint/2010/main" val="3868810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9</a:t>
            </a:fld>
            <a:endParaRPr lang="en-US"/>
          </a:p>
        </p:txBody>
      </p:sp>
    </p:spTree>
    <p:extLst>
      <p:ext uri="{BB962C8B-B14F-4D97-AF65-F5344CB8AC3E}">
        <p14:creationId xmlns:p14="http://schemas.microsoft.com/office/powerpoint/2010/main" val="1153663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 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10</a:t>
            </a:fld>
            <a:endParaRPr lang="en-US"/>
          </a:p>
        </p:txBody>
      </p:sp>
    </p:spTree>
    <p:extLst>
      <p:ext uri="{BB962C8B-B14F-4D97-AF65-F5344CB8AC3E}">
        <p14:creationId xmlns:p14="http://schemas.microsoft.com/office/powerpoint/2010/main" val="470359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Indexing and Its Limitations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39"/>
            <a:ext cx="9144000" cy="35336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If you have $10,000 in cash, would you prefer to hold the cash or invest it in indexed bonds? What if you expect deflation in the future?</a:t>
            </a:r>
          </a:p>
          <a:p>
            <a:pPr algn="ctr"/>
            <a:endParaRPr lang="en-US" sz="2000" dirty="0"/>
          </a:p>
          <a:p>
            <a:pPr algn="ctr"/>
            <a:r>
              <a:rPr lang="en-US" sz="2000" i="1" dirty="0"/>
              <a:t>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p:txBody>
      </p:sp>
    </p:spTree>
    <p:extLst>
      <p:ext uri="{BB962C8B-B14F-4D97-AF65-F5344CB8AC3E}">
        <p14:creationId xmlns:p14="http://schemas.microsoft.com/office/powerpoint/2010/main" val="806774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A payment is indexed if it is automatically adjusted for inflation.</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Examples of indexing in the private sector include wage contracts with cost-of-living adjustments (COLAs) and loan agreements like adjustable-rate mortgages (ARMs).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Examples of indexing in the public sector include tax brackets and Social Security payments.</a:t>
            </a:r>
          </a:p>
        </p:txBody>
      </p:sp>
    </p:spTree>
    <p:extLst>
      <p:ext uri="{BB962C8B-B14F-4D97-AF65-F5344CB8AC3E}">
        <p14:creationId xmlns:p14="http://schemas.microsoft.com/office/powerpoint/2010/main" val="3042198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7340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price, wage, or interest rate is adjusted automatically with inflation, economists use the term </a:t>
              </a:r>
              <a:r>
                <a:rPr lang="en-US" sz="2000" b="1" dirty="0">
                  <a:solidFill>
                    <a:schemeClr val="bg1"/>
                  </a:solidFill>
                </a:rPr>
                <a:t>indexed</a:t>
              </a:r>
              <a:r>
                <a:rPr lang="en-US" sz="2000" dirty="0">
                  <a:solidFill>
                    <a:schemeClr val="bg1"/>
                  </a:solidFill>
                </a:rPr>
                <a:t>.</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indexed payment increases according to the index number that measures inflation.</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922" y="336361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in private markets and government programs observe a wide range of indexing arrangements.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Indexing in Private Markets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9339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Indexing may occur in labor markets and financial markets.</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Cost-of-living adjustments (COLAs) </a:t>
              </a:r>
              <a:r>
                <a:rPr lang="en-US" sz="2000" dirty="0">
                  <a:solidFill>
                    <a:schemeClr val="bg1"/>
                  </a:solidFill>
                </a:rPr>
                <a:t>guarantee that wages will keep up with inflation.</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wage contracts with COLAs are sometimes written as "COLA plus 3%." </a:t>
              </a:r>
            </a:p>
          </p:txBody>
        </p:sp>
      </p:grpSp>
      <p:grpSp>
        <p:nvGrpSpPr>
          <p:cNvPr id="16" name="Group 15">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t>
              </a:r>
              <a:r>
                <a:rPr lang="en-US" sz="2000" b="1" dirty="0">
                  <a:solidFill>
                    <a:schemeClr val="bg1"/>
                  </a:solidFill>
                </a:rPr>
                <a:t>adjustable-rate mortgage (ARM) </a:t>
              </a:r>
              <a:r>
                <a:rPr lang="en-US" sz="2000" dirty="0">
                  <a:solidFill>
                    <a:schemeClr val="bg1"/>
                  </a:solidFill>
                </a:rPr>
                <a:t>is a type of loan that someone can use to purchase a home; the interest rate varies with inflation.</a:t>
              </a:r>
            </a:p>
          </p:txBody>
        </p:sp>
      </p:grpSp>
      <p:grpSp>
        <p:nvGrpSpPr>
          <p:cNvPr id="19" name="Group 18">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a borrower will be able to receive a lower interest rate if borrowing with an ARM, compared to a fixed-rate loan.</a:t>
              </a:r>
            </a:p>
          </p:txBody>
        </p:sp>
      </p:grpSp>
    </p:spTree>
    <p:extLst>
      <p:ext uri="{BB962C8B-B14F-4D97-AF65-F5344CB8AC3E}">
        <p14:creationId xmlns:p14="http://schemas.microsoft.com/office/powerpoint/2010/main" val="148520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Indexing in Government Programs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77919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programs are indexed to inflation: income tax brackets, social security benefits and payroll taxes, and indexed bonds.</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income tax code is designed so that as a person's income rises, the tax rate on the marginal income earned rises as well.</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passage of the Social Security Indexing Act of 1972, the level of Social Security benefits increases each year, along with CPI.</a:t>
              </a:r>
            </a:p>
          </p:txBody>
        </p:sp>
      </p:grpSp>
      <p:grpSp>
        <p:nvGrpSpPr>
          <p:cNvPr id="16" name="Group 15">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Social Security is funded by payroll taxes, which the government imposes on the income earned up to a certain amount.</a:t>
              </a:r>
            </a:p>
          </p:txBody>
        </p:sp>
      </p:grpSp>
      <p:grpSp>
        <p:nvGrpSpPr>
          <p:cNvPr id="19" name="Group 18">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Indexed bonds promise to pay a certain real rate of interest above whatever inflation rate occurs.</a:t>
              </a:r>
            </a:p>
          </p:txBody>
        </p:sp>
      </p:grpSp>
    </p:spTree>
    <p:extLst>
      <p:ext uri="{BB962C8B-B14F-4D97-AF65-F5344CB8AC3E}">
        <p14:creationId xmlns:p14="http://schemas.microsoft.com/office/powerpoint/2010/main" val="1949107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How would the government benefit from inflation if its bonds have a fixed interest rate?</a:t>
            </a:r>
          </a:p>
        </p:txBody>
      </p:sp>
      <p:pic>
        <p:nvPicPr>
          <p:cNvPr id="6" name="Picture 5" descr="A stack of coins with a clock in the background">
            <a:extLst>
              <a:ext uri="{FF2B5EF4-FFF2-40B4-BE49-F238E27FC236}">
                <a16:creationId xmlns:a16="http://schemas.microsoft.com/office/drawing/2014/main" id="{F38C39D3-0BB5-4B19-9356-9EAA1A5A79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80772" y="3341972"/>
            <a:ext cx="6030455" cy="3177583"/>
          </a:xfrm>
          <a:prstGeom prst="rect">
            <a:avLst/>
          </a:prstGeom>
        </p:spPr>
      </p:pic>
    </p:spTree>
    <p:extLst>
      <p:ext uri="{BB962C8B-B14F-4D97-AF65-F5344CB8AC3E}">
        <p14:creationId xmlns:p14="http://schemas.microsoft.com/office/powerpoint/2010/main" val="3094285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How would the government benefit from inflation if its bonds have a fixed interest rate?</a:t>
            </a:r>
          </a:p>
          <a:p>
            <a:pPr algn="ctr"/>
            <a:endParaRPr lang="en-US" sz="2000" dirty="0"/>
          </a:p>
          <a:p>
            <a:pPr algn="ctr"/>
            <a:r>
              <a:rPr lang="en-US" sz="2000" i="1" dirty="0"/>
              <a:t>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p:txBody>
      </p:sp>
    </p:spTree>
    <p:extLst>
      <p:ext uri="{BB962C8B-B14F-4D97-AF65-F5344CB8AC3E}">
        <p14:creationId xmlns:p14="http://schemas.microsoft.com/office/powerpoint/2010/main" val="1893263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Could Indexing Reduce Concern over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380880" y="2757579"/>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Indexing is always partial</a:t>
            </a:r>
          </a:p>
        </p:txBody>
      </p:sp>
      <p:sp>
        <p:nvSpPr>
          <p:cNvPr id="12" name="Rectangle 11"/>
          <p:cNvSpPr/>
          <p:nvPr/>
        </p:nvSpPr>
        <p:spPr>
          <a:xfrm>
            <a:off x="6279386" y="2757580"/>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all companies can assume that costs and revenues will rise with the inflation</a:t>
            </a:r>
          </a:p>
        </p:txBody>
      </p:sp>
      <p:sp>
        <p:nvSpPr>
          <p:cNvPr id="15" name="Rectangle 14"/>
          <p:cNvSpPr/>
          <p:nvPr/>
        </p:nvSpPr>
        <p:spPr>
          <a:xfrm>
            <a:off x="8730780" y="2757579"/>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all interest rates for borrowers and savers will change to match inflation</a:t>
            </a:r>
          </a:p>
        </p:txBody>
      </p:sp>
      <p:sp>
        <p:nvSpPr>
          <p:cNvPr id="18" name="Rectangle 17"/>
          <p:cNvSpPr/>
          <p:nvPr/>
        </p:nvSpPr>
        <p:spPr>
          <a:xfrm>
            <a:off x="2038661" y="4710681"/>
            <a:ext cx="7884827"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 a world where some people are indexed against inflation and some are not, financially savvy firms and investors may seek ways to be protected against inflation, while the financially unsophisticated and small firms may suffer from it most.</a:t>
            </a:r>
          </a:p>
        </p:txBody>
      </p:sp>
      <p:sp>
        <p:nvSpPr>
          <p:cNvPr id="21" name="Rectangle 20"/>
          <p:cNvSpPr/>
          <p:nvPr/>
        </p:nvSpPr>
        <p:spPr>
          <a:xfrm>
            <a:off x="2158584" y="1466559"/>
            <a:ext cx="7764904" cy="95583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Indexing may seem like an obviously useful step. However, some of the fiercest opponents of inflation express grave concern about indexing:</a:t>
            </a:r>
          </a:p>
        </p:txBody>
      </p:sp>
      <p:sp>
        <p:nvSpPr>
          <p:cNvPr id="24" name="Rectangle 23"/>
          <p:cNvSpPr/>
          <p:nvPr/>
        </p:nvSpPr>
        <p:spPr>
          <a:xfrm>
            <a:off x="3830133" y="2767023"/>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every employer will provide COLAs for workers</a:t>
            </a:r>
          </a:p>
        </p:txBody>
      </p:sp>
    </p:spTree>
    <p:extLst>
      <p:ext uri="{BB962C8B-B14F-4D97-AF65-F5344CB8AC3E}">
        <p14:creationId xmlns:p14="http://schemas.microsoft.com/office/powerpoint/2010/main" val="566616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 Preview of Policy Discussions for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0" name="Group 9">
            <a:extLst>
              <a:ext uri="{FF2B5EF4-FFF2-40B4-BE49-F238E27FC236}">
                <a16:creationId xmlns:a16="http://schemas.microsoft.com/office/drawing/2014/main" id="{8C3B46AA-A0B2-4DD5-8649-F27B743E6825}"/>
              </a:ext>
            </a:extLst>
          </p:cNvPr>
          <p:cNvGrpSpPr/>
          <p:nvPr/>
        </p:nvGrpSpPr>
        <p:grpSpPr>
          <a:xfrm>
            <a:off x="2066664" y="1580912"/>
            <a:ext cx="8058412" cy="806935"/>
            <a:chOff x="542665" y="1736761"/>
            <a:chExt cx="8058412" cy="806935"/>
          </a:xfrm>
          <a:solidFill>
            <a:srgbClr val="627981"/>
          </a:solidFill>
        </p:grpSpPr>
        <p:sp>
          <p:nvSpPr>
            <p:cNvPr id="11" name="Rectangle 10">
              <a:extLst>
                <a:ext uri="{FF2B5EF4-FFF2-40B4-BE49-F238E27FC236}">
                  <a16:creationId xmlns:a16="http://schemas.microsoft.com/office/drawing/2014/main" id="{CCC97530-C5BF-4411-8F75-50980CFA88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ECF6499-83B6-4542-83F9-8063C8EF8E39}"/>
                </a:ext>
              </a:extLst>
            </p:cNvPr>
            <p:cNvSpPr txBox="1"/>
            <p:nvPr/>
          </p:nvSpPr>
          <p:spPr>
            <a:xfrm>
              <a:off x="542665" y="177919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occurs when too many dollars are chasing too few goods, deflation occurs when too few dollars are chasing too many goods.</a:t>
              </a:r>
            </a:p>
          </p:txBody>
        </p:sp>
      </p:grpSp>
      <p:grpSp>
        <p:nvGrpSpPr>
          <p:cNvPr id="13" name="Group 12">
            <a:extLst>
              <a:ext uri="{FF2B5EF4-FFF2-40B4-BE49-F238E27FC236}">
                <a16:creationId xmlns:a16="http://schemas.microsoft.com/office/drawing/2014/main" id="{45765A4E-25F6-487B-B52D-A02AE1710761}"/>
              </a:ext>
            </a:extLst>
          </p:cNvPr>
          <p:cNvGrpSpPr/>
          <p:nvPr/>
        </p:nvGrpSpPr>
        <p:grpSpPr>
          <a:xfrm>
            <a:off x="2066922" y="247226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773A7AB-DC9D-4B66-8EA9-CA1037722E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FA8F5B8-3FAF-4BEA-B683-B397C6BA9A9A}"/>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great surges of inflation early in the twentieth century came after wars.</a:t>
              </a:r>
            </a:p>
          </p:txBody>
        </p:sp>
      </p:grpSp>
      <p:grpSp>
        <p:nvGrpSpPr>
          <p:cNvPr id="17" name="Group 16">
            <a:extLst>
              <a:ext uri="{FF2B5EF4-FFF2-40B4-BE49-F238E27FC236}">
                <a16:creationId xmlns:a16="http://schemas.microsoft.com/office/drawing/2014/main" id="{1C7EEFE1-62B6-4CF0-8A92-563D635DBC1B}"/>
              </a:ext>
            </a:extLst>
          </p:cNvPr>
          <p:cNvGrpSpPr/>
          <p:nvPr/>
        </p:nvGrpSpPr>
        <p:grpSpPr>
          <a:xfrm>
            <a:off x="2066664" y="338346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2CC3115-D560-4341-BCD0-44EE13C247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AEC070FB-D701-472D-96EE-AAB320C7715B}"/>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After wars, price controls end and pent-up buying power surges forth, driving up inflation.</a:t>
              </a:r>
            </a:p>
          </p:txBody>
        </p:sp>
      </p:grpSp>
      <p:grpSp>
        <p:nvGrpSpPr>
          <p:cNvPr id="20" name="Group 19">
            <a:extLst>
              <a:ext uri="{FF2B5EF4-FFF2-40B4-BE49-F238E27FC236}">
                <a16:creationId xmlns:a16="http://schemas.microsoft.com/office/drawing/2014/main" id="{55968A3B-D9DB-4CA0-A021-40AFD8A8F664}"/>
              </a:ext>
            </a:extLst>
          </p:cNvPr>
          <p:cNvGrpSpPr/>
          <p:nvPr/>
        </p:nvGrpSpPr>
        <p:grpSpPr>
          <a:xfrm>
            <a:off x="2066664" y="427481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357E5A1-44AC-49AB-BE6B-982513045DE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E0C42683-105A-4BE9-BAA2-A9B53432C9BD}"/>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typically associate slowing economic activity, as in major recessions, with a reduction in inflation or even outright deflation.</a:t>
              </a:r>
            </a:p>
          </p:txBody>
        </p:sp>
      </p:grpSp>
      <p:grpSp>
        <p:nvGrpSpPr>
          <p:cNvPr id="23" name="Group 22">
            <a:extLst>
              <a:ext uri="{FF2B5EF4-FFF2-40B4-BE49-F238E27FC236}">
                <a16:creationId xmlns:a16="http://schemas.microsoft.com/office/drawing/2014/main" id="{734638E9-1665-4DA2-9BC5-D7BBD5C0BF50}"/>
              </a:ext>
            </a:extLst>
          </p:cNvPr>
          <p:cNvGrpSpPr/>
          <p:nvPr/>
        </p:nvGrpSpPr>
        <p:grpSpPr>
          <a:xfrm>
            <a:off x="2066664" y="51831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C5C5798-7108-4152-A94A-618E67130C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0361B962-46E0-4323-A61B-74E3A13D146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we are to avoid inflation, the amount of purchasing power in the economy must grow at roughly the same rate as production.</a:t>
              </a:r>
            </a:p>
          </p:txBody>
        </p:sp>
      </p:grpSp>
    </p:spTree>
    <p:extLst>
      <p:ext uri="{BB962C8B-B14F-4D97-AF65-F5344CB8AC3E}">
        <p14:creationId xmlns:p14="http://schemas.microsoft.com/office/powerpoint/2010/main" val="2762361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If you have $10,000 in cash, would you prefer to hold the cash or invest it in indexed bonds? What if you expect deflation in the future?</a:t>
            </a:r>
          </a:p>
        </p:txBody>
      </p:sp>
      <p:pic>
        <p:nvPicPr>
          <p:cNvPr id="7" name="Picture 6" descr="A briefcase full of U.S. one hundred dollar bills">
            <a:extLst>
              <a:ext uri="{FF2B5EF4-FFF2-40B4-BE49-F238E27FC236}">
                <a16:creationId xmlns:a16="http://schemas.microsoft.com/office/drawing/2014/main" id="{FB1CD376-D0CB-4F5D-84DC-84D3306C92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15396" y="3429000"/>
            <a:ext cx="4761208" cy="3174139"/>
          </a:xfrm>
          <a:prstGeom prst="rect">
            <a:avLst/>
          </a:prstGeom>
        </p:spPr>
      </p:pic>
    </p:spTree>
    <p:extLst>
      <p:ext uri="{BB962C8B-B14F-4D97-AF65-F5344CB8AC3E}">
        <p14:creationId xmlns:p14="http://schemas.microsoft.com/office/powerpoint/2010/main" val="16009515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6770</TotalTime>
  <Words>1465</Words>
  <Application>Microsoft Office PowerPoint</Application>
  <PresentationFormat>Widescreen</PresentationFormat>
  <Paragraphs>100</Paragraphs>
  <Slides>12</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138</cp:revision>
  <dcterms:created xsi:type="dcterms:W3CDTF">2014-11-06T15:36:04Z</dcterms:created>
  <dcterms:modified xsi:type="dcterms:W3CDTF">2023-08-07T17:50:16Z</dcterms:modified>
</cp:coreProperties>
</file>